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74"/>
  </p:notesMasterIdLst>
  <p:handoutMasterIdLst>
    <p:handoutMasterId r:id="rId275"/>
  </p:handoutMasterIdLst>
  <p:sldIdLst>
    <p:sldId id="257" r:id="rId3"/>
    <p:sldId id="259" r:id="rId4"/>
    <p:sldId id="595" r:id="rId5"/>
    <p:sldId id="594" r:id="rId6"/>
    <p:sldId id="596" r:id="rId7"/>
    <p:sldId id="554" r:id="rId8"/>
    <p:sldId id="555" r:id="rId9"/>
    <p:sldId id="556" r:id="rId10"/>
    <p:sldId id="726" r:id="rId11"/>
    <p:sldId id="821" r:id="rId12"/>
    <p:sldId id="263" r:id="rId13"/>
    <p:sldId id="560" r:id="rId14"/>
    <p:sldId id="538" r:id="rId15"/>
    <p:sldId id="264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655" r:id="rId24"/>
    <p:sldId id="656" r:id="rId25"/>
    <p:sldId id="561" r:id="rId26"/>
    <p:sldId id="280" r:id="rId27"/>
    <p:sldId id="281" r:id="rId28"/>
    <p:sldId id="283" r:id="rId29"/>
    <p:sldId id="292" r:id="rId30"/>
    <p:sldId id="557" r:id="rId31"/>
    <p:sldId id="293" r:id="rId32"/>
    <p:sldId id="558" r:id="rId33"/>
    <p:sldId id="275" r:id="rId34"/>
    <p:sldId id="288" r:id="rId35"/>
    <p:sldId id="668" r:id="rId36"/>
    <p:sldId id="663" r:id="rId37"/>
    <p:sldId id="294" r:id="rId38"/>
    <p:sldId id="269" r:id="rId39"/>
    <p:sldId id="676" r:id="rId40"/>
    <p:sldId id="548" r:id="rId41"/>
    <p:sldId id="677" r:id="rId42"/>
    <p:sldId id="678" r:id="rId43"/>
    <p:sldId id="551" r:id="rId44"/>
    <p:sldId id="679" r:id="rId45"/>
    <p:sldId id="680" r:id="rId46"/>
    <p:sldId id="681" r:id="rId47"/>
    <p:sldId id="282" r:id="rId48"/>
    <p:sldId id="284" r:id="rId49"/>
    <p:sldId id="286" r:id="rId50"/>
    <p:sldId id="287" r:id="rId51"/>
    <p:sldId id="289" r:id="rId52"/>
    <p:sldId id="651" r:id="rId53"/>
    <p:sldId id="525" r:id="rId54"/>
    <p:sldId id="298" r:id="rId55"/>
    <p:sldId id="299" r:id="rId56"/>
    <p:sldId id="689" r:id="rId57"/>
    <p:sldId id="579" r:id="rId58"/>
    <p:sldId id="684" r:id="rId59"/>
    <p:sldId id="685" r:id="rId60"/>
    <p:sldId id="597" r:id="rId61"/>
    <p:sldId id="687" r:id="rId62"/>
    <p:sldId id="688" r:id="rId63"/>
    <p:sldId id="686" r:id="rId64"/>
    <p:sldId id="315" r:id="rId65"/>
    <p:sldId id="318" r:id="rId66"/>
    <p:sldId id="320" r:id="rId67"/>
    <p:sldId id="321" r:id="rId68"/>
    <p:sldId id="323" r:id="rId69"/>
    <p:sldId id="652" r:id="rId70"/>
    <p:sldId id="528" r:id="rId71"/>
    <p:sldId id="325" r:id="rId72"/>
    <p:sldId id="326" r:id="rId73"/>
    <p:sldId id="690" r:id="rId74"/>
    <p:sldId id="611" r:id="rId75"/>
    <p:sldId id="612" r:id="rId76"/>
    <p:sldId id="691" r:id="rId77"/>
    <p:sldId id="692" r:id="rId78"/>
    <p:sldId id="615" r:id="rId79"/>
    <p:sldId id="616" r:id="rId80"/>
    <p:sldId id="617" r:id="rId81"/>
    <p:sldId id="693" r:id="rId82"/>
    <p:sldId id="345" r:id="rId83"/>
    <p:sldId id="348" r:id="rId84"/>
    <p:sldId id="350" r:id="rId85"/>
    <p:sldId id="351" r:id="rId86"/>
    <p:sldId id="353" r:id="rId87"/>
    <p:sldId id="354" r:id="rId88"/>
    <p:sldId id="529" r:id="rId89"/>
    <p:sldId id="355" r:id="rId90"/>
    <p:sldId id="356" r:id="rId91"/>
    <p:sldId id="694" r:id="rId92"/>
    <p:sldId id="619" r:id="rId93"/>
    <p:sldId id="620" r:id="rId94"/>
    <p:sldId id="621" r:id="rId95"/>
    <p:sldId id="622" r:id="rId96"/>
    <p:sldId id="623" r:id="rId97"/>
    <p:sldId id="624" r:id="rId98"/>
    <p:sldId id="371" r:id="rId99"/>
    <p:sldId id="374" r:id="rId100"/>
    <p:sldId id="377" r:id="rId101"/>
    <p:sldId id="379" r:id="rId102"/>
    <p:sldId id="380" r:id="rId103"/>
    <p:sldId id="382" r:id="rId104"/>
    <p:sldId id="383" r:id="rId105"/>
    <p:sldId id="530" r:id="rId106"/>
    <p:sldId id="727" r:id="rId107"/>
    <p:sldId id="728" r:id="rId108"/>
    <p:sldId id="747" r:id="rId109"/>
    <p:sldId id="746" r:id="rId110"/>
    <p:sldId id="748" r:id="rId111"/>
    <p:sldId id="749" r:id="rId112"/>
    <p:sldId id="750" r:id="rId113"/>
    <p:sldId id="751" r:id="rId114"/>
    <p:sldId id="752" r:id="rId115"/>
    <p:sldId id="737" r:id="rId116"/>
    <p:sldId id="753" r:id="rId117"/>
    <p:sldId id="754" r:id="rId118"/>
    <p:sldId id="755" r:id="rId119"/>
    <p:sldId id="756" r:id="rId120"/>
    <p:sldId id="757" r:id="rId121"/>
    <p:sldId id="758" r:id="rId122"/>
    <p:sldId id="770" r:id="rId123"/>
    <p:sldId id="764" r:id="rId124"/>
    <p:sldId id="765" r:id="rId125"/>
    <p:sldId id="766" r:id="rId126"/>
    <p:sldId id="767" r:id="rId127"/>
    <p:sldId id="768" r:id="rId128"/>
    <p:sldId id="769" r:id="rId129"/>
    <p:sldId id="771" r:id="rId130"/>
    <p:sldId id="772" r:id="rId131"/>
    <p:sldId id="773" r:id="rId132"/>
    <p:sldId id="774" r:id="rId133"/>
    <p:sldId id="775" r:id="rId134"/>
    <p:sldId id="776" r:id="rId135"/>
    <p:sldId id="777" r:id="rId136"/>
    <p:sldId id="778" r:id="rId137"/>
    <p:sldId id="779" r:id="rId138"/>
    <p:sldId id="780" r:id="rId139"/>
    <p:sldId id="759" r:id="rId140"/>
    <p:sldId id="760" r:id="rId141"/>
    <p:sldId id="563" r:id="rId142"/>
    <p:sldId id="566" r:id="rId143"/>
    <p:sldId id="567" r:id="rId144"/>
    <p:sldId id="585" r:id="rId145"/>
    <p:sldId id="724" r:id="rId146"/>
    <p:sldId id="725" r:id="rId147"/>
    <p:sldId id="589" r:id="rId148"/>
    <p:sldId id="588" r:id="rId149"/>
    <p:sldId id="659" r:id="rId150"/>
    <p:sldId id="721" r:id="rId151"/>
    <p:sldId id="722" r:id="rId152"/>
    <p:sldId id="723" r:id="rId153"/>
    <p:sldId id="657" r:id="rId154"/>
    <p:sldId id="660" r:id="rId155"/>
    <p:sldId id="565" r:id="rId156"/>
    <p:sldId id="403" r:id="rId157"/>
    <p:sldId id="404" r:id="rId158"/>
    <p:sldId id="407" r:id="rId159"/>
    <p:sldId id="408" r:id="rId160"/>
    <p:sldId id="406" r:id="rId161"/>
    <p:sldId id="409" r:id="rId162"/>
    <p:sldId id="654" r:id="rId163"/>
    <p:sldId id="411" r:id="rId164"/>
    <p:sldId id="670" r:id="rId165"/>
    <p:sldId id="414" r:id="rId166"/>
    <p:sldId id="415" r:id="rId167"/>
    <p:sldId id="416" r:id="rId168"/>
    <p:sldId id="671" r:id="rId169"/>
    <p:sldId id="675" r:id="rId170"/>
    <p:sldId id="384" r:id="rId171"/>
    <p:sldId id="385" r:id="rId172"/>
    <p:sldId id="695" r:id="rId173"/>
    <p:sldId id="568" r:id="rId174"/>
    <p:sldId id="696" r:id="rId175"/>
    <p:sldId id="697" r:id="rId176"/>
    <p:sldId id="575" r:id="rId177"/>
    <p:sldId id="698" r:id="rId178"/>
    <p:sldId id="699" r:id="rId179"/>
    <p:sldId id="700" r:id="rId180"/>
    <p:sldId id="405" r:id="rId181"/>
    <p:sldId id="410" r:id="rId182"/>
    <p:sldId id="412" r:id="rId183"/>
    <p:sldId id="413" r:id="rId184"/>
    <p:sldId id="417" r:id="rId185"/>
    <p:sldId id="418" r:id="rId186"/>
    <p:sldId id="531" r:id="rId187"/>
    <p:sldId id="419" r:id="rId188"/>
    <p:sldId id="420" r:id="rId189"/>
    <p:sldId id="701" r:id="rId190"/>
    <p:sldId id="629" r:id="rId191"/>
    <p:sldId id="702" r:id="rId192"/>
    <p:sldId id="704" r:id="rId193"/>
    <p:sldId id="630" r:id="rId194"/>
    <p:sldId id="705" r:id="rId195"/>
    <p:sldId id="706" r:id="rId196"/>
    <p:sldId id="707" r:id="rId197"/>
    <p:sldId id="440" r:id="rId198"/>
    <p:sldId id="445" r:id="rId199"/>
    <p:sldId id="447" r:id="rId200"/>
    <p:sldId id="448" r:id="rId201"/>
    <p:sldId id="452" r:id="rId202"/>
    <p:sldId id="453" r:id="rId203"/>
    <p:sldId id="532" r:id="rId204"/>
    <p:sldId id="454" r:id="rId205"/>
    <p:sldId id="455" r:id="rId206"/>
    <p:sldId id="708" r:id="rId207"/>
    <p:sldId id="634" r:id="rId208"/>
    <p:sldId id="636" r:id="rId209"/>
    <p:sldId id="709" r:id="rId210"/>
    <p:sldId id="710" r:id="rId211"/>
    <p:sldId id="635" r:id="rId212"/>
    <p:sldId id="711" r:id="rId213"/>
    <p:sldId id="712" r:id="rId214"/>
    <p:sldId id="713" r:id="rId215"/>
    <p:sldId id="476" r:id="rId216"/>
    <p:sldId id="481" r:id="rId217"/>
    <p:sldId id="483" r:id="rId218"/>
    <p:sldId id="484" r:id="rId219"/>
    <p:sldId id="488" r:id="rId220"/>
    <p:sldId id="489" r:id="rId221"/>
    <p:sldId id="533" r:id="rId222"/>
    <p:sldId id="490" r:id="rId223"/>
    <p:sldId id="491" r:id="rId224"/>
    <p:sldId id="714" r:id="rId225"/>
    <p:sldId id="644" r:id="rId226"/>
    <p:sldId id="715" r:id="rId227"/>
    <p:sldId id="646" r:id="rId228"/>
    <p:sldId id="647" r:id="rId229"/>
    <p:sldId id="716" r:id="rId230"/>
    <p:sldId id="717" r:id="rId231"/>
    <p:sldId id="718" r:id="rId232"/>
    <p:sldId id="511" r:id="rId233"/>
    <p:sldId id="516" r:id="rId234"/>
    <p:sldId id="518" r:id="rId235"/>
    <p:sldId id="519" r:id="rId236"/>
    <p:sldId id="523" r:id="rId237"/>
    <p:sldId id="524" r:id="rId238"/>
    <p:sldId id="534" r:id="rId239"/>
    <p:sldId id="781" r:id="rId240"/>
    <p:sldId id="784" r:id="rId241"/>
    <p:sldId id="785" r:id="rId242"/>
    <p:sldId id="786" r:id="rId243"/>
    <p:sldId id="787" r:id="rId244"/>
    <p:sldId id="788" r:id="rId245"/>
    <p:sldId id="789" r:id="rId246"/>
    <p:sldId id="790" r:id="rId247"/>
    <p:sldId id="791" r:id="rId248"/>
    <p:sldId id="792" r:id="rId249"/>
    <p:sldId id="793" r:id="rId250"/>
    <p:sldId id="794" r:id="rId251"/>
    <p:sldId id="800" r:id="rId252"/>
    <p:sldId id="796" r:id="rId253"/>
    <p:sldId id="797" r:id="rId254"/>
    <p:sldId id="798" r:id="rId255"/>
    <p:sldId id="799" r:id="rId256"/>
    <p:sldId id="783" r:id="rId257"/>
    <p:sldId id="801" r:id="rId258"/>
    <p:sldId id="802" r:id="rId259"/>
    <p:sldId id="803" r:id="rId260"/>
    <p:sldId id="804" r:id="rId261"/>
    <p:sldId id="818" r:id="rId262"/>
    <p:sldId id="806" r:id="rId263"/>
    <p:sldId id="807" r:id="rId264"/>
    <p:sldId id="819" r:id="rId265"/>
    <p:sldId id="809" r:id="rId266"/>
    <p:sldId id="810" r:id="rId267"/>
    <p:sldId id="811" r:id="rId268"/>
    <p:sldId id="820" r:id="rId269"/>
    <p:sldId id="813" r:id="rId270"/>
    <p:sldId id="814" r:id="rId271"/>
    <p:sldId id="815" r:id="rId272"/>
    <p:sldId id="816" r:id="rId273"/>
  </p:sldIdLst>
  <p:sldSz cx="9144000" cy="6858000" type="screen4x3"/>
  <p:notesSz cx="6834188" cy="99790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CCFFFF"/>
    <a:srgbClr val="0000FF"/>
    <a:srgbClr val="BBE0E3"/>
    <a:srgbClr val="66CCFF"/>
    <a:srgbClr val="99FF99"/>
    <a:srgbClr val="66FFFF"/>
    <a:srgbClr val="C0C0C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slide" Target="slides/slide266.xml"/><Relationship Id="rId32" Type="http://schemas.openxmlformats.org/officeDocument/2006/relationships/slide" Target="slides/slide30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181" Type="http://schemas.openxmlformats.org/officeDocument/2006/relationships/slide" Target="slides/slide179.xml"/><Relationship Id="rId237" Type="http://schemas.openxmlformats.org/officeDocument/2006/relationships/slide" Target="slides/slide235.xml"/><Relationship Id="rId258" Type="http://schemas.openxmlformats.org/officeDocument/2006/relationships/slide" Target="slides/slide256.xml"/><Relationship Id="rId279" Type="http://schemas.openxmlformats.org/officeDocument/2006/relationships/tableStyles" Target="tableStyle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269" Type="http://schemas.openxmlformats.org/officeDocument/2006/relationships/slide" Target="slides/slide267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presProps" Target="presProps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viewProps" Target="viewProps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theme" Target="theme/theme1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7.xml"/><Relationship Id="rId2" Type="http://schemas.openxmlformats.org/officeDocument/2006/relationships/slide" Target="slides/slide230.xml"/><Relationship Id="rId1" Type="http://schemas.openxmlformats.org/officeDocument/2006/relationships/slide" Target="slides/slide17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28. 10. 2015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9144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2707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28. 10. 2015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037"/>
            <a:ext cx="5011738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074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2707" y="9480074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5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29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31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33.png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35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3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3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3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3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3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3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3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3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3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37.png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3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3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3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3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3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3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3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3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3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3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3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3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39.png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3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3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3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3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3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3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3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3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3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3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3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3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3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3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41.png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3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3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3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3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3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3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3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3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3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3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3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43.png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3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3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3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3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3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</a:t>
            </a:r>
            <a:r>
              <a:rPr lang="cs-CZ" sz="3600" b="1" dirty="0" smtClean="0">
                <a:cs typeface="Arial" charset="0"/>
              </a:rPr>
              <a:t>úloh</a:t>
            </a:r>
            <a:r>
              <a:rPr lang="en-US" sz="3600" b="1" dirty="0" smtClean="0">
                <a:cs typeface="Arial" charset="0"/>
              </a:rPr>
              <a:t>y</a:t>
            </a:r>
            <a:r>
              <a:rPr lang="cs-CZ" sz="3600" b="1" dirty="0" smtClean="0">
                <a:cs typeface="Arial" charset="0"/>
              </a:rPr>
              <a:t> MODBUS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graphicFrame>
        <p:nvGraphicFramePr>
          <p:cNvPr id="5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64786"/>
              </p:ext>
            </p:extLst>
          </p:nvPr>
        </p:nvGraphicFramePr>
        <p:xfrm>
          <a:off x="683567" y="1565880"/>
          <a:ext cx="7200801" cy="4023360"/>
        </p:xfrm>
        <a:graphic>
          <a:graphicData uri="http://schemas.openxmlformats.org/drawingml/2006/table">
            <a:tbl>
              <a:tblPr/>
              <a:tblGrid>
                <a:gridCol w="3060056"/>
                <a:gridCol w="1260425"/>
                <a:gridCol w="1008112"/>
                <a:gridCol w="1872208"/>
              </a:tblGrid>
              <a:tr h="1714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Definované a doporučené hodnoty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význam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hodnota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úlohy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Adresa uzlu Slave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ADR_S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všechny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Funkce čtení bitu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FCE_RBIT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MA1, MA3, MA6,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MR1, MR3, MR6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Adresa čteného bitu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BIT_RD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Funkce zápis bitu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FCE_WBIT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MA2, MA4, MA6,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MR2, MR4, MR6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Adresa zapisovaného bitu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BIT_WR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Funkce čtení registru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FCE_RREG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MA2, MA3, MA5,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MR2, MR3, MR5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Adresa čteného registru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REG_RD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Funkce zápis registru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FCE_WREG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MA1, MA4, MA5,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MR1, MR4, MR5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Adresa zapisovaného registru</a:t>
                      </a:r>
                    </a:p>
                  </a:txBody>
                  <a:tcPr marL="72000" marR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REG_WR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2000" marR="72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23850" y="3357563"/>
            <a:ext cx="1406154" cy="107721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 dirty="0"/>
              <a:t>2. kód funkce</a:t>
            </a:r>
            <a:endParaRPr lang="en-US" sz="1600" dirty="0"/>
          </a:p>
          <a:p>
            <a:pPr marL="342900" indent="-342900"/>
            <a:r>
              <a:rPr lang="en-US" sz="1600" dirty="0"/>
              <a:t>    a </a:t>
            </a:r>
            <a:r>
              <a:rPr lang="en-US" sz="1600" dirty="0" err="1"/>
              <a:t>reakce</a:t>
            </a:r>
            <a:endParaRPr lang="en-US" sz="1600" dirty="0"/>
          </a:p>
          <a:p>
            <a:pPr marL="342900" indent="-342900"/>
            <a:r>
              <a:rPr lang="en-US" sz="1600" dirty="0"/>
              <a:t> 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 smtClean="0"/>
              <a:t>chybu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    SLAVE</a:t>
            </a:r>
            <a:endParaRPr lang="cs-CZ" sz="1600" dirty="0"/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1908175" y="1831975"/>
            <a:ext cx="5400129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1908174" y="3357563"/>
            <a:ext cx="4752057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 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+3</a:t>
            </a:r>
            <a:r>
              <a:rPr lang="cs-CZ" sz="1400" dirty="0" smtClean="0">
                <a:latin typeface="Lucida Console" pitchFamily="49" charset="0"/>
              </a:rPr>
              <a:t>))</a:t>
            </a:r>
            <a:r>
              <a:rPr lang="en-US" sz="1400" dirty="0" smtClean="0">
                <a:latin typeface="Lucida Console" pitchFamily="49" charset="0"/>
              </a:rPr>
              <a:t>&gt;=0x80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=1;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2657" name="Picture 1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3851920" y="3717032"/>
            <a:ext cx="4176464" cy="72008"/>
          </a:xfrm>
          <a:prstGeom prst="line">
            <a:avLst/>
          </a:prstGeom>
          <a:noFill/>
          <a:ln w="9525">
            <a:solidFill>
              <a:srgbClr val="FFFF00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na LCD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LED (zelené)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MbAnsWr</a:t>
            </a:r>
            <a:r>
              <a:rPr lang="cs-CZ" sz="1600" dirty="0" smtClean="0">
                <a:solidFill>
                  <a:srgbClr val="0000FF"/>
                </a:solidFill>
              </a:rPr>
              <a:t>  s kódem přijaté funkce</a:t>
            </a:r>
            <a:r>
              <a:rPr lang="cs-CZ" sz="1600" dirty="0" smtClean="0">
                <a:solidFill>
                  <a:schemeClr val="tx2"/>
                </a:solidFill>
              </a:rPr>
              <a:t> 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cs-CZ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8800" name="Picture 1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771775" y="3933825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2771800" y="3861046"/>
            <a:ext cx="3240359" cy="79208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07950" y="3068638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187450" y="5068738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0488" y="5013176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187450" y="5579913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07950" y="5613251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95288" y="1841500"/>
            <a:ext cx="547285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REG_WR)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>
                <a:latin typeface="Lucida Console" pitchFamily="49" charset="0"/>
              </a:rPr>
              <a:t>102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20853" name="Picture 21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20854" name="Line 22"/>
          <p:cNvSpPr>
            <a:spLocks noChangeShapeType="1"/>
          </p:cNvSpPr>
          <p:nvPr/>
        </p:nvSpPr>
        <p:spPr bwMode="auto">
          <a:xfrm flipV="1">
            <a:off x="2051050" y="2205038"/>
            <a:ext cx="5834063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95288" y="350100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BIT_WR)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!=0&amp;&amp;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LED_G ...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 flipV="1">
            <a:off x="1979712" y="2132855"/>
            <a:ext cx="6624735" cy="194421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MA4</a:t>
            </a:r>
          </a:p>
          <a:p>
            <a:pPr marL="342900" indent="-342900" algn="ctr">
              <a:spcBef>
                <a:spcPct val="20000"/>
              </a:spcBef>
            </a:pP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195736" y="3284984"/>
            <a:ext cx="4680520" cy="93610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699792" y="2492896"/>
            <a:ext cx="1584325" cy="1008062"/>
          </a:xfrm>
          <a:prstGeom prst="wedgeRoundRectCallout">
            <a:avLst>
              <a:gd name="adj1" fmla="val -74346"/>
              <a:gd name="adj2" fmla="val 8836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204864"/>
            <a:ext cx="1214438" cy="865188"/>
          </a:xfrm>
          <a:prstGeom prst="wedgeRoundRectCallout">
            <a:avLst>
              <a:gd name="adj1" fmla="val -152751"/>
              <a:gd name="adj2" fmla="val 517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203848" y="4077072"/>
            <a:ext cx="1171575" cy="1009650"/>
          </a:xfrm>
          <a:prstGeom prst="wedgeRoundRectCallout">
            <a:avLst>
              <a:gd name="adj1" fmla="val -133010"/>
              <a:gd name="adj2" fmla="val -3463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524328" y="3284984"/>
            <a:ext cx="1214438" cy="865188"/>
          </a:xfrm>
          <a:prstGeom prst="wedgeRoundRectCallout">
            <a:avLst>
              <a:gd name="adj1" fmla="val -96546"/>
              <a:gd name="adj2" fmla="val -510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MA5</a:t>
            </a:r>
            <a:endParaRPr lang="cs-CZ" sz="2400" b="1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827088" y="2420888"/>
            <a:ext cx="765055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</a:t>
            </a:r>
            <a:r>
              <a:rPr lang="cs-CZ" sz="1600" b="1" dirty="0" smtClean="0"/>
              <a:t>zápis </a:t>
            </a:r>
            <a:r>
              <a:rPr lang="cs-CZ" sz="1600" b="1" dirty="0"/>
              <a:t>jediného vnitřního registru (Holding) do uzlu Slave,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Rozhraní</a:t>
            </a:r>
            <a:r>
              <a:rPr lang="cs-CZ" sz="1600" b="1" dirty="0"/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168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16 bitovou hodnotu</a:t>
            </a:r>
          </a:p>
          <a:p>
            <a:r>
              <a:rPr lang="cs-CZ" sz="1600" dirty="0"/>
              <a:t> a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hodnotu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976045" y="4077072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06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160197" y="5140325"/>
            <a:ext cx="9204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 smtClean="0"/>
              <a:t>potvrzení</a:t>
            </a:r>
            <a:endParaRPr lang="cs-CZ" sz="1400" dirty="0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generuje požadavek na čtení </a:t>
            </a:r>
          </a:p>
          <a:p>
            <a:r>
              <a:rPr lang="cs-CZ" sz="1600" dirty="0"/>
              <a:t>16bitové hodnoty</a:t>
            </a:r>
          </a:p>
          <a:p>
            <a:r>
              <a:rPr lang="cs-CZ" sz="1600" dirty="0"/>
              <a:t>z uzlu SLAVE a zobrazuje ji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  <p:extLst>
      <p:ext uri="{BB962C8B-B14F-4D97-AF65-F5344CB8AC3E}">
        <p14:creationId xmlns:p14="http://schemas.microsoft.com/office/powerpoint/2010/main" val="15813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00" y="2946176"/>
            <a:ext cx="2664024" cy="139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97" y="2847971"/>
            <a:ext cx="2768979" cy="15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107504" y="3143264"/>
            <a:ext cx="1512317" cy="752475"/>
          </a:xfrm>
          <a:prstGeom prst="wedgeRoundRectCallout">
            <a:avLst>
              <a:gd name="adj1" fmla="val 83365"/>
              <a:gd name="adj2" fmla="val 5478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152140" y="3846067"/>
            <a:ext cx="3813609" cy="1796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3563888" y="4025677"/>
            <a:ext cx="3492524" cy="714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>
            <a:off x="5286350" y="2055809"/>
            <a:ext cx="1085850" cy="792162"/>
          </a:xfrm>
          <a:prstGeom prst="wedgeRoundRectCallout">
            <a:avLst>
              <a:gd name="adj1" fmla="val -13596"/>
              <a:gd name="adj2" fmla="val 1956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5665713" y="4670995"/>
            <a:ext cx="1511300" cy="792163"/>
          </a:xfrm>
          <a:prstGeom prst="wedgeRoundRectCallout">
            <a:avLst>
              <a:gd name="adj1" fmla="val 43629"/>
              <a:gd name="adj2" fmla="val -1198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5" name="AutoShape 56"/>
          <p:cNvSpPr>
            <a:spLocks noChangeArrowheads="1"/>
          </p:cNvSpPr>
          <p:nvPr/>
        </p:nvSpPr>
        <p:spPr bwMode="auto">
          <a:xfrm>
            <a:off x="2489200" y="4598763"/>
            <a:ext cx="1439863" cy="936625"/>
          </a:xfrm>
          <a:prstGeom prst="wedgeRoundRectCallout">
            <a:avLst>
              <a:gd name="adj1" fmla="val 33132"/>
              <a:gd name="adj2" fmla="val -1089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čtení 16bitové hodnoty vnitřního registru 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3 (FCE_RREG)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6 (FCE_WREG)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Požadavky </a:t>
            </a:r>
            <a:r>
              <a:rPr lang="cs-CZ" sz="1600" dirty="0">
                <a:solidFill>
                  <a:schemeClr val="tx2"/>
                </a:solidFill>
              </a:rPr>
              <a:t>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odpovědi: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smtClean="0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8020144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</a:t>
            </a:r>
            <a:r>
              <a:rPr lang="cs-CZ" sz="1600" dirty="0" smtClean="0">
                <a:cs typeface="Arial" charset="0"/>
              </a:rPr>
              <a:t>registru) </a:t>
            </a:r>
            <a:r>
              <a:rPr lang="cs-CZ" sz="1600" dirty="0">
                <a:cs typeface="Arial" charset="0"/>
              </a:rPr>
              <a:t>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registru)</a:t>
            </a:r>
          </a:p>
        </p:txBody>
      </p:sp>
      <p:graphicFrame>
        <p:nvGraphicFramePr>
          <p:cNvPr id="7987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32542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err="1" smtClean="0">
                <a:latin typeface="Lucida Console" pitchFamily="49" charset="0"/>
              </a:rPr>
              <a:t>a.Rd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REG,REG_R</a:t>
            </a:r>
            <a:r>
              <a:rPr lang="en-US" sz="1400" dirty="0" smtClean="0">
                <a:latin typeface="Lucida Console" pitchFamily="49" charset="0"/>
              </a:rPr>
              <a:t>D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n=M</a:t>
            </a:r>
            <a:r>
              <a:rPr lang="en-US" sz="1400" dirty="0">
                <a:latin typeface="Lucida Console" pitchFamily="49" charset="0"/>
              </a:rPr>
              <a:t>a.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ADR_S,FCE_WREG,REG_WR,pot,bfout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 smtClean="0">
                <a:latin typeface="Lucida Console" pitchFamily="49" charset="0"/>
              </a:rPr>
              <a:t>      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941168"/>
            <a:ext cx="243484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54"/>
          <p:cNvSpPr>
            <a:spLocks noChangeShapeType="1"/>
          </p:cNvSpPr>
          <p:nvPr/>
        </p:nvSpPr>
        <p:spPr bwMode="auto">
          <a:xfrm flipH="1" flipV="1">
            <a:off x="6804248" y="4581128"/>
            <a:ext cx="216024" cy="122436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804248" y="6165304"/>
            <a:ext cx="1079500" cy="287338"/>
          </a:xfrm>
          <a:prstGeom prst="wedgeRoundRectCallout">
            <a:avLst>
              <a:gd name="adj1" fmla="val -34412"/>
              <a:gd name="adj2" fmla="val -96963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0 až 1023</a:t>
            </a:r>
          </a:p>
        </p:txBody>
      </p:sp>
    </p:spTree>
    <p:extLst>
      <p:ext uri="{BB962C8B-B14F-4D97-AF65-F5344CB8AC3E}">
        <p14:creationId xmlns:p14="http://schemas.microsoft.com/office/powerpoint/2010/main" val="32395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39752" y="1908121"/>
            <a:ext cx="4392488" cy="707886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cs-CZ" sz="4000" b="1" dirty="0" smtClean="0">
                <a:cs typeface="Arial" charset="0"/>
              </a:rPr>
              <a:t>MODBUS   ASCII</a:t>
            </a:r>
            <a:endParaRPr lang="cs-CZ" sz="4000" b="1" dirty="0">
              <a:cs typeface="Arial" charset="0"/>
            </a:endParaRPr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179511" y="3743742"/>
            <a:ext cx="8713663" cy="5847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/>
            <a:r>
              <a:rPr lang="cs-CZ" sz="3200" b="1" dirty="0" smtClean="0"/>
              <a:t>Úlohy  MA1, MA2, MA3, MA4, MA5, MA6</a:t>
            </a:r>
            <a:endParaRPr lang="cs-CZ" sz="3200" b="1" dirty="0"/>
          </a:p>
        </p:txBody>
      </p:sp>
      <p:sp>
        <p:nvSpPr>
          <p:cNvPr id="9" name="Lichoběžník 8"/>
          <p:cNvSpPr/>
          <p:nvPr/>
        </p:nvSpPr>
        <p:spPr>
          <a:xfrm>
            <a:off x="251520" y="2700209"/>
            <a:ext cx="8641654" cy="864096"/>
          </a:xfrm>
          <a:prstGeom prst="trapezoid">
            <a:avLst>
              <a:gd name="adj" fmla="val 243061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179511" y="4461867"/>
            <a:ext cx="8713663" cy="36933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/>
            <a:r>
              <a:rPr lang="cs-CZ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MA1M, MA1S, MA2M, MA2S, MA3M, MA3S, MA4M, MA4S, MA5M, MA5S, MA6M, MA6S</a:t>
            </a:r>
            <a:endParaRPr lang="cs-C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979613" y="1412875"/>
            <a:ext cx="554513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068960"/>
            <a:ext cx="5183188" cy="375487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FCE_RREG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7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   .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}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86104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5" y="3958079"/>
            <a:ext cx="2640829" cy="14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29063" y="4509315"/>
            <a:ext cx="3811289" cy="43708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6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 s kódem přijaté funkce</a:t>
            </a:r>
          </a:p>
          <a:p>
            <a:r>
              <a:rPr lang="cs-CZ" sz="1600" dirty="0"/>
              <a:t>  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3562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420371" cy="126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cs-CZ" sz="1400" b="1" dirty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9" y="4949824"/>
            <a:ext cx="2342058" cy="79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09" y="4957762"/>
            <a:ext cx="3409247" cy="63182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334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540040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>
                <a:latin typeface="Lucida Console" pitchFamily="49" charset="0"/>
                <a:cs typeface="Arial" charset="0"/>
              </a:rPr>
              <a:t>5);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>
                <a:latin typeface="Lucida Console" pitchFamily="49" charset="0"/>
                <a:cs typeface="Arial" charset="0"/>
              </a:rPr>
              <a:t>9);</a:t>
            </a: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300663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15150" y="4221088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2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5867400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5900738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79" y="1773238"/>
            <a:ext cx="2420371" cy="126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3563938" y="2781299"/>
            <a:ext cx="295227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4283968" y="2852936"/>
            <a:ext cx="3240360" cy="144016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95723"/>
            <a:ext cx="2664024" cy="139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4" y="1813268"/>
            <a:ext cx="2768979" cy="15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8" name="Picture 6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6821" y="4672013"/>
            <a:ext cx="1512887" cy="1276350"/>
          </a:xfrm>
          <a:prstGeom prst="rect">
            <a:avLst/>
          </a:prstGeom>
          <a:noFill/>
        </p:spPr>
      </p:pic>
      <p:pic>
        <p:nvPicPr>
          <p:cNvPr id="29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672013"/>
            <a:ext cx="1512888" cy="1276350"/>
          </a:xfrm>
          <a:prstGeom prst="rect">
            <a:avLst/>
          </a:prstGeom>
          <a:noFill/>
        </p:spPr>
      </p:pic>
      <p:sp>
        <p:nvSpPr>
          <p:cNvPr id="30" name="Line 13"/>
          <p:cNvSpPr>
            <a:spLocks noChangeShapeType="1"/>
          </p:cNvSpPr>
          <p:nvPr/>
        </p:nvSpPr>
        <p:spPr bwMode="auto">
          <a:xfrm flipH="1" flipV="1">
            <a:off x="1546821" y="2924174"/>
            <a:ext cx="1296987" cy="26654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 flipV="1">
            <a:off x="5436096" y="3137294"/>
            <a:ext cx="1642170" cy="24522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6177186" y="3137296"/>
            <a:ext cx="699070" cy="1803872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2556471" y="2995613"/>
            <a:ext cx="0" cy="18732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2771949" y="3284463"/>
            <a:ext cx="1403350" cy="936625"/>
          </a:xfrm>
          <a:prstGeom prst="wedgeRoundRectCallout">
            <a:avLst>
              <a:gd name="adj1" fmla="val -64818"/>
              <a:gd name="adj2" fmla="val -603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1332508" y="4364038"/>
            <a:ext cx="1871663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5580112" y="436403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9" name="AutoShape 23"/>
          <p:cNvSpPr>
            <a:spLocks noChangeArrowheads="1"/>
          </p:cNvSpPr>
          <p:nvPr/>
        </p:nvSpPr>
        <p:spPr bwMode="auto">
          <a:xfrm>
            <a:off x="3204171" y="5948363"/>
            <a:ext cx="1511300" cy="792163"/>
          </a:xfrm>
          <a:prstGeom prst="wedgeRoundRectCallout">
            <a:avLst>
              <a:gd name="adj1" fmla="val -68487"/>
              <a:gd name="adj2" fmla="val -984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6906418" y="3283148"/>
            <a:ext cx="1085850" cy="792163"/>
          </a:xfrm>
          <a:prstGeom prst="wedgeRoundRectCallout">
            <a:avLst>
              <a:gd name="adj1" fmla="val -115935"/>
              <a:gd name="adj2" fmla="val -732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7308601" y="4220567"/>
            <a:ext cx="1439863" cy="936625"/>
          </a:xfrm>
          <a:prstGeom prst="wedgeRoundRectCallout">
            <a:avLst>
              <a:gd name="adj1" fmla="val -82525"/>
              <a:gd name="adj2" fmla="val 154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107504" y="3369171"/>
            <a:ext cx="1584325" cy="752475"/>
          </a:xfrm>
          <a:prstGeom prst="wedgeRoundRectCallout">
            <a:avLst>
              <a:gd name="adj1" fmla="val 43186"/>
              <a:gd name="adj2" fmla="val -957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3352602" y="4827042"/>
            <a:ext cx="1214438" cy="865188"/>
          </a:xfrm>
          <a:prstGeom prst="wedgeRoundRectCallout">
            <a:avLst>
              <a:gd name="adj1" fmla="val -114574"/>
              <a:gd name="adj2" fmla="val -766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46" name="AutoShape 16"/>
          <p:cNvSpPr>
            <a:spLocks noChangeArrowheads="1"/>
          </p:cNvSpPr>
          <p:nvPr/>
        </p:nvSpPr>
        <p:spPr bwMode="auto">
          <a:xfrm>
            <a:off x="7452320" y="5661248"/>
            <a:ext cx="1471414" cy="1008062"/>
          </a:xfrm>
          <a:prstGeom prst="wedgeRoundRectCallout">
            <a:avLst>
              <a:gd name="adj1" fmla="val -70791"/>
              <a:gd name="adj2" fmla="val -572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4427984" y="3499916"/>
            <a:ext cx="1214437" cy="865188"/>
          </a:xfrm>
          <a:prstGeom prst="wedgeRoundRectCallout">
            <a:avLst>
              <a:gd name="adj1" fmla="val 34703"/>
              <a:gd name="adj2" fmla="val -8412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/>
              <a:t>  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3 (FCE_RREG)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8597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8020144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</a:t>
            </a:r>
            <a:r>
              <a:rPr lang="cs-CZ" sz="1600" dirty="0" smtClean="0">
                <a:cs typeface="Arial" charset="0"/>
              </a:rPr>
              <a:t>registru) </a:t>
            </a:r>
            <a:r>
              <a:rPr lang="cs-CZ" sz="1600" dirty="0">
                <a:cs typeface="Arial" charset="0"/>
              </a:rPr>
              <a:t>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0855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40219"/>
              </p:ext>
            </p:extLst>
          </p:nvPr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1259632" y="2492896"/>
            <a:ext cx="5687790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  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(ADR_S,FCE_WREG,REG_WR,val,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8589" name="Picture 4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3284984"/>
            <a:ext cx="1512887" cy="1276350"/>
          </a:xfrm>
          <a:prstGeom prst="rect">
            <a:avLst/>
          </a:prstGeom>
          <a:noFill/>
        </p:spPr>
      </p:pic>
      <p:sp>
        <p:nvSpPr>
          <p:cNvPr id="108590" name="Line 46"/>
          <p:cNvSpPr>
            <a:spLocks noChangeShapeType="1"/>
          </p:cNvSpPr>
          <p:nvPr/>
        </p:nvSpPr>
        <p:spPr bwMode="auto">
          <a:xfrm flipH="1" flipV="1">
            <a:off x="3563887" y="3501007"/>
            <a:ext cx="5111799" cy="701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1258889" y="5445224"/>
            <a:ext cx="568937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&gt;=TIMEOUT){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909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95288" y="18319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1908175" y="1831975"/>
            <a:ext cx="5688013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08175" y="3357563"/>
            <a:ext cx="4392613" cy="1368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if</a:t>
            </a:r>
            <a:r>
              <a:rPr lang="cs-CZ" sz="1400">
                <a:latin typeface="Lucida Console" pitchFamily="49" charset="0"/>
              </a:rPr>
              <a:t>( (kod_r=MbRdByte(bfin+3))==FCE_RREG)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pocet=MbRdByte(bfin+5);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val=MbRdWord(bfin+7);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cs-CZ" sz="1400">
                <a:latin typeface="Lucida Console" pitchFamily="49" charset="0"/>
              </a:rPr>
              <a:t> printf(...);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pic>
        <p:nvPicPr>
          <p:cNvPr id="14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3276600" y="3716338"/>
            <a:ext cx="4175125" cy="64928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3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na LCD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9004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33488" y="1484313"/>
            <a:ext cx="5772734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8800" name="Picture 1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771775" y="3933825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2339974" y="4581128"/>
            <a:ext cx="3672185" cy="1432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3171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94037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351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/>
              <a:t>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6" name="Obdélník 15"/>
          <p:cNvSpPr/>
          <p:nvPr/>
        </p:nvSpPr>
        <p:spPr>
          <a:xfrm>
            <a:off x="755576" y="227687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/>
              <a:t>ASCII Master</a:t>
            </a:r>
            <a:endParaRPr lang="cs-CZ" b="1" dirty="0"/>
          </a:p>
        </p:txBody>
      </p:sp>
      <p:sp>
        <p:nvSpPr>
          <p:cNvPr id="17" name="Obdélník 16"/>
          <p:cNvSpPr/>
          <p:nvPr/>
        </p:nvSpPr>
        <p:spPr>
          <a:xfrm>
            <a:off x="5436096" y="234888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/>
              <a:t>ASCII </a:t>
            </a:r>
            <a:r>
              <a:rPr lang="cs-CZ" b="1" dirty="0" err="1" smtClean="0"/>
              <a:t>Slave</a:t>
            </a:r>
            <a:endParaRPr lang="cs-CZ" b="1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2483768" y="3558133"/>
            <a:ext cx="288032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483768" y="3270101"/>
            <a:ext cx="2880320" cy="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2771800" y="2348880"/>
            <a:ext cx="1296143" cy="431998"/>
          </a:xfrm>
          <a:prstGeom prst="wedgeRoundRectCallout">
            <a:avLst>
              <a:gd name="adj1" fmla="val -71820"/>
              <a:gd name="adj2" fmla="val 1518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1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99792" y="4005064"/>
            <a:ext cx="1296143" cy="431998"/>
          </a:xfrm>
          <a:prstGeom prst="wedgeRoundRectCallout">
            <a:avLst>
              <a:gd name="adj1" fmla="val -63691"/>
              <a:gd name="adj2" fmla="val -1433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2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524328" y="2420888"/>
            <a:ext cx="1296144" cy="649164"/>
          </a:xfrm>
          <a:prstGeom prst="wedgeRoundRectCallout">
            <a:avLst>
              <a:gd name="adj1" fmla="val -81210"/>
              <a:gd name="adj2" fmla="val 457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</a:t>
            </a:r>
            <a:r>
              <a:rPr lang="cs-CZ" sz="1400" dirty="0" smtClean="0">
                <a:cs typeface="Arial" charset="0"/>
              </a:rPr>
              <a:t>otvrzení</a:t>
            </a:r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požadavku 1</a:t>
            </a:r>
            <a:endParaRPr lang="cs-CZ" sz="1400" dirty="0">
              <a:cs typeface="Arial" charset="0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7452320" y="3284984"/>
            <a:ext cx="1368152" cy="576064"/>
          </a:xfrm>
          <a:prstGeom prst="wedgeRoundRectCallout">
            <a:avLst>
              <a:gd name="adj1" fmla="val -74118"/>
              <a:gd name="adj2" fmla="val -190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 smtClean="0">
                <a:cs typeface="Arial" charset="0"/>
              </a:rPr>
              <a:t>Požadavku 2</a:t>
            </a:r>
            <a:endParaRPr lang="cs-CZ" sz="1400" dirty="0">
              <a:cs typeface="Arial" charset="0"/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3635896" y="328498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187450" y="52292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0488" y="5228878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07950" y="5728295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23528" y="1772816"/>
            <a:ext cx="532765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REG_WR)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>
                <a:latin typeface="Lucida Console" pitchFamily="49" charset="0"/>
              </a:rPr>
              <a:t>102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20853" name="Picture 21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20854" name="Line 22"/>
          <p:cNvSpPr>
            <a:spLocks noChangeShapeType="1"/>
          </p:cNvSpPr>
          <p:nvPr/>
        </p:nvSpPr>
        <p:spPr bwMode="auto">
          <a:xfrm flipV="1">
            <a:off x="2051050" y="2205038"/>
            <a:ext cx="5834063" cy="15255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</a:t>
            </a:r>
            <a:endParaRPr lang="cs-CZ" sz="1200" b="1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07950" y="2980184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23528" y="3363317"/>
            <a:ext cx="7056784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val = ... ;</a:t>
            </a:r>
          </a:p>
          <a:p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7469633" y="3628256"/>
            <a:ext cx="156686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763688" y="2924175"/>
            <a:ext cx="6840562" cy="7928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4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23443"/>
            <a:ext cx="4896544" cy="7096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5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062068" y="4316139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347864" y="2286818"/>
            <a:ext cx="1403350" cy="936625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MA6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Slave,</a:t>
            </a:r>
          </a:p>
          <a:p>
            <a:pPr marL="342900" indent="-342900"/>
            <a:r>
              <a:rPr lang="cs-CZ" sz="1600" b="1" dirty="0" smtClean="0"/>
              <a:t>- </a:t>
            </a:r>
            <a:r>
              <a:rPr lang="cs-CZ" sz="1600" b="1" dirty="0"/>
              <a:t>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  </a:t>
            </a:r>
          </a:p>
          <a:p>
            <a:pPr marL="342900" indent="-342900"/>
            <a:r>
              <a:rPr lang="cs-CZ" sz="1600" b="1" dirty="0" smtClean="0"/>
              <a:t>     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42929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1bitovou informaci a</a:t>
            </a:r>
          </a:p>
          <a:p>
            <a:r>
              <a:rPr lang="cs-CZ" sz="1600" dirty="0"/>
              <a:t>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informaci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3345" y="2190750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05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025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1" y="2504009"/>
            <a:ext cx="2962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3" y="2538412"/>
            <a:ext cx="26955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965700" y="4231555"/>
            <a:ext cx="1085850" cy="709613"/>
          </a:xfrm>
          <a:prstGeom prst="wedgeRoundRectCallout">
            <a:avLst>
              <a:gd name="adj1" fmla="val 59501"/>
              <a:gd name="adj2" fmla="val -1086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483768" y="4740275"/>
            <a:ext cx="1085850" cy="738187"/>
          </a:xfrm>
          <a:prstGeom prst="wedgeRoundRectCallout">
            <a:avLst>
              <a:gd name="adj1" fmla="val -75148"/>
              <a:gd name="adj2" fmla="val -1798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115617" y="3698875"/>
            <a:ext cx="424847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2123728" y="3789040"/>
            <a:ext cx="437828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394843" y="2619374"/>
            <a:ext cx="1214438" cy="752475"/>
          </a:xfrm>
          <a:prstGeom prst="wedgeRoundRectCallout">
            <a:avLst>
              <a:gd name="adj1" fmla="val 104119"/>
              <a:gd name="adj2" fmla="val 951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640455" y="4404146"/>
            <a:ext cx="1171575" cy="752475"/>
          </a:xfrm>
          <a:prstGeom prst="wedgeRoundRectCallout">
            <a:avLst>
              <a:gd name="adj1" fmla="val 544"/>
              <a:gd name="adj2" fmla="val -1409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metoda </a:t>
            </a:r>
            <a:r>
              <a:rPr lang="cs-CZ" sz="1600" dirty="0" err="1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5 (FCE_WBIT)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n=M</a:t>
            </a:r>
            <a:r>
              <a:rPr lang="en-US" sz="1400" dirty="0">
                <a:latin typeface="Lucida Console" pitchFamily="49" charset="0"/>
              </a:rPr>
              <a:t>a.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16" y="5103595"/>
            <a:ext cx="2299172" cy="142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 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371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7164288" y="4293096"/>
            <a:ext cx="144016" cy="182580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7662912" y="4509120"/>
            <a:ext cx="1229568" cy="559311"/>
          </a:xfrm>
          <a:prstGeom prst="wedgeRoundRectCallout">
            <a:avLst>
              <a:gd name="adj1" fmla="val -83978"/>
              <a:gd name="adj2" fmla="val 618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8" y="3028295"/>
            <a:ext cx="2299172" cy="142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619673" y="1412875"/>
            <a:ext cx="4792662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621259" y="3141663"/>
            <a:ext cx="4679032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7);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 1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4608512" y="4071938"/>
            <a:ext cx="3419872" cy="43718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0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</a:t>
            </a:r>
            <a:r>
              <a:rPr lang="cs-CZ" sz="1600" dirty="0" smtClean="0"/>
              <a:t>1 </a:t>
            </a:r>
            <a:r>
              <a:rPr lang="cs-CZ" sz="1600" dirty="0"/>
              <a:t>bitové hodnoty – funkční kód </a:t>
            </a:r>
            <a:r>
              <a:rPr lang="cs-CZ" sz="1600" dirty="0" smtClean="0"/>
              <a:t>1 </a:t>
            </a:r>
            <a:r>
              <a:rPr lang="cs-CZ" sz="1600" dirty="0"/>
              <a:t>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55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31331"/>
            <a:ext cx="2593351" cy="132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FCE_RBIT: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2916238" y="4941888"/>
            <a:ext cx="280789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915816" y="4941888"/>
            <a:ext cx="3888581" cy="57467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71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2996952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b="1" i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(ADR_S,kod_r,</a:t>
            </a:r>
            <a:r>
              <a:rPr lang="cs-CZ" sz="1400" dirty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429000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switch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){</a:t>
            </a: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0xFF00: ..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Žlutá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en-US" sz="1400" i="1" dirty="0" smtClean="0">
              <a:latin typeface="Lucida Console" pitchFamily="49" charset="0"/>
              <a:cs typeface="Arial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0x0000: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bílá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default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: err=3;</a:t>
            </a: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(err==0)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58081" y="55626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569495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5867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FCE_RBIT: 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197167" y="2180203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6002704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6036042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44" y="3304729"/>
            <a:ext cx="2593351" cy="132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608511" y="2636911"/>
            <a:ext cx="3029744" cy="165618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239294" y="4365103"/>
            <a:ext cx="3420938" cy="21562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88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4525"/>
            <a:ext cx="2962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1" y="1844824"/>
            <a:ext cx="26955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7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143" y="4797425"/>
            <a:ext cx="1512887" cy="1276350"/>
          </a:xfrm>
          <a:prstGeom prst="rect">
            <a:avLst/>
          </a:prstGeom>
          <a:noFill/>
        </p:spPr>
      </p:pic>
      <p:pic>
        <p:nvPicPr>
          <p:cNvPr id="28" name="Picture 10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5275" y="4724400"/>
            <a:ext cx="1512888" cy="1276350"/>
          </a:xfrm>
          <a:prstGeom prst="rect">
            <a:avLst/>
          </a:prstGeom>
          <a:noFill/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1259632" y="3212974"/>
            <a:ext cx="1602631" cy="17273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 flipV="1">
            <a:off x="2195736" y="3140967"/>
            <a:ext cx="576064" cy="280739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 flipV="1">
            <a:off x="5652120" y="3212974"/>
            <a:ext cx="1509984" cy="27353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3159125" y="3571875"/>
            <a:ext cx="1403350" cy="936625"/>
          </a:xfrm>
          <a:prstGeom prst="wedgeRoundRectCallout">
            <a:avLst>
              <a:gd name="adj1" fmla="val -114934"/>
              <a:gd name="adj2" fmla="val -698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 (</a:t>
            </a:r>
            <a:r>
              <a:rPr lang="cs-CZ" sz="1400" dirty="0">
                <a:cs typeface="Arial" charset="0"/>
              </a:rPr>
              <a:t>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233363" y="3652838"/>
            <a:ext cx="1171575" cy="865187"/>
          </a:xfrm>
          <a:prstGeom prst="wedgeRoundRectCallout">
            <a:avLst>
              <a:gd name="adj1" fmla="val 45122"/>
              <a:gd name="adj2" fmla="val -8871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131840" y="6092503"/>
            <a:ext cx="1285875" cy="576857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3348038" y="4832350"/>
            <a:ext cx="1214437" cy="752475"/>
          </a:xfrm>
          <a:prstGeom prst="wedgeRoundRectCallout">
            <a:avLst>
              <a:gd name="adj1" fmla="val -91961"/>
              <a:gd name="adj2" fmla="val -470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404938" y="44370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776218" y="4508500"/>
            <a:ext cx="1871662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7802686" y="4800600"/>
            <a:ext cx="1182390" cy="819945"/>
          </a:xfrm>
          <a:prstGeom prst="wedgeRoundRectCallout">
            <a:avLst>
              <a:gd name="adj1" fmla="val -97375"/>
              <a:gd name="adj2" fmla="val -6231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 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686873" y="5769769"/>
            <a:ext cx="1171575" cy="1009650"/>
          </a:xfrm>
          <a:prstGeom prst="wedgeRoundRectCallout">
            <a:avLst>
              <a:gd name="adj1" fmla="val -91623"/>
              <a:gd name="adj2" fmla="val -2517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7772598" y="3511699"/>
            <a:ext cx="1085850" cy="792162"/>
          </a:xfrm>
          <a:prstGeom prst="wedgeRoundRectCallout">
            <a:avLst>
              <a:gd name="adj1" fmla="val -116812"/>
              <a:gd name="adj2" fmla="val -7565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cs typeface="Arial" charset="0"/>
              </a:rPr>
              <a:t>1 </a:t>
            </a:r>
            <a:r>
              <a:rPr lang="cs-CZ" sz="1400" dirty="0">
                <a:cs typeface="Arial" charset="0"/>
              </a:rPr>
              <a:t>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2" name="AutoShape 25"/>
          <p:cNvSpPr>
            <a:spLocks noChangeArrowheads="1"/>
          </p:cNvSpPr>
          <p:nvPr/>
        </p:nvSpPr>
        <p:spPr bwMode="auto">
          <a:xfrm>
            <a:off x="3929063" y="2388492"/>
            <a:ext cx="1152525" cy="752475"/>
          </a:xfrm>
          <a:prstGeom prst="wedgeRoundRectCallout">
            <a:avLst>
              <a:gd name="adj1" fmla="val 91737"/>
              <a:gd name="adj2" fmla="val 5675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7022405" y="3269108"/>
            <a:ext cx="285900" cy="16711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80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MbWrOne</a:t>
            </a:r>
            <a:r>
              <a:rPr lang="cs-CZ" sz="1600" dirty="0">
                <a:solidFill>
                  <a:srgbClr val="0000FF"/>
                </a:solidFill>
              </a:rPr>
              <a:t>  s kódem funkce 5 (FCE_WBIT)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cs-CZ" sz="1600" dirty="0" smtClean="0">
                <a:solidFill>
                  <a:srgbClr val="0000FF"/>
                </a:solidFill>
              </a:rPr>
              <a:t>1 </a:t>
            </a:r>
            <a:r>
              <a:rPr lang="cs-CZ" sz="1600" dirty="0">
                <a:solidFill>
                  <a:srgbClr val="0000FF"/>
                </a:solidFill>
              </a:rPr>
              <a:t>(</a:t>
            </a:r>
            <a:r>
              <a:rPr lang="cs-CZ" sz="1600" dirty="0" smtClean="0">
                <a:solidFill>
                  <a:srgbClr val="0000FF"/>
                </a:solidFill>
              </a:rPr>
              <a:t>FCE_RBIT)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</p:txBody>
      </p:sp>
    </p:spTree>
    <p:extLst>
      <p:ext uri="{BB962C8B-B14F-4D97-AF65-F5344CB8AC3E}">
        <p14:creationId xmlns:p14="http://schemas.microsoft.com/office/powerpoint/2010/main" val="19617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>
                <a:cs typeface="Arial" charset="0"/>
              </a:rPr>
              <a:t> 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348880"/>
            <a:ext cx="5616624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cnt_ticks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DIR485=1;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cs-CZ" sz="1400" dirty="0">
                <a:latin typeface="Lucida Console" pitchFamily="49" charset="0"/>
              </a:rPr>
              <a:t>zpět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příjem – pro RS485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graphicFrame>
        <p:nvGraphicFramePr>
          <p:cNvPr id="1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31995"/>
              </p:ext>
            </p:extLst>
          </p:nvPr>
        </p:nvGraphicFramePr>
        <p:xfrm>
          <a:off x="395288" y="1844824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1259632" y="5445224"/>
            <a:ext cx="561662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8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708920"/>
            <a:ext cx="1512887" cy="1276350"/>
          </a:xfrm>
          <a:prstGeom prst="rect">
            <a:avLst/>
          </a:prstGeom>
          <a:noFill/>
        </p:spPr>
      </p:pic>
      <p:sp>
        <p:nvSpPr>
          <p:cNvPr id="19" name="Line 40"/>
          <p:cNvSpPr>
            <a:spLocks noChangeShapeType="1"/>
          </p:cNvSpPr>
          <p:nvPr/>
        </p:nvSpPr>
        <p:spPr bwMode="auto">
          <a:xfrm flipH="1" flipV="1">
            <a:off x="3635896" y="3573016"/>
            <a:ext cx="4896544" cy="28803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6659563" y="1844824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496" y="2348880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8175" y="1831975"/>
            <a:ext cx="5472137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8175" y="3357563"/>
            <a:ext cx="4392613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 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(bfin+3))==FCE_RBIT)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(bfin+7);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(val &amp; 1) .. ; // </a:t>
            </a:r>
            <a:r>
              <a:rPr lang="cs-CZ" sz="1400" i="1" dirty="0">
                <a:latin typeface="Lucida Console" pitchFamily="49" charset="0"/>
              </a:rPr>
              <a:t>LED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sv</a:t>
            </a:r>
            <a:r>
              <a:rPr lang="cs-CZ" sz="1400" i="1" dirty="0" err="1">
                <a:latin typeface="Lucida Console" pitchFamily="49" charset="0"/>
              </a:rPr>
              <a:t>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.. ; // </a:t>
            </a:r>
            <a:r>
              <a:rPr lang="cs-CZ" sz="1400" i="1" dirty="0">
                <a:latin typeface="Lucida Console" pitchFamily="49" charset="0"/>
              </a:rPr>
              <a:t>LED nesvítí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8553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08554" name="Line 10"/>
          <p:cNvSpPr>
            <a:spLocks noChangeShapeType="1"/>
          </p:cNvSpPr>
          <p:nvPr/>
        </p:nvSpPr>
        <p:spPr bwMode="auto">
          <a:xfrm flipV="1">
            <a:off x="3995936" y="3770312"/>
            <a:ext cx="4032448" cy="6668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0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bitové hodnoty – funkční kód 1 a vrací stav tlačítka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160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FCE_WBIT: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469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771775" y="3933825"/>
            <a:ext cx="3313113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2339975" y="4724400"/>
            <a:ext cx="3600177" cy="14476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7950" y="2980184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187450" y="52292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0488" y="518068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07950" y="573325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3528" y="1772816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BIT_WR)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!=0&amp;&amp;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LED_G ...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23528" y="3363317"/>
            <a:ext cx="7056784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(bfin+5))==BIT_RD&amp;&amp;(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))==1)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bity[0]=</a:t>
            </a:r>
            <a:r>
              <a:rPr lang="cs-CZ" sz="1400" dirty="0">
                <a:latin typeface="Lucida Console" pitchFamily="49" charset="0"/>
              </a:rPr>
              <a:t> ... 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x=</a:t>
            </a:r>
            <a:r>
              <a:rPr lang="cs-CZ" sz="1400" dirty="0" err="1">
                <a:latin typeface="Lucida Console" pitchFamily="49" charset="0"/>
              </a:rPr>
              <a:t>MbAnsRd</a:t>
            </a:r>
            <a:r>
              <a:rPr lang="cs-CZ" sz="1400" dirty="0">
                <a:latin typeface="Lucida Console" pitchFamily="49" charset="0"/>
              </a:rPr>
              <a:t>(ADR_S,kod_r,1,bity,bfout);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6750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1763713" y="2205038"/>
            <a:ext cx="6911975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flipH="1">
            <a:off x="1763688" y="2924175"/>
            <a:ext cx="6840562" cy="7928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326313" y="3573016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byte bity</a:t>
            </a:r>
            <a:r>
              <a:rPr lang="cs-CZ" sz="1400">
                <a:latin typeface="Lucida Console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10011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340422" y="3223440"/>
            <a:ext cx="4391818" cy="9256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140968"/>
            <a:ext cx="4680520" cy="10081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0064"/>
              <a:gd name="adj2" fmla="val -116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43737" y="4603476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03848" y="2473002"/>
            <a:ext cx="1119600" cy="739974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899369" y="4603476"/>
            <a:ext cx="1171575" cy="1009650"/>
          </a:xfrm>
          <a:prstGeom prst="wedgeRoundRectCallout">
            <a:avLst>
              <a:gd name="adj1" fmla="val -21410"/>
              <a:gd name="adj2" fmla="val -883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</p:spTree>
    <p:extLst>
      <p:ext uri="{BB962C8B-B14F-4D97-AF65-F5344CB8AC3E}">
        <p14:creationId xmlns:p14="http://schemas.microsoft.com/office/powerpoint/2010/main" val="36586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</a:t>
            </a:r>
            <a:endParaRPr lang="cs-CZ" sz="12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39752" y="1908121"/>
            <a:ext cx="4392488" cy="707886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cs-CZ" sz="4000" b="1" dirty="0" smtClean="0">
                <a:cs typeface="Arial" charset="0"/>
              </a:rPr>
              <a:t>MODBUS   </a:t>
            </a:r>
            <a:r>
              <a:rPr lang="cs-CZ" sz="4000" b="1" dirty="0">
                <a:cs typeface="Arial" charset="0"/>
              </a:rPr>
              <a:t>RTU</a:t>
            </a:r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179511" y="3743742"/>
            <a:ext cx="8713663" cy="5847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/>
            <a:r>
              <a:rPr lang="cs-CZ" sz="3200" b="1" dirty="0" smtClean="0"/>
              <a:t>Úlohy  MR1, MR2, MR3, MR4, MR5, MR6</a:t>
            </a:r>
            <a:endParaRPr lang="cs-CZ" sz="3200" b="1" dirty="0"/>
          </a:p>
        </p:txBody>
      </p:sp>
      <p:sp>
        <p:nvSpPr>
          <p:cNvPr id="9" name="Lichoběžník 8"/>
          <p:cNvSpPr/>
          <p:nvPr/>
        </p:nvSpPr>
        <p:spPr>
          <a:xfrm>
            <a:off x="251520" y="2700209"/>
            <a:ext cx="8641654" cy="864096"/>
          </a:xfrm>
          <a:prstGeom prst="trapezoid">
            <a:avLst>
              <a:gd name="adj" fmla="val 243061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179511" y="4461867"/>
            <a:ext cx="8713663" cy="36933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ctr"/>
            <a:r>
              <a:rPr lang="cs-CZ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MR1M, MR1S, MR2M, MR2S, MR3M, MR3S, MR4M, MR4S, MR5M, MR5S, MR6M, MR6S</a:t>
            </a:r>
            <a:endParaRPr lang="cs-C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1548284" y="2198392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RdByte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WrByte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94037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351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/>
              <a:t>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6" name="Obdélník 15"/>
          <p:cNvSpPr/>
          <p:nvPr/>
        </p:nvSpPr>
        <p:spPr>
          <a:xfrm>
            <a:off x="826108" y="227687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/>
              <a:t>RTU Master</a:t>
            </a:r>
            <a:endParaRPr lang="cs-CZ" b="1" dirty="0"/>
          </a:p>
        </p:txBody>
      </p:sp>
      <p:sp>
        <p:nvSpPr>
          <p:cNvPr id="17" name="Obdélník 16"/>
          <p:cNvSpPr/>
          <p:nvPr/>
        </p:nvSpPr>
        <p:spPr>
          <a:xfrm>
            <a:off x="5506629" y="234888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/>
              <a:t>RTU </a:t>
            </a:r>
            <a:r>
              <a:rPr lang="cs-CZ" b="1" dirty="0" err="1" smtClean="0"/>
              <a:t>Slave</a:t>
            </a:r>
            <a:endParaRPr lang="cs-CZ" b="1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2483768" y="3558133"/>
            <a:ext cx="288032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483768" y="3270101"/>
            <a:ext cx="2880320" cy="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2771800" y="2348880"/>
            <a:ext cx="1296143" cy="431998"/>
          </a:xfrm>
          <a:prstGeom prst="wedgeRoundRectCallout">
            <a:avLst>
              <a:gd name="adj1" fmla="val -71820"/>
              <a:gd name="adj2" fmla="val 1518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1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99792" y="4005064"/>
            <a:ext cx="1296143" cy="431998"/>
          </a:xfrm>
          <a:prstGeom prst="wedgeRoundRectCallout">
            <a:avLst>
              <a:gd name="adj1" fmla="val -63691"/>
              <a:gd name="adj2" fmla="val -1433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2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7524328" y="2420888"/>
            <a:ext cx="1296144" cy="649164"/>
          </a:xfrm>
          <a:prstGeom prst="wedgeRoundRectCallout">
            <a:avLst>
              <a:gd name="adj1" fmla="val -81210"/>
              <a:gd name="adj2" fmla="val 457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</a:t>
            </a:r>
            <a:r>
              <a:rPr lang="cs-CZ" sz="1400" dirty="0" smtClean="0">
                <a:cs typeface="Arial" charset="0"/>
              </a:rPr>
              <a:t>otvrzení</a:t>
            </a:r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požadavku 1</a:t>
            </a:r>
            <a:endParaRPr lang="cs-CZ" sz="1400" dirty="0">
              <a:cs typeface="Arial" charset="0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7452320" y="3284984"/>
            <a:ext cx="1368152" cy="576064"/>
          </a:xfrm>
          <a:prstGeom prst="wedgeRoundRectCallout">
            <a:avLst>
              <a:gd name="adj1" fmla="val -74118"/>
              <a:gd name="adj2" fmla="val -190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 smtClean="0">
                <a:cs typeface="Arial" charset="0"/>
              </a:rPr>
              <a:t>Požadavku 2</a:t>
            </a:r>
            <a:endParaRPr lang="cs-CZ" sz="1400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995936" y="325035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graphicFrame>
        <p:nvGraphicFramePr>
          <p:cNvPr id="5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98043"/>
              </p:ext>
            </p:extLst>
          </p:nvPr>
        </p:nvGraphicFramePr>
        <p:xfrm>
          <a:off x="1403648" y="2198392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638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96834"/>
              </p:ext>
            </p:extLst>
          </p:nvPr>
        </p:nvGraphicFramePr>
        <p:xfrm>
          <a:off x="7428656" y="4293098"/>
          <a:ext cx="1463824" cy="2451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1912"/>
                <a:gridCol w="731912"/>
              </a:tblGrid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69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83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203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221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238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255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7204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 ...);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123728" y="4921423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771800" y="4797152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421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5509842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cs-CZ" sz="1600" b="1" dirty="0" smtClean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>
                <a:cs typeface="Arial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sz="1600" b="1" dirty="0" smtClean="0">
                <a:solidFill>
                  <a:srgbClr val="F80404"/>
                </a:solidFill>
                <a:cs typeface="Arial" charset="0"/>
              </a:rPr>
              <a:t>2</a:t>
            </a:r>
            <a:r>
              <a:rPr lang="cs-CZ" sz="1600" dirty="0" smtClean="0">
                <a:cs typeface="Arial" charset="0"/>
              </a:rPr>
              <a:t> 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547664" y="3225800"/>
            <a:ext cx="7416824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n = </a:t>
            </a:r>
            <a:r>
              <a:rPr lang="cs-CZ" sz="1400" dirty="0" err="1" smtClean="0">
                <a:latin typeface="Lucida Console" pitchFamily="49" charset="0"/>
              </a:rPr>
              <a:t>Mr.WrCrc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Mr.Crc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BufferOut</a:t>
            </a:r>
            <a:r>
              <a:rPr lang="cs-CZ" sz="1400" dirty="0">
                <a:latin typeface="Lucida Console" pitchFamily="49" charset="0"/>
              </a:rPr>
              <a:t>, n), </a:t>
            </a:r>
            <a:r>
              <a:rPr lang="cs-CZ" sz="1400" dirty="0" err="1">
                <a:latin typeface="Lucida Console" pitchFamily="49" charset="0"/>
              </a:rPr>
              <a:t>BufferOut</a:t>
            </a:r>
            <a:r>
              <a:rPr lang="cs-CZ" sz="1400" dirty="0">
                <a:latin typeface="Lucida Console" pitchFamily="49" charset="0"/>
              </a:rPr>
              <a:t>, n); </a:t>
            </a:r>
            <a:r>
              <a:rPr lang="en-US" sz="1400" dirty="0" smtClean="0">
                <a:latin typeface="Lucida Console" pitchFamily="49" charset="0"/>
              </a:rPr>
              <a:t>   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156176" y="4005064"/>
            <a:ext cx="2592288" cy="307777"/>
          </a:xfrm>
          <a:prstGeom prst="rect">
            <a:avLst/>
          </a:prstGeom>
          <a:solidFill>
            <a:srgbClr val="CCFFCC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n=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Mr.Rd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Rectangle 55"/>
          <p:cNvSpPr>
            <a:spLocks noChangeArrowheads="1"/>
          </p:cNvSpPr>
          <p:nvPr/>
        </p:nvSpPr>
        <p:spPr bwMode="auto">
          <a:xfrm>
            <a:off x="6084169" y="4365104"/>
            <a:ext cx="2809006" cy="307777"/>
          </a:xfrm>
          <a:prstGeom prst="rect">
            <a:avLst/>
          </a:prstGeom>
          <a:solidFill>
            <a:srgbClr val="CCFFCC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n=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Mr.WrOne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(ADR_S,...);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23528" y="4144566"/>
            <a:ext cx="840295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příprava</a:t>
            </a:r>
            <a:endParaRPr lang="cs-CZ" sz="14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5085184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vyslání</a:t>
            </a:r>
            <a:endParaRPr lang="cs-CZ" sz="14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23528" y="5497487"/>
            <a:ext cx="166712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aktivace </a:t>
            </a:r>
            <a:r>
              <a:rPr lang="cs-CZ" sz="1400" dirty="0" err="1" smtClean="0"/>
              <a:t>TimeOutu</a:t>
            </a:r>
            <a:endParaRPr lang="cs-CZ" sz="14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3528" y="5929535"/>
            <a:ext cx="1120820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Stav čekání</a:t>
            </a:r>
            <a:endParaRPr lang="cs-CZ" sz="1400" dirty="0"/>
          </a:p>
        </p:txBody>
      </p:sp>
      <p:sp>
        <p:nvSpPr>
          <p:cNvPr id="2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2" y="3644900"/>
            <a:ext cx="1225177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236614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smtClean="0">
                <a:latin typeface="Lucida Console" pitchFamily="49" charset="0"/>
              </a:rPr>
              <a:t> 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107380" y="2214637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23280" y="1609055"/>
            <a:ext cx="772969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</a:t>
            </a:r>
            <a:r>
              <a:rPr lang="cs-CZ" sz="1400" dirty="0" smtClean="0"/>
              <a:t>CRC</a:t>
            </a:r>
            <a:endParaRPr lang="cs-CZ" sz="1400" dirty="0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619672" y="1570147"/>
            <a:ext cx="5076564" cy="9233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if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</a:t>
            </a:r>
            <a:r>
              <a:rPr lang="cs-CZ" sz="1400" dirty="0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</a:t>
            </a:r>
            <a:r>
              <a:rPr lang="en-US" sz="1400" dirty="0" err="1" smtClean="0">
                <a:latin typeface="Lucida Console" pitchFamily="49" charset="0"/>
              </a:rPr>
              <a:t>Mr.RdCrc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)) { </a:t>
            </a:r>
          </a:p>
          <a:p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cs-CZ" sz="1200" dirty="0" smtClean="0">
                <a:latin typeface="Lucida Console" pitchFamily="49" charset="0"/>
              </a:rPr>
              <a:t>.. </a:t>
            </a:r>
            <a:r>
              <a:rPr lang="cs-CZ" sz="1200" i="1" dirty="0" smtClean="0">
                <a:latin typeface="Lucida Console" pitchFamily="49" charset="0"/>
              </a:rPr>
              <a:t>možná informace o chybné </a:t>
            </a:r>
            <a:r>
              <a:rPr lang="en-US" sz="1200" i="1" dirty="0" smtClean="0">
                <a:latin typeface="Lucida Console" pitchFamily="49" charset="0"/>
              </a:rPr>
              <a:t>C</a:t>
            </a:r>
            <a:r>
              <a:rPr lang="cs-CZ" sz="1200" i="1" dirty="0" smtClean="0">
                <a:latin typeface="Lucida Console" pitchFamily="49" charset="0"/>
              </a:rPr>
              <a:t>RC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b="1" dirty="0" smtClean="0">
                <a:latin typeface="Lucida Console" pitchFamily="49" charset="0"/>
              </a:rPr>
              <a:t>else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51842" y="2761764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76176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251842" y="3645024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251842" y="5013176"/>
            <a:ext cx="1309974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informace</a:t>
            </a:r>
          </a:p>
          <a:p>
            <a:r>
              <a:rPr lang="cs-CZ" sz="1400" dirty="0"/>
              <a:t>o chybě Slavu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619672" y="3273946"/>
            <a:ext cx="4896643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i="1" dirty="0" smtClean="0">
                <a:latin typeface="Lucida Console" pitchFamily="49" charset="0"/>
              </a:rPr>
              <a:t>f1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b="1" dirty="0" smtClean="0">
                <a:latin typeface="Lucida Console" pitchFamily="49" charset="0"/>
              </a:rPr>
              <a:t> 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en-US" sz="1400" i="1" dirty="0" smtClean="0">
                <a:latin typeface="Lucida Console" pitchFamily="49" charset="0"/>
              </a:rPr>
              <a:t>f2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</a:t>
            </a:r>
            <a:r>
              <a:rPr lang="cs-CZ" sz="1400" b="1" dirty="0" smtClean="0">
                <a:latin typeface="Lucida Console" pitchFamily="49" charset="0"/>
              </a:rPr>
              <a:t>.</a:t>
            </a:r>
            <a:endParaRPr lang="en-US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smtClean="0">
                <a:latin typeface="Lucida Console" pitchFamily="49" charset="0"/>
              </a:rPr>
              <a:t>default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51520" y="6505599"/>
            <a:ext cx="1309974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 </a:t>
            </a:r>
            <a:r>
              <a:rPr lang="cs-CZ" sz="1400" dirty="0"/>
              <a:t>k</a:t>
            </a:r>
            <a:r>
              <a:rPr lang="cs-CZ" sz="1400" dirty="0" smtClean="0"/>
              <a:t>lidový stav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90402"/>
              </p:ext>
            </p:extLst>
          </p:nvPr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4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Crc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ix-</a:t>
                      </a:r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</a:t>
                      </a:r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x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8" name="Pravá složená závorka 17"/>
          <p:cNvSpPr/>
          <p:nvPr/>
        </p:nvSpPr>
        <p:spPr>
          <a:xfrm rot="5400000">
            <a:off x="6552220" y="-63388"/>
            <a:ext cx="288032" cy="280831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  <p:cxnSp>
        <p:nvCxnSpPr>
          <p:cNvPr id="19" name="Přímá spojovací šipka 18"/>
          <p:cNvCxnSpPr/>
          <p:nvPr/>
        </p:nvCxnSpPr>
        <p:spPr>
          <a:xfrm flipV="1">
            <a:off x="3419872" y="1484786"/>
            <a:ext cx="2736305" cy="2376262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šipka 19"/>
          <p:cNvCxnSpPr/>
          <p:nvPr/>
        </p:nvCxnSpPr>
        <p:spPr>
          <a:xfrm flipV="1">
            <a:off x="2843808" y="1484788"/>
            <a:ext cx="2952328" cy="1584172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V="1">
            <a:off x="2987824" y="1484786"/>
            <a:ext cx="2448273" cy="1296142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 flipV="1">
            <a:off x="6084168" y="1484784"/>
            <a:ext cx="2232248" cy="21602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>
            <a:endCxn id="18" idx="1"/>
          </p:cNvCxnSpPr>
          <p:nvPr/>
        </p:nvCxnSpPr>
        <p:spPr>
          <a:xfrm flipV="1">
            <a:off x="3707904" y="1484784"/>
            <a:ext cx="2796609" cy="14401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ulk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24521"/>
              </p:ext>
            </p:extLst>
          </p:nvPr>
        </p:nvGraphicFramePr>
        <p:xfrm>
          <a:off x="7428656" y="4293098"/>
          <a:ext cx="1463824" cy="2451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1912"/>
                <a:gridCol w="731912"/>
              </a:tblGrid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69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83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203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221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238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255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err="1"/>
              <a:t>bfout</a:t>
            </a:r>
            <a:r>
              <a:rPr lang="en-US" sz="1600" dirty="0"/>
              <a:t>[0] </a:t>
            </a:r>
            <a:r>
              <a:rPr lang="en-US" sz="1600" dirty="0" smtClean="0"/>
              <a:t>               </a:t>
            </a:r>
            <a:r>
              <a:rPr lang="cs-CZ" sz="1600" dirty="0" smtClean="0">
                <a:latin typeface="Lucida Console" pitchFamily="49" charset="0"/>
              </a:rPr>
              <a:t>'</a:t>
            </a:r>
            <a:r>
              <a:rPr lang="en-US" sz="1600" b="1" dirty="0" smtClean="0"/>
              <a:t>:</a:t>
            </a:r>
            <a:r>
              <a:rPr lang="cs-CZ" sz="1600" dirty="0" smtClean="0">
                <a:latin typeface="Lucida Console" pitchFamily="49" charset="0"/>
              </a:rPr>
              <a:t>'</a:t>
            </a:r>
            <a:endParaRPr lang="en-US" sz="1600" b="1" dirty="0"/>
          </a:p>
          <a:p>
            <a:r>
              <a:rPr lang="en-US" sz="1600" dirty="0" err="1"/>
              <a:t>bfout</a:t>
            </a:r>
            <a:r>
              <a:rPr lang="en-US" sz="1600" dirty="0"/>
              <a:t>[1],</a:t>
            </a:r>
            <a:r>
              <a:rPr lang="en-US" sz="1600" dirty="0" err="1"/>
              <a:t>bfout</a:t>
            </a:r>
            <a:r>
              <a:rPr lang="en-US" sz="1600" dirty="0"/>
              <a:t>[2]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/>
              <a:t>bfout</a:t>
            </a:r>
            <a:r>
              <a:rPr lang="en-US" sz="1600" dirty="0"/>
              <a:t>[3],</a:t>
            </a:r>
            <a:r>
              <a:rPr lang="en-US" sz="1600" dirty="0" err="1"/>
              <a:t>bfout</a:t>
            </a:r>
            <a:r>
              <a:rPr lang="en-US" sz="1600" dirty="0"/>
              <a:t>[4]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267744" y="2996952"/>
            <a:ext cx="2550698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267744" y="1772816"/>
            <a:ext cx="5545138" cy="954107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en-US" sz="1400" i="1" dirty="0" smtClean="0">
                <a:latin typeface="Lucida Console" pitchFamily="49" charset="0"/>
              </a:rPr>
              <a:t>C</a:t>
            </a:r>
            <a:r>
              <a:rPr lang="cs-CZ" sz="1400" i="1" dirty="0" smtClean="0">
                <a:latin typeface="Lucida Console" pitchFamily="49" charset="0"/>
              </a:rPr>
              <a:t>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2635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395288" y="1837730"/>
            <a:ext cx="84931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323850" y="2948980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323850" y="3596506"/>
            <a:ext cx="139382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 funkce</a:t>
            </a: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2268538" y="3625279"/>
            <a:ext cx="2225289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2268538" y="4059649"/>
            <a:ext cx="6696075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.. </a:t>
            </a:r>
            <a:r>
              <a:rPr lang="cs-CZ" sz="1400" dirty="0">
                <a:latin typeface="Lucida Console" pitchFamily="49" charset="0"/>
              </a:rPr>
              <a:t>zpracování požadavku podle funkce a příprava odpovědi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Mr.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,2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en-US" sz="1400" dirty="0" smtClean="0">
                <a:latin typeface="Lucida Console" pitchFamily="49" charset="0"/>
              </a:rPr>
              <a:t>Mr.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,4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3" name="Tabulk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29808"/>
              </p:ext>
            </p:extLst>
          </p:nvPr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4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Crc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ix-</a:t>
                      </a:r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ix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Přímá spojovací šipka 13"/>
          <p:cNvCxnSpPr/>
          <p:nvPr/>
        </p:nvCxnSpPr>
        <p:spPr>
          <a:xfrm flipV="1">
            <a:off x="3779912" y="1484785"/>
            <a:ext cx="2376265" cy="2880319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>
            <a:stCxn id="168970" idx="0"/>
          </p:cNvCxnSpPr>
          <p:nvPr/>
        </p:nvCxnSpPr>
        <p:spPr>
          <a:xfrm flipV="1">
            <a:off x="3381183" y="1484788"/>
            <a:ext cx="2414953" cy="2140491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šipka 15"/>
          <p:cNvCxnSpPr>
            <a:stCxn id="23" idx="0"/>
          </p:cNvCxnSpPr>
          <p:nvPr/>
        </p:nvCxnSpPr>
        <p:spPr>
          <a:xfrm flipV="1">
            <a:off x="3543093" y="1484786"/>
            <a:ext cx="1893004" cy="1512166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/>
          <p:cNvCxnSpPr/>
          <p:nvPr/>
        </p:nvCxnSpPr>
        <p:spPr>
          <a:xfrm flipV="1">
            <a:off x="6588224" y="1484784"/>
            <a:ext cx="1728192" cy="36004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>
            <a:endCxn id="33" idx="1"/>
          </p:cNvCxnSpPr>
          <p:nvPr/>
        </p:nvCxnSpPr>
        <p:spPr>
          <a:xfrm flipV="1">
            <a:off x="4211960" y="1484784"/>
            <a:ext cx="2292553" cy="36004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2411761" y="5520134"/>
            <a:ext cx="5976663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=0;</a:t>
            </a:r>
            <a:endParaRPr lang="en-US" sz="1600" dirty="0" smtClean="0">
              <a:cs typeface="Arial" charset="0"/>
            </a:endParaRPr>
          </a:p>
          <a:p>
            <a:r>
              <a:rPr lang="cs-CZ" sz="1600" dirty="0" smtClean="0">
                <a:cs typeface="Arial" charset="0"/>
              </a:rPr>
              <a:t>Požadovaná </a:t>
            </a:r>
            <a:r>
              <a:rPr lang="cs-CZ" sz="1600" dirty="0">
                <a:cs typeface="Arial" charset="0"/>
              </a:rPr>
              <a:t>funkce není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ve </a:t>
            </a:r>
            <a:r>
              <a:rPr lang="cs-CZ" sz="1600" dirty="0" err="1">
                <a:cs typeface="Arial" charset="0"/>
              </a:rPr>
              <a:t>Slavu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implementována</a:t>
            </a:r>
            <a:r>
              <a:rPr lang="en-US" sz="1600" dirty="0" smtClean="0">
                <a:cs typeface="Arial" charset="0"/>
              </a:rPr>
              <a:t>: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=1;</a:t>
            </a:r>
          </a:p>
          <a:p>
            <a:r>
              <a:rPr lang="cs-CZ" sz="1600" dirty="0" smtClean="0">
                <a:cs typeface="Arial" charset="0"/>
              </a:rPr>
              <a:t>Požadovaná adresa objektu</a:t>
            </a:r>
            <a:r>
              <a:rPr lang="en-US" sz="1600" dirty="0" smtClean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 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=2;</a:t>
            </a:r>
          </a:p>
          <a:p>
            <a:r>
              <a:rPr lang="cs-CZ" sz="1600" dirty="0" smtClean="0">
                <a:cs typeface="Arial" charset="0"/>
              </a:rPr>
              <a:t>Zapisovaná data do objektu 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=3;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23528" y="4293096"/>
            <a:ext cx="1518364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err="1" smtClean="0"/>
              <a:t>a</a:t>
            </a:r>
            <a:r>
              <a:rPr lang="en-US" sz="1600" dirty="0" err="1" smtClean="0"/>
              <a:t>dresy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cs-CZ" sz="1600" dirty="0" smtClean="0"/>
              <a:t>ů</a:t>
            </a:r>
          </a:p>
          <a:p>
            <a:r>
              <a:rPr lang="cs-CZ" sz="1600" dirty="0" smtClean="0"/>
              <a:t>a hodnoty</a:t>
            </a:r>
            <a:endParaRPr lang="cs-CZ" sz="1600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1520" y="5517232"/>
            <a:ext cx="1962397" cy="107721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kontrola požadavku</a:t>
            </a:r>
          </a:p>
          <a:p>
            <a:r>
              <a:rPr lang="cs-CZ" sz="1600" dirty="0" smtClean="0"/>
              <a:t>- funkce</a:t>
            </a:r>
          </a:p>
          <a:p>
            <a:pPr>
              <a:buFontTx/>
              <a:buChar char="-"/>
            </a:pPr>
            <a:r>
              <a:rPr lang="cs-CZ" sz="1600" dirty="0" smtClean="0"/>
              <a:t> adresa objektu</a:t>
            </a:r>
          </a:p>
          <a:p>
            <a:pPr>
              <a:buFontTx/>
              <a:buChar char="-"/>
            </a:pPr>
            <a:r>
              <a:rPr lang="cs-CZ" sz="1600" dirty="0" smtClean="0"/>
              <a:t> hodnoty</a:t>
            </a:r>
            <a:endParaRPr lang="cs-CZ" sz="1600" dirty="0"/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33" name="Pravá složená závorka 32"/>
          <p:cNvSpPr/>
          <p:nvPr/>
        </p:nvSpPr>
        <p:spPr>
          <a:xfrm rot="5400000">
            <a:off x="6588224" y="-27384"/>
            <a:ext cx="216024" cy="280831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79388" y="981075"/>
            <a:ext cx="3455987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vyslání odpovědi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67544" y="3512967"/>
            <a:ext cx="6912768" cy="30777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 &gt; 0</a:t>
            </a:r>
            <a:r>
              <a:rPr lang="en-US" sz="1400" dirty="0" smtClean="0">
                <a:latin typeface="Lucida Console" pitchFamily="49" charset="0"/>
              </a:rPr>
              <a:t>)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63688" y="2720879"/>
            <a:ext cx="5184576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 = 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5928" y="2720879"/>
            <a:ext cx="1215752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==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051720" y="2413102"/>
            <a:ext cx="5256584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 = 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AnsR</a:t>
            </a:r>
            <a:r>
              <a:rPr lang="en-US" sz="1400" dirty="0" smtClean="0">
                <a:latin typeface="Lucida Console" pitchFamily="49" charset="0"/>
              </a:rPr>
              <a:t>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4161039"/>
            <a:ext cx="5256584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n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8424" y="4993431"/>
            <a:ext cx="5256584" cy="30777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54487" y="1712767"/>
            <a:ext cx="5256584" cy="30777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stVysilani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1984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555776" y="3717032"/>
            <a:ext cx="288032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555776" y="3356990"/>
            <a:ext cx="2880320" cy="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2492896"/>
            <a:ext cx="1296143" cy="431998"/>
          </a:xfrm>
          <a:prstGeom prst="wedgeRoundRectCallout">
            <a:avLst>
              <a:gd name="adj1" fmla="val -71820"/>
              <a:gd name="adj2" fmla="val 1518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1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420888"/>
            <a:ext cx="1296144" cy="649164"/>
          </a:xfrm>
          <a:prstGeom prst="wedgeRoundRectCallout">
            <a:avLst>
              <a:gd name="adj1" fmla="val -81210"/>
              <a:gd name="adj2" fmla="val 457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</a:t>
            </a:r>
            <a:r>
              <a:rPr lang="cs-CZ" sz="1400" dirty="0" smtClean="0">
                <a:cs typeface="Arial" charset="0"/>
              </a:rPr>
              <a:t>otvrzení</a:t>
            </a:r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požadavku 1</a:t>
            </a:r>
            <a:endParaRPr lang="cs-CZ" sz="1400" dirty="0"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62006" y="1239143"/>
            <a:ext cx="4357283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 smtClean="0"/>
              <a:t>mikropočítač – mikropočítač</a:t>
            </a:r>
          </a:p>
          <a:p>
            <a:r>
              <a:rPr lang="cs-CZ" sz="2400" b="1" dirty="0"/>
              <a:t> </a:t>
            </a:r>
            <a:r>
              <a:rPr lang="cs-CZ" sz="2400" b="1" dirty="0" smtClean="0"/>
              <a:t>    (PC – mikropočítač) </a:t>
            </a:r>
            <a:endParaRPr lang="cs-CZ" sz="2400" b="1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452320" y="3284984"/>
            <a:ext cx="1368152" cy="576064"/>
          </a:xfrm>
          <a:prstGeom prst="wedgeRoundRectCallout">
            <a:avLst>
              <a:gd name="adj1" fmla="val -74118"/>
              <a:gd name="adj2" fmla="val -190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 smtClean="0">
                <a:cs typeface="Arial" charset="0"/>
              </a:rPr>
              <a:t>Požadavku 2</a:t>
            </a:r>
            <a:endParaRPr lang="cs-CZ" sz="1400" dirty="0">
              <a:cs typeface="Arial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843809" y="4149080"/>
            <a:ext cx="1296143" cy="431998"/>
          </a:xfrm>
          <a:prstGeom prst="wedgeRoundRectCallout">
            <a:avLst>
              <a:gd name="adj1" fmla="val -63691"/>
              <a:gd name="adj2" fmla="val -1433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2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7544" y="5157192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Master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356" y="5589240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02" y="5454910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331418" y="5176564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Slave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619671" y="5661249"/>
            <a:ext cx="71174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1619672" y="6237312"/>
            <a:ext cx="711746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25" name="Obráze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2" y="5435538"/>
            <a:ext cx="1304478" cy="926629"/>
          </a:xfrm>
          <a:prstGeom prst="rect">
            <a:avLst/>
          </a:prstGeom>
        </p:spPr>
      </p:pic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148064" y="5157192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Master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7011938" y="5157192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Slave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28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750" y="5589240"/>
            <a:ext cx="915918" cy="772716"/>
          </a:xfrm>
          <a:prstGeom prst="rect">
            <a:avLst/>
          </a:prstGeom>
          <a:noFill/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6300192" y="5661249"/>
            <a:ext cx="711746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V="1">
            <a:off x="6300192" y="6237312"/>
            <a:ext cx="711746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TextovéPole 30"/>
          <p:cNvSpPr txBox="1"/>
          <p:nvPr/>
        </p:nvSpPr>
        <p:spPr>
          <a:xfrm>
            <a:off x="3635896" y="335699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RS485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32" name="TextovéPole 31"/>
          <p:cNvSpPr txBox="1"/>
          <p:nvPr/>
        </p:nvSpPr>
        <p:spPr>
          <a:xfrm>
            <a:off x="1606859" y="5672375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</a:p>
          <a:p>
            <a:r>
              <a:rPr lang="cs-CZ" sz="1400" b="1" dirty="0" smtClean="0">
                <a:solidFill>
                  <a:srgbClr val="C00000"/>
                </a:solidFill>
              </a:rPr>
              <a:t>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6287379" y="566124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</a:p>
          <a:p>
            <a:r>
              <a:rPr lang="cs-CZ" sz="1400" b="1" dirty="0" smtClean="0">
                <a:solidFill>
                  <a:srgbClr val="C00000"/>
                </a:solidFill>
              </a:rPr>
              <a:t>(USB)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1260252" y="162232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”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24521"/>
              </p:ext>
            </p:extLst>
          </p:nvPr>
        </p:nvGraphicFramePr>
        <p:xfrm>
          <a:off x="7428656" y="4293098"/>
          <a:ext cx="1463824" cy="2451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1912"/>
                <a:gridCol w="731912"/>
              </a:tblGrid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69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83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203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221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238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255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535237" cy="825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>
                <a:cs typeface="Arial" charset="0"/>
              </a:rPr>
              <a:t>bf:  pointer na pole znaků</a:t>
            </a:r>
          </a:p>
          <a:p>
            <a:pPr>
              <a:buFontTx/>
              <a:buChar char="-"/>
            </a:pPr>
            <a:r>
              <a:rPr lang="cs-CZ" sz="160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15724" name="AutoShape 12"/>
          <p:cNvCxnSpPr>
            <a:cxnSpLocks noChangeShapeType="1"/>
            <a:stCxn id="115716" idx="2"/>
            <a:endCxn id="115720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2"/>
            <a:endCxn id="115721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6" name="AutoShape 14"/>
          <p:cNvCxnSpPr>
            <a:cxnSpLocks noChangeShapeType="1"/>
            <a:stCxn id="115721" idx="3"/>
            <a:endCxn id="115722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7" name="AutoShape 15"/>
          <p:cNvCxnSpPr>
            <a:cxnSpLocks noChangeShapeType="1"/>
            <a:stCxn id="115721" idx="1"/>
            <a:endCxn id="115723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8" name="AutoShape 16"/>
          <p:cNvCxnSpPr>
            <a:cxnSpLocks noChangeShapeType="1"/>
            <a:stCxn id="115741" idx="0"/>
            <a:endCxn id="115716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15729" name="AutoShape 17"/>
          <p:cNvCxnSpPr>
            <a:cxnSpLocks noChangeShapeType="1"/>
            <a:stCxn id="115723" idx="0"/>
            <a:endCxn id="115716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15730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2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15733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15738" name="AutoShape 26"/>
          <p:cNvCxnSpPr>
            <a:cxnSpLocks noChangeShapeType="1"/>
            <a:stCxn id="115722" idx="2"/>
            <a:endCxn id="115723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7308850" y="4799013"/>
            <a:ext cx="1657350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(informace o chybě SLAVu)</a:t>
            </a: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15742" name="AutoShape 30"/>
          <p:cNvCxnSpPr>
            <a:cxnSpLocks noChangeShapeType="1"/>
            <a:stCxn id="115722" idx="3"/>
            <a:endCxn id="115741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15745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15746" name="AutoShape 34"/>
          <p:cNvCxnSpPr>
            <a:cxnSpLocks noChangeShapeType="1"/>
            <a:stCxn id="115745" idx="2"/>
            <a:endCxn id="115716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7" name="AutoShape 35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386682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25968" name="AutoShape 16"/>
          <p:cNvCxnSpPr>
            <a:cxnSpLocks noChangeShapeType="1"/>
            <a:stCxn id="125967" idx="2"/>
            <a:endCxn id="125966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5969" name="AutoShape 17"/>
          <p:cNvCxnSpPr>
            <a:cxnSpLocks noChangeShapeType="1"/>
            <a:stCxn id="125967" idx="2"/>
            <a:endCxn id="125967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258888" y="1484313"/>
            <a:ext cx="3384550" cy="526297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 smtClean="0">
                <a:latin typeface="Lucida Console" pitchFamily="49" charset="0"/>
              </a:rPr>
              <a:t>inicializace</a:t>
            </a:r>
          </a:p>
          <a:p>
            <a:r>
              <a:rPr lang="cs-CZ" sz="1400" i="1" dirty="0" smtClean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DIR485=0; /</a:t>
            </a:r>
            <a:r>
              <a:rPr lang="en-US" sz="1400" dirty="0" smtClean="0">
                <a:latin typeface="Lucida Console" pitchFamily="49" charset="0"/>
              </a:rPr>
              <a:t>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říjem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 smtClean="0">
                <a:latin typeface="Lucida Console" pitchFamily="49" charset="0"/>
              </a:rPr>
              <a:t>     .</a:t>
            </a:r>
          </a:p>
          <a:p>
            <a:r>
              <a:rPr lang="cs-CZ" sz="1400" dirty="0" smtClean="0">
                <a:latin typeface="Lucida Console" pitchFamily="49" charset="0"/>
              </a:rPr>
              <a:t>     .</a:t>
            </a:r>
          </a:p>
          <a:p>
            <a:r>
              <a:rPr lang="cs-CZ" sz="1400" dirty="0" smtClean="0">
                <a:latin typeface="Lucida Console" pitchFamily="49" charset="0"/>
              </a:rPr>
              <a:t>     .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.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308304" y="1196752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1331640" y="2492896"/>
            <a:ext cx="604782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 smtClean="0">
                <a:latin typeface="Lucida Console" pitchFamily="49" charset="0"/>
              </a:rPr>
              <a:t>rtu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...)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 smtClean="0">
                <a:latin typeface="Lucida Console" pitchFamily="49" charset="0"/>
              </a:rPr>
              <a:t>rtu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+=</a:t>
            </a:r>
            <a:r>
              <a:rPr lang="cs-CZ" sz="1400" dirty="0" err="1" smtClean="0">
                <a:latin typeface="Lucida Console" pitchFamily="49" charset="0"/>
              </a:rPr>
              <a:t>MrtuWrCrc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1331243" y="5445224"/>
            <a:ext cx="576103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4975" y="1434262"/>
            <a:ext cx="5509842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</a:t>
            </a:r>
            <a:r>
              <a:rPr lang="cs-CZ" sz="1600" dirty="0" smtClean="0">
                <a:cs typeface="Arial" charset="0"/>
              </a:rPr>
              <a:t>210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cs-CZ" sz="1600" b="1" dirty="0" smtClean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>
                <a:cs typeface="Arial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sz="1600" b="1" dirty="0" smtClean="0">
                <a:solidFill>
                  <a:srgbClr val="F80404"/>
                </a:solidFill>
                <a:cs typeface="Arial" charset="0"/>
              </a:rPr>
              <a:t>2</a:t>
            </a:r>
            <a:r>
              <a:rPr lang="cs-CZ" sz="1600" dirty="0" smtClean="0">
                <a:cs typeface="Arial" charset="0"/>
              </a:rPr>
              <a:t> 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/>
        </p:nvGraphicFramePr>
        <p:xfrm>
          <a:off x="395288" y="1916640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5436096" y="3429000"/>
            <a:ext cx="2736304" cy="307777"/>
          </a:xfrm>
          <a:prstGeom prst="rect">
            <a:avLst/>
          </a:prstGeom>
          <a:solidFill>
            <a:srgbClr val="BBE0E3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t</a:t>
            </a:r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MrtuRd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5364088" y="3717032"/>
            <a:ext cx="2736304" cy="307777"/>
          </a:xfrm>
          <a:prstGeom prst="rect">
            <a:avLst/>
          </a:prstGeom>
          <a:solidFill>
            <a:srgbClr val="BBE0E3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t</a:t>
            </a:r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MrtuWrOne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156176" y="1465039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8008" name="AutoShape 8"/>
          <p:cNvCxnSpPr>
            <a:cxnSpLocks noChangeShapeType="1"/>
            <a:stCxn id="128006" idx="2"/>
            <a:endCxn id="128007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09" name="AutoShape 9"/>
          <p:cNvCxnSpPr>
            <a:cxnSpLocks noChangeShapeType="1"/>
            <a:stCxn id="128007" idx="2"/>
            <a:endCxn id="128007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-N3_5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</a:t>
            </a:r>
            <a:r>
              <a:rPr lang="en-US" sz="1400" dirty="0" smtClean="0">
                <a:latin typeface="Lucida Console" pitchFamily="49" charset="0"/>
              </a:rPr>
              <a:t>){</a:t>
            </a:r>
            <a:r>
              <a:rPr lang="cs-CZ" sz="1400" dirty="0" smtClean="0">
                <a:latin typeface="Lucida Console" pitchFamily="49" charset="0"/>
              </a:rPr>
              <a:t> TR1=0;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220072" y="2996952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619672" y="1628775"/>
            <a:ext cx="5545138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MrtuCrc</a:t>
            </a:r>
            <a:r>
              <a:rPr lang="en-US" sz="1400" dirty="0">
                <a:latin typeface="Lucida Console" pitchFamily="49" charset="0"/>
              </a:rPr>
              <a:t>(bfin,ix-2</a:t>
            </a:r>
            <a:r>
              <a:rPr lang="en-US" sz="1400" dirty="0" smtClean="0">
                <a:latin typeface="Lucida Console" pitchFamily="49" charset="0"/>
              </a:rPr>
              <a:t>)!=</a:t>
            </a:r>
            <a:r>
              <a:rPr lang="en-US" sz="1400" dirty="0" err="1">
                <a:latin typeface="Lucida Console" pitchFamily="49" charset="0"/>
              </a:rPr>
              <a:t>MrtuRdCrc</a:t>
            </a:r>
            <a:r>
              <a:rPr lang="en-US" sz="1400" dirty="0">
                <a:latin typeface="Lucida Console" pitchFamily="49" charset="0"/>
              </a:rPr>
              <a:t>(bfin+ix-2</a:t>
            </a:r>
            <a:r>
              <a:rPr lang="en-US" sz="1400" dirty="0" smtClean="0">
                <a:latin typeface="Lucida Console" pitchFamily="49" charset="0"/>
              </a:rPr>
              <a:t>)) { 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.. </a:t>
            </a:r>
            <a:r>
              <a:rPr lang="en-US" sz="1400" i="1" dirty="0" smtClean="0">
                <a:latin typeface="Lucida Console" pitchFamily="49" charset="0"/>
              </a:rPr>
              <a:t>m</a:t>
            </a:r>
            <a:r>
              <a:rPr lang="cs-CZ" sz="1400" i="1" dirty="0" err="1" smtClean="0">
                <a:latin typeface="Lucida Console" pitchFamily="49" charset="0"/>
              </a:rPr>
              <a:t>ožná</a:t>
            </a:r>
            <a:r>
              <a:rPr lang="cs-CZ" sz="1400" i="1" dirty="0" smtClean="0">
                <a:latin typeface="Lucida Console" pitchFamily="49" charset="0"/>
              </a:rPr>
              <a:t> indikace chyby CRC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e</a:t>
            </a:r>
            <a:r>
              <a:rPr lang="cs-CZ" sz="1400" b="1" dirty="0" err="1" smtClean="0">
                <a:latin typeface="Lucida Console" pitchFamily="49" charset="0"/>
              </a:rPr>
              <a:t>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23280" y="1609055"/>
            <a:ext cx="772969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</a:t>
            </a:r>
            <a:r>
              <a:rPr lang="cs-CZ" sz="1400" dirty="0" smtClean="0"/>
              <a:t>CRC</a:t>
            </a:r>
            <a:endParaRPr lang="cs-CZ" sz="1400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51842" y="2636912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636912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251842" y="3645024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251842" y="5013176"/>
            <a:ext cx="1309974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informace</a:t>
            </a:r>
          </a:p>
          <a:p>
            <a:r>
              <a:rPr lang="cs-CZ" sz="1400" dirty="0"/>
              <a:t>o chybě Slavu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619672" y="3273946"/>
            <a:ext cx="4896643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i="1" dirty="0" smtClean="0">
                <a:latin typeface="Lucida Console" pitchFamily="49" charset="0"/>
              </a:rPr>
              <a:t>f1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b="1" dirty="0" smtClean="0">
                <a:latin typeface="Lucida Console" pitchFamily="49" charset="0"/>
              </a:rPr>
              <a:t> 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en-US" sz="1400" i="1" dirty="0" smtClean="0">
                <a:latin typeface="Lucida Console" pitchFamily="49" charset="0"/>
              </a:rPr>
              <a:t>f2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</a:t>
            </a:r>
            <a:r>
              <a:rPr lang="cs-CZ" sz="1400" b="1" dirty="0" smtClean="0">
                <a:latin typeface="Lucida Console" pitchFamily="49" charset="0"/>
              </a:rPr>
              <a:t>.</a:t>
            </a:r>
            <a:endParaRPr lang="en-US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smtClean="0">
                <a:latin typeface="Lucida Console" pitchFamily="49" charset="0"/>
              </a:rPr>
              <a:t>default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51520" y="6505599"/>
            <a:ext cx="1309974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 </a:t>
            </a:r>
            <a:r>
              <a:rPr lang="cs-CZ" sz="1400" dirty="0"/>
              <a:t>k</a:t>
            </a:r>
            <a:r>
              <a:rPr lang="cs-CZ" sz="1400" dirty="0" smtClean="0"/>
              <a:t>lidový stav</a:t>
            </a:r>
            <a:endParaRPr lang="cs-CZ" sz="1400" dirty="0"/>
          </a:p>
        </p:txBody>
      </p:sp>
      <p:graphicFrame>
        <p:nvGraphicFramePr>
          <p:cNvPr id="16" name="Tabulka 15"/>
          <p:cNvGraphicFramePr>
            <a:graphicFrameLocks noGrp="1"/>
          </p:cNvGraphicFramePr>
          <p:nvPr/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4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Crc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ix-2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</a:t>
                      </a:r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x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-1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8" name="Pravá složená závorka 17"/>
          <p:cNvSpPr/>
          <p:nvPr/>
        </p:nvSpPr>
        <p:spPr>
          <a:xfrm rot="5400000">
            <a:off x="6552220" y="-63388"/>
            <a:ext cx="288032" cy="280831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  <p:cxnSp>
        <p:nvCxnSpPr>
          <p:cNvPr id="19" name="Přímá spojovací šipka 18"/>
          <p:cNvCxnSpPr/>
          <p:nvPr/>
        </p:nvCxnSpPr>
        <p:spPr>
          <a:xfrm flipV="1">
            <a:off x="3419872" y="1484786"/>
            <a:ext cx="2736305" cy="2376262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šipka 19"/>
          <p:cNvCxnSpPr/>
          <p:nvPr/>
        </p:nvCxnSpPr>
        <p:spPr>
          <a:xfrm flipV="1">
            <a:off x="3059832" y="1484788"/>
            <a:ext cx="2736304" cy="1440156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V="1">
            <a:off x="3059832" y="1484786"/>
            <a:ext cx="2376265" cy="1224134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 flipV="1">
            <a:off x="6084168" y="1484784"/>
            <a:ext cx="2232248" cy="21602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>
            <a:endCxn id="18" idx="1"/>
          </p:cNvCxnSpPr>
          <p:nvPr/>
        </p:nvCxnSpPr>
        <p:spPr>
          <a:xfrm flipV="1">
            <a:off x="3779912" y="1484784"/>
            <a:ext cx="2724601" cy="21602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ulk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24521"/>
              </p:ext>
            </p:extLst>
          </p:nvPr>
        </p:nvGraphicFramePr>
        <p:xfrm>
          <a:off x="7428656" y="4293098"/>
          <a:ext cx="1463824" cy="2451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1912"/>
                <a:gridCol w="731912"/>
              </a:tblGrid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69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83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203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221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238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255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36208" name="AutoShape 16"/>
          <p:cNvSpPr>
            <a:spLocks noChangeArrowheads="1"/>
          </p:cNvSpPr>
          <p:nvPr/>
        </p:nvSpPr>
        <p:spPr bwMode="auto">
          <a:xfrm>
            <a:off x="5076056" y="5445224"/>
            <a:ext cx="1657350" cy="1152525"/>
          </a:xfrm>
          <a:prstGeom prst="wedgeRectCallout">
            <a:avLst>
              <a:gd name="adj1" fmla="val -188718"/>
              <a:gd name="adj2" fmla="val 1162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získání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informace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36210" name="AutoShape 18"/>
          <p:cNvSpPr>
            <a:spLocks noChangeArrowheads="1"/>
          </p:cNvSpPr>
          <p:nvPr/>
        </p:nvSpPr>
        <p:spPr bwMode="auto">
          <a:xfrm>
            <a:off x="250106" y="5661248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812479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244279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812479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810891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5" name="AutoShape 8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>
            <a:off x="2099023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6" name="AutoShape 9"/>
          <p:cNvCxnSpPr>
            <a:cxnSpLocks noChangeShapeType="1"/>
            <a:stCxn id="23" idx="3"/>
            <a:endCxn id="23" idx="0"/>
          </p:cNvCxnSpPr>
          <p:nvPr/>
        </p:nvCxnSpPr>
        <p:spPr bwMode="auto">
          <a:xfrm flipH="1" flipV="1">
            <a:off x="2280791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10"/>
          <p:cNvCxnSpPr>
            <a:cxnSpLocks noChangeShapeType="1"/>
            <a:stCxn id="24" idx="1"/>
            <a:endCxn id="21" idx="1"/>
          </p:cNvCxnSpPr>
          <p:nvPr/>
        </p:nvCxnSpPr>
        <p:spPr bwMode="auto">
          <a:xfrm rot="10800000" flipH="1">
            <a:off x="1810891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3180904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3036441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1764854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1836291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1548954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1693416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4" name="AutoShape 20"/>
          <p:cNvCxnSpPr>
            <a:cxnSpLocks noChangeShapeType="1"/>
            <a:stCxn id="30" idx="1"/>
            <a:endCxn id="30" idx="2"/>
          </p:cNvCxnSpPr>
          <p:nvPr/>
        </p:nvCxnSpPr>
        <p:spPr bwMode="auto">
          <a:xfrm rot="10800000" flipH="1" flipV="1">
            <a:off x="1764854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2269679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6" name="AutoShape 14"/>
          <p:cNvSpPr>
            <a:spLocks noChangeArrowheads="1"/>
          </p:cNvSpPr>
          <p:nvPr/>
        </p:nvSpPr>
        <p:spPr bwMode="auto">
          <a:xfrm>
            <a:off x="2749104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3277741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2414141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39" name="AutoShape 23"/>
          <p:cNvSpPr>
            <a:spLocks noChangeArrowheads="1"/>
          </p:cNvSpPr>
          <p:nvPr/>
        </p:nvSpPr>
        <p:spPr bwMode="auto">
          <a:xfrm>
            <a:off x="539304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46442" name="AutoShape 10"/>
          <p:cNvCxnSpPr>
            <a:cxnSpLocks noChangeShapeType="1"/>
            <a:stCxn id="146441" idx="2"/>
            <a:endCxn id="146440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46443" name="AutoShape 11"/>
          <p:cNvCxnSpPr>
            <a:cxnSpLocks noChangeShapeType="1"/>
            <a:stCxn id="146441" idx="2"/>
            <a:endCxn id="146441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46445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 smtClean="0">
                <a:latin typeface="Lucida Console" pitchFamily="49" charset="0"/>
              </a:rPr>
              <a:t>inicializace</a:t>
            </a:r>
            <a:endParaRPr lang="en-US" sz="1400" i="1" dirty="0" smtClean="0">
              <a:latin typeface="Lucida Console" pitchFamily="49" charset="0"/>
            </a:endParaRPr>
          </a:p>
          <a:p>
            <a:r>
              <a:rPr lang="en-US" sz="1400" i="1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DIR485=0;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říjem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=0;  // </a:t>
            </a:r>
            <a:r>
              <a:rPr lang="cs-CZ" sz="1400" i="1" dirty="0" smtClean="0">
                <a:latin typeface="Lucida Console" pitchFamily="49" charset="0"/>
              </a:rPr>
              <a:t>klidový stav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580112" y="184482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2"/>
            <a:endCxn id="148486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755650" y="2501900"/>
            <a:ext cx="3888358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755650" y="4797425"/>
            <a:ext cx="3888358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ix=0;</a:t>
            </a:r>
            <a:r>
              <a:rPr lang="cs-CZ" sz="1400" dirty="0" smtClean="0">
                <a:latin typeface="Lucida Console" pitchFamily="49" charset="0"/>
              </a:rPr>
              <a:t> // zpět do </a:t>
            </a:r>
            <a:r>
              <a:rPr lang="cs-CZ" sz="1400" i="1" dirty="0" smtClean="0">
                <a:latin typeface="Lucida Console" pitchFamily="49" charset="0"/>
              </a:rPr>
              <a:t>klidového stavu</a:t>
            </a:r>
            <a:endParaRPr lang="en-US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80112" y="2708920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2635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395288" y="1772816"/>
            <a:ext cx="11525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CRC</a:t>
            </a:r>
            <a:endParaRPr lang="en-US" sz="1600"/>
          </a:p>
          <a:p>
            <a:pPr marL="342900" indent="-342900"/>
            <a:r>
              <a:rPr lang="en-US" sz="1600"/>
              <a:t>  a adresa</a:t>
            </a:r>
            <a:endParaRPr lang="cs-CZ" sz="1600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323850" y="3212976"/>
            <a:ext cx="139382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 funkce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2268538" y="3260601"/>
            <a:ext cx="222528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_r=b</a:t>
            </a:r>
            <a:r>
              <a:rPr lang="en-US" sz="1400" dirty="0" smtClean="0">
                <a:latin typeface="Lucida Console" pitchFamily="49" charset="0"/>
              </a:rPr>
              <a:t>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2268538" y="3717032"/>
            <a:ext cx="6696075" cy="1600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endParaRPr lang="en-US" sz="1400" dirty="0">
              <a:latin typeface="Lucida Console" pitchFamily="49" charset="0"/>
            </a:endParaRPr>
          </a:p>
          <a:p>
            <a:r>
              <a:rPr lang="cs-CZ" sz="1400" i="1" dirty="0">
                <a:latin typeface="Lucida Console" pitchFamily="49" charset="0"/>
              </a:rPr>
              <a:t>.. zpracování požadavku podle funkce a příprava odpovědi</a:t>
            </a:r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smtClean="0">
                <a:latin typeface="Lucida Console" pitchFamily="49" charset="0"/>
              </a:rPr>
              <a:t>fin+2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smtClean="0">
                <a:latin typeface="Lucida Console" pitchFamily="49" charset="0"/>
              </a:rPr>
              <a:t>fin+4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.</a:t>
            </a:r>
          </a:p>
          <a:p>
            <a:endParaRPr lang="cs-CZ" sz="1400" dirty="0">
              <a:latin typeface="Lucida Console" pitchFamily="49" charset="0"/>
            </a:endParaRP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2268538" y="1844254"/>
            <a:ext cx="6695950" cy="132343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(bfin,ix-2)!=</a:t>
            </a:r>
            <a:r>
              <a:rPr lang="en-US" sz="1400" dirty="0" err="1" smtClean="0">
                <a:latin typeface="Lucida Console" pitchFamily="49" charset="0"/>
              </a:rPr>
              <a:t>MrtuRdCrc</a:t>
            </a:r>
            <a:r>
              <a:rPr lang="en-US" sz="1400" dirty="0" smtClean="0">
                <a:latin typeface="Lucida Console" pitchFamily="49" charset="0"/>
              </a:rPr>
              <a:t>(bfin+ix-2)) || 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               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</a:t>
            </a:r>
            <a:r>
              <a:rPr lang="en-US" sz="1400" dirty="0">
                <a:latin typeface="Lucida Console" pitchFamily="49" charset="0"/>
              </a:rPr>
              <a:t>]!=ADR_S) </a:t>
            </a:r>
            <a:r>
              <a:rPr lang="en-US" sz="1400" dirty="0" smtClean="0">
                <a:latin typeface="Lucida Console" pitchFamily="49" charset="0"/>
              </a:rPr>
              <a:t>){</a:t>
            </a:r>
            <a:r>
              <a:rPr lang="en-US" sz="1400" dirty="0">
                <a:latin typeface="Lucida Console" pitchFamily="49" charset="0"/>
              </a:rPr>
              <a:t>	   </a:t>
            </a:r>
            <a:endParaRPr lang="cs-CZ" sz="1200" b="1" dirty="0">
              <a:latin typeface="Lucida Console" pitchFamily="49" charset="0"/>
            </a:endParaRPr>
          </a:p>
          <a:p>
            <a:endParaRPr lang="cs-CZ" sz="1200" dirty="0" smtClean="0">
              <a:latin typeface="Lucida Console" pitchFamily="49" charset="0"/>
            </a:endParaRPr>
          </a:p>
          <a:p>
            <a:r>
              <a:rPr lang="cs-CZ" sz="1200" dirty="0" smtClean="0">
                <a:latin typeface="Lucida Console" pitchFamily="49" charset="0"/>
              </a:rPr>
              <a:t>      </a:t>
            </a:r>
            <a:r>
              <a:rPr lang="cs-CZ" sz="1200" dirty="0">
                <a:latin typeface="Lucida Console" pitchFamily="49" charset="0"/>
              </a:rPr>
              <a:t>.. </a:t>
            </a:r>
            <a:r>
              <a:rPr lang="cs-CZ" sz="1200" i="1" dirty="0" smtClean="0">
                <a:latin typeface="Lucida Console" pitchFamily="49" charset="0"/>
              </a:rPr>
              <a:t>Zpráva nepatří </a:t>
            </a:r>
            <a:r>
              <a:rPr lang="cs-CZ" sz="1200" i="1" dirty="0" err="1" smtClean="0">
                <a:latin typeface="Lucida Console" pitchFamily="49" charset="0"/>
              </a:rPr>
              <a:t>Slavu</a:t>
            </a:r>
            <a:r>
              <a:rPr lang="cs-CZ" sz="1200" i="1" dirty="0" smtClean="0">
                <a:latin typeface="Lucida Console" pitchFamily="49" charset="0"/>
              </a:rPr>
              <a:t>, nebo chybná CRC - ignorování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</p:txBody>
      </p:sp>
      <p:graphicFrame>
        <p:nvGraphicFramePr>
          <p:cNvPr id="10" name="Tabulka 9"/>
          <p:cNvGraphicFramePr>
            <a:graphicFrameLocks noGrp="1"/>
          </p:cNvGraphicFramePr>
          <p:nvPr/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4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Crc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ix-2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</a:t>
                      </a:r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x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-1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Přímá spojovací šipka 13"/>
          <p:cNvCxnSpPr/>
          <p:nvPr/>
        </p:nvCxnSpPr>
        <p:spPr>
          <a:xfrm flipV="1">
            <a:off x="4860032" y="1484786"/>
            <a:ext cx="1296146" cy="3096342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 flipH="1" flipV="1">
            <a:off x="5436096" y="1484784"/>
            <a:ext cx="2376264" cy="57854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/>
          <p:cNvCxnSpPr>
            <a:endCxn id="23" idx="1"/>
          </p:cNvCxnSpPr>
          <p:nvPr/>
        </p:nvCxnSpPr>
        <p:spPr>
          <a:xfrm flipV="1">
            <a:off x="4391980" y="1484784"/>
            <a:ext cx="2112533" cy="43204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 flipV="1">
            <a:off x="6725723" y="1484784"/>
            <a:ext cx="1590693" cy="43204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šipka 15"/>
          <p:cNvCxnSpPr/>
          <p:nvPr/>
        </p:nvCxnSpPr>
        <p:spPr>
          <a:xfrm flipV="1">
            <a:off x="4139952" y="1484784"/>
            <a:ext cx="1656184" cy="1800200"/>
          </a:xfrm>
          <a:prstGeom prst="straightConnector1">
            <a:avLst/>
          </a:prstGeom>
          <a:ln w="12700">
            <a:solidFill>
              <a:srgbClr val="00B05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23528" y="3861048"/>
            <a:ext cx="1518364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err="1" smtClean="0"/>
              <a:t>a</a:t>
            </a:r>
            <a:r>
              <a:rPr lang="en-US" sz="1600" dirty="0" err="1" smtClean="0"/>
              <a:t>dresy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cs-CZ" sz="1600" dirty="0" smtClean="0"/>
              <a:t>ů</a:t>
            </a:r>
          </a:p>
          <a:p>
            <a:r>
              <a:rPr lang="cs-CZ" sz="1600" dirty="0" smtClean="0"/>
              <a:t>a hodnoty</a:t>
            </a:r>
            <a:endParaRPr lang="cs-CZ" sz="1600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411761" y="5520134"/>
            <a:ext cx="5976663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=0;</a:t>
            </a:r>
            <a:endParaRPr lang="en-US" sz="1600" dirty="0" smtClean="0">
              <a:cs typeface="Arial" charset="0"/>
            </a:endParaRPr>
          </a:p>
          <a:p>
            <a:r>
              <a:rPr lang="cs-CZ" sz="1600" dirty="0" smtClean="0">
                <a:cs typeface="Arial" charset="0"/>
              </a:rPr>
              <a:t>Požadovaná </a:t>
            </a:r>
            <a:r>
              <a:rPr lang="cs-CZ" sz="1600" dirty="0">
                <a:cs typeface="Arial" charset="0"/>
              </a:rPr>
              <a:t>funkce není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ve </a:t>
            </a:r>
            <a:r>
              <a:rPr lang="cs-CZ" sz="1600" dirty="0" err="1">
                <a:cs typeface="Arial" charset="0"/>
              </a:rPr>
              <a:t>Slavu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implementována</a:t>
            </a:r>
            <a:r>
              <a:rPr lang="en-US" sz="1600" dirty="0" smtClean="0">
                <a:cs typeface="Arial" charset="0"/>
              </a:rPr>
              <a:t>: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=1;</a:t>
            </a:r>
          </a:p>
          <a:p>
            <a:r>
              <a:rPr lang="cs-CZ" sz="1600" dirty="0" smtClean="0">
                <a:cs typeface="Arial" charset="0"/>
              </a:rPr>
              <a:t>Požadovaná adresa objektu</a:t>
            </a:r>
            <a:r>
              <a:rPr lang="en-US" sz="1600" dirty="0" smtClean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 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=2;</a:t>
            </a:r>
          </a:p>
          <a:p>
            <a:r>
              <a:rPr lang="cs-CZ" sz="1600" dirty="0" smtClean="0">
                <a:cs typeface="Arial" charset="0"/>
              </a:rPr>
              <a:t>Zapisovaná data do objektu 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=3;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51520" y="5517232"/>
            <a:ext cx="1962397" cy="107721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kontrola požadavku</a:t>
            </a:r>
          </a:p>
          <a:p>
            <a:r>
              <a:rPr lang="cs-CZ" sz="1600" dirty="0" smtClean="0"/>
              <a:t>- funkce</a:t>
            </a:r>
          </a:p>
          <a:p>
            <a:pPr>
              <a:buFontTx/>
              <a:buChar char="-"/>
            </a:pPr>
            <a:r>
              <a:rPr lang="cs-CZ" sz="1600" dirty="0" smtClean="0"/>
              <a:t> adresa objektu</a:t>
            </a:r>
          </a:p>
          <a:p>
            <a:pPr>
              <a:buFontTx/>
              <a:buChar char="-"/>
            </a:pPr>
            <a:r>
              <a:rPr lang="cs-CZ" sz="1600" dirty="0" smtClean="0"/>
              <a:t> hodnoty</a:t>
            </a:r>
            <a:endParaRPr lang="cs-CZ" sz="1600" dirty="0"/>
          </a:p>
        </p:txBody>
      </p:sp>
      <p:sp>
        <p:nvSpPr>
          <p:cNvPr id="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23" name="Pravá složená závorka 22"/>
          <p:cNvSpPr/>
          <p:nvPr/>
        </p:nvSpPr>
        <p:spPr>
          <a:xfrm rot="5400000">
            <a:off x="6552220" y="-63388"/>
            <a:ext cx="288032" cy="280831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79388" y="981075"/>
            <a:ext cx="3455987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vyslání odpovědi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5928" y="2348880"/>
            <a:ext cx="1215752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==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 RTU </a:t>
            </a:r>
            <a:endParaRPr lang="cs-CZ" sz="1200" b="1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63688" y="2348880"/>
            <a:ext cx="5256584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 smtClean="0">
                <a:latin typeface="Lucida Console" pitchFamily="49" charset="0"/>
              </a:rPr>
              <a:t>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907704" y="2060848"/>
            <a:ext cx="5256584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MrtuAnsRd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ADR_S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bu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8312" y="2996952"/>
            <a:ext cx="5399832" cy="338554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 dirty="0"/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9553" y="3861048"/>
            <a:ext cx="5256583" cy="95410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5" name="Tabulk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24521"/>
              </p:ext>
            </p:extLst>
          </p:nvPr>
        </p:nvGraphicFramePr>
        <p:xfrm>
          <a:off x="7428656" y="4293098"/>
          <a:ext cx="1463824" cy="24518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1912"/>
                <a:gridCol w="731912"/>
              </a:tblGrid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69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r>
                        <a:rPr lang="cs-CZ" sz="1600" b="0" dirty="0" smtClean="0"/>
                        <a:t>83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203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</a:t>
                      </a:r>
                      <a:r>
                        <a:rPr lang="en-US" sz="1600" b="0" dirty="0" smtClean="0"/>
                        <a:t>R</a:t>
                      </a:r>
                      <a:r>
                        <a:rPr lang="cs-CZ" sz="1600" b="0" dirty="0" smtClean="0"/>
                        <a:t>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221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238</a:t>
                      </a:r>
                      <a:endParaRPr lang="cs-CZ" sz="1600" b="0" dirty="0"/>
                    </a:p>
                  </a:txBody>
                  <a:tcPr/>
                </a:tc>
              </a:tr>
              <a:tr h="350266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MR6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255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MR1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276872"/>
            <a:ext cx="72891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Rozhraní</a:t>
            </a:r>
            <a:r>
              <a:rPr lang="cs-CZ" sz="1600" b="1" dirty="0"/>
              <a:t>: RS232, standardní rámec </a:t>
            </a:r>
            <a:r>
              <a:rPr lang="cs-CZ" sz="1600" b="1" dirty="0" smtClean="0"/>
              <a:t>8,N,2</a:t>
            </a:r>
            <a:endParaRPr lang="cs-CZ" sz="1600" b="1" dirty="0"/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</a:t>
            </a:r>
            <a:r>
              <a:rPr lang="cs-CZ" sz="1600" b="1" dirty="0" smtClean="0"/>
              <a:t>8,N,2</a:t>
            </a:r>
            <a:endParaRPr lang="cs-CZ" sz="1600" b="1" dirty="0"/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5509842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cs-CZ" sz="1600" b="1" dirty="0" smtClean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>
                <a:cs typeface="Arial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sz="1600" b="1" dirty="0" smtClean="0">
                <a:solidFill>
                  <a:srgbClr val="F80404"/>
                </a:solidFill>
                <a:cs typeface="Arial" charset="0"/>
              </a:rPr>
              <a:t>2</a:t>
            </a:r>
            <a:r>
              <a:rPr lang="cs-CZ" sz="1600" dirty="0" smtClean="0">
                <a:cs typeface="Arial" charset="0"/>
              </a:rPr>
              <a:t> 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547664" y="3225800"/>
            <a:ext cx="7416824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(bfout,n-1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,n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228183" y="4005064"/>
            <a:ext cx="2487191" cy="307777"/>
          </a:xfrm>
          <a:prstGeom prst="rect">
            <a:avLst/>
          </a:prstGeom>
          <a:solidFill>
            <a:srgbClr val="CCFFFF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n=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Ma.Rd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Rectangle 55"/>
          <p:cNvSpPr>
            <a:spLocks noChangeArrowheads="1"/>
          </p:cNvSpPr>
          <p:nvPr/>
        </p:nvSpPr>
        <p:spPr bwMode="auto">
          <a:xfrm>
            <a:off x="6156176" y="4273351"/>
            <a:ext cx="2448272" cy="307777"/>
          </a:xfrm>
          <a:prstGeom prst="rect">
            <a:avLst/>
          </a:prstGeom>
          <a:solidFill>
            <a:srgbClr val="CCFFFF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n=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Ma.WrOne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</a:p>
          <a:p>
            <a:r>
              <a:rPr lang="cs-CZ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23528" y="4144566"/>
            <a:ext cx="840295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příprava</a:t>
            </a:r>
            <a:endParaRPr lang="cs-CZ" sz="14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5085184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vyslání</a:t>
            </a:r>
            <a:endParaRPr lang="cs-CZ" sz="14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23528" y="5497487"/>
            <a:ext cx="1567737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aktivace </a:t>
            </a:r>
            <a:r>
              <a:rPr lang="cs-CZ" sz="1400" dirty="0" err="1" smtClean="0"/>
              <a:t>TimeOut</a:t>
            </a:r>
            <a:endParaRPr lang="cs-CZ" sz="14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3528" y="5929535"/>
            <a:ext cx="1120820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Stav čekání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4" grpId="0" animBg="1"/>
      <p:bldP spid="15" grpId="0" animBg="1"/>
      <p:bldP spid="16" grpId="0" animBg="1"/>
      <p:bldP spid="14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85" y="2564904"/>
            <a:ext cx="2924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86980"/>
            <a:ext cx="295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2152138" y="3843337"/>
            <a:ext cx="4405823" cy="65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55576" y="3654029"/>
            <a:ext cx="4484762" cy="662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3203699" y="2636912"/>
            <a:ext cx="1584325" cy="752475"/>
          </a:xfrm>
          <a:prstGeom prst="wedgeRoundRectCallout">
            <a:avLst>
              <a:gd name="adj1" fmla="val -55313"/>
              <a:gd name="adj2" fmla="val 8839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2425700" y="4293096"/>
            <a:ext cx="1085850" cy="738188"/>
          </a:xfrm>
          <a:prstGeom prst="wedgeRoundRectCallout">
            <a:avLst>
              <a:gd name="adj1" fmla="val -86551"/>
              <a:gd name="adj2" fmla="val -1050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7606035" y="2835275"/>
            <a:ext cx="1214437" cy="752475"/>
          </a:xfrm>
          <a:prstGeom prst="wedgeRoundRectCallout">
            <a:avLst>
              <a:gd name="adj1" fmla="val -201634"/>
              <a:gd name="adj2" fmla="val 7236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890070" y="4159548"/>
            <a:ext cx="1225550" cy="709612"/>
          </a:xfrm>
          <a:prstGeom prst="wedgeRoundRectCallout">
            <a:avLst>
              <a:gd name="adj1" fmla="val -99869"/>
              <a:gd name="adj2" fmla="val -9116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funkce 6 (FCE_WREG)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endParaRPr lang="cs-CZ" sz="1600" dirty="0" smtClean="0">
              <a:solidFill>
                <a:schemeClr val="tx2"/>
              </a:solidFill>
            </a:endParaRPr>
          </a:p>
          <a:p>
            <a:r>
              <a:rPr lang="cs-CZ" sz="1600" dirty="0" smtClean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Omezená (žádná) implementace generování intervalu 1,5 znaku  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(ADR_S,FCE_WREG,REG_WR,pot,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Mr.Crc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bfout,n</a:t>
            </a:r>
            <a:r>
              <a:rPr lang="cs-CZ" sz="1400" dirty="0" smtClean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MR1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90" y="4891994"/>
            <a:ext cx="2671167" cy="14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732240" y="4365104"/>
            <a:ext cx="576064" cy="153835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5652740" y="6372426"/>
            <a:ext cx="1079500" cy="287338"/>
          </a:xfrm>
          <a:prstGeom prst="wedgeRoundRectCallout">
            <a:avLst>
              <a:gd name="adj1" fmla="val 61764"/>
              <a:gd name="adj2" fmla="val -179836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0 až 1023</a:t>
            </a:r>
          </a:p>
        </p:txBody>
      </p:sp>
    </p:spTree>
    <p:extLst>
      <p:ext uri="{BB962C8B-B14F-4D97-AF65-F5344CB8AC3E}">
        <p14:creationId xmlns:p14="http://schemas.microsoft.com/office/powerpoint/2010/main" val="956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56490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141663"/>
            <a:ext cx="5183188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[3]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 1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MR1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340768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21" y="2879962"/>
            <a:ext cx="2671167" cy="14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5867400" y="3933056"/>
            <a:ext cx="2232992" cy="57544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5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</a:t>
            </a:r>
            <a:r>
              <a:rPr lang="cs-CZ" sz="1600" dirty="0" smtClean="0">
                <a:solidFill>
                  <a:schemeClr val="tx2"/>
                </a:solidFill>
              </a:rPr>
              <a:t>.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 smtClean="0">
                <a:solidFill>
                  <a:schemeClr val="tx2"/>
                </a:solidFill>
              </a:rPr>
              <a:t>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 smtClean="0"/>
              <a:t>  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81437"/>
            <a:ext cx="2608441" cy="134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</a:t>
            </a:r>
            <a:r>
              <a:rPr lang="en-US" sz="1600" dirty="0" smtClean="0"/>
              <a:t>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2443298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2440092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8" y="4941888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12" y="5036344"/>
            <a:ext cx="3639219" cy="5532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MR1</a:t>
            </a:r>
          </a:p>
        </p:txBody>
      </p:sp>
    </p:spTree>
    <p:extLst>
      <p:ext uri="{BB962C8B-B14F-4D97-AF65-F5344CB8AC3E}">
        <p14:creationId xmlns:p14="http://schemas.microsoft.com/office/powerpoint/2010/main" val="32506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84" y="1794507"/>
            <a:ext cx="2608441" cy="134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4968875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{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  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_r,1,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84168" y="4273351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563938" y="2781299"/>
            <a:ext cx="3384326" cy="7163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492500" y="2924943"/>
            <a:ext cx="4535884" cy="15835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284762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0488" y="5229200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661248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950" y="569458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624" y="6275611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55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700338" y="1052513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96058"/>
            <a:ext cx="2924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3" y="1843088"/>
            <a:ext cx="295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888" y="4868863"/>
            <a:ext cx="1512887" cy="1276350"/>
          </a:xfrm>
          <a:prstGeom prst="rect">
            <a:avLst/>
          </a:prstGeom>
          <a:noFill/>
        </p:spPr>
      </p:pic>
      <p:pic>
        <p:nvPicPr>
          <p:cNvPr id="26" name="Picture 15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4960938"/>
            <a:ext cx="1512887" cy="1276350"/>
          </a:xfrm>
          <a:prstGeom prst="rect">
            <a:avLst/>
          </a:prstGeom>
          <a:noFill/>
        </p:spPr>
      </p:pic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2843213" y="3860800"/>
            <a:ext cx="1584325" cy="752475"/>
          </a:xfrm>
          <a:prstGeom prst="wedgeRoundRectCallout">
            <a:avLst>
              <a:gd name="adj1" fmla="val -92084"/>
              <a:gd name="adj2" fmla="val -818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114425" y="458152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437188" y="46529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0" name="AutoShape 19"/>
          <p:cNvSpPr>
            <a:spLocks noChangeArrowheads="1"/>
          </p:cNvSpPr>
          <p:nvPr/>
        </p:nvSpPr>
        <p:spPr bwMode="auto">
          <a:xfrm>
            <a:off x="7380288" y="5589588"/>
            <a:ext cx="1584325" cy="1008062"/>
          </a:xfrm>
          <a:prstGeom prst="wedgeRoundRectCallout">
            <a:avLst>
              <a:gd name="adj1" fmla="val -77454"/>
              <a:gd name="adj2" fmla="val -240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179388" y="3860800"/>
            <a:ext cx="1085850" cy="738188"/>
          </a:xfrm>
          <a:prstGeom prst="wedgeRoundRectCallout">
            <a:avLst>
              <a:gd name="adj1" fmla="val 68569"/>
              <a:gd name="adj2" fmla="val -3516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7740650" y="4581128"/>
            <a:ext cx="1085850" cy="738188"/>
          </a:xfrm>
          <a:prstGeom prst="wedgeRoundRectCallout">
            <a:avLst>
              <a:gd name="adj1" fmla="val -124998"/>
              <a:gd name="adj2" fmla="val -2247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004167" y="3039293"/>
            <a:ext cx="1046089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 flipV="1">
            <a:off x="2123727" y="3068638"/>
            <a:ext cx="360710" cy="29527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 flipV="1">
            <a:off x="5795963" y="3213100"/>
            <a:ext cx="1081087" cy="266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6948488" y="3356992"/>
            <a:ext cx="0" cy="180079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7" name="AutoShape 28"/>
          <p:cNvSpPr>
            <a:spLocks noChangeArrowheads="1"/>
          </p:cNvSpPr>
          <p:nvPr/>
        </p:nvSpPr>
        <p:spPr bwMode="auto">
          <a:xfrm>
            <a:off x="7740650" y="3068638"/>
            <a:ext cx="1223963" cy="709612"/>
          </a:xfrm>
          <a:prstGeom prst="wedgeRoundRectCallout">
            <a:avLst>
              <a:gd name="adj1" fmla="val -98119"/>
              <a:gd name="adj2" fmla="val -3836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8" name="AutoShape 29"/>
          <p:cNvSpPr>
            <a:spLocks noChangeArrowheads="1"/>
          </p:cNvSpPr>
          <p:nvPr/>
        </p:nvSpPr>
        <p:spPr bwMode="auto">
          <a:xfrm>
            <a:off x="3995738" y="2349500"/>
            <a:ext cx="1214437" cy="865188"/>
          </a:xfrm>
          <a:prstGeom prst="wedgeRoundRectCallout">
            <a:avLst>
              <a:gd name="adj1" fmla="val 80194"/>
              <a:gd name="adj2" fmla="val 424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>
            <a:off x="3132138" y="4652963"/>
            <a:ext cx="1214437" cy="865187"/>
          </a:xfrm>
          <a:prstGeom prst="wedgeRoundRectCallout">
            <a:avLst>
              <a:gd name="adj1" fmla="val -136926"/>
              <a:gd name="adj2" fmla="val -1110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059113" y="5876925"/>
            <a:ext cx="1223962" cy="709613"/>
          </a:xfrm>
          <a:prstGeom prst="wedgeRoundRectCallout">
            <a:avLst>
              <a:gd name="adj1" fmla="val -92801"/>
              <a:gd name="adj2" fmla="val -3008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</p:spTree>
    <p:extLst>
      <p:ext uri="{BB962C8B-B14F-4D97-AF65-F5344CB8AC3E}">
        <p14:creationId xmlns:p14="http://schemas.microsoft.com/office/powerpoint/2010/main" val="18510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na zápis jediného vnitřního registru (hodnota 0 až 1023) – funkční kód 6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MrtuWrOne  s kódem funkce 6 (FCE_WREG)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Master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  <a:p>
            <a:r>
              <a:rPr lang="cs-CZ" sz="1600"/>
              <a:t>   </a:t>
            </a:r>
            <a:r>
              <a:rPr lang="cs-CZ" sz="160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>
                <a:solidFill>
                  <a:schemeClr val="tx2"/>
                </a:solidFill>
              </a:rPr>
              <a:t>  </a:t>
            </a:r>
          </a:p>
          <a:p>
            <a:endParaRPr lang="cs-CZ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':'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':'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Lucida Console" pitchFamily="49" charset="0"/>
              </a:rPr>
              <a:t>\n</a:t>
            </a:r>
            <a:r>
              <a:rPr lang="cs-CZ" sz="1400" dirty="0" smtClean="0">
                <a:latin typeface="Lucida Console" pitchFamily="49" charset="0"/>
              </a:rPr>
              <a:t>')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405259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5602287" y="5589240"/>
            <a:ext cx="1274763" cy="576064"/>
          </a:xfrm>
          <a:prstGeom prst="wedgeRoundRectCallout">
            <a:avLst>
              <a:gd name="adj1" fmla="val -41730"/>
              <a:gd name="adj2" fmla="val -191442"/>
              <a:gd name="adj3" fmla="val 16667"/>
            </a:avLst>
          </a:prstGeom>
          <a:solidFill>
            <a:srgbClr val="FFFF00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Poznámka:</a:t>
            </a:r>
          </a:p>
          <a:p>
            <a:r>
              <a:rPr lang="cs-CZ" sz="1400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 Hlídat index!</a:t>
            </a:r>
            <a:endParaRPr lang="cs-CZ" sz="1400" dirty="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520" y="3286125"/>
            <a:ext cx="1378904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z</a:t>
            </a:r>
            <a:r>
              <a:rPr lang="cs-CZ" sz="1400" dirty="0" smtClean="0"/>
              <a:t>ačátek zprávy</a:t>
            </a:r>
            <a:endParaRPr lang="cs-CZ" sz="14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51520" y="4339233"/>
            <a:ext cx="1080745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další znaky</a:t>
            </a:r>
            <a:endParaRPr lang="cs-CZ" sz="14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1520" y="5209455"/>
            <a:ext cx="148758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konec zprávy,</a:t>
            </a:r>
          </a:p>
          <a:p>
            <a:r>
              <a:rPr lang="cs-CZ" sz="1400" dirty="0" err="1" smtClean="0"/>
              <a:t>vypn</a:t>
            </a:r>
            <a:r>
              <a:rPr lang="en-US" sz="1400" dirty="0" smtClean="0"/>
              <a:t>u</a:t>
            </a:r>
            <a:r>
              <a:rPr lang="cs-CZ" sz="1400" dirty="0" err="1" smtClean="0"/>
              <a:t>tí</a:t>
            </a:r>
            <a:r>
              <a:rPr lang="cs-CZ" sz="1400" dirty="0" smtClean="0"/>
              <a:t> </a:t>
            </a:r>
            <a:r>
              <a:rPr lang="cs-CZ" sz="1400" dirty="0" err="1" smtClean="0"/>
              <a:t>TimeOut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  <p:bldP spid="71690" grpId="0" animBg="1"/>
      <p:bldP spid="71691" grpId="0" animBg="1"/>
      <p:bldP spid="71694" grpId="0" animBg="1"/>
      <p:bldP spid="71695" grpId="0" animBg="1"/>
      <p:bldP spid="71696" grpId="0" animBg="1"/>
      <p:bldP spid="71697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</a:t>
            </a:r>
            <a:r>
              <a:rPr lang="en-US" sz="1200" b="1"/>
              <a:t>R</a:t>
            </a:r>
            <a:r>
              <a:rPr lang="cs-CZ" sz="1200" b="1"/>
              <a:t>1</a:t>
            </a:r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331640" y="2623552"/>
            <a:ext cx="5904656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cs-CZ" sz="1400" dirty="0" err="1" smtClean="0">
                <a:latin typeface="Lucida Console" pitchFamily="49" charset="0"/>
              </a:rPr>
              <a:t>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(ADR_S,FCE_WREG,REG_WR,val,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0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7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1332037" y="5428381"/>
            <a:ext cx="5904259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9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601" y="2800722"/>
            <a:ext cx="1512887" cy="1276350"/>
          </a:xfrm>
          <a:prstGeom prst="rect">
            <a:avLst/>
          </a:prstGeom>
          <a:noFill/>
        </p:spPr>
      </p:pic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3563886" y="3645024"/>
            <a:ext cx="518457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6443663" y="1989138"/>
            <a:ext cx="23764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</a:t>
            </a:r>
            <a:r>
              <a:rPr lang="cs-CZ" sz="1400">
                <a:latin typeface="Lucida Console" pitchFamily="49" charset="0"/>
              </a:rPr>
              <a:t>7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#define TIMEOUT </a:t>
            </a:r>
            <a:r>
              <a:rPr lang="cs-CZ" sz="1400">
                <a:latin typeface="Lucida Console" pitchFamily="49" charset="0"/>
              </a:rPr>
              <a:t>17</a:t>
            </a:r>
            <a:endParaRPr lang="en-US" sz="1400">
              <a:latin typeface="Lucida Console" pitchFamily="49" charset="0"/>
            </a:endParaRP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34925" y="5229200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07504" y="261716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476375" y="1484313"/>
            <a:ext cx="5543897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FCE_RBIT)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[3] &amp; 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... ; //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i="1" dirty="0" err="1" smtClean="0">
                <a:latin typeface="Lucida Console" pitchFamily="49" charset="0"/>
              </a:rPr>
              <a:t>sv</a:t>
            </a:r>
            <a:r>
              <a:rPr lang="cs-CZ" sz="1400" i="1" dirty="0" err="1" smtClean="0">
                <a:latin typeface="Lucida Console" pitchFamily="49" charset="0"/>
              </a:rPr>
              <a:t>ítí</a:t>
            </a:r>
            <a:r>
              <a:rPr lang="cs-CZ" sz="1400" dirty="0" smtClean="0">
                <a:latin typeface="Lucida Console" pitchFamily="49" charset="0"/>
              </a:rPr>
              <a:t> </a:t>
            </a:r>
          </a:p>
          <a:p>
            <a:r>
              <a:rPr lang="cs-CZ" sz="1400" b="1" dirty="0" smtClean="0">
                <a:latin typeface="Lucida Console" pitchFamily="49" charset="0"/>
              </a:rPr>
              <a:t>    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... ;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0063" name="Picture 1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3568" y="3573016"/>
            <a:ext cx="1512888" cy="1276350"/>
          </a:xfrm>
          <a:prstGeom prst="rect">
            <a:avLst/>
          </a:prstGeom>
          <a:noFill/>
        </p:spPr>
      </p:pic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5435600" y="3644900"/>
            <a:ext cx="3096840" cy="14414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5884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zápis jediného vnitřního registru (hodnota 0 až 1023) – funkční kód 6,</a:t>
            </a:r>
          </a:p>
          <a:p>
            <a:r>
              <a:rPr lang="cs-CZ" sz="1600"/>
              <a:t>     hodnotu zobrazí a vrací potvrzení o přijetí požadavku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MrtuAnsWr  s kódem přijaté funkce</a:t>
            </a:r>
          </a:p>
          <a:p>
            <a:r>
              <a:rPr lang="cs-CZ" sz="1600"/>
              <a:t>   - požadavek na čtení bitové hodnoty – funkční kód 1 a vrací stav požadovaného bitu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MrtuAnsErr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/>
              <a:t>  </a:t>
            </a:r>
            <a:endParaRPr lang="cs-CZ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FCE_RBIT: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2355" name="Picture 1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2356" name="Line 20"/>
          <p:cNvSpPr>
            <a:spLocks noChangeShapeType="1"/>
          </p:cNvSpPr>
          <p:nvPr/>
        </p:nvSpPr>
        <p:spPr bwMode="auto">
          <a:xfrm flipH="1" flipV="1">
            <a:off x="3348038" y="4500563"/>
            <a:ext cx="2952750" cy="2968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3094038" y="3852863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MR1</a:t>
            </a:r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50825" y="321310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95288" y="1841500"/>
            <a:ext cx="568801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+4))&gt;1023)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MrtuAnsErr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44402" name="Picture 18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44403" name="Line 19"/>
          <p:cNvSpPr>
            <a:spLocks noChangeShapeType="1"/>
          </p:cNvSpPr>
          <p:nvPr/>
        </p:nvSpPr>
        <p:spPr bwMode="auto">
          <a:xfrm flipV="1">
            <a:off x="2051050" y="2060575"/>
            <a:ext cx="5473700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95288" y="3573463"/>
            <a:ext cx="7056437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+2))!=BIT_RD||(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bity[0]=</a:t>
            </a:r>
            <a:r>
              <a:rPr lang="en-US" sz="1400" dirty="0" smtClean="0">
                <a:latin typeface="Lucida Console" pitchFamily="49" charset="0"/>
              </a:rPr>
              <a:t> ... 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_r,1,bity,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H="1">
            <a:off x="1692275" y="2997200"/>
            <a:ext cx="6408738" cy="12954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7308304" y="4132312"/>
            <a:ext cx="1584325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byte</a:t>
            </a:r>
            <a:r>
              <a:rPr lang="en-US" sz="1400" dirty="0">
                <a:latin typeface="Lucida Console" pitchFamily="49" charset="0"/>
              </a:rPr>
              <a:t> bity[1]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2915816" y="2636912"/>
            <a:ext cx="1085850" cy="738188"/>
          </a:xfrm>
          <a:prstGeom prst="wedgeRoundRectCallout">
            <a:avLst>
              <a:gd name="adj1" fmla="val -76082"/>
              <a:gd name="adj2" fmla="val 468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7452320" y="2852936"/>
            <a:ext cx="1214437" cy="865187"/>
          </a:xfrm>
          <a:prstGeom prst="wedgeRoundRectCallout">
            <a:avLst>
              <a:gd name="adj1" fmla="val -136926"/>
              <a:gd name="adj2" fmla="val -1110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7164288" y="4509120"/>
            <a:ext cx="1223962" cy="709613"/>
          </a:xfrm>
          <a:prstGeom prst="wedgeRoundRectCallout">
            <a:avLst>
              <a:gd name="adj1" fmla="val -84383"/>
              <a:gd name="adj2" fmla="val -8816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203848" y="4005064"/>
            <a:ext cx="1584325" cy="1008062"/>
          </a:xfrm>
          <a:prstGeom prst="wedgeRoundRectCallout">
            <a:avLst>
              <a:gd name="adj1" fmla="val -88835"/>
              <a:gd name="adj2" fmla="val -559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MR2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55576" y="2492896"/>
            <a:ext cx="72891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Rozhraní: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25654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50825" y="45085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636838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58152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8527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5004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34950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2131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7418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81450" y="44370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6258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57788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MR2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18715"/>
            <a:ext cx="2924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02197"/>
            <a:ext cx="2981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051720" y="4209356"/>
            <a:ext cx="468052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1043608" y="3994250"/>
            <a:ext cx="4104456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205088" y="4568925"/>
            <a:ext cx="1222375" cy="752475"/>
          </a:xfrm>
          <a:prstGeom prst="wedgeRoundRectCallout">
            <a:avLst>
              <a:gd name="adj1" fmla="val -48312"/>
              <a:gd name="adj2" fmla="val -9915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1060996" y="4508599"/>
            <a:ext cx="1439863" cy="936625"/>
          </a:xfrm>
          <a:prstGeom prst="wedgeRoundRectCallout">
            <a:avLst>
              <a:gd name="adj1" fmla="val -73043"/>
              <a:gd name="adj2" fmla="val -854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7365926" y="4600675"/>
            <a:ext cx="1214437" cy="752475"/>
          </a:xfrm>
          <a:prstGeom prst="wedgeRoundRectCallout">
            <a:avLst>
              <a:gd name="adj1" fmla="val -98626"/>
              <a:gd name="adj2" fmla="val -10105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176042" y="2153048"/>
            <a:ext cx="1223963" cy="792163"/>
          </a:xfrm>
          <a:prstGeom prst="wedgeRoundRectCallout">
            <a:avLst>
              <a:gd name="adj1" fmla="val -41829"/>
              <a:gd name="adj2" fmla="val 1824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565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funkce 5 (FCE_WBIT)</a:t>
            </a:r>
            <a:endParaRPr lang="cs-CZ" sz="1600" dirty="0"/>
          </a:p>
          <a:p>
            <a:r>
              <a:rPr lang="cs-CZ" sz="1600" dirty="0"/>
              <a:t> - požadavek na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Rb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3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:p14="http://schemas.microsoft.com/office/powerpoint/2010/main" val="3205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23280" y="1681063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619672" y="1682805"/>
            <a:ext cx="489664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51842" y="2689756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689756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251842" y="3645024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251842" y="5013176"/>
            <a:ext cx="1309974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informace</a:t>
            </a:r>
          </a:p>
          <a:p>
            <a:r>
              <a:rPr lang="cs-CZ" sz="1400" dirty="0"/>
              <a:t>o chybě Slavu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619672" y="3273946"/>
            <a:ext cx="4896643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i="1" dirty="0" smtClean="0">
                <a:latin typeface="Lucida Console" pitchFamily="49" charset="0"/>
              </a:rPr>
              <a:t>f1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b="1" dirty="0" smtClean="0">
                <a:latin typeface="Lucida Console" pitchFamily="49" charset="0"/>
              </a:rPr>
              <a:t> 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en-US" sz="1400" i="1" dirty="0" smtClean="0">
                <a:latin typeface="Lucida Console" pitchFamily="49" charset="0"/>
              </a:rPr>
              <a:t>f2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</a:t>
            </a:r>
            <a:r>
              <a:rPr lang="cs-CZ" sz="1400" b="1" dirty="0" smtClean="0">
                <a:latin typeface="Lucida Console" pitchFamily="49" charset="0"/>
              </a:rPr>
              <a:t>.</a:t>
            </a:r>
            <a:endParaRPr lang="en-US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smtClean="0">
                <a:latin typeface="Lucida Console" pitchFamily="49" charset="0"/>
              </a:rPr>
              <a:t>default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51520" y="6433591"/>
            <a:ext cx="1309974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 </a:t>
            </a:r>
            <a:r>
              <a:rPr lang="cs-CZ" sz="1400" dirty="0"/>
              <a:t>k</a:t>
            </a:r>
            <a:r>
              <a:rPr lang="cs-CZ" sz="1400" dirty="0" smtClean="0"/>
              <a:t>lidový stav</a:t>
            </a:r>
            <a:endParaRPr lang="cs-CZ" sz="1400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3551"/>
              </p:ext>
            </p:extLst>
          </p:nvPr>
        </p:nvGraphicFramePr>
        <p:xfrm>
          <a:off x="6925295" y="4001472"/>
          <a:ext cx="196788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3940"/>
                <a:gridCol w="983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53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70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88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105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122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66900"/>
              </p:ext>
            </p:extLst>
          </p:nvPr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ln>
                            <a:gradFill>
                              <a:gsLst>
                                <a:gs pos="0">
                                  <a:schemeClr val="accent1"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accent1"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accent1"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5400000" scaled="0"/>
                            </a:gradFill>
                            <a:prstDash val="sysDash"/>
                          </a:ln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a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ln>
                            <a:gradFill>
                              <a:gsLst>
                                <a:gs pos="0">
                                  <a:schemeClr val="accent1"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accent1"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accent1"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5400000" scaled="0"/>
                            </a:gradFill>
                            <a:prstDash val="sysDash"/>
                          </a:ln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a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ln>
                            <a:gradFill>
                              <a:gsLst>
                                <a:gs pos="0">
                                  <a:schemeClr val="accent1"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accent1"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accent1"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5400000" scaled="0"/>
                            </a:gradFill>
                            <a:prstDash val="sysDash"/>
                          </a:ln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f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ln>
                            <a:gradFill>
                              <a:gsLst>
                                <a:gs pos="0">
                                  <a:schemeClr val="accent1"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accent1"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accent1"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5400000" scaled="0"/>
                            </a:gradFill>
                            <a:prstDash val="sysDash"/>
                          </a:ln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f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LF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ix-3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ix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Přímá spojovací šipka 16"/>
          <p:cNvCxnSpPr/>
          <p:nvPr/>
        </p:nvCxnSpPr>
        <p:spPr>
          <a:xfrm flipV="1">
            <a:off x="6012160" y="1340768"/>
            <a:ext cx="1512168" cy="504056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á složená závorka 17"/>
          <p:cNvSpPr/>
          <p:nvPr/>
        </p:nvSpPr>
        <p:spPr>
          <a:xfrm rot="5400000">
            <a:off x="6408204" y="512676"/>
            <a:ext cx="216024" cy="172819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  <p:cxnSp>
        <p:nvCxnSpPr>
          <p:cNvPr id="19" name="Přímá spojovací šipka 18"/>
          <p:cNvCxnSpPr/>
          <p:nvPr/>
        </p:nvCxnSpPr>
        <p:spPr>
          <a:xfrm flipV="1">
            <a:off x="3635896" y="1484784"/>
            <a:ext cx="2762336" cy="288032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 flipV="1">
            <a:off x="4139952" y="1484784"/>
            <a:ext cx="1584176" cy="1224136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ovací šipka 24"/>
          <p:cNvCxnSpPr/>
          <p:nvPr/>
        </p:nvCxnSpPr>
        <p:spPr>
          <a:xfrm flipV="1">
            <a:off x="4139952" y="1484784"/>
            <a:ext cx="2376264" cy="1512169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  <p:bldP spid="81927" grpId="0" animBg="1"/>
      <p:bldP spid="81928" grpId="0" animBg="1"/>
      <p:bldP spid="81934" grpId="0" animBg="1"/>
      <p:bldP spid="81935" grpId="0" animBg="1"/>
      <p:bldP spid="14" grpId="0" animBg="1"/>
      <p:bldP spid="12" grpId="0" animBg="1"/>
      <p:bldP spid="18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/>
        </p:nvSpPr>
        <p:spPr bwMode="auto">
          <a:xfrm>
            <a:off x="1582935" y="3271624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bitu)</a:t>
            </a:r>
          </a:p>
        </p:txBody>
      </p:sp>
      <p:graphicFrame>
        <p:nvGraphicFramePr>
          <p:cNvPr id="90118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6372225" y="2276475"/>
            <a:ext cx="2447925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var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      //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prep:bool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;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stav:Tstat;</a:t>
            </a: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2665307" cy="13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7668344" y="4509119"/>
            <a:ext cx="1229568" cy="559311"/>
          </a:xfrm>
          <a:prstGeom prst="wedgeRoundRectCallout">
            <a:avLst>
              <a:gd name="adj1" fmla="val -68484"/>
              <a:gd name="adj2" fmla="val 464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90158" name="Line 46"/>
          <p:cNvSpPr>
            <a:spLocks noChangeShapeType="1"/>
          </p:cNvSpPr>
          <p:nvPr/>
        </p:nvSpPr>
        <p:spPr bwMode="auto">
          <a:xfrm flipH="1" flipV="1">
            <a:off x="7236294" y="4365103"/>
            <a:ext cx="504353" cy="172772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979613" y="2636912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1981200" y="3200777"/>
            <a:ext cx="5183188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==FCE_RREG)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[2];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Mr.RdWord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..</a:t>
            </a: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3850" y="350100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412776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62" y="3443210"/>
            <a:ext cx="2665307" cy="13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3348038" y="4221089"/>
            <a:ext cx="3456210" cy="2880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- požadavek na čtení 16 bitové hodnoty – funkční kód 3 a vrací požadovanou hodnotu</a:t>
            </a:r>
          </a:p>
          <a:p>
            <a:r>
              <a:rPr lang="cs-CZ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44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5"/>
            <a:ext cx="2664307" cy="13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582738" y="38052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28625" y="1628775"/>
            <a:ext cx="84931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57188" y="38290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 flipV="1">
            <a:off x="2627313" y="4940300"/>
            <a:ext cx="3313112" cy="1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47664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581150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843213" y="5036343"/>
            <a:ext cx="4537099" cy="56911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52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250825" y="306896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39750" y="3429000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0xFF00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</a:t>
            </a:r>
            <a:r>
              <a:rPr lang="cs-CZ" sz="1400" i="1" dirty="0">
                <a:latin typeface="Lucida Console" pitchFamily="49" charset="0"/>
              </a:rPr>
              <a:t> žlutá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0x0000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 b</a:t>
            </a:r>
            <a:r>
              <a:rPr lang="cs-CZ" sz="1400" i="1" dirty="0" err="1">
                <a:latin typeface="Lucida Console" pitchFamily="49" charset="0"/>
              </a:rPr>
              <a:t>ílá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err="1" smtClean="0">
                <a:latin typeface="Lucida Console" pitchFamily="49" charset="0"/>
              </a:rPr>
              <a:t>defautl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=3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==0)</a:t>
            </a:r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250825" y="139600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 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!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231869" y="2115433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187450" y="5562957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6074132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90488" y="554072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07950" y="6088335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7" y="2694607"/>
            <a:ext cx="2664307" cy="131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2981224" y="3861048"/>
            <a:ext cx="5263183" cy="69666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H="1" flipV="1">
            <a:off x="3203848" y="2636912"/>
            <a:ext cx="3600400" cy="108012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8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09819"/>
            <a:ext cx="2924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5" y="1844824"/>
            <a:ext cx="2981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6225" y="4745038"/>
            <a:ext cx="1512888" cy="1276350"/>
          </a:xfrm>
          <a:prstGeom prst="rect">
            <a:avLst/>
          </a:prstGeom>
          <a:noFill/>
        </p:spPr>
      </p:pic>
      <p:pic>
        <p:nvPicPr>
          <p:cNvPr id="27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713" y="4799013"/>
            <a:ext cx="1512887" cy="1276350"/>
          </a:xfrm>
          <a:prstGeom prst="rect">
            <a:avLst/>
          </a:prstGeom>
          <a:noFill/>
        </p:spPr>
      </p:pic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447130" y="3068638"/>
            <a:ext cx="469107" cy="18732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 flipV="1">
            <a:off x="1476375" y="3068637"/>
            <a:ext cx="1366838" cy="25923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 flipV="1">
            <a:off x="7092825" y="3095625"/>
            <a:ext cx="71438" cy="28543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652120" y="3015455"/>
            <a:ext cx="1153368" cy="199945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73025" y="3644900"/>
            <a:ext cx="1403350" cy="936625"/>
          </a:xfrm>
          <a:prstGeom prst="wedgeRoundRectCallout">
            <a:avLst>
              <a:gd name="adj1" fmla="val 65610"/>
              <a:gd name="adj2" fmla="val -6779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1404938" y="451008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RTU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795838" y="451008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RTU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059113" y="3498851"/>
            <a:ext cx="1223963" cy="865187"/>
          </a:xfrm>
          <a:prstGeom prst="wedgeRoundRectCallout">
            <a:avLst>
              <a:gd name="adj1" fmla="val -88134"/>
              <a:gd name="adj2" fmla="val -2816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3276600" y="5805488"/>
            <a:ext cx="1511300" cy="792162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3348038" y="5013325"/>
            <a:ext cx="1214437" cy="752475"/>
          </a:xfrm>
          <a:prstGeom prst="wedgeRoundRectCallout">
            <a:avLst>
              <a:gd name="adj1" fmla="val -87255"/>
              <a:gd name="adj2" fmla="val -419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7363196" y="3443285"/>
            <a:ext cx="1223962" cy="752475"/>
          </a:xfrm>
          <a:prstGeom prst="wedgeRoundRectCallout">
            <a:avLst>
              <a:gd name="adj1" fmla="val -68029"/>
              <a:gd name="adj2" fmla="val -936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4416001" y="3896517"/>
            <a:ext cx="1439862" cy="936625"/>
          </a:xfrm>
          <a:prstGeom prst="wedgeRoundRectCallout">
            <a:avLst>
              <a:gd name="adj1" fmla="val 93108"/>
              <a:gd name="adj2" fmla="val 491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740525" y="5516563"/>
            <a:ext cx="1223963" cy="1009650"/>
          </a:xfrm>
          <a:prstGeom prst="wedgeRoundRectCallout">
            <a:avLst>
              <a:gd name="adj1" fmla="val -95782"/>
              <a:gd name="adj2" fmla="val -91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3867818" y="2223293"/>
            <a:ext cx="1158875" cy="792162"/>
          </a:xfrm>
          <a:prstGeom prst="wedgeRoundRectCallout">
            <a:avLst>
              <a:gd name="adj1" fmla="val 93835"/>
              <a:gd name="adj2" fmla="val 389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- požadavek na zápis jediného bitového stavu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</a:t>
            </a:r>
            <a:r>
              <a:rPr lang="en-US" sz="1600" dirty="0">
                <a:solidFill>
                  <a:srgbClr val="0000FF"/>
                </a:solidFill>
              </a:rPr>
              <a:t>5</a:t>
            </a:r>
            <a:r>
              <a:rPr lang="cs-CZ" sz="1600" dirty="0">
                <a:solidFill>
                  <a:srgbClr val="0000FF"/>
                </a:solidFill>
              </a:rPr>
              <a:t> (FCE_W</a:t>
            </a:r>
            <a:r>
              <a:rPr lang="en-US" sz="1600" dirty="0">
                <a:solidFill>
                  <a:srgbClr val="0000FF"/>
                </a:solidFill>
              </a:rPr>
              <a:t>BIT</a:t>
            </a:r>
            <a:r>
              <a:rPr lang="cs-CZ" sz="1600" dirty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/>
              <a:t>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cs-CZ" sz="1600" dirty="0">
                <a:solidFill>
                  <a:srgbClr val="0000FF"/>
                </a:solidFill>
              </a:rPr>
              <a:t> (FCE_R</a:t>
            </a:r>
            <a:r>
              <a:rPr lang="en-US" sz="1600" dirty="0">
                <a:solidFill>
                  <a:srgbClr val="0000FF"/>
                </a:solidFill>
              </a:rPr>
              <a:t>REG</a:t>
            </a:r>
            <a:r>
              <a:rPr lang="cs-CZ" sz="1600" dirty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</a:t>
            </a:r>
            <a:r>
              <a:rPr lang="en-US" sz="1600" dirty="0">
                <a:solidFill>
                  <a:schemeClr val="tx2"/>
                </a:solidFill>
              </a:rPr>
              <a:t>C</a:t>
            </a:r>
            <a:r>
              <a:rPr lang="cs-CZ" sz="1600" dirty="0">
                <a:solidFill>
                  <a:schemeClr val="tx2"/>
                </a:solidFill>
              </a:rPr>
              <a:t>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: jen omezeně, 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37222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7255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163" y="2924944"/>
            <a:ext cx="1512887" cy="1276350"/>
          </a:xfrm>
          <a:prstGeom prst="rect">
            <a:avLst/>
          </a:prstGeom>
          <a:noFill/>
        </p:spPr>
      </p:pic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492896"/>
            <a:ext cx="5904656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>
                <a:latin typeface="Lucida Console" pitchFamily="49" charset="0"/>
              </a:rPr>
              <a:t>==N_TICKS 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cs-CZ" sz="1400" dirty="0">
                <a:latin typeface="Lucida Console" pitchFamily="49" charset="0"/>
              </a:rPr>
              <a:t>=0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err="1" smtClean="0">
                <a:latin typeface="Lucida Console" pitchFamily="49" charset="0"/>
              </a:rPr>
              <a:t>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35496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1259632" y="5428381"/>
            <a:ext cx="5904656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==TIMEOUT)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 flipH="1" flipV="1">
            <a:off x="3419872" y="3789040"/>
            <a:ext cx="5328592" cy="28803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57" name="Rectangle 41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476375" y="1484313"/>
            <a:ext cx="5759450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FCE_RREG)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cs-CZ" sz="1400" b="1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(...);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1321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3573463"/>
            <a:ext cx="1512887" cy="1276350"/>
          </a:xfrm>
          <a:prstGeom prst="rect">
            <a:avLst/>
          </a:prstGeom>
          <a:noFill/>
        </p:spPr>
      </p:pic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3563938" y="3789363"/>
            <a:ext cx="3960812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5884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916832"/>
            <a:ext cx="4629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Úloh</a:t>
            </a:r>
            <a:r>
              <a:rPr lang="en-US" sz="2400" b="1" dirty="0" smtClean="0"/>
              <a:t>y</a:t>
            </a:r>
            <a:r>
              <a:rPr lang="cs-CZ" sz="2400" b="1" dirty="0" smtClean="0"/>
              <a:t> </a:t>
            </a:r>
            <a:r>
              <a:rPr lang="cs-CZ" sz="2400" b="1" dirty="0"/>
              <a:t>pro samostatná cvičení </a:t>
            </a:r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539552" y="2564904"/>
            <a:ext cx="837280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r>
              <a:rPr lang="cs-CZ" sz="1600" b="1" dirty="0" smtClean="0"/>
              <a:t>Rozhraní</a:t>
            </a:r>
            <a:r>
              <a:rPr lang="cs-CZ" sz="1600" b="1" dirty="0"/>
              <a:t>: </a:t>
            </a:r>
            <a:r>
              <a:rPr lang="cs-CZ" sz="1600" b="1" dirty="0" smtClean="0"/>
              <a:t>RS232 resp. RS485, </a:t>
            </a:r>
            <a:r>
              <a:rPr lang="cs-CZ" sz="1600" b="1" dirty="0"/>
              <a:t>standardní rámec </a:t>
            </a:r>
            <a:r>
              <a:rPr lang="cs-CZ" sz="1600" b="1" dirty="0" smtClean="0"/>
              <a:t>7,N,2</a:t>
            </a:r>
          </a:p>
          <a:p>
            <a:pPr marL="342900" indent="-342900"/>
            <a:endParaRPr lang="cs-CZ" sz="1600" b="1" dirty="0" smtClean="0"/>
          </a:p>
          <a:p>
            <a:pPr marL="342900" indent="-342900"/>
            <a:r>
              <a:rPr lang="cs-CZ" sz="1600" b="1" dirty="0" smtClean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 smtClean="0"/>
              <a:t>pro uzly Master (Klient) i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 (Server).</a:t>
            </a:r>
          </a:p>
          <a:p>
            <a:pPr marL="342900" indent="-342900"/>
            <a:r>
              <a:rPr lang="cs-CZ" sz="1600" b="1" dirty="0" smtClean="0"/>
              <a:t>Rozhraní: RS232 resp. RS485, standardní rámec 8,N,2</a:t>
            </a:r>
          </a:p>
          <a:p>
            <a:pPr marL="342900" indent="-342900"/>
            <a:endParaRPr lang="cs-CZ" sz="1600" b="1" dirty="0" smtClean="0"/>
          </a:p>
          <a:p>
            <a:pPr marL="342900" indent="-342900"/>
            <a:r>
              <a:rPr lang="cs-CZ" sz="1600" b="1" dirty="0" smtClean="0"/>
              <a:t>1</a:t>
            </a:r>
            <a:r>
              <a:rPr lang="cs-CZ" sz="1600" b="1" dirty="0"/>
              <a:t>. část: propojení </a:t>
            </a:r>
            <a:r>
              <a:rPr lang="cs-CZ" sz="1600" b="1" dirty="0" smtClean="0"/>
              <a:t>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 </a:t>
            </a:r>
            <a:r>
              <a:rPr lang="en-US" sz="1600" b="1" dirty="0" smtClean="0"/>
              <a:t>(C# MSVS  </a:t>
            </a:r>
            <a:r>
              <a:rPr lang="en-US" sz="1600" b="1" dirty="0" err="1" smtClean="0"/>
              <a:t>nebo</a:t>
            </a:r>
            <a:r>
              <a:rPr lang="en-US" sz="1600" b="1" dirty="0" smtClean="0"/>
              <a:t> Pascal DELPHI) </a:t>
            </a:r>
            <a:r>
              <a:rPr lang="cs-CZ" sz="1600" b="1" dirty="0" smtClean="0"/>
              <a:t>		(RS232)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</a:t>
            </a:r>
            <a:r>
              <a:rPr lang="cs-CZ" sz="1600" b="1" dirty="0" smtClean="0"/>
              <a:t>PC - mikropočítač AT89C51CC03 		        (RS232-USB)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3. část: mikropočítač AT89C51CC03 - mikropočítač AT89C51CC03		(RS485)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</a:t>
            </a:r>
            <a:r>
              <a:rPr lang="cs-CZ" sz="1600" b="1" dirty="0" err="1" smtClean="0"/>
              <a:t>MsVS</a:t>
            </a:r>
            <a:r>
              <a:rPr lang="cs-CZ" sz="1600" b="1" dirty="0" smtClean="0"/>
              <a:t>-</a:t>
            </a:r>
            <a:r>
              <a:rPr lang="en-US" sz="1600" b="1" dirty="0" smtClean="0"/>
              <a:t>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  <a:r>
              <a:rPr lang="cs-CZ" sz="1600" b="1" dirty="0" smtClean="0"/>
              <a:t>AT89C51CC03</a:t>
            </a:r>
            <a:endParaRPr lang="cs-CZ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fmsg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: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true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368623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MR2</a:t>
            </a:r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FCE_WBIT: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FCE_RREG: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5565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55658" name="Line 10"/>
          <p:cNvSpPr>
            <a:spLocks noChangeShapeType="1"/>
          </p:cNvSpPr>
          <p:nvPr/>
        </p:nvSpPr>
        <p:spPr bwMode="auto">
          <a:xfrm flipH="1" flipV="1">
            <a:off x="3348038" y="4500563"/>
            <a:ext cx="3024187" cy="80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3094038" y="3868738"/>
            <a:ext cx="3349625" cy="650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</a:t>
            </a:r>
            <a:r>
              <a:rPr lang="en-US" sz="1200" b="1"/>
              <a:t>2</a:t>
            </a:r>
            <a:endParaRPr lang="cs-CZ" sz="1200" b="1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50825" y="3068638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</a:t>
            </a:r>
            <a:r>
              <a:rPr lang="en-US" sz="1400">
                <a:latin typeface="Lucida Console" pitchFamily="49" charset="0"/>
              </a:rPr>
              <a:t>REG</a:t>
            </a:r>
            <a:r>
              <a:rPr lang="cs-CZ" sz="1400">
                <a:latin typeface="Lucida Console" pitchFamily="49" charset="0"/>
              </a:rPr>
              <a:t>: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395288" y="1841500"/>
            <a:ext cx="590550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+2))!=BIT_WR)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</a:t>
            </a:r>
            <a:r>
              <a:rPr lang="en-US" sz="1400" dirty="0">
                <a:latin typeface="Lucida Console" pitchFamily="49" charset="0"/>
              </a:rPr>
              <a:t>!=0 &amp;&amp; 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LED_G ...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</a:t>
            </a:r>
            <a:r>
              <a:rPr lang="cs-CZ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</a:t>
            </a:r>
            <a:r>
              <a:rPr lang="cs-CZ" sz="1400">
                <a:latin typeface="Lucida Console" pitchFamily="49" charset="0"/>
              </a:rPr>
              <a:t>er</a:t>
            </a:r>
            <a:r>
              <a:rPr lang="en-US" sz="1400">
                <a:latin typeface="Lucida Console" pitchFamily="49" charset="0"/>
              </a:rPr>
              <a:t>)itx</a:t>
            </a:r>
            <a:r>
              <a:rPr lang="cs-CZ" sz="1400">
                <a:latin typeface="Lucida Console" pitchFamily="49" charset="0"/>
              </a:rPr>
              <a:t>=MrtuAnsErr(adr_r,kod_r</a:t>
            </a:r>
            <a:r>
              <a:rPr lang="en-US" sz="1400">
                <a:latin typeface="Lucida Console" pitchFamily="49" charset="0"/>
              </a:rPr>
              <a:t>|0x</a:t>
            </a:r>
            <a:r>
              <a:rPr lang="cs-CZ" sz="1400">
                <a:latin typeface="Lucida Console" pitchFamily="49" charset="0"/>
              </a:rPr>
              <a:t>80,er,bfout);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57709" name="Picture 13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57710" name="Line 14"/>
          <p:cNvSpPr>
            <a:spLocks noChangeShapeType="1"/>
          </p:cNvSpPr>
          <p:nvPr/>
        </p:nvSpPr>
        <p:spPr bwMode="auto">
          <a:xfrm flipV="1">
            <a:off x="1835150" y="2060575"/>
            <a:ext cx="6408738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395288" y="3429000"/>
            <a:ext cx="7056437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 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H="1">
            <a:off x="1691679" y="2997201"/>
            <a:ext cx="6409333" cy="100786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7236296" y="4060304"/>
            <a:ext cx="156686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MR2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12976"/>
            <a:ext cx="4896544" cy="7200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356991"/>
            <a:ext cx="4680520" cy="86409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2915816" y="2276872"/>
            <a:ext cx="1439862" cy="936625"/>
          </a:xfrm>
          <a:prstGeom prst="wedgeRoundRectCallout">
            <a:avLst>
              <a:gd name="adj1" fmla="val -77638"/>
              <a:gd name="adj2" fmla="val 555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771800" y="4435574"/>
            <a:ext cx="1171575" cy="1009650"/>
          </a:xfrm>
          <a:prstGeom prst="wedgeRoundRectCallout">
            <a:avLst>
              <a:gd name="adj1" fmla="val -73649"/>
              <a:gd name="adj2" fmla="val -74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236296" y="4077072"/>
            <a:ext cx="1433760" cy="792162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524328" y="2996952"/>
            <a:ext cx="1152128" cy="752475"/>
          </a:xfrm>
          <a:prstGeom prst="wedgeRoundRectCallout">
            <a:avLst>
              <a:gd name="adj1" fmla="val -105140"/>
              <a:gd name="adj2" fmla="val -43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</a:t>
            </a:r>
            <a:r>
              <a:rPr lang="en-US" sz="1200" b="1"/>
              <a:t>R</a:t>
            </a:r>
            <a:r>
              <a:rPr lang="cs-CZ" sz="1200" b="1"/>
              <a:t>3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</a:t>
            </a:r>
            <a:r>
              <a:rPr lang="en-US" sz="2400" b="1" dirty="0"/>
              <a:t>R</a:t>
            </a:r>
            <a:r>
              <a:rPr lang="cs-CZ" sz="2400" b="1" dirty="0"/>
              <a:t>3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827584" y="2492896"/>
            <a:ext cx="72891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</a:t>
            </a:r>
            <a:r>
              <a:rPr lang="en-US" sz="1600" b="1" dirty="0"/>
              <a:t>RTU</a:t>
            </a:r>
            <a:r>
              <a:rPr lang="cs-CZ" sz="1600" b="1" dirty="0"/>
              <a:t>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Rozhraní: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</a:t>
            </a:r>
            <a:r>
              <a:rPr lang="en-US" sz="1200" b="1"/>
              <a:t>R</a:t>
            </a:r>
            <a:r>
              <a:rPr lang="cs-CZ" sz="1200" b="1"/>
              <a:t>3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stav bitu</a:t>
            </a:r>
          </a:p>
          <a:p>
            <a:r>
              <a:rPr lang="cs-CZ" sz="1600"/>
              <a:t> odešle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25" y="3064991"/>
            <a:ext cx="2886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9" y="2988791"/>
            <a:ext cx="3009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55"/>
          <p:cNvSpPr>
            <a:spLocks noChangeShapeType="1"/>
          </p:cNvSpPr>
          <p:nvPr/>
        </p:nvSpPr>
        <p:spPr bwMode="auto">
          <a:xfrm flipH="1" flipV="1">
            <a:off x="2622374" y="4243709"/>
            <a:ext cx="4536157" cy="12303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 flipH="1" flipV="1">
            <a:off x="1685924" y="4120679"/>
            <a:ext cx="41764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58"/>
          <p:cNvSpPr>
            <a:spLocks noChangeArrowheads="1"/>
          </p:cNvSpPr>
          <p:nvPr/>
        </p:nvSpPr>
        <p:spPr bwMode="auto">
          <a:xfrm>
            <a:off x="2982069" y="4643462"/>
            <a:ext cx="1085850" cy="738188"/>
          </a:xfrm>
          <a:prstGeom prst="wedgeRoundRectCallout">
            <a:avLst>
              <a:gd name="adj1" fmla="val -73979"/>
              <a:gd name="adj2" fmla="val -979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59"/>
          <p:cNvSpPr>
            <a:spLocks noChangeArrowheads="1"/>
          </p:cNvSpPr>
          <p:nvPr/>
        </p:nvSpPr>
        <p:spPr bwMode="auto">
          <a:xfrm>
            <a:off x="1405558" y="4508599"/>
            <a:ext cx="1439862" cy="936625"/>
          </a:xfrm>
          <a:prstGeom prst="wedgeRoundRectCallout">
            <a:avLst>
              <a:gd name="adj1" fmla="val -40297"/>
              <a:gd name="adj2" fmla="val -8152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AutoShape 60"/>
          <p:cNvSpPr>
            <a:spLocks noChangeArrowheads="1"/>
          </p:cNvSpPr>
          <p:nvPr/>
        </p:nvSpPr>
        <p:spPr bwMode="auto">
          <a:xfrm>
            <a:off x="5790381" y="4479454"/>
            <a:ext cx="1225550" cy="709613"/>
          </a:xfrm>
          <a:prstGeom prst="wedgeRoundRectCallout">
            <a:avLst>
              <a:gd name="adj1" fmla="val -114637"/>
              <a:gd name="adj2" fmla="val -7371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1" name="AutoShape 61"/>
          <p:cNvSpPr>
            <a:spLocks noChangeArrowheads="1"/>
          </p:cNvSpPr>
          <p:nvPr/>
        </p:nvSpPr>
        <p:spPr bwMode="auto">
          <a:xfrm>
            <a:off x="4560068" y="2223616"/>
            <a:ext cx="1230313" cy="792163"/>
          </a:xfrm>
          <a:prstGeom prst="wedgeRoundRectCallout">
            <a:avLst>
              <a:gd name="adj1" fmla="val -27163"/>
              <a:gd name="adj2" fmla="val 1884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5657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- požadavek na čtení 16bitové hodnoty vnitřního registru 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funkce 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cs-CZ" sz="1600" dirty="0">
                <a:solidFill>
                  <a:srgbClr val="0000FF"/>
                </a:solidFill>
              </a:rPr>
              <a:t> (FCE_</a:t>
            </a:r>
            <a:r>
              <a:rPr lang="en-US" sz="1600" dirty="0">
                <a:solidFill>
                  <a:srgbClr val="0000FF"/>
                </a:solidFill>
              </a:rPr>
              <a:t>R</a:t>
            </a:r>
            <a:r>
              <a:rPr lang="cs-CZ" sz="1600" dirty="0">
                <a:solidFill>
                  <a:srgbClr val="0000FF"/>
                </a:solidFill>
              </a:rPr>
              <a:t>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smtClean="0">
                <a:solidFill>
                  <a:schemeClr val="tx2"/>
                </a:solidFill>
              </a:rPr>
              <a:t>zpracovat </a:t>
            </a:r>
            <a:r>
              <a:rPr lang="cs-CZ" sz="1600" dirty="0" err="1">
                <a:solidFill>
                  <a:schemeClr val="tx2"/>
                </a:solidFill>
              </a:rPr>
              <a:t>odpově</a:t>
            </a:r>
            <a:r>
              <a:rPr lang="en-US" sz="1600" dirty="0">
                <a:solidFill>
                  <a:schemeClr val="tx2"/>
                </a:solidFill>
              </a:rPr>
              <a:t>di</a:t>
            </a:r>
            <a:r>
              <a:rPr lang="cs-CZ" sz="1600" dirty="0">
                <a:solidFill>
                  <a:schemeClr val="tx2"/>
                </a:solidFill>
              </a:rPr>
              <a:t> na požadavky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a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Slave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:p14="http://schemas.microsoft.com/office/powerpoint/2010/main" val="18460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106502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582935" y="3271624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.Rd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BIT,BIT_</a:t>
            </a:r>
            <a:r>
              <a:rPr lang="en-US" sz="1400" dirty="0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979613" y="3141663"/>
            <a:ext cx="5183187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cs-CZ" sz="1400" dirty="0">
                <a:latin typeface="Lucida Console" pitchFamily="49" charset="0"/>
              </a:rPr>
              <a:t>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 case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FCE_RREG: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=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]);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23850" y="350100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979613" y="256490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979190" y="1340768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78" y="3284984"/>
            <a:ext cx="2774997" cy="1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2" name="Line 18"/>
          <p:cNvSpPr>
            <a:spLocks noChangeShapeType="1"/>
          </p:cNvSpPr>
          <p:nvPr/>
        </p:nvSpPr>
        <p:spPr bwMode="auto">
          <a:xfrm>
            <a:off x="3276600" y="3789363"/>
            <a:ext cx="4751784" cy="57574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 flipV="1">
            <a:off x="3276601" y="4437111"/>
            <a:ext cx="3311624" cy="7138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116013" y="1989138"/>
            <a:ext cx="5183187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begin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3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>
                <a:latin typeface="Lucida Console" pitchFamily="49" charset="0"/>
              </a:rPr>
              <a:t>=ADR_S) </a:t>
            </a:r>
            <a:r>
              <a:rPr lang="cs-CZ" sz="1400" b="1" dirty="0">
                <a:latin typeface="Lucida Console" pitchFamily="49" charset="0"/>
              </a:rPr>
              <a:t>and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=1) </a:t>
            </a:r>
            <a:r>
              <a:rPr lang="cs-CZ" sz="1400" b="1" dirty="0" err="1">
                <a:latin typeface="Lucida Console" pitchFamily="49" charset="0"/>
              </a:rPr>
              <a:t>then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cs-CZ" sz="1400" b="1" dirty="0">
                <a:latin typeface="Lucida Console" pitchFamily="49" charset="0"/>
              </a:rPr>
              <a:t>and</a:t>
            </a:r>
            <a:r>
              <a:rPr lang="cs-CZ" sz="1400" dirty="0">
                <a:latin typeface="Lucida Console" pitchFamily="49" charset="0"/>
              </a:rPr>
              <a:t> 1)=1 </a:t>
            </a:r>
            <a:r>
              <a:rPr lang="cs-CZ" sz="1400" b="1" dirty="0" err="1">
                <a:latin typeface="Lucida Console" pitchFamily="49" charset="0"/>
              </a:rPr>
              <a:t>then</a:t>
            </a:r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i="1" dirty="0">
                <a:latin typeface="Lucida Console" pitchFamily="49" charset="0"/>
              </a:rPr>
              <a:t>žlutá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i="1" dirty="0">
                <a:latin typeface="Lucida Console" pitchFamily="49" charset="0"/>
              </a:rPr>
              <a:t>bílá</a:t>
            </a:r>
          </a:p>
          <a:p>
            <a:r>
              <a:rPr lang="cs-CZ" sz="1400" b="1" dirty="0">
                <a:latin typeface="Lucida Console" pitchFamily="49" charset="0"/>
              </a:rPr>
              <a:t>end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68313" y="1557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82588" y="3716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1042988" y="4149725"/>
            <a:ext cx="5183187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begin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en-US" sz="1400" dirty="0" smtClean="0">
                <a:latin typeface="Lucida Console" pitchFamily="49" charset="0"/>
              </a:rPr>
              <a:t>Mr.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..</a:t>
            </a:r>
          </a:p>
          <a:p>
            <a:r>
              <a:rPr lang="cs-CZ" sz="1400" b="1" dirty="0">
                <a:latin typeface="Lucida Console" pitchFamily="49" charset="0"/>
              </a:rPr>
              <a:t>end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78" y="3284984"/>
            <a:ext cx="2774997" cy="1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4356100" y="3141663"/>
            <a:ext cx="3672284" cy="129544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 flipV="1">
            <a:off x="2555875" y="4437111"/>
            <a:ext cx="4032349" cy="50477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8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1844824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203501"/>
            <a:ext cx="3887837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'\</a:t>
            </a:r>
            <a:r>
              <a:rPr lang="cs-CZ" sz="1400" dirty="0">
                <a:latin typeface="Lucida Console" pitchFamily="49" charset="0"/>
              </a:rPr>
              <a:t>n'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r>
              <a:rPr lang="cs-CZ" sz="1400" dirty="0" smtClean="0">
                <a:latin typeface="Lucida Console" pitchFamily="49" charset="0"/>
              </a:rPr>
              <a:t> 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</a:t>
            </a:r>
          </a:p>
          <a:p>
            <a:r>
              <a:rPr lang="cs-CZ" sz="1400" dirty="0" smtClean="0">
                <a:latin typeface="Lucida Console" pitchFamily="49" charset="0"/>
              </a:rPr>
              <a:t>   //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//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příprava a odeslání odpovědi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</a:t>
            </a:r>
            <a:r>
              <a:rPr lang="cs-CZ" sz="1400" b="1" dirty="0" smtClean="0">
                <a:latin typeface="Lucida Console" pitchFamily="49" charset="0"/>
              </a:rPr>
              <a:t>.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1772816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4" y="2368128"/>
            <a:ext cx="1368623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51100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087266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410322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374603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387942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168353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23528" y="2708176"/>
            <a:ext cx="1378904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z</a:t>
            </a:r>
            <a:r>
              <a:rPr lang="cs-CZ" sz="1400" dirty="0" smtClean="0"/>
              <a:t>ačátek zprávy</a:t>
            </a:r>
            <a:endParaRPr lang="cs-CZ" sz="14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23528" y="4416623"/>
            <a:ext cx="1239442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konec zprávy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1844824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 animBg="1"/>
      <p:bldP spid="83987" grpId="0" animBg="1"/>
      <p:bldP spid="84012" grpId="0" animBg="1"/>
      <p:bldP spid="84014" grpId="0" animBg="1"/>
      <p:bldP spid="84015" grpId="0" animBg="1"/>
      <p:bldP spid="84016" grpId="0" animBg="1"/>
      <p:bldP spid="84018" grpId="0" animBg="1"/>
      <p:bldP spid="84019" grpId="0" animBg="1"/>
      <p:bldP spid="84020" grpId="0" animBg="1"/>
      <p:bldP spid="17" grpId="0" animBg="1"/>
      <p:bldP spid="1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čtení 16bitové hodnoty – funkční kód 3 a vrací požadovanou hodnotu,  </a:t>
            </a:r>
          </a:p>
          <a:p>
            <a:r>
              <a:rPr lang="cs-CZ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4479"/>
            <a:ext cx="2648732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8625" y="1628775"/>
            <a:ext cx="84931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47664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547664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547664" y="39576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09588" y="39814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 flipH="1">
            <a:off x="3348037" y="5188744"/>
            <a:ext cx="3096170" cy="4008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 flipV="1">
            <a:off x="2843212" y="4940300"/>
            <a:ext cx="2304852" cy="14488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8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74" y="3029893"/>
            <a:ext cx="2648732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 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!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1024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50825" y="3212976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39749" y="3789040"/>
            <a:ext cx="543651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(ADR_S,kod_r,1,vals,bfout);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 flipH="1">
            <a:off x="3995934" y="4149080"/>
            <a:ext cx="3960441" cy="43204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231174" y="2257127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 flipV="1">
            <a:off x="5004047" y="2564901"/>
            <a:ext cx="1728193" cy="1440161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187450" y="514074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90488" y="508518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187450" y="5651921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107950" y="5685259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1187450" y="6381328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73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MR3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93" y="1760984"/>
            <a:ext cx="2886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0984"/>
            <a:ext cx="3009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50" y="4745038"/>
            <a:ext cx="1512888" cy="1276350"/>
          </a:xfrm>
          <a:prstGeom prst="rect">
            <a:avLst/>
          </a:prstGeom>
          <a:noFill/>
        </p:spPr>
      </p:pic>
      <p:pic>
        <p:nvPicPr>
          <p:cNvPr id="26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3138" y="4745038"/>
            <a:ext cx="1512887" cy="1276350"/>
          </a:xfrm>
          <a:prstGeom prst="rect">
            <a:avLst/>
          </a:prstGeom>
          <a:noFill/>
        </p:spPr>
      </p:pic>
      <p:sp>
        <p:nvSpPr>
          <p:cNvPr id="27" name="Line 15"/>
          <p:cNvSpPr>
            <a:spLocks noChangeShapeType="1"/>
          </p:cNvSpPr>
          <p:nvPr/>
        </p:nvSpPr>
        <p:spPr bwMode="auto">
          <a:xfrm flipH="1" flipV="1">
            <a:off x="2736055" y="2924174"/>
            <a:ext cx="108744" cy="295116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 flipV="1">
            <a:off x="1763688" y="2997199"/>
            <a:ext cx="1223986" cy="266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5580112" y="2924175"/>
            <a:ext cx="1122313" cy="20177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>
            <a:off x="6876256" y="2997200"/>
            <a:ext cx="545307" cy="20161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1476375" y="4508500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RTU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5868988" y="4508500"/>
            <a:ext cx="1871662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RTU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73025" y="3573463"/>
            <a:ext cx="1403350" cy="936625"/>
          </a:xfrm>
          <a:prstGeom prst="wedgeRoundRectCallout">
            <a:avLst>
              <a:gd name="adj1" fmla="val 66856"/>
              <a:gd name="adj2" fmla="val -10406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4" name="AutoShape 23"/>
          <p:cNvSpPr>
            <a:spLocks noChangeArrowheads="1"/>
          </p:cNvSpPr>
          <p:nvPr/>
        </p:nvSpPr>
        <p:spPr bwMode="auto">
          <a:xfrm>
            <a:off x="2987824" y="3554908"/>
            <a:ext cx="1085850" cy="738188"/>
          </a:xfrm>
          <a:prstGeom prst="wedgeRoundRectCallout">
            <a:avLst>
              <a:gd name="adj1" fmla="val -66226"/>
              <a:gd name="adj2" fmla="val -1246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5" name="AutoShape 24"/>
          <p:cNvSpPr>
            <a:spLocks noChangeArrowheads="1"/>
          </p:cNvSpPr>
          <p:nvPr/>
        </p:nvSpPr>
        <p:spPr bwMode="auto">
          <a:xfrm>
            <a:off x="3421063" y="5876925"/>
            <a:ext cx="1296987" cy="709613"/>
          </a:xfrm>
          <a:prstGeom prst="wedgeRoundRectCallout">
            <a:avLst>
              <a:gd name="adj1" fmla="val -92718"/>
              <a:gd name="adj2" fmla="val -5066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36" name="AutoShape 25"/>
          <p:cNvSpPr>
            <a:spLocks noChangeArrowheads="1"/>
          </p:cNvSpPr>
          <p:nvPr/>
        </p:nvSpPr>
        <p:spPr bwMode="auto">
          <a:xfrm>
            <a:off x="3276600" y="5013325"/>
            <a:ext cx="1511300" cy="792163"/>
          </a:xfrm>
          <a:prstGeom prst="wedgeRoundRectCallout">
            <a:avLst>
              <a:gd name="adj1" fmla="val -71007"/>
              <a:gd name="adj2" fmla="val 157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37" name="AutoShape 26"/>
          <p:cNvSpPr>
            <a:spLocks noChangeArrowheads="1"/>
          </p:cNvSpPr>
          <p:nvPr/>
        </p:nvSpPr>
        <p:spPr bwMode="auto">
          <a:xfrm>
            <a:off x="4427984" y="4005064"/>
            <a:ext cx="1439863" cy="936625"/>
          </a:xfrm>
          <a:prstGeom prst="wedgeRoundRectCallout">
            <a:avLst>
              <a:gd name="adj1" fmla="val 95755"/>
              <a:gd name="adj2" fmla="val 396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38" name="AutoShape 27"/>
          <p:cNvSpPr>
            <a:spLocks noChangeArrowheads="1"/>
          </p:cNvSpPr>
          <p:nvPr/>
        </p:nvSpPr>
        <p:spPr bwMode="auto">
          <a:xfrm>
            <a:off x="7780338" y="3218656"/>
            <a:ext cx="1223962" cy="709613"/>
          </a:xfrm>
          <a:prstGeom prst="wedgeRoundRectCallout">
            <a:avLst>
              <a:gd name="adj1" fmla="val -114981"/>
              <a:gd name="adj2" fmla="val -177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779912" y="2564829"/>
            <a:ext cx="1157287" cy="792163"/>
          </a:xfrm>
          <a:prstGeom prst="wedgeRoundRectCallout">
            <a:avLst>
              <a:gd name="adj1" fmla="val 122289"/>
              <a:gd name="adj2" fmla="val 3616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>
            <a:off x="7884368" y="4863331"/>
            <a:ext cx="1085850" cy="738187"/>
          </a:xfrm>
          <a:prstGeom prst="wedgeRoundRectCallout">
            <a:avLst>
              <a:gd name="adj1" fmla="val -89034"/>
              <a:gd name="adj2" fmla="val -3279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</p:spTree>
    <p:extLst>
      <p:ext uri="{BB962C8B-B14F-4D97-AF65-F5344CB8AC3E}">
        <p14:creationId xmlns:p14="http://schemas.microsoft.com/office/powerpoint/2010/main" val="24899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 s kódem funkce 3 (FCE_RREG)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odpovědi na požadavky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a 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MR3</a:t>
            </a:r>
          </a:p>
        </p:txBody>
      </p:sp>
      <p:sp>
        <p:nvSpPr>
          <p:cNvPr id="15155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1556" name="Rectangle 1028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51557" name="Text Box 1029"/>
          <p:cNvSpPr txBox="1">
            <a:spLocks noChangeArrowheads="1"/>
          </p:cNvSpPr>
          <p:nvPr/>
        </p:nvSpPr>
        <p:spPr bwMode="auto">
          <a:xfrm>
            <a:off x="434975" y="1412875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151558" name="Group 1030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89" name="Rectangle 1061"/>
          <p:cNvSpPr>
            <a:spLocks noChangeArrowheads="1"/>
          </p:cNvSpPr>
          <p:nvPr/>
        </p:nvSpPr>
        <p:spPr bwMode="auto">
          <a:xfrm>
            <a:off x="1259458" y="2636912"/>
            <a:ext cx="5832822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51591" name="Rectangle 1063"/>
          <p:cNvSpPr>
            <a:spLocks noChangeArrowheads="1"/>
          </p:cNvSpPr>
          <p:nvPr/>
        </p:nvSpPr>
        <p:spPr bwMode="auto">
          <a:xfrm>
            <a:off x="6659563" y="2411413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496" y="261716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3" name="Rectangle 1064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4" name="Rectangle 1062"/>
          <p:cNvSpPr>
            <a:spLocks noChangeArrowheads="1"/>
          </p:cNvSpPr>
          <p:nvPr/>
        </p:nvSpPr>
        <p:spPr bwMode="auto">
          <a:xfrm>
            <a:off x="1259632" y="5373216"/>
            <a:ext cx="5832648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</a:t>
            </a:r>
            <a:r>
              <a:rPr lang="en-US" sz="1200" b="1"/>
              <a:t>3</a:t>
            </a:r>
            <a:endParaRPr lang="cs-CZ" sz="1200" b="1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476375" y="1484784"/>
            <a:ext cx="5543550" cy="46166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[1]) == FCE_RREG)</a:t>
            </a:r>
          </a:p>
          <a:p>
            <a:r>
              <a:rPr lang="en-US" sz="1400" dirty="0">
                <a:latin typeface="Lucida Console" pitchFamily="49" charset="0"/>
              </a:rPr>
              <a:t>      {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RdWord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en-US" sz="1400" dirty="0" smtClean="0">
                <a:latin typeface="Lucida Console" pitchFamily="49" charset="0"/>
              </a:rPr>
              <a:t>3);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printf</a:t>
            </a:r>
            <a:r>
              <a:rPr lang="en-US" sz="1400" dirty="0">
                <a:latin typeface="Lucida Console" pitchFamily="49" charset="0"/>
              </a:rPr>
              <a:t>(...);</a:t>
            </a:r>
          </a:p>
          <a:p>
            <a:r>
              <a:rPr lang="en-US" sz="1400" dirty="0">
                <a:latin typeface="Lucida Console" pitchFamily="49" charset="0"/>
              </a:rPr>
              <a:t>      }</a:t>
            </a:r>
            <a:endParaRPr lang="cs-CZ" sz="1400" b="1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else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 == FCE_RBIT)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[3] &amp; 1) </a:t>
            </a:r>
            <a:r>
              <a:rPr lang="cs-CZ" sz="1400" dirty="0" smtClean="0">
                <a:latin typeface="Lucida Console" pitchFamily="49" charset="0"/>
              </a:rPr>
              <a:t>... ; //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svítí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... ;            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7225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3789363"/>
            <a:ext cx="1512887" cy="1276350"/>
          </a:xfrm>
          <a:prstGeom prst="rect">
            <a:avLst/>
          </a:prstGeom>
          <a:noFill/>
        </p:spPr>
      </p:pic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3708400" y="3789363"/>
            <a:ext cx="4103688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V="1">
            <a:off x="5580112" y="4076699"/>
            <a:ext cx="2952701" cy="64844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884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</a:t>
            </a:r>
            <a:r>
              <a:rPr lang="en-US" sz="1200" b="1"/>
              <a:t>3</a:t>
            </a:r>
            <a:endParaRPr lang="cs-CZ" sz="1200" b="1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- požadavek na čtení 16bitové hodnoty – funkční kód 3 a vrací požadovanou hodnotu,</a:t>
            </a:r>
            <a:endParaRPr lang="en-US" sz="1600" dirty="0"/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</a:t>
            </a:r>
            <a:r>
              <a:rPr lang="en-US" sz="1600" dirty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</a:t>
            </a:r>
            <a:r>
              <a:rPr lang="en-US" sz="1200" b="1"/>
              <a:t>3</a:t>
            </a:r>
            <a:endParaRPr lang="cs-CZ" sz="1200" b="1"/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</a:t>
            </a:r>
            <a:r>
              <a:rPr lang="en-US" sz="1400" dirty="0">
                <a:latin typeface="Lucida Console" pitchFamily="49" charset="0"/>
              </a:rPr>
              <a:t>R</a:t>
            </a:r>
            <a:r>
              <a:rPr lang="cs-CZ" sz="1400" dirty="0">
                <a:latin typeface="Lucida Console" pitchFamily="49" charset="0"/>
              </a:rPr>
              <a:t>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FCE_RBIT: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7465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7466" name="Line 10"/>
          <p:cNvSpPr>
            <a:spLocks noChangeShapeType="1"/>
          </p:cNvSpPr>
          <p:nvPr/>
        </p:nvSpPr>
        <p:spPr bwMode="auto">
          <a:xfrm flipH="1" flipV="1">
            <a:off x="3132138" y="4508500"/>
            <a:ext cx="316865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H="1" flipV="1">
            <a:off x="3059113" y="3860800"/>
            <a:ext cx="3384550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476375" y="1755775"/>
            <a:ext cx="7200081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(bfin,ix-2)==</a:t>
            </a:r>
            <a:r>
              <a:rPr lang="cs-CZ" sz="1400" dirty="0" err="1">
                <a:latin typeface="Lucida Console" pitchFamily="49" charset="0"/>
              </a:rPr>
              <a:t>MrtuRdCrc</a:t>
            </a:r>
            <a:r>
              <a:rPr lang="cs-CZ" sz="1400" dirty="0">
                <a:latin typeface="Lucida Console" pitchFamily="49" charset="0"/>
              </a:rPr>
              <a:t>(bfin+ix-2))</a:t>
            </a:r>
            <a:r>
              <a:rPr lang="cs-CZ" sz="1400" dirty="0" smtClean="0">
                <a:latin typeface="Lucida Console" pitchFamily="49" charset="0"/>
              </a:rPr>
              <a:t>&amp;&amp;(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</a:t>
            </a:r>
            <a:r>
              <a:rPr lang="cs-CZ" sz="1400" dirty="0" smtClean="0">
                <a:latin typeface="Lucida Console" pitchFamily="49" charset="0"/>
              </a:rPr>
              <a:t>))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MR</a:t>
            </a:r>
            <a:r>
              <a:rPr lang="en-US" sz="1200" b="1"/>
              <a:t>3</a:t>
            </a:r>
            <a:endParaRPr lang="cs-CZ" sz="1200" b="1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50825" y="3573016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187451" y="5428456"/>
            <a:ext cx="5544790" cy="30777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 </a:t>
            </a:r>
            <a:r>
              <a:rPr lang="cs-CZ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</a:t>
            </a:r>
            <a:r>
              <a:rPr lang="cs-CZ" sz="1400">
                <a:latin typeface="Lucida Console" pitchFamily="49" charset="0"/>
              </a:rPr>
              <a:t>er</a:t>
            </a:r>
            <a:r>
              <a:rPr lang="en-US" sz="1400">
                <a:latin typeface="Lucida Console" pitchFamily="49" charset="0"/>
              </a:rPr>
              <a:t>)itx</a:t>
            </a:r>
            <a:r>
              <a:rPr lang="cs-CZ" sz="1400">
                <a:latin typeface="Lucida Console" pitchFamily="49" charset="0"/>
              </a:rPr>
              <a:t>=MrtuAnsErr(adr_r,kod_r</a:t>
            </a:r>
            <a:r>
              <a:rPr lang="en-US" sz="1400">
                <a:latin typeface="Lucida Console" pitchFamily="49" charset="0"/>
              </a:rPr>
              <a:t>|0x</a:t>
            </a:r>
            <a:r>
              <a:rPr lang="cs-CZ" sz="1400">
                <a:latin typeface="Lucida Console" pitchFamily="49" charset="0"/>
              </a:rPr>
              <a:t>80,er,bfout);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90488" y="5445224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07950" y="616108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95288" y="3933056"/>
            <a:ext cx="705643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+2))!=BIT_RD||(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[0</a:t>
            </a:r>
            <a:r>
              <a:rPr lang="cs-CZ" sz="1400" dirty="0" smtClean="0">
                <a:latin typeface="Lucida Console" pitchFamily="49" charset="0"/>
              </a:rPr>
              <a:t>]=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_r,1,bity,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7950" y="13414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95288" y="1706563"/>
            <a:ext cx="7056437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</a:p>
          <a:p>
            <a:r>
              <a:rPr lang="cs-CZ" sz="1400" dirty="0" smtClean="0">
                <a:latin typeface="Lucida Console" pitchFamily="49" charset="0"/>
              </a:rPr>
              <a:t>   val=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9517" name="Picture 13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2512690"/>
            <a:ext cx="1512887" cy="1276350"/>
          </a:xfrm>
          <a:prstGeom prst="rect">
            <a:avLst/>
          </a:prstGeom>
          <a:noFill/>
        </p:spPr>
      </p:pic>
      <p:sp>
        <p:nvSpPr>
          <p:cNvPr id="149523" name="Line 19"/>
          <p:cNvSpPr>
            <a:spLocks noChangeShapeType="1"/>
          </p:cNvSpPr>
          <p:nvPr/>
        </p:nvSpPr>
        <p:spPr bwMode="auto">
          <a:xfrm flipH="1" flipV="1">
            <a:off x="1835694" y="2276872"/>
            <a:ext cx="6768751" cy="115212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>
            <a:off x="2051717" y="3725416"/>
            <a:ext cx="6480721" cy="78370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7308304" y="2044080"/>
            <a:ext cx="1584325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byte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[2]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2635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95288" y="16287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266950" y="1628775"/>
            <a:ext cx="5545138" cy="95410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(bfin,ix-4)</a:t>
            </a:r>
            <a:r>
              <a:rPr lang="en-US" sz="1400" dirty="0" smtClean="0">
                <a:latin typeface="Lucida Console" pitchFamily="49" charset="0"/>
              </a:rPr>
              <a:t> != 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  .. </a:t>
            </a:r>
            <a:r>
              <a:rPr lang="cs-CZ" sz="1400" i="1" dirty="0" smtClean="0">
                <a:latin typeface="Lucida Console" pitchFamily="49" charset="0"/>
              </a:rPr>
              <a:t>informace o chybné LRC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b="1" dirty="0" smtClean="0">
                <a:latin typeface="Lucida Console" pitchFamily="49" charset="0"/>
              </a:rPr>
              <a:t>else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323850" y="2876550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2266950" y="2924175"/>
            <a:ext cx="3191899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 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</a:rPr>
              <a:t>i</a:t>
            </a:r>
            <a:r>
              <a:rPr lang="cs-CZ" sz="1400" b="1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 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ADR_S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323850" y="3740150"/>
            <a:ext cx="139382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 funkce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268538" y="3716338"/>
            <a:ext cx="3514104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 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2268538" y="4224338"/>
            <a:ext cx="6696075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.. </a:t>
            </a:r>
            <a:r>
              <a:rPr lang="cs-CZ" sz="1400" i="1" dirty="0">
                <a:latin typeface="Lucida Console" pitchFamily="49" charset="0"/>
              </a:rPr>
              <a:t>zpracování požadavku podle funkce a příprava odpovědi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 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smtClean="0">
                <a:latin typeface="Lucida Console" pitchFamily="49" charset="0"/>
              </a:rPr>
              <a:t>val 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,9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46334"/>
              </p:ext>
            </p:extLst>
          </p:nvPr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LF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x-3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ix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Přímá spojovací šipka 12"/>
          <p:cNvCxnSpPr/>
          <p:nvPr/>
        </p:nvCxnSpPr>
        <p:spPr>
          <a:xfrm flipV="1">
            <a:off x="5148064" y="1340768"/>
            <a:ext cx="2016224" cy="3384376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411761" y="5520134"/>
            <a:ext cx="5976663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=0;</a:t>
            </a:r>
            <a:endParaRPr lang="en-US" sz="1600" dirty="0" smtClean="0">
              <a:cs typeface="Arial" charset="0"/>
            </a:endParaRPr>
          </a:p>
          <a:p>
            <a:r>
              <a:rPr lang="cs-CZ" sz="1600" dirty="0" smtClean="0">
                <a:cs typeface="Arial" charset="0"/>
              </a:rPr>
              <a:t>Požadovaná </a:t>
            </a:r>
            <a:r>
              <a:rPr lang="cs-CZ" sz="1600" dirty="0">
                <a:cs typeface="Arial" charset="0"/>
              </a:rPr>
              <a:t>funkce není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ve </a:t>
            </a:r>
            <a:r>
              <a:rPr lang="cs-CZ" sz="1600" dirty="0" err="1">
                <a:cs typeface="Arial" charset="0"/>
              </a:rPr>
              <a:t>Slavu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implementována</a:t>
            </a:r>
            <a:r>
              <a:rPr lang="en-US" sz="1600" dirty="0" smtClean="0">
                <a:cs typeface="Arial" charset="0"/>
              </a:rPr>
              <a:t>: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=1;</a:t>
            </a:r>
          </a:p>
          <a:p>
            <a:r>
              <a:rPr lang="cs-CZ" sz="1600" dirty="0" smtClean="0">
                <a:cs typeface="Arial" charset="0"/>
              </a:rPr>
              <a:t>Požadovaná adresa objektu</a:t>
            </a:r>
            <a:r>
              <a:rPr lang="en-US" sz="1600" dirty="0" smtClean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 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=2;</a:t>
            </a:r>
          </a:p>
          <a:p>
            <a:r>
              <a:rPr lang="cs-CZ" sz="1600" dirty="0" smtClean="0">
                <a:cs typeface="Arial" charset="0"/>
              </a:rPr>
              <a:t>Zapisovaná data do objektu 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=3;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23528" y="4293096"/>
            <a:ext cx="1518364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err="1" smtClean="0"/>
              <a:t>a</a:t>
            </a:r>
            <a:r>
              <a:rPr lang="en-US" sz="1600" dirty="0" err="1" smtClean="0"/>
              <a:t>dresy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cs-CZ" sz="1600" dirty="0" smtClean="0"/>
              <a:t>ů</a:t>
            </a:r>
          </a:p>
          <a:p>
            <a:r>
              <a:rPr lang="cs-CZ" sz="1600" dirty="0" smtClean="0"/>
              <a:t>a hodnoty</a:t>
            </a:r>
            <a:endParaRPr lang="cs-CZ" sz="16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1520" y="5517232"/>
            <a:ext cx="1962397" cy="107721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kontrola požadavku</a:t>
            </a:r>
          </a:p>
          <a:p>
            <a:r>
              <a:rPr lang="cs-CZ" sz="1600" dirty="0" smtClean="0"/>
              <a:t>- funkce</a:t>
            </a:r>
          </a:p>
          <a:p>
            <a:pPr>
              <a:buFontTx/>
              <a:buChar char="-"/>
            </a:pPr>
            <a:r>
              <a:rPr lang="cs-CZ" sz="1600" dirty="0" smtClean="0"/>
              <a:t> adresa objektu</a:t>
            </a:r>
          </a:p>
          <a:p>
            <a:pPr>
              <a:buFontTx/>
              <a:buChar char="-"/>
            </a:pPr>
            <a:r>
              <a:rPr lang="cs-CZ" sz="1600" dirty="0" smtClean="0"/>
              <a:t> hodnoty</a:t>
            </a:r>
            <a:endParaRPr lang="cs-CZ" sz="1600" dirty="0"/>
          </a:p>
        </p:txBody>
      </p:sp>
      <p:cxnSp>
        <p:nvCxnSpPr>
          <p:cNvPr id="18" name="Přímá spojovací šipka 17"/>
          <p:cNvCxnSpPr/>
          <p:nvPr/>
        </p:nvCxnSpPr>
        <p:spPr>
          <a:xfrm flipV="1">
            <a:off x="6804248" y="1340768"/>
            <a:ext cx="720080" cy="432048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avá složená závorka 18"/>
          <p:cNvSpPr/>
          <p:nvPr/>
        </p:nvSpPr>
        <p:spPr>
          <a:xfrm rot="5400000">
            <a:off x="6408204" y="512676"/>
            <a:ext cx="216024" cy="172819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  <p:cxnSp>
        <p:nvCxnSpPr>
          <p:cNvPr id="20" name="Přímá spojovací šipka 19"/>
          <p:cNvCxnSpPr/>
          <p:nvPr/>
        </p:nvCxnSpPr>
        <p:spPr>
          <a:xfrm flipV="1">
            <a:off x="4211960" y="1484784"/>
            <a:ext cx="2186272" cy="144016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V="1">
            <a:off x="5076056" y="1484784"/>
            <a:ext cx="720080" cy="1512168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/>
          <p:nvPr/>
        </p:nvCxnSpPr>
        <p:spPr>
          <a:xfrm flipV="1">
            <a:off x="5364088" y="1484785"/>
            <a:ext cx="1152128" cy="2232247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  <p:bldP spid="131078" grpId="0" animBg="1"/>
      <p:bldP spid="131079" grpId="0" animBg="1"/>
      <p:bldP spid="131080" grpId="0" animBg="1"/>
      <p:bldP spid="131081" grpId="0" animBg="1"/>
      <p:bldP spid="131082" grpId="0" animBg="1"/>
      <p:bldP spid="131083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MR3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152" y="3727226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00" y="3747293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3419747" y="4077491"/>
            <a:ext cx="3816424" cy="86409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 flipV="1">
            <a:off x="3131715" y="3933476"/>
            <a:ext cx="4176464" cy="64807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868689" y="3439888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908125" y="343931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755451" y="2709341"/>
            <a:ext cx="1439863" cy="936625"/>
          </a:xfrm>
          <a:prstGeom prst="wedgeRoundRectCallout">
            <a:avLst>
              <a:gd name="adj1" fmla="val 65484"/>
              <a:gd name="adj2" fmla="val 724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3707779" y="3070224"/>
            <a:ext cx="1085850" cy="738187"/>
          </a:xfrm>
          <a:prstGeom prst="wedgeRoundRectCallout">
            <a:avLst>
              <a:gd name="adj1" fmla="val -73139"/>
              <a:gd name="adj2" fmla="val 566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5529163" y="5095651"/>
            <a:ext cx="1296987" cy="709613"/>
          </a:xfrm>
          <a:prstGeom prst="wedgeRoundRectCallout">
            <a:avLst>
              <a:gd name="adj1" fmla="val -59252"/>
              <a:gd name="adj2" fmla="val -1283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5327959" y="2674142"/>
            <a:ext cx="1511300" cy="792163"/>
          </a:xfrm>
          <a:prstGeom prst="wedgeRoundRectCallout">
            <a:avLst>
              <a:gd name="adj1" fmla="val -42245"/>
              <a:gd name="adj2" fmla="val 15587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</a:t>
            </a:r>
            <a:r>
              <a:rPr lang="en-US" sz="2400" b="1" dirty="0" smtClean="0"/>
              <a:t>4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492896"/>
            <a:ext cx="72891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 smtClean="0"/>
              <a:t>- zápis jediného bitového stavu (</a:t>
            </a:r>
            <a:r>
              <a:rPr lang="cs-CZ" sz="1600" b="1" dirty="0" err="1" smtClean="0"/>
              <a:t>Coil</a:t>
            </a:r>
            <a:r>
              <a:rPr lang="cs-CZ" sz="1600" b="1" dirty="0" smtClean="0"/>
              <a:t>) do uzlu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. 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Rozhraní: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50825" y="4603526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53088" y="4674964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779838" y="4890864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779838" y="5538564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968750" y="4387626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140200" y="5251226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44" y="2639194"/>
            <a:ext cx="2895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57475"/>
            <a:ext cx="2981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6"/>
          <p:cNvSpPr>
            <a:spLocks noChangeShapeType="1"/>
          </p:cNvSpPr>
          <p:nvPr/>
        </p:nvSpPr>
        <p:spPr bwMode="auto">
          <a:xfrm flipV="1">
            <a:off x="2123728" y="3933056"/>
            <a:ext cx="468052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971600" y="3717032"/>
            <a:ext cx="4176464" cy="6791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151188" y="2763838"/>
            <a:ext cx="1584325" cy="752475"/>
          </a:xfrm>
          <a:prstGeom prst="wedgeRoundRectCallout">
            <a:avLst>
              <a:gd name="adj1" fmla="val -51706"/>
              <a:gd name="adj2" fmla="val 7827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7678043" y="2835275"/>
            <a:ext cx="1214437" cy="752475"/>
          </a:xfrm>
          <a:prstGeom prst="wedgeRoundRectCallout">
            <a:avLst>
              <a:gd name="adj1" fmla="val -204639"/>
              <a:gd name="adj2" fmla="val 788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3340100" y="4365104"/>
            <a:ext cx="1222375" cy="752475"/>
          </a:xfrm>
          <a:prstGeom prst="wedgeRoundRectCallout">
            <a:avLst>
              <a:gd name="adj1" fmla="val -61559"/>
              <a:gd name="adj2" fmla="val -10928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7606035" y="4221088"/>
            <a:ext cx="1214437" cy="752475"/>
          </a:xfrm>
          <a:prstGeom prst="wedgeRoundRectCallout">
            <a:avLst>
              <a:gd name="adj1" fmla="val -115749"/>
              <a:gd name="adj2" fmla="val -897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565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funkce 6 (FCE_WREG)</a:t>
            </a:r>
          </a:p>
          <a:p>
            <a:r>
              <a:rPr lang="cs-CZ" sz="1600" dirty="0" smtClean="0"/>
              <a:t> - požadavek na zápis jediného bitového stavu  – funkční kód 5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smtClean="0">
                <a:solidFill>
                  <a:srgbClr val="0000FF"/>
                </a:solidFill>
              </a:rPr>
              <a:t>kódem funkce 5 (FCE_WBIT)</a:t>
            </a:r>
            <a:endParaRPr lang="cs-CZ" sz="1600" dirty="0" smtClean="0"/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</a:t>
            </a:r>
            <a:r>
              <a:rPr lang="cs-CZ" sz="1600" dirty="0" smtClean="0">
                <a:solidFill>
                  <a:schemeClr val="tx2"/>
                </a:solidFill>
              </a:rPr>
              <a:t>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r>
              <a:rPr lang="cs-CZ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>
                <a:solidFill>
                  <a:schemeClr val="tx2"/>
                </a:solidFill>
              </a:rPr>
              <a:t>a</a:t>
            </a:r>
            <a:r>
              <a:rPr lang="cs-CZ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>
                <a:solidFill>
                  <a:schemeClr val="tx2"/>
                </a:solidFill>
              </a:rPr>
              <a:t>informovat o </a:t>
            </a:r>
            <a:r>
              <a:rPr lang="cs-CZ" sz="1600" dirty="0" smtClean="0">
                <a:solidFill>
                  <a:schemeClr val="tx2"/>
                </a:solidFill>
              </a:rPr>
              <a:t>nich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:p14="http://schemas.microsoft.com/office/powerpoint/2010/main" val="12150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582935" y="3271624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REG,REG_</a:t>
            </a:r>
            <a:r>
              <a:rPr lang="en-US" sz="1400" dirty="0" smtClean="0">
                <a:latin typeface="Lucida Console" pitchFamily="49" charset="0"/>
              </a:rPr>
              <a:t>WR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pot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77060"/>
            <a:ext cx="2742802" cy="141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91139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1140" name="Rectangle 1028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91141" name="Text Box 1029"/>
          <p:cNvSpPr txBox="1">
            <a:spLocks noChangeArrowheads="1"/>
          </p:cNvSpPr>
          <p:nvPr/>
        </p:nvSpPr>
        <p:spPr bwMode="auto">
          <a:xfrm>
            <a:off x="434975" y="1714500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 smtClean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91142" name="Group 1030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6372225" y="2276475"/>
            <a:ext cx="2447925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var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      //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prep:bool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;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stav:Tstat;</a:t>
            </a: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1" name="AutoShape 57"/>
          <p:cNvSpPr>
            <a:spLocks noChangeArrowheads="1"/>
          </p:cNvSpPr>
          <p:nvPr/>
        </p:nvSpPr>
        <p:spPr bwMode="auto">
          <a:xfrm>
            <a:off x="7734920" y="4525873"/>
            <a:ext cx="1229568" cy="559311"/>
          </a:xfrm>
          <a:prstGeom prst="wedgeRoundRectCallout">
            <a:avLst>
              <a:gd name="adj1" fmla="val -77005"/>
              <a:gd name="adj2" fmla="val 175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91178" name="AutoShape 1066"/>
          <p:cNvSpPr>
            <a:spLocks noChangeArrowheads="1"/>
          </p:cNvSpPr>
          <p:nvPr/>
        </p:nvSpPr>
        <p:spPr bwMode="auto">
          <a:xfrm>
            <a:off x="5220692" y="6309319"/>
            <a:ext cx="1079500" cy="287338"/>
          </a:xfrm>
          <a:prstGeom prst="wedgeRoundRectCallout">
            <a:avLst>
              <a:gd name="adj1" fmla="val 70117"/>
              <a:gd name="adj2" fmla="val -79409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0 až 1023</a:t>
            </a:r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 flipH="1" flipV="1">
            <a:off x="7236293" y="4365102"/>
            <a:ext cx="684078" cy="194421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 flipH="1" flipV="1">
            <a:off x="6624537" y="4610449"/>
            <a:ext cx="206945" cy="155485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9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97283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7284" name="Rectangle 1028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7289" name="Rectangle 1033"/>
          <p:cNvSpPr>
            <a:spLocks noChangeArrowheads="1"/>
          </p:cNvSpPr>
          <p:nvPr/>
        </p:nvSpPr>
        <p:spPr bwMode="auto">
          <a:xfrm>
            <a:off x="1981200" y="3141663"/>
            <a:ext cx="5183188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</a:t>
            </a:r>
            <a:r>
              <a:rPr lang="en-US" sz="1400" b="1" dirty="0" smtClean="0">
                <a:latin typeface="Lucida Console" pitchFamily="49" charset="0"/>
              </a:rPr>
              <a:t>witch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3850" y="3759091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r>
              <a:rPr lang="cs-CZ" sz="1600" dirty="0" smtClean="0"/>
              <a:t>. </a:t>
            </a:r>
            <a:r>
              <a:rPr lang="cs-CZ" sz="1600" dirty="0"/>
              <a:t>informace</a:t>
            </a:r>
          </a:p>
          <a:p>
            <a:r>
              <a:rPr lang="cs-CZ" sz="1600" dirty="0"/>
              <a:t>o chybě Slavu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979190" y="1412776"/>
            <a:ext cx="5185198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en-US" sz="1400" i="1" dirty="0" smtClean="0">
                <a:latin typeface="Lucida Console" pitchFamily="49" charset="0"/>
              </a:rPr>
              <a:t>C</a:t>
            </a:r>
            <a:r>
              <a:rPr lang="cs-CZ" sz="1400" i="1" dirty="0" smtClean="0">
                <a:latin typeface="Lucida Console" pitchFamily="49" charset="0"/>
              </a:rPr>
              <a:t>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A</a:t>
            </a:r>
            <a:r>
              <a:rPr lang="cs-CZ" sz="1600" dirty="0" err="1" smtClean="0">
                <a:solidFill>
                  <a:srgbClr val="0000FF"/>
                </a:solidFill>
              </a:rPr>
              <a:t>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41544"/>
            <a:ext cx="2414961" cy="124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547664" y="39576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547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R4</a:t>
            </a:r>
            <a:endParaRPr lang="cs-CZ" sz="1200" b="1" dirty="0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 flipV="1">
            <a:off x="3094039" y="4941887"/>
            <a:ext cx="2342058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V="1">
            <a:off x="2915816" y="4957762"/>
            <a:ext cx="3816424" cy="77549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28625" y="1628775"/>
            <a:ext cx="84931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CRC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47664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47664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09588" y="39814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</p:spTree>
    <p:extLst>
      <p:ext uri="{BB962C8B-B14F-4D97-AF65-F5344CB8AC3E}">
        <p14:creationId xmlns:p14="http://schemas.microsoft.com/office/powerpoint/2010/main" val="216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65" y="1677120"/>
            <a:ext cx="2414961" cy="124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0825" y="3140993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50825" y="134076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39750" y="1701131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3563938" y="2709192"/>
            <a:ext cx="3168302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187450" y="5569694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90488" y="554072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1187450" y="5930116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107950" y="5982519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39750" y="3485808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0xFF00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</a:t>
            </a:r>
            <a:r>
              <a:rPr lang="cs-CZ" sz="1400" i="1" dirty="0">
                <a:latin typeface="Lucida Console" pitchFamily="49" charset="0"/>
              </a:rPr>
              <a:t> žlutá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case 0x0000</a:t>
            </a:r>
            <a:r>
              <a:rPr lang="en-US" sz="1400" dirty="0">
                <a:latin typeface="Lucida Console" pitchFamily="49" charset="0"/>
              </a:rPr>
              <a:t>: </a:t>
            </a:r>
            <a:r>
              <a:rPr lang="en-US" sz="1400" i="1" dirty="0">
                <a:latin typeface="Lucida Console" pitchFamily="49" charset="0"/>
              </a:rPr>
              <a:t>.. b</a:t>
            </a:r>
            <a:r>
              <a:rPr lang="cs-CZ" sz="1400" i="1" dirty="0" err="1">
                <a:latin typeface="Lucida Console" pitchFamily="49" charset="0"/>
              </a:rPr>
              <a:t>ílá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err="1" smtClean="0">
                <a:latin typeface="Lucida Console" pitchFamily="49" charset="0"/>
              </a:rPr>
              <a:t>defaul</a:t>
            </a:r>
            <a:r>
              <a:rPr lang="cs-CZ" sz="1400" b="1" dirty="0" smtClean="0"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=3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==0)</a:t>
            </a:r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2771800" y="2781298"/>
            <a:ext cx="5328592" cy="187183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1187450" y="6525344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58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79388" y="981075"/>
            <a:ext cx="3455987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vyslání odpovědi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67544" y="3140968"/>
            <a:ext cx="6912768" cy="30777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 &gt; 0</a:t>
            </a:r>
            <a:r>
              <a:rPr lang="en-US" sz="1400" dirty="0" smtClean="0">
                <a:latin typeface="Lucida Console" pitchFamily="49" charset="0"/>
              </a:rPr>
              <a:t>)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467544" y="3789040"/>
            <a:ext cx="5256584" cy="738664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n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n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[n</a:t>
            </a:r>
            <a:r>
              <a:rPr lang="cs-CZ" sz="1400" dirty="0">
                <a:latin typeface="Lucida Console" pitchFamily="49" charset="0"/>
              </a:rPr>
              <a:t>]);</a:t>
            </a: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63688" y="2348880"/>
            <a:ext cx="5184576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 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5928" y="2348880"/>
            <a:ext cx="1215752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==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051720" y="2041103"/>
            <a:ext cx="5256584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 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8642"/>
              </p:ext>
            </p:extLst>
          </p:nvPr>
        </p:nvGraphicFramePr>
        <p:xfrm>
          <a:off x="6925295" y="4001472"/>
          <a:ext cx="196788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3940"/>
                <a:gridCol w="983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53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70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88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105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122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173487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2895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6" y="1839119"/>
            <a:ext cx="2981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4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429" y="4868863"/>
            <a:ext cx="1512887" cy="1276350"/>
          </a:xfrm>
          <a:prstGeom prst="rect">
            <a:avLst/>
          </a:prstGeom>
          <a:noFill/>
        </p:spPr>
      </p:pic>
      <p:pic>
        <p:nvPicPr>
          <p:cNvPr id="32" name="Picture 15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4960938"/>
            <a:ext cx="1512887" cy="1276350"/>
          </a:xfrm>
          <a:prstGeom prst="rect">
            <a:avLst/>
          </a:prstGeom>
          <a:noFill/>
        </p:spPr>
      </p:pic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44427" y="3717032"/>
            <a:ext cx="1431229" cy="752475"/>
          </a:xfrm>
          <a:prstGeom prst="wedgeRoundRectCallout">
            <a:avLst>
              <a:gd name="adj1" fmla="val 56393"/>
              <a:gd name="adj2" fmla="val -7420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36000"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1267966" y="458152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437188" y="46529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7380312" y="4725144"/>
            <a:ext cx="1584325" cy="1008062"/>
          </a:xfrm>
          <a:prstGeom prst="wedgeRoundRectCallout">
            <a:avLst>
              <a:gd name="adj1" fmla="val -72577"/>
              <a:gd name="adj2" fmla="val 577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403648" y="2996951"/>
            <a:ext cx="605681" cy="208781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2411760" y="3068960"/>
            <a:ext cx="369564" cy="201622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 flipV="1">
            <a:off x="5724126" y="3081536"/>
            <a:ext cx="1224135" cy="272372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V="1">
            <a:off x="6804247" y="3081536"/>
            <a:ext cx="144013" cy="301176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4500116" y="3501008"/>
            <a:ext cx="1214437" cy="865188"/>
          </a:xfrm>
          <a:prstGeom prst="wedgeRoundRectCallout">
            <a:avLst>
              <a:gd name="adj1" fmla="val 40194"/>
              <a:gd name="adj2" fmla="val -8963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2" name="AutoShape 30"/>
          <p:cNvSpPr>
            <a:spLocks noChangeArrowheads="1"/>
          </p:cNvSpPr>
          <p:nvPr/>
        </p:nvSpPr>
        <p:spPr bwMode="auto">
          <a:xfrm>
            <a:off x="3285679" y="4796061"/>
            <a:ext cx="1214437" cy="865187"/>
          </a:xfrm>
          <a:prstGeom prst="wedgeRoundRectCallout">
            <a:avLst>
              <a:gd name="adj1" fmla="val -88145"/>
              <a:gd name="adj2" fmla="val -2747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2987997" y="3645024"/>
            <a:ext cx="1223963" cy="865187"/>
          </a:xfrm>
          <a:prstGeom prst="wedgeRoundRectCallout">
            <a:avLst>
              <a:gd name="adj1" fmla="val -91103"/>
              <a:gd name="adj2" fmla="val -739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auto">
          <a:xfrm>
            <a:off x="45195" y="5085184"/>
            <a:ext cx="1214437" cy="752475"/>
          </a:xfrm>
          <a:prstGeom prst="wedgeRoundRectCallout">
            <a:avLst>
              <a:gd name="adj1" fmla="val 98329"/>
              <a:gd name="adj2" fmla="val -5567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45" name="AutoShape 23"/>
          <p:cNvSpPr>
            <a:spLocks noChangeArrowheads="1"/>
          </p:cNvSpPr>
          <p:nvPr/>
        </p:nvSpPr>
        <p:spPr bwMode="auto">
          <a:xfrm>
            <a:off x="7524750" y="5803726"/>
            <a:ext cx="1223963" cy="1009650"/>
          </a:xfrm>
          <a:prstGeom prst="wedgeRoundRectCallout">
            <a:avLst>
              <a:gd name="adj1" fmla="val -106304"/>
              <a:gd name="adj2" fmla="val -2060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46" name="AutoShape 29"/>
          <p:cNvSpPr>
            <a:spLocks noChangeArrowheads="1"/>
          </p:cNvSpPr>
          <p:nvPr/>
        </p:nvSpPr>
        <p:spPr bwMode="auto">
          <a:xfrm>
            <a:off x="7750200" y="3382169"/>
            <a:ext cx="1214437" cy="865188"/>
          </a:xfrm>
          <a:prstGeom prst="wedgeRoundRectCallout">
            <a:avLst>
              <a:gd name="adj1" fmla="val -111565"/>
              <a:gd name="adj2" fmla="val -7814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 smtClean="0"/>
              <a:t> - požadavek na zápis jediného bitového stavu – funkční kód 5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MrtuWrOne</a:t>
            </a:r>
            <a:r>
              <a:rPr lang="cs-CZ" sz="1600" dirty="0" smtClean="0">
                <a:solidFill>
                  <a:srgbClr val="0000FF"/>
                </a:solidFill>
              </a:rPr>
              <a:t>  s kódem funkce </a:t>
            </a:r>
            <a:r>
              <a:rPr lang="en-US" sz="1600" dirty="0" smtClean="0">
                <a:solidFill>
                  <a:srgbClr val="0000FF"/>
                </a:solidFill>
              </a:rPr>
              <a:t>5</a:t>
            </a:r>
            <a:r>
              <a:rPr lang="cs-CZ" sz="1600" dirty="0" smtClean="0">
                <a:solidFill>
                  <a:srgbClr val="0000FF"/>
                </a:solidFill>
              </a:rPr>
              <a:t> (FCE_W</a:t>
            </a:r>
            <a:r>
              <a:rPr lang="en-US" sz="1600" dirty="0" smtClean="0">
                <a:solidFill>
                  <a:srgbClr val="0000FF"/>
                </a:solidFill>
              </a:rPr>
              <a:t>BIT</a:t>
            </a:r>
            <a:r>
              <a:rPr lang="cs-CZ" sz="16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</a:t>
            </a:r>
            <a:r>
              <a:rPr lang="cs-CZ" sz="1600" dirty="0" smtClean="0">
                <a:solidFill>
                  <a:schemeClr val="tx2"/>
                </a:solidFill>
              </a:rPr>
              <a:t>jen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: jen </a:t>
            </a:r>
            <a:r>
              <a:rPr lang="cs-CZ" sz="1600" dirty="0" smtClean="0">
                <a:solidFill>
                  <a:schemeClr val="tx2"/>
                </a:solidFill>
              </a:rPr>
              <a:t>omezeně (žlutá LED), </a:t>
            </a:r>
            <a:r>
              <a:rPr lang="cs-CZ" sz="1600" dirty="0">
                <a:solidFill>
                  <a:schemeClr val="tx2"/>
                </a:solidFill>
              </a:rPr>
              <a:t>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en-US" sz="1200" b="1" dirty="0"/>
              <a:t>4</a:t>
            </a:r>
            <a:endParaRPr lang="cs-CZ" sz="1200" b="1" dirty="0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0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7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1259633" y="2492896"/>
            <a:ext cx="597666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(ADR_S,FCE_WREG,REG_WR,val,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9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601" y="2780928"/>
            <a:ext cx="1512887" cy="1276350"/>
          </a:xfrm>
          <a:prstGeom prst="rect">
            <a:avLst/>
          </a:prstGeom>
          <a:noFill/>
        </p:spPr>
      </p:pic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3420641" y="3573016"/>
            <a:ext cx="5327823" cy="732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6443663" y="1844824"/>
            <a:ext cx="23764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</a:t>
            </a:r>
            <a:r>
              <a:rPr lang="cs-CZ" sz="1400">
                <a:latin typeface="Lucida Console" pitchFamily="49" charset="0"/>
              </a:rPr>
              <a:t>7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#define TIMEOUT </a:t>
            </a:r>
            <a:r>
              <a:rPr lang="cs-CZ" sz="1400">
                <a:latin typeface="Lucida Console" pitchFamily="49" charset="0"/>
              </a:rPr>
              <a:t>17</a:t>
            </a:r>
            <a:endParaRPr lang="en-US" sz="1400">
              <a:latin typeface="Lucida Console" pitchFamily="49" charset="0"/>
            </a:endParaRP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34925" y="5877520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 flipH="1">
            <a:off x="3203848" y="3933056"/>
            <a:ext cx="5472608" cy="712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1259235" y="5428381"/>
            <a:ext cx="5977061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==TIMEOUT)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en-US" sz="1400" dirty="0" smtClean="0">
                <a:latin typeface="Lucida Console" pitchFamily="49" charset="0"/>
              </a:rPr>
              <a:t>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07504" y="2565400"/>
            <a:ext cx="172819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07504" y="2924944"/>
            <a:ext cx="172819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07504" y="3284984"/>
            <a:ext cx="1728192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600" dirty="0" smtClean="0"/>
              <a:t>c</a:t>
            </a:r>
            <a:r>
              <a:rPr lang="en-US" sz="1600" dirty="0" smtClean="0"/>
              <a:t>h</a:t>
            </a:r>
            <a:r>
              <a:rPr lang="cs-CZ" sz="1600" dirty="0" err="1" smtClean="0"/>
              <a:t>ybná</a:t>
            </a:r>
            <a:r>
              <a:rPr lang="cs-CZ" sz="1600" dirty="0" smtClean="0"/>
              <a:t> odpověď</a:t>
            </a:r>
            <a:endParaRPr lang="cs-CZ" sz="1600" dirty="0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980902" y="1484313"/>
            <a:ext cx="5759450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</a:t>
            </a:r>
            <a:r>
              <a:rPr lang="en-US" sz="1400" dirty="0" smtClean="0">
                <a:latin typeface="Lucida Console" pitchFamily="49" charset="0"/>
              </a:rPr>
              <a:t>&gt;= 0x80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LED_</a:t>
            </a:r>
            <a:r>
              <a:rPr lang="en-US" sz="1400" dirty="0" smtClean="0">
                <a:latin typeface="Lucida Console" pitchFamily="49" charset="0"/>
              </a:rPr>
              <a:t>Y</a:t>
            </a:r>
            <a:r>
              <a:rPr lang="cs-CZ" sz="1400" dirty="0" smtClean="0">
                <a:latin typeface="Lucida Console" pitchFamily="49" charset="0"/>
              </a:rPr>
              <a:t>=1;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0063" name="Picture 1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789363"/>
            <a:ext cx="1512888" cy="1276350"/>
          </a:xfrm>
          <a:prstGeom prst="rect">
            <a:avLst/>
          </a:prstGeom>
          <a:noFill/>
        </p:spPr>
      </p:pic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4139952" y="3501008"/>
            <a:ext cx="4176464" cy="432048"/>
          </a:xfrm>
          <a:prstGeom prst="line">
            <a:avLst/>
          </a:prstGeom>
          <a:noFill/>
          <a:ln w="9525">
            <a:solidFill>
              <a:srgbClr val="FFFF00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09940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MrtuAnsWr</a:t>
            </a:r>
            <a:r>
              <a:rPr lang="cs-CZ" sz="1600" dirty="0" smtClean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2355" name="Picture 1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2356" name="Line 20"/>
          <p:cNvSpPr>
            <a:spLocks noChangeShapeType="1"/>
          </p:cNvSpPr>
          <p:nvPr/>
        </p:nvSpPr>
        <p:spPr bwMode="auto">
          <a:xfrm flipV="1">
            <a:off x="3131840" y="3861048"/>
            <a:ext cx="3240360" cy="5760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3094038" y="3852863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95288" y="1841500"/>
            <a:ext cx="568801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+4))&gt;1023)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</a:t>
            </a:r>
            <a:r>
              <a:rPr lang="cs-CZ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</a:t>
            </a:r>
            <a:r>
              <a:rPr lang="cs-CZ" sz="1400">
                <a:latin typeface="Lucida Console" pitchFamily="49" charset="0"/>
              </a:rPr>
              <a:t>er</a:t>
            </a:r>
            <a:r>
              <a:rPr lang="en-US" sz="1400">
                <a:latin typeface="Lucida Console" pitchFamily="49" charset="0"/>
              </a:rPr>
              <a:t>)itx</a:t>
            </a:r>
            <a:r>
              <a:rPr lang="cs-CZ" sz="1400">
                <a:latin typeface="Lucida Console" pitchFamily="49" charset="0"/>
              </a:rPr>
              <a:t>=MrtuAnsErr(adr_r,kod_r</a:t>
            </a:r>
            <a:r>
              <a:rPr lang="en-US" sz="1400">
                <a:latin typeface="Lucida Console" pitchFamily="49" charset="0"/>
              </a:rPr>
              <a:t>|0x</a:t>
            </a:r>
            <a:r>
              <a:rPr lang="cs-CZ" sz="1400">
                <a:latin typeface="Lucida Console" pitchFamily="49" charset="0"/>
              </a:rPr>
              <a:t>80,er,bfout);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/>
              <a:t>odesl</a:t>
            </a:r>
            <a:r>
              <a:rPr lang="cs-CZ" sz="1600" dirty="0" err="1"/>
              <a:t>ání</a:t>
            </a:r>
            <a:endParaRPr lang="cs-CZ" sz="1600" dirty="0"/>
          </a:p>
          <a:p>
            <a:r>
              <a:rPr lang="cs-CZ" sz="1600" dirty="0"/>
              <a:t>odpovědi</a:t>
            </a:r>
          </a:p>
        </p:txBody>
      </p:sp>
      <p:pic>
        <p:nvPicPr>
          <p:cNvPr id="144402" name="Picture 18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44403" name="Line 19"/>
          <p:cNvSpPr>
            <a:spLocks noChangeShapeType="1"/>
          </p:cNvSpPr>
          <p:nvPr/>
        </p:nvSpPr>
        <p:spPr bwMode="auto">
          <a:xfrm flipV="1">
            <a:off x="2051050" y="2060575"/>
            <a:ext cx="5473700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95288" y="3627601"/>
            <a:ext cx="7056437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</a:t>
            </a:r>
            <a:r>
              <a:rPr lang="cs-CZ" sz="1400" dirty="0" smtClean="0">
                <a:latin typeface="Lucida Console" pitchFamily="49" charset="0"/>
              </a:rPr>
              <a:t>BIT_WR)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=2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((val=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+4))</a:t>
            </a:r>
            <a:r>
              <a:rPr lang="en-US" sz="1400" dirty="0" smtClean="0">
                <a:latin typeface="Lucida Console" pitchFamily="49" charset="0"/>
              </a:rPr>
              <a:t>!=0 &amp;&amp;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!=0xFF00</a:t>
            </a:r>
            <a:r>
              <a:rPr lang="cs-CZ" sz="1400" dirty="0" smtClean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=3;</a:t>
            </a:r>
          </a:p>
          <a:p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LED_G ...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==0)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</a:p>
          <a:p>
            <a:r>
              <a:rPr lang="cs-CZ" sz="1400" b="1" dirty="0" err="1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Arial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1835696" y="2060848"/>
            <a:ext cx="6336703" cy="20882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</a:t>
            </a:r>
          </a:p>
          <a:p>
            <a:pPr marL="342900" indent="-342900" algn="ctr">
              <a:spcBef>
                <a:spcPct val="20000"/>
              </a:spcBef>
            </a:pP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195736" y="3284984"/>
            <a:ext cx="4680520" cy="93610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204864"/>
            <a:ext cx="1214438" cy="865188"/>
          </a:xfrm>
          <a:prstGeom prst="wedgeRoundRectCallout">
            <a:avLst>
              <a:gd name="adj1" fmla="val -152751"/>
              <a:gd name="adj2" fmla="val 517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524328" y="3284984"/>
            <a:ext cx="1214438" cy="865188"/>
          </a:xfrm>
          <a:prstGeom prst="wedgeRoundRectCallout">
            <a:avLst>
              <a:gd name="adj1" fmla="val -96546"/>
              <a:gd name="adj2" fmla="val -510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2771800" y="2492896"/>
            <a:ext cx="1512167" cy="1008062"/>
          </a:xfrm>
          <a:prstGeom prst="wedgeRoundRectCallout">
            <a:avLst>
              <a:gd name="adj1" fmla="val -76835"/>
              <a:gd name="adj2" fmla="val 884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3059832" y="4149080"/>
            <a:ext cx="1223963" cy="1009650"/>
          </a:xfrm>
          <a:prstGeom prst="wedgeRoundRectCallout">
            <a:avLst>
              <a:gd name="adj1" fmla="val -119983"/>
              <a:gd name="adj2" fmla="val -397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cs-CZ" sz="1200" b="1" dirty="0"/>
              <a:t>5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</a:t>
            </a:r>
            <a:r>
              <a:rPr lang="cs-CZ" sz="2400" b="1" dirty="0"/>
              <a:t>5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492896"/>
            <a:ext cx="72891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Slave,</a:t>
            </a:r>
          </a:p>
          <a:p>
            <a:pPr marL="342900" indent="-342900"/>
            <a:r>
              <a:rPr lang="cs-CZ" sz="1600" b="1" dirty="0"/>
              <a:t>- zápis jediného vnitřního registru (Holding) do uzlu Slave,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Rozhraní: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13994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generuje požadavek na čtení </a:t>
            </a:r>
          </a:p>
          <a:p>
            <a:r>
              <a:rPr lang="cs-CZ" sz="1600" dirty="0"/>
              <a:t>16bitové hodnoty</a:t>
            </a:r>
          </a:p>
          <a:p>
            <a:r>
              <a:rPr lang="cs-CZ" sz="1600" dirty="0"/>
              <a:t>z uzlu SLAVE a zobrazuje ji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požadavku hodnotu </a:t>
            </a:r>
          </a:p>
          <a:p>
            <a:r>
              <a:rPr lang="cs-CZ" sz="1600" dirty="0"/>
              <a:t>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76045" y="4348163"/>
            <a:ext cx="12490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</a:t>
            </a:r>
            <a:r>
              <a:rPr lang="cs-CZ" sz="1400" dirty="0" smtClean="0"/>
              <a:t>03</a:t>
            </a:r>
            <a:endParaRPr lang="cs-CZ" sz="1400" dirty="0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613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555776" y="3717032"/>
            <a:ext cx="288032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555776" y="3356990"/>
            <a:ext cx="2880320" cy="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2492896"/>
            <a:ext cx="1296143" cy="431998"/>
          </a:xfrm>
          <a:prstGeom prst="wedgeRoundRectCallout">
            <a:avLst>
              <a:gd name="adj1" fmla="val -71820"/>
              <a:gd name="adj2" fmla="val 1518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1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420888"/>
            <a:ext cx="1296144" cy="649164"/>
          </a:xfrm>
          <a:prstGeom prst="wedgeRoundRectCallout">
            <a:avLst>
              <a:gd name="adj1" fmla="val -81210"/>
              <a:gd name="adj2" fmla="val 457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</a:t>
            </a:r>
            <a:r>
              <a:rPr lang="cs-CZ" sz="1400" dirty="0" smtClean="0">
                <a:cs typeface="Arial" charset="0"/>
              </a:rPr>
              <a:t>otvrzení</a:t>
            </a:r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požadavku 1</a:t>
            </a:r>
            <a:endParaRPr lang="cs-CZ" sz="1400" dirty="0"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62006" y="1239143"/>
            <a:ext cx="444224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 smtClean="0"/>
              <a:t>mikropočítač – mikropočítač </a:t>
            </a:r>
          </a:p>
          <a:p>
            <a:r>
              <a:rPr lang="cs-CZ" sz="2400" b="1" dirty="0" smtClean="0"/>
              <a:t>     (PC – mikropočítač)</a:t>
            </a:r>
            <a:endParaRPr lang="cs-CZ" sz="2400" b="1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452320" y="3284984"/>
            <a:ext cx="1368152" cy="576064"/>
          </a:xfrm>
          <a:prstGeom prst="wedgeRoundRectCallout">
            <a:avLst>
              <a:gd name="adj1" fmla="val -74118"/>
              <a:gd name="adj2" fmla="val -190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 smtClean="0">
                <a:cs typeface="Arial" charset="0"/>
              </a:rPr>
              <a:t>Požadavku 2</a:t>
            </a:r>
            <a:endParaRPr lang="cs-CZ" sz="1400" dirty="0">
              <a:cs typeface="Arial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843809" y="4149080"/>
            <a:ext cx="1296143" cy="431998"/>
          </a:xfrm>
          <a:prstGeom prst="wedgeRoundRectCallout">
            <a:avLst>
              <a:gd name="adj1" fmla="val -63691"/>
              <a:gd name="adj2" fmla="val -1433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smtClean="0">
                <a:cs typeface="Arial" charset="0"/>
              </a:rPr>
              <a:t>Po</a:t>
            </a:r>
            <a:r>
              <a:rPr lang="cs-CZ" sz="1400" dirty="0" err="1" smtClean="0">
                <a:cs typeface="Arial" charset="0"/>
              </a:rPr>
              <a:t>žadavek</a:t>
            </a:r>
            <a:r>
              <a:rPr lang="cs-CZ" sz="1400" dirty="0" smtClean="0">
                <a:cs typeface="Arial" charset="0"/>
              </a:rPr>
              <a:t> 2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67544" y="5157192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</a:t>
            </a:r>
            <a:r>
              <a:rPr lang="cs-CZ" sz="1400" b="1" dirty="0" smtClean="0"/>
              <a:t>Master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20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356" y="5589240"/>
            <a:ext cx="915918" cy="772716"/>
          </a:xfrm>
          <a:prstGeom prst="rect">
            <a:avLst/>
          </a:prstGeom>
          <a:noFill/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02" y="5454910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331418" y="5176564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</a:t>
            </a:r>
            <a:r>
              <a:rPr lang="cs-CZ" sz="1400" b="1" dirty="0" smtClean="0"/>
              <a:t>Slave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619672" y="5661248"/>
            <a:ext cx="711746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1619672" y="6237312"/>
            <a:ext cx="711746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25" name="Obráze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2" y="5435538"/>
            <a:ext cx="1304478" cy="926629"/>
          </a:xfrm>
          <a:prstGeom prst="rect">
            <a:avLst/>
          </a:prstGeom>
        </p:spPr>
      </p:pic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148064" y="5157192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</a:t>
            </a:r>
            <a:r>
              <a:rPr lang="cs-CZ" sz="1400" b="1" dirty="0" smtClean="0"/>
              <a:t>Master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7011938" y="5157192"/>
            <a:ext cx="1160462" cy="127677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</a:t>
            </a:r>
            <a:r>
              <a:rPr lang="cs-CZ" sz="1400" b="1" dirty="0" smtClean="0"/>
              <a:t>Slave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28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750" y="5589240"/>
            <a:ext cx="915918" cy="772716"/>
          </a:xfrm>
          <a:prstGeom prst="rect">
            <a:avLst/>
          </a:prstGeom>
          <a:noFill/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6300192" y="5661248"/>
            <a:ext cx="711746" cy="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V="1">
            <a:off x="6300192" y="6165304"/>
            <a:ext cx="711746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" name="TextovéPole 3"/>
          <p:cNvSpPr txBox="1"/>
          <p:nvPr/>
        </p:nvSpPr>
        <p:spPr>
          <a:xfrm>
            <a:off x="3635896" y="335699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RS485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6279045" y="564208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</a:p>
          <a:p>
            <a:r>
              <a:rPr lang="cs-CZ" sz="1400" b="1" dirty="0" smtClean="0">
                <a:solidFill>
                  <a:srgbClr val="C00000"/>
                </a:solidFill>
              </a:rPr>
              <a:t>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33" name="TextovéPole 32"/>
          <p:cNvSpPr txBox="1"/>
          <p:nvPr/>
        </p:nvSpPr>
        <p:spPr>
          <a:xfrm>
            <a:off x="1606859" y="571409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</a:p>
          <a:p>
            <a:r>
              <a:rPr lang="cs-CZ" sz="1400" b="1" dirty="0" smtClean="0">
                <a:solidFill>
                  <a:srgbClr val="C00000"/>
                </a:solidFill>
              </a:rPr>
              <a:t>(USB)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42" y="2966170"/>
            <a:ext cx="2914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8" y="2966170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2660599" y="4206501"/>
            <a:ext cx="4218209" cy="65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364456" y="4017194"/>
            <a:ext cx="4196730" cy="662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1974513" y="2063973"/>
            <a:ext cx="1584325" cy="752475"/>
          </a:xfrm>
          <a:prstGeom prst="wedgeRoundRectCallout">
            <a:avLst>
              <a:gd name="adj1" fmla="val -76956"/>
              <a:gd name="adj2" fmla="val 2086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884736" y="2589932"/>
            <a:ext cx="1214437" cy="752475"/>
          </a:xfrm>
          <a:prstGeom prst="wedgeRoundRectCallout">
            <a:avLst>
              <a:gd name="adj1" fmla="val 72876"/>
              <a:gd name="adj2" fmla="val 1495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2660600" y="4548212"/>
            <a:ext cx="1439863" cy="936625"/>
          </a:xfrm>
          <a:prstGeom prst="wedgeRoundRectCallout">
            <a:avLst>
              <a:gd name="adj1" fmla="val -42613"/>
              <a:gd name="adj2" fmla="val -844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AutoShape 61"/>
          <p:cNvSpPr>
            <a:spLocks noChangeArrowheads="1"/>
          </p:cNvSpPr>
          <p:nvPr/>
        </p:nvSpPr>
        <p:spPr bwMode="auto">
          <a:xfrm>
            <a:off x="6111229" y="4620442"/>
            <a:ext cx="1230313" cy="792163"/>
          </a:xfrm>
          <a:prstGeom prst="wedgeRoundRectCallout">
            <a:avLst>
              <a:gd name="adj1" fmla="val -10131"/>
              <a:gd name="adj2" fmla="val -9649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funkce 6 (FCE_WREG)</a:t>
            </a:r>
          </a:p>
          <a:p>
            <a:r>
              <a:rPr lang="cs-CZ" sz="1600" dirty="0"/>
              <a:t>   - požadavek na čtení </a:t>
            </a:r>
            <a:r>
              <a:rPr lang="cs-CZ" sz="1600" dirty="0" smtClean="0"/>
              <a:t>16 bitové </a:t>
            </a:r>
            <a:r>
              <a:rPr lang="cs-CZ" sz="1600" dirty="0"/>
              <a:t>hodnoty – funkční kód </a:t>
            </a:r>
            <a:r>
              <a:rPr lang="cs-CZ" sz="1600" dirty="0" smtClean="0"/>
              <a:t>3</a:t>
            </a:r>
            <a:endParaRPr lang="cs-CZ" sz="1600" dirty="0"/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cs-CZ" sz="1600" dirty="0" smtClean="0">
                <a:solidFill>
                  <a:srgbClr val="0000FF"/>
                </a:solidFill>
              </a:rPr>
              <a:t>3 </a:t>
            </a:r>
            <a:r>
              <a:rPr lang="cs-CZ" sz="1600" dirty="0">
                <a:solidFill>
                  <a:srgbClr val="0000FF"/>
                </a:solidFill>
              </a:rPr>
              <a:t>(</a:t>
            </a:r>
            <a:r>
              <a:rPr lang="cs-CZ" sz="1600" dirty="0" smtClean="0">
                <a:solidFill>
                  <a:srgbClr val="0000FF"/>
                </a:solidFill>
              </a:rPr>
              <a:t>FCE_RREG)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</a:t>
            </a:r>
            <a:r>
              <a:rPr lang="cs-CZ" sz="1600" dirty="0" smtClean="0">
                <a:solidFill>
                  <a:schemeClr val="tx2"/>
                </a:solidFill>
              </a:rPr>
              <a:t>registru </a:t>
            </a:r>
            <a:r>
              <a:rPr lang="cs-CZ" sz="1600" dirty="0">
                <a:solidFill>
                  <a:schemeClr val="tx2"/>
                </a:solidFill>
              </a:rPr>
              <a:t>(</a:t>
            </a:r>
            <a:r>
              <a:rPr lang="cs-CZ" sz="1600" dirty="0" smtClean="0">
                <a:solidFill>
                  <a:schemeClr val="tx2"/>
                </a:solidFill>
              </a:rPr>
              <a:t>FCE_RREG)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endParaRPr lang="cs-CZ" sz="1600" dirty="0" smtClean="0">
              <a:solidFill>
                <a:schemeClr val="tx2"/>
              </a:solidFill>
            </a:endParaRPr>
          </a:p>
          <a:p>
            <a:r>
              <a:rPr lang="cs-CZ" sz="1600" dirty="0" smtClean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Omezená (žádná) implementace generování intervalu 1,5 znaku  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4704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(ADR_S,FCE_WREG,REG_WR,pot,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Mr.Crc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bfout,n</a:t>
            </a:r>
            <a:r>
              <a:rPr lang="cs-CZ" sz="1400" dirty="0" smtClean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30" y="4869160"/>
            <a:ext cx="2653283" cy="13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98174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732240" y="4365104"/>
            <a:ext cx="576064" cy="153835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5652740" y="6372426"/>
            <a:ext cx="1079500" cy="287338"/>
          </a:xfrm>
          <a:prstGeom prst="wedgeRoundRectCallout">
            <a:avLst>
              <a:gd name="adj1" fmla="val 50293"/>
              <a:gd name="adj2" fmla="val -199725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0 až 1023</a:t>
            </a:r>
          </a:p>
        </p:txBody>
      </p:sp>
    </p:spTree>
    <p:extLst>
      <p:ext uri="{BB962C8B-B14F-4D97-AF65-F5344CB8AC3E}">
        <p14:creationId xmlns:p14="http://schemas.microsoft.com/office/powerpoint/2010/main" val="4656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141663"/>
            <a:ext cx="5183188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FCE_RREG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  <a:p>
            <a:r>
              <a:rPr lang="cs-CZ" sz="1400" dirty="0">
                <a:latin typeface="Lucida Console" pitchFamily="49" charset="0"/>
              </a:rPr>
              <a:t>    val=</a:t>
            </a:r>
            <a:r>
              <a:rPr lang="en-US" sz="1400" dirty="0">
                <a:latin typeface="Lucida Console" pitchFamily="49" charset="0"/>
              </a:rPr>
              <a:t>Mr.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   ..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01" y="2868460"/>
            <a:ext cx="2653283" cy="13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56490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340768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4568948" y="4005063"/>
            <a:ext cx="2955379" cy="114999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78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  - požadavek na čtení 16bitové hodnoty – funkční kód 3 a vrací požadovanou hodnotu,  </a:t>
            </a:r>
          </a:p>
          <a:p>
            <a:r>
              <a:rPr lang="cs-CZ" sz="1600" dirty="0"/>
              <a:t> </a:t>
            </a:r>
            <a:r>
              <a:rPr lang="en-US" sz="1600" dirty="0"/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</a:t>
            </a:r>
            <a:r>
              <a:rPr lang="cs-CZ" sz="1600" dirty="0" smtClean="0">
                <a:solidFill>
                  <a:schemeClr val="tx2"/>
                </a:solidFill>
              </a:rPr>
              <a:t>.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 smtClean="0">
                <a:solidFill>
                  <a:schemeClr val="tx2"/>
                </a:solidFill>
              </a:rPr>
              <a:t>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 smtClean="0"/>
              <a:t>  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261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9743"/>
            <a:ext cx="2597874" cy="133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</a:t>
            </a:r>
            <a:r>
              <a:rPr lang="en-US" sz="1600" dirty="0" smtClean="0"/>
              <a:t>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2443298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2440092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094038" y="4957762"/>
            <a:ext cx="2447925" cy="19942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11" y="5157192"/>
            <a:ext cx="3639219" cy="43239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1715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28" y="1799287"/>
            <a:ext cx="2597874" cy="133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561642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REG_</a:t>
            </a:r>
            <a:r>
              <a:rPr lang="en-US" sz="1400" dirty="0">
                <a:latin typeface="Lucida Console" pitchFamily="49" charset="0"/>
                <a:cs typeface="Arial" charset="0"/>
              </a:rPr>
              <a:t>RD ||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!</a:t>
            </a:r>
            <a:r>
              <a:rPr lang="en-US" sz="1400" dirty="0">
                <a:latin typeface="Lucida Console" pitchFamily="49" charset="0"/>
                <a:cs typeface="Arial" charset="0"/>
              </a:rPr>
              <a:t>=1)</a:t>
            </a:r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868144" y="4057327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2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563938" y="2781299"/>
            <a:ext cx="3384326" cy="7163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4283968" y="2924943"/>
            <a:ext cx="3455764" cy="136815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14074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0488" y="508518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517232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950" y="5550570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624" y="6131595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38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96058"/>
            <a:ext cx="2914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6" y="1996058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700338" y="1052513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pic>
        <p:nvPicPr>
          <p:cNvPr id="25" name="Picture 14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4640" y="4868863"/>
            <a:ext cx="1512887" cy="1276350"/>
          </a:xfrm>
          <a:prstGeom prst="rect">
            <a:avLst/>
          </a:prstGeom>
          <a:noFill/>
        </p:spPr>
      </p:pic>
      <p:pic>
        <p:nvPicPr>
          <p:cNvPr id="26" name="Picture 15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4955" y="4960938"/>
            <a:ext cx="1512887" cy="1276350"/>
          </a:xfrm>
          <a:prstGeom prst="rect">
            <a:avLst/>
          </a:prstGeom>
          <a:noFill/>
        </p:spPr>
      </p:pic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35347" y="3684637"/>
            <a:ext cx="1584325" cy="752475"/>
          </a:xfrm>
          <a:prstGeom prst="wedgeRoundRectCallout">
            <a:avLst>
              <a:gd name="adj1" fmla="val 36817"/>
              <a:gd name="adj2" fmla="val -12001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260177" y="458152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292080" y="46529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0" name="AutoShape 19"/>
          <p:cNvSpPr>
            <a:spLocks noChangeArrowheads="1"/>
          </p:cNvSpPr>
          <p:nvPr/>
        </p:nvSpPr>
        <p:spPr bwMode="auto">
          <a:xfrm>
            <a:off x="7380288" y="5589588"/>
            <a:ext cx="1584325" cy="1008062"/>
          </a:xfrm>
          <a:prstGeom prst="wedgeRoundRectCallout">
            <a:avLst>
              <a:gd name="adj1" fmla="val -77454"/>
              <a:gd name="adj2" fmla="val -240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403797" y="3213100"/>
            <a:ext cx="646459" cy="184231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 flipV="1">
            <a:off x="2627780" y="3214688"/>
            <a:ext cx="72557" cy="259057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 flipV="1">
            <a:off x="5652120" y="3213098"/>
            <a:ext cx="1063005" cy="266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6516216" y="3214689"/>
            <a:ext cx="432272" cy="195183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8" name="AutoShape 29"/>
          <p:cNvSpPr>
            <a:spLocks noChangeArrowheads="1"/>
          </p:cNvSpPr>
          <p:nvPr/>
        </p:nvSpPr>
        <p:spPr bwMode="auto">
          <a:xfrm>
            <a:off x="3995738" y="2349500"/>
            <a:ext cx="1214437" cy="865188"/>
          </a:xfrm>
          <a:prstGeom prst="wedgeRoundRectCallout">
            <a:avLst>
              <a:gd name="adj1" fmla="val 80194"/>
              <a:gd name="adj2" fmla="val 424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>
            <a:off x="75927" y="5166519"/>
            <a:ext cx="1214437" cy="865187"/>
          </a:xfrm>
          <a:prstGeom prst="wedgeRoundRectCallout">
            <a:avLst>
              <a:gd name="adj1" fmla="val 102707"/>
              <a:gd name="adj2" fmla="val -736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2821409" y="3665946"/>
            <a:ext cx="1403350" cy="936625"/>
          </a:xfrm>
          <a:prstGeom prst="wedgeRoundRectCallout">
            <a:avLst>
              <a:gd name="adj1" fmla="val -62103"/>
              <a:gd name="adj2" fmla="val -847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3" name="AutoShape 25"/>
          <p:cNvSpPr>
            <a:spLocks noChangeArrowheads="1"/>
          </p:cNvSpPr>
          <p:nvPr/>
        </p:nvSpPr>
        <p:spPr bwMode="auto">
          <a:xfrm>
            <a:off x="3091656" y="5203031"/>
            <a:ext cx="1511300" cy="792163"/>
          </a:xfrm>
          <a:prstGeom prst="wedgeRoundRectCallout">
            <a:avLst>
              <a:gd name="adj1" fmla="val -71007"/>
              <a:gd name="adj2" fmla="val 157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7236296" y="3535363"/>
            <a:ext cx="1157287" cy="792163"/>
          </a:xfrm>
          <a:prstGeom prst="wedgeRoundRectCallout">
            <a:avLst>
              <a:gd name="adj1" fmla="val -80180"/>
              <a:gd name="adj2" fmla="val -3958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6" name="AutoShape 26"/>
          <p:cNvSpPr>
            <a:spLocks noChangeArrowheads="1"/>
          </p:cNvSpPr>
          <p:nvPr/>
        </p:nvSpPr>
        <p:spPr bwMode="auto">
          <a:xfrm>
            <a:off x="7210375" y="4459386"/>
            <a:ext cx="1439863" cy="936625"/>
          </a:xfrm>
          <a:prstGeom prst="wedgeRoundRectCallout">
            <a:avLst>
              <a:gd name="adj1" fmla="val -95424"/>
              <a:gd name="adj2" fmla="val 132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MrtuRd</a:t>
            </a:r>
          </a:p>
        </p:txBody>
      </p:sp>
    </p:spTree>
    <p:extLst>
      <p:ext uri="{BB962C8B-B14F-4D97-AF65-F5344CB8AC3E}">
        <p14:creationId xmlns:p14="http://schemas.microsoft.com/office/powerpoint/2010/main" val="32635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/>
              <a:t>   - požadavek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MrtuRd</a:t>
            </a:r>
            <a:r>
              <a:rPr lang="cs-CZ" sz="1600" dirty="0">
                <a:solidFill>
                  <a:srgbClr val="0000FF"/>
                </a:solidFill>
              </a:rPr>
              <a:t>  s kódem funkce 3 (FCE_RREG)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Master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</a:t>
            </a:r>
            <a:r>
              <a:rPr lang="cs-CZ" sz="1600" dirty="0" smtClean="0">
                <a:solidFill>
                  <a:schemeClr val="tx2"/>
                </a:solidFill>
              </a:rPr>
              <a:t>registru </a:t>
            </a:r>
            <a:r>
              <a:rPr lang="cs-CZ" sz="1600" dirty="0">
                <a:solidFill>
                  <a:schemeClr val="tx2"/>
                </a:solidFill>
              </a:rPr>
              <a:t>(</a:t>
            </a:r>
            <a:r>
              <a:rPr lang="cs-CZ" sz="1600" dirty="0" smtClean="0">
                <a:solidFill>
                  <a:schemeClr val="tx2"/>
                </a:solidFill>
              </a:rPr>
              <a:t>FCE_RREG)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  <a:p>
            <a:r>
              <a:rPr lang="cs-CZ" sz="1600" dirty="0"/>
              <a:t>   </a:t>
            </a:r>
            <a:r>
              <a:rPr lang="cs-CZ" sz="1600" dirty="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 dirty="0">
                <a:solidFill>
                  <a:schemeClr val="tx2"/>
                </a:solidFill>
              </a:rPr>
              <a:t>  </a:t>
            </a:r>
          </a:p>
          <a:p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</a:t>
            </a:r>
            <a:r>
              <a:rPr lang="cs-CZ" sz="1200" b="1" dirty="0"/>
              <a:t>5</a:t>
            </a:r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331640" y="2623552"/>
            <a:ext cx="5904656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cs-CZ" sz="1400" dirty="0" err="1" smtClean="0">
                <a:latin typeface="Lucida Console" pitchFamily="49" charset="0"/>
              </a:rPr>
              <a:t>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(ADR_S,FCE_WREG,REG_WR,val,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8020144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0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</a:t>
            </a:r>
            <a:r>
              <a:rPr lang="cs-CZ" sz="1600" dirty="0" smtClean="0">
                <a:cs typeface="Arial" charset="0"/>
              </a:rPr>
              <a:t>registru) </a:t>
            </a:r>
            <a:r>
              <a:rPr lang="cs-CZ" sz="1600" dirty="0">
                <a:cs typeface="Arial" charset="0"/>
              </a:rPr>
              <a:t>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1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4680"/>
              </p:ext>
            </p:extLst>
          </p:nvPr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1332037" y="5428381"/>
            <a:ext cx="5904259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9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601" y="2800722"/>
            <a:ext cx="1512887" cy="1276350"/>
          </a:xfrm>
          <a:prstGeom prst="rect">
            <a:avLst/>
          </a:prstGeom>
          <a:noFill/>
        </p:spPr>
      </p:pic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3563886" y="3645024"/>
            <a:ext cx="518457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6443663" y="1989138"/>
            <a:ext cx="23764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</a:t>
            </a:r>
            <a:r>
              <a:rPr lang="cs-CZ" sz="1400">
                <a:latin typeface="Lucida Console" pitchFamily="49" charset="0"/>
              </a:rPr>
              <a:t>7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#define TIMEOUT </a:t>
            </a:r>
            <a:r>
              <a:rPr lang="cs-CZ" sz="1400">
                <a:latin typeface="Lucida Console" pitchFamily="49" charset="0"/>
              </a:rPr>
              <a:t>17</a:t>
            </a:r>
            <a:endParaRPr lang="en-US" sz="1400">
              <a:latin typeface="Lucida Console" pitchFamily="49" charset="0"/>
            </a:endParaRP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34925" y="5229200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07504" y="261716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1476375" y="1484313"/>
            <a:ext cx="5759450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FCE_RREG)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cs-CZ" sz="1400" b="1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(...);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1321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3573463"/>
            <a:ext cx="1512887" cy="1276350"/>
          </a:xfrm>
          <a:prstGeom prst="rect">
            <a:avLst/>
          </a:prstGeom>
          <a:noFill/>
        </p:spPr>
      </p:pic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3563938" y="3789363"/>
            <a:ext cx="3960812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5884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16bitové hodnoty – funkční kód 3 a vrací požadovanou hodnotu,</a:t>
            </a:r>
            <a:endParaRPr lang="en-US" sz="1600" dirty="0"/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</a:t>
            </a:r>
            <a:r>
              <a:rPr lang="en-US" sz="1600" dirty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2355" name="Picture 1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2356" name="Line 20"/>
          <p:cNvSpPr>
            <a:spLocks noChangeShapeType="1"/>
          </p:cNvSpPr>
          <p:nvPr/>
        </p:nvSpPr>
        <p:spPr bwMode="auto">
          <a:xfrm flipH="1" flipV="1">
            <a:off x="3348038" y="4500563"/>
            <a:ext cx="3024162" cy="8056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3094038" y="3852863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8085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50825" y="2996952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95288" y="1772816"/>
            <a:ext cx="568801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+4))&gt;1023)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MrtuAnsErr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44402" name="Picture 18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44403" name="Line 19"/>
          <p:cNvSpPr>
            <a:spLocks noChangeShapeType="1"/>
          </p:cNvSpPr>
          <p:nvPr/>
        </p:nvSpPr>
        <p:spPr bwMode="auto">
          <a:xfrm flipV="1">
            <a:off x="2051050" y="2060575"/>
            <a:ext cx="5473700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95288" y="3356992"/>
            <a:ext cx="7056437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(bfin+2))!=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{</a:t>
            </a:r>
          </a:p>
          <a:p>
            <a:r>
              <a:rPr lang="cs-CZ" sz="1400" dirty="0">
                <a:latin typeface="Lucida Console" pitchFamily="49" charset="0"/>
              </a:rPr>
              <a:t>   val=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&gt;&gt;8;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ADR_S,kod_r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H="1">
            <a:off x="1835695" y="2708920"/>
            <a:ext cx="6336753" cy="129614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7308304" y="3772272"/>
            <a:ext cx="1584325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byte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2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68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MR5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79712" y="3223443"/>
            <a:ext cx="4824536" cy="73945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2915816" y="2350145"/>
            <a:ext cx="1440160" cy="934839"/>
          </a:xfrm>
          <a:prstGeom prst="wedgeRoundRectCallout">
            <a:avLst>
              <a:gd name="adj1" fmla="val -76082"/>
              <a:gd name="adj2" fmla="val 468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16 bitové</a:t>
            </a:r>
          </a:p>
          <a:p>
            <a:r>
              <a:rPr lang="cs-CZ" sz="1400" dirty="0" smtClean="0">
                <a:cs typeface="Arial" charset="0"/>
              </a:rPr>
              <a:t>hodnoty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3)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7452320" y="2852936"/>
            <a:ext cx="1214437" cy="865187"/>
          </a:xfrm>
          <a:prstGeom prst="wedgeRoundRectCallout">
            <a:avLst>
              <a:gd name="adj1" fmla="val -136926"/>
              <a:gd name="adj2" fmla="val -1110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7164287" y="4509120"/>
            <a:ext cx="1502470" cy="709613"/>
          </a:xfrm>
          <a:prstGeom prst="wedgeRoundRectCallout">
            <a:avLst>
              <a:gd name="adj1" fmla="val -69597"/>
              <a:gd name="adj2" fmla="val -12977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h</a:t>
            </a:r>
            <a:r>
              <a:rPr lang="cs-CZ" sz="1400" dirty="0" smtClean="0">
                <a:cs typeface="Arial" charset="0"/>
              </a:rPr>
              <a:t>odnota</a:t>
            </a:r>
          </a:p>
          <a:p>
            <a:r>
              <a:rPr lang="cs-CZ" sz="1400" dirty="0" smtClean="0">
                <a:cs typeface="Arial" charset="0"/>
              </a:rPr>
              <a:t>potenciometru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203848" y="4005064"/>
            <a:ext cx="1584325" cy="1008062"/>
          </a:xfrm>
          <a:prstGeom prst="wedgeRoundRectCallout">
            <a:avLst>
              <a:gd name="adj1" fmla="val -88835"/>
              <a:gd name="adj2" fmla="val -559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  <p:extLst>
      <p:ext uri="{BB962C8B-B14F-4D97-AF65-F5344CB8AC3E}">
        <p14:creationId xmlns:p14="http://schemas.microsoft.com/office/powerpoint/2010/main" val="32290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cs-CZ" sz="1200" b="1" dirty="0"/>
              <a:t>6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MR6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492896"/>
            <a:ext cx="72891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Slave,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Rozhraní: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:p14="http://schemas.microsoft.com/office/powerpoint/2010/main" val="15357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1bitovou informaci a</a:t>
            </a:r>
          </a:p>
          <a:p>
            <a:r>
              <a:rPr lang="cs-CZ" sz="1600" dirty="0"/>
              <a:t>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informaci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3345" y="2190750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05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4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44" y="2500114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7" y="2564904"/>
            <a:ext cx="2676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965700" y="4231555"/>
            <a:ext cx="1085850" cy="709613"/>
          </a:xfrm>
          <a:prstGeom prst="wedgeRoundRectCallout">
            <a:avLst>
              <a:gd name="adj1" fmla="val 59501"/>
              <a:gd name="adj2" fmla="val -1086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483768" y="4740275"/>
            <a:ext cx="1085850" cy="738187"/>
          </a:xfrm>
          <a:prstGeom prst="wedgeRoundRectCallout">
            <a:avLst>
              <a:gd name="adj1" fmla="val -75148"/>
              <a:gd name="adj2" fmla="val -1798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115617" y="3698875"/>
            <a:ext cx="424847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2123728" y="3789040"/>
            <a:ext cx="437828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394843" y="2619374"/>
            <a:ext cx="1214438" cy="752475"/>
          </a:xfrm>
          <a:prstGeom prst="wedgeRoundRectCallout">
            <a:avLst>
              <a:gd name="adj1" fmla="val 104119"/>
              <a:gd name="adj2" fmla="val 951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640455" y="4404146"/>
            <a:ext cx="1171575" cy="752475"/>
          </a:xfrm>
          <a:prstGeom prst="wedgeRoundRectCallout">
            <a:avLst>
              <a:gd name="adj1" fmla="val 544"/>
              <a:gd name="adj2" fmla="val -1409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metoda </a:t>
            </a:r>
            <a:r>
              <a:rPr lang="cs-CZ" sz="1600" dirty="0" err="1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funkce 5 (FCE_WBIT)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475656" y="3225800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 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1965"/>
              </p:ext>
            </p:extLst>
          </p:nvPr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84" y="5074024"/>
            <a:ext cx="2407370" cy="1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971919" y="4293096"/>
            <a:ext cx="192369" cy="18002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AutoShape 57"/>
          <p:cNvSpPr>
            <a:spLocks noChangeArrowheads="1"/>
          </p:cNvSpPr>
          <p:nvPr/>
        </p:nvSpPr>
        <p:spPr bwMode="auto">
          <a:xfrm>
            <a:off x="7308304" y="4437112"/>
            <a:ext cx="1229568" cy="559311"/>
          </a:xfrm>
          <a:prstGeom prst="wedgeRoundRectCallout">
            <a:avLst>
              <a:gd name="adj1" fmla="val -68484"/>
              <a:gd name="adj2" fmla="val 4649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1476276" y="2126384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1981200" y="3200777"/>
            <a:ext cx="5183188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 FCE_RBIT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[2]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val=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[3]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ADR_S </a:t>
            </a:r>
            <a:r>
              <a:rPr lang="en-US" sz="1400" b="1" dirty="0">
                <a:latin typeface="Lucida Console" pitchFamily="49" charset="0"/>
              </a:rPr>
              <a:t>&amp;&amp;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>
                <a:latin typeface="Lucida Console" pitchFamily="49" charset="0"/>
              </a:rPr>
              <a:t>&amp;</a:t>
            </a:r>
            <a:r>
              <a:rPr lang="cs-CZ" sz="1400" dirty="0">
                <a:latin typeface="Lucida Console" pitchFamily="49" charset="0"/>
              </a:rPr>
              <a:t> 1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) { </a:t>
            </a:r>
            <a:r>
              <a:rPr lang="cs-CZ" sz="1400" i="1" dirty="0">
                <a:latin typeface="Lucida Console" pitchFamily="49" charset="0"/>
              </a:rPr>
              <a:t>žlutá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 </a:t>
            </a:r>
            <a:r>
              <a:rPr lang="cs-CZ" sz="1400" i="1" dirty="0">
                <a:latin typeface="Lucida Console" pitchFamily="49" charset="0"/>
              </a:rPr>
              <a:t>bílá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&gt;=</a:t>
            </a:r>
            <a:r>
              <a:rPr lang="en-US" sz="1400" dirty="0">
                <a:latin typeface="Lucida Console" pitchFamily="49" charset="0"/>
              </a:rPr>
              <a:t>0x</a:t>
            </a:r>
            <a:r>
              <a:rPr lang="cs-CZ" sz="1400" dirty="0">
                <a:latin typeface="Lucida Console" pitchFamily="49" charset="0"/>
              </a:rPr>
              <a:t>80</a:t>
            </a:r>
            <a:r>
              <a:rPr lang="en-US" sz="1400" dirty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[2]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en-US" sz="1400" dirty="0" err="1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979613" y="2636912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</a:t>
            </a:r>
            <a:r>
              <a:rPr lang="cs-CZ" sz="1600" dirty="0" smtClean="0"/>
              <a:t>CRC</a:t>
            </a:r>
            <a:endParaRPr lang="cs-CZ" sz="16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3850" y="350100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412776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77880"/>
            <a:ext cx="2407370" cy="1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4356150" y="4509120"/>
            <a:ext cx="3456210" cy="2880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0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</a:t>
            </a:r>
            <a:r>
              <a:rPr lang="cs-CZ" sz="1600" dirty="0" smtClean="0"/>
              <a:t>1 </a:t>
            </a:r>
            <a:r>
              <a:rPr lang="cs-CZ" sz="1600" dirty="0"/>
              <a:t>bitové hodnoty – funkční kód </a:t>
            </a:r>
            <a:r>
              <a:rPr lang="cs-CZ" sz="1600" dirty="0" smtClean="0"/>
              <a:t>1 </a:t>
            </a:r>
            <a:r>
              <a:rPr lang="cs-CZ" sz="1600" dirty="0"/>
              <a:t>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upraveným kódem funkce a typem chyby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69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15284"/>
            <a:ext cx="2664296" cy="13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72969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</a:t>
            </a:r>
            <a:r>
              <a:rPr lang="cs-CZ" sz="1400" dirty="0" smtClean="0"/>
              <a:t>CRC</a:t>
            </a:r>
            <a:endParaRPr lang="cs-CZ" sz="14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Mr.Crc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bfin,ix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)!=M</a:t>
            </a:r>
            <a:r>
              <a:rPr lang="cs-CZ" sz="1400" dirty="0" err="1">
                <a:latin typeface="Lucida Console" pitchFamily="49" charset="0"/>
              </a:rPr>
              <a:t>r.RdCrc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-1)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2335896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[0]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>
                <a:latin typeface="Lucida Console" pitchFamily="49" charset="0"/>
              </a:rPr>
              <a:t>= ADR_S</a:t>
            </a:r>
            <a:r>
              <a:rPr lang="en-US" sz="1400" dirty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2348720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[1]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cs-CZ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FCE_RBIT: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2916238" y="4941888"/>
            <a:ext cx="3888010" cy="9445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915817" y="5157192"/>
            <a:ext cx="2808312" cy="35937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27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>
                <a:latin typeface="Lucida Console" pitchFamily="49" charset="0"/>
                <a:cs typeface="Arial" charset="0"/>
              </a:rPr>
              <a:t>=Mr.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) {</a:t>
            </a:r>
            <a:r>
              <a:rPr lang="cs-CZ" sz="1400" b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case 0xFF00: </a:t>
            </a:r>
            <a:r>
              <a:rPr lang="en-US" sz="1400" i="1" dirty="0">
                <a:latin typeface="Lucida Console" pitchFamily="49" charset="0"/>
              </a:rPr>
              <a:t>..</a:t>
            </a:r>
            <a:r>
              <a:rPr lang="cs-CZ" sz="1400" i="1" dirty="0">
                <a:latin typeface="Lucida Console" pitchFamily="49" charset="0"/>
              </a:rPr>
              <a:t> žlutá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case 0x0000: </a:t>
            </a:r>
            <a:r>
              <a:rPr lang="en-US" sz="1400" i="1" dirty="0">
                <a:latin typeface="Lucida Console" pitchFamily="49" charset="0"/>
              </a:rPr>
              <a:t>.. b</a:t>
            </a:r>
            <a:r>
              <a:rPr lang="cs-CZ" sz="1400" i="1" dirty="0" err="1">
                <a:latin typeface="Lucida Console" pitchFamily="49" charset="0"/>
              </a:rPr>
              <a:t>ílá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err="1" smtClean="0">
                <a:latin typeface="Lucida Console" pitchFamily="49" charset="0"/>
              </a:rPr>
              <a:t>defaul</a:t>
            </a:r>
            <a:r>
              <a:rPr lang="cs-CZ" sz="1400" b="1" dirty="0" smtClean="0">
                <a:latin typeface="Lucida Console" pitchFamily="49" charset="0"/>
              </a:rPr>
              <a:t>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en-US" sz="1400" dirty="0">
                <a:latin typeface="Lucida Console" pitchFamily="49" charset="0"/>
                <a:cs typeface="Arial" charset="0"/>
              </a:rPr>
              <a:t>==0) </a:t>
            </a:r>
            <a:r>
              <a:rPr lang="cs-CZ" sz="1400" dirty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Mr</a:t>
            </a:r>
            <a:r>
              <a:rPr lang="en-US" sz="1400" dirty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Wr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17675"/>
            <a:ext cx="2664296" cy="13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/>
              <a:t>6</a:t>
            </a:r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84428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4203665"/>
            <a:ext cx="554355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cs-CZ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>
                <a:latin typeface="Lucida Console" pitchFamily="49" charset="0"/>
                <a:cs typeface="Arial" charset="0"/>
              </a:rPr>
              <a:t>1) 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[0]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if</a:t>
            </a:r>
            <a:r>
              <a:rPr lang="en-US" sz="1400" dirty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er</a:t>
            </a:r>
            <a:r>
              <a:rPr lang="cs-CZ" sz="1400" dirty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>
                <a:latin typeface="Lucida Console" pitchFamily="49" charset="0"/>
                <a:cs typeface="Arial" charset="0"/>
              </a:rPr>
              <a:t> n= </a:t>
            </a:r>
            <a:r>
              <a:rPr lang="en-US" sz="1400" dirty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>
                <a:latin typeface="Lucida Console" pitchFamily="49" charset="0"/>
                <a:cs typeface="Arial" charset="0"/>
              </a:rPr>
              <a:t>(ADR_S,kod_r,1,vals,bfout);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5867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FCE_WBIT: 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84168" y="4705399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275856" y="2780928"/>
            <a:ext cx="3384326" cy="7163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929062" y="2924943"/>
            <a:ext cx="3883296" cy="208823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442742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90488" y="546871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819228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7950" y="585256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624" y="6433591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73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57" y="1996058"/>
            <a:ext cx="2952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87060"/>
            <a:ext cx="2676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7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143" y="4797425"/>
            <a:ext cx="1512887" cy="1276350"/>
          </a:xfrm>
          <a:prstGeom prst="rect">
            <a:avLst/>
          </a:prstGeom>
          <a:noFill/>
        </p:spPr>
      </p:pic>
      <p:pic>
        <p:nvPicPr>
          <p:cNvPr id="28" name="Picture 10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5275" y="4724400"/>
            <a:ext cx="1512888" cy="1276350"/>
          </a:xfrm>
          <a:prstGeom prst="rect">
            <a:avLst/>
          </a:prstGeom>
          <a:noFill/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1259632" y="3212974"/>
            <a:ext cx="1602631" cy="17273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 flipV="1">
            <a:off x="2195736" y="3140967"/>
            <a:ext cx="576064" cy="280739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 flipV="1">
            <a:off x="5652120" y="3212974"/>
            <a:ext cx="1509984" cy="27353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3159125" y="3571875"/>
            <a:ext cx="1403350" cy="936625"/>
          </a:xfrm>
          <a:prstGeom prst="wedgeRoundRectCallout">
            <a:avLst>
              <a:gd name="adj1" fmla="val -114934"/>
              <a:gd name="adj2" fmla="val -698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 (</a:t>
            </a:r>
            <a:r>
              <a:rPr lang="cs-CZ" sz="1400" dirty="0">
                <a:cs typeface="Arial" charset="0"/>
              </a:rPr>
              <a:t>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233363" y="3652838"/>
            <a:ext cx="1171575" cy="865187"/>
          </a:xfrm>
          <a:prstGeom prst="wedgeRoundRectCallout">
            <a:avLst>
              <a:gd name="adj1" fmla="val 45122"/>
              <a:gd name="adj2" fmla="val -8871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131840" y="6092503"/>
            <a:ext cx="1285875" cy="576857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3348038" y="4832350"/>
            <a:ext cx="1214437" cy="752475"/>
          </a:xfrm>
          <a:prstGeom prst="wedgeRoundRectCallout">
            <a:avLst>
              <a:gd name="adj1" fmla="val -91961"/>
              <a:gd name="adj2" fmla="val -470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404938" y="44370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776218" y="4508500"/>
            <a:ext cx="1871662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7802686" y="4800600"/>
            <a:ext cx="1182390" cy="819945"/>
          </a:xfrm>
          <a:prstGeom prst="wedgeRoundRectCallout">
            <a:avLst>
              <a:gd name="adj1" fmla="val -97375"/>
              <a:gd name="adj2" fmla="val -6231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 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686873" y="5803726"/>
            <a:ext cx="1298203" cy="1009650"/>
          </a:xfrm>
          <a:prstGeom prst="wedgeRoundRectCallout">
            <a:avLst>
              <a:gd name="adj1" fmla="val -91623"/>
              <a:gd name="adj2" fmla="val -2517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7772598" y="3511699"/>
            <a:ext cx="1085850" cy="792162"/>
          </a:xfrm>
          <a:prstGeom prst="wedgeRoundRectCallout">
            <a:avLst>
              <a:gd name="adj1" fmla="val -116812"/>
              <a:gd name="adj2" fmla="val -7565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cs typeface="Arial" charset="0"/>
              </a:rPr>
              <a:t>1 </a:t>
            </a:r>
            <a:r>
              <a:rPr lang="cs-CZ" sz="1400" dirty="0">
                <a:cs typeface="Arial" charset="0"/>
              </a:rPr>
              <a:t>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2" name="AutoShape 25"/>
          <p:cNvSpPr>
            <a:spLocks noChangeArrowheads="1"/>
          </p:cNvSpPr>
          <p:nvPr/>
        </p:nvSpPr>
        <p:spPr bwMode="auto">
          <a:xfrm>
            <a:off x="3929063" y="2388492"/>
            <a:ext cx="1152525" cy="752475"/>
          </a:xfrm>
          <a:prstGeom prst="wedgeRoundRectCallout">
            <a:avLst>
              <a:gd name="adj1" fmla="val 91737"/>
              <a:gd name="adj2" fmla="val 5675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7022405" y="3269108"/>
            <a:ext cx="285900" cy="16711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MrtuWrOne</a:t>
            </a:r>
            <a:r>
              <a:rPr lang="cs-CZ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>
                <a:solidFill>
                  <a:srgbClr val="0000FF"/>
                </a:solidFill>
              </a:rPr>
              <a:t>s kódem funkce 5 (FCE_WBIT)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cs-CZ" sz="1600" dirty="0" smtClean="0">
                <a:solidFill>
                  <a:srgbClr val="0000FF"/>
                </a:solidFill>
              </a:rPr>
              <a:t>1 </a:t>
            </a:r>
            <a:r>
              <a:rPr lang="cs-CZ" sz="1600" dirty="0">
                <a:solidFill>
                  <a:srgbClr val="0000FF"/>
                </a:solidFill>
              </a:rPr>
              <a:t>(</a:t>
            </a:r>
            <a:r>
              <a:rPr lang="cs-CZ" sz="1600" dirty="0" smtClean="0">
                <a:solidFill>
                  <a:srgbClr val="0000FF"/>
                </a:solidFill>
              </a:rPr>
              <a:t>FCE_RBIT)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</a:t>
            </a:r>
            <a:r>
              <a:rPr lang="cs-CZ" sz="1600" dirty="0" smtClean="0">
                <a:solidFill>
                  <a:schemeClr val="tx2"/>
                </a:solidFill>
              </a:rPr>
              <a:t>bitu </a:t>
            </a:r>
            <a:r>
              <a:rPr lang="cs-CZ" sz="1600" dirty="0">
                <a:solidFill>
                  <a:schemeClr val="tx2"/>
                </a:solidFill>
              </a:rPr>
              <a:t>(</a:t>
            </a:r>
            <a:r>
              <a:rPr lang="cs-CZ" sz="1600" dirty="0" smtClean="0">
                <a:solidFill>
                  <a:schemeClr val="tx2"/>
                </a:solidFill>
              </a:rPr>
              <a:t>FCE_RBIT)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</p:txBody>
      </p:sp>
    </p:spTree>
    <p:extLst>
      <p:ext uri="{BB962C8B-B14F-4D97-AF65-F5344CB8AC3E}">
        <p14:creationId xmlns:p14="http://schemas.microsoft.com/office/powerpoint/2010/main" val="34367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>
                <a:cs typeface="Arial" charset="0"/>
              </a:rPr>
              <a:t> 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623552"/>
            <a:ext cx="5832648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cnt_ticks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DIR485=1;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bfout+itx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DIR485=0;  /* </a:t>
            </a:r>
            <a:r>
              <a:rPr lang="en-US" sz="1400" dirty="0" err="1">
                <a:latin typeface="Lucida Console" pitchFamily="49" charset="0"/>
              </a:rPr>
              <a:t>zp</a:t>
            </a:r>
            <a:r>
              <a:rPr lang="cs-CZ" sz="1400" dirty="0">
                <a:latin typeface="Lucida Console" pitchFamily="49" charset="0"/>
              </a:rPr>
              <a:t>ě</a:t>
            </a:r>
            <a:r>
              <a:rPr lang="en-US" sz="1400" dirty="0">
                <a:latin typeface="Lucida Console" pitchFamily="49" charset="0"/>
              </a:rPr>
              <a:t>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p</a:t>
            </a:r>
            <a:r>
              <a:rPr lang="cs-CZ" sz="1400" dirty="0">
                <a:latin typeface="Lucida Console" pitchFamily="49" charset="0"/>
              </a:rPr>
              <a:t>ří</a:t>
            </a:r>
            <a:r>
              <a:rPr lang="en-US" sz="1400" dirty="0" err="1">
                <a:latin typeface="Lucida Console" pitchFamily="49" charset="0"/>
              </a:rPr>
              <a:t>jem</a:t>
            </a:r>
            <a:r>
              <a:rPr lang="en-US" sz="1400" dirty="0">
                <a:latin typeface="Lucida Console" pitchFamily="49" charset="0"/>
              </a:rPr>
              <a:t> */</a:t>
            </a:r>
            <a:r>
              <a:rPr lang="cs-CZ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9052"/>
              </p:ext>
            </p:extLst>
          </p:nvPr>
        </p:nvGraphicFramePr>
        <p:xfrm>
          <a:off x="395288" y="1844824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1259632" y="5445224"/>
            <a:ext cx="5832648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8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163" y="2636912"/>
            <a:ext cx="1512887" cy="1276350"/>
          </a:xfrm>
          <a:prstGeom prst="rect">
            <a:avLst/>
          </a:prstGeom>
          <a:noFill/>
        </p:spPr>
      </p:pic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563888" y="3795428"/>
            <a:ext cx="5151486" cy="11783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6659563" y="1844824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496" y="2623552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79388" y="2914873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31763" y="3341911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46050" y="3778473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476375" y="1833786"/>
            <a:ext cx="5543897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FCE_RBIT)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[3] &amp; 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... ; //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i="1" dirty="0" err="1" smtClean="0">
                <a:latin typeface="Lucida Console" pitchFamily="49" charset="0"/>
              </a:rPr>
              <a:t>sv</a:t>
            </a:r>
            <a:r>
              <a:rPr lang="cs-CZ" sz="1400" i="1" dirty="0" err="1" smtClean="0">
                <a:latin typeface="Lucida Console" pitchFamily="49" charset="0"/>
              </a:rPr>
              <a:t>ítí</a:t>
            </a:r>
            <a:r>
              <a:rPr lang="cs-CZ" sz="1400" dirty="0" smtClean="0">
                <a:latin typeface="Lucida Console" pitchFamily="49" charset="0"/>
              </a:rPr>
              <a:t> </a:t>
            </a:r>
          </a:p>
          <a:p>
            <a:r>
              <a:rPr lang="cs-CZ" sz="1400" b="1" dirty="0" smtClean="0">
                <a:latin typeface="Lucida Console" pitchFamily="49" charset="0"/>
              </a:rPr>
              <a:t>    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... ;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0063" name="Picture 1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3568" y="3573016"/>
            <a:ext cx="1512888" cy="1276350"/>
          </a:xfrm>
          <a:prstGeom prst="rect">
            <a:avLst/>
          </a:prstGeom>
          <a:noFill/>
        </p:spPr>
      </p:pic>
      <p:sp>
        <p:nvSpPr>
          <p:cNvPr id="130064" name="Line 16"/>
          <p:cNvSpPr>
            <a:spLocks noChangeShapeType="1"/>
          </p:cNvSpPr>
          <p:nvPr/>
        </p:nvSpPr>
        <p:spPr bwMode="auto">
          <a:xfrm flipV="1">
            <a:off x="5508104" y="3789038"/>
            <a:ext cx="3024336" cy="27994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5884" y="183425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MrtuAnsWr</a:t>
            </a:r>
            <a:r>
              <a:rPr lang="cs-CZ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/>
              <a:t>   - požadavek na čtení bitové hodnoty – funkční kód 1 a vrací stav tlačítka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MrtuAnsRd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MrtuAnsErr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05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9388" y="1623839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 dirty="0"/>
              <a:t>CRC</a:t>
            </a:r>
          </a:p>
          <a:p>
            <a:pPr marL="342900" indent="-342900"/>
            <a:r>
              <a:rPr lang="cs-CZ" sz="1600" dirty="0"/>
              <a:t>a adresa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03200" y="2703959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kód</a:t>
            </a:r>
          </a:p>
          <a:p>
            <a:r>
              <a:rPr lang="cs-CZ" sz="1600" dirty="0"/>
              <a:t> funkce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189038" y="2708275"/>
            <a:ext cx="2667718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</a:t>
            </a:r>
            <a:r>
              <a:rPr lang="cs-CZ" sz="1400" dirty="0">
                <a:latin typeface="Lucida Console" pitchFamily="49" charset="0"/>
              </a:rPr>
              <a:t>])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FCE_WBIT: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233487" y="1623839"/>
            <a:ext cx="7082929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(bfin,ix-2)==</a:t>
            </a:r>
            <a:r>
              <a:rPr lang="cs-CZ" sz="1400" dirty="0" err="1">
                <a:latin typeface="Lucida Console" pitchFamily="49" charset="0"/>
              </a:rPr>
              <a:t>MrtuRdCrc</a:t>
            </a:r>
            <a:r>
              <a:rPr lang="cs-CZ" sz="1400" dirty="0">
                <a:latin typeface="Lucida Console" pitchFamily="49" charset="0"/>
              </a:rPr>
              <a:t>(bfin+ix-2)))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pic>
        <p:nvPicPr>
          <p:cNvPr id="11469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771775" y="3933825"/>
            <a:ext cx="3313113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2522896" y="4509120"/>
            <a:ext cx="3417255" cy="36004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err="1"/>
              <a:t>bfout</a:t>
            </a:r>
            <a:r>
              <a:rPr lang="en-US" sz="1600" dirty="0"/>
              <a:t>[0] </a:t>
            </a:r>
            <a:r>
              <a:rPr lang="en-US" sz="1600" dirty="0" smtClean="0"/>
              <a:t>               </a:t>
            </a:r>
            <a:r>
              <a:rPr lang="cs-CZ" sz="1600" dirty="0" smtClean="0">
                <a:latin typeface="Lucida Console" pitchFamily="49" charset="0"/>
              </a:rPr>
              <a:t>'</a:t>
            </a:r>
            <a:r>
              <a:rPr lang="en-US" sz="1600" b="1" dirty="0" smtClean="0"/>
              <a:t>:</a:t>
            </a:r>
            <a:r>
              <a:rPr lang="cs-CZ" sz="1600" dirty="0" smtClean="0">
                <a:latin typeface="Lucida Console" pitchFamily="49" charset="0"/>
              </a:rPr>
              <a:t>'</a:t>
            </a:r>
            <a:endParaRPr lang="en-US" sz="1600" b="1" dirty="0"/>
          </a:p>
          <a:p>
            <a:r>
              <a:rPr lang="en-US" sz="1600" dirty="0" err="1"/>
              <a:t>bfout</a:t>
            </a:r>
            <a:r>
              <a:rPr lang="en-US" sz="1600" dirty="0"/>
              <a:t>[1],</a:t>
            </a:r>
            <a:r>
              <a:rPr lang="en-US" sz="1600" dirty="0" err="1"/>
              <a:t>bfout</a:t>
            </a:r>
            <a:r>
              <a:rPr lang="en-US" sz="1600" dirty="0"/>
              <a:t>[2]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/>
              <a:t>bfout</a:t>
            </a:r>
            <a:r>
              <a:rPr lang="en-US" sz="1600" dirty="0"/>
              <a:t>[3],</a:t>
            </a:r>
            <a:r>
              <a:rPr lang="en-US" sz="1600" dirty="0" err="1"/>
              <a:t>bfout</a:t>
            </a:r>
            <a:r>
              <a:rPr lang="en-US" sz="1600" dirty="0"/>
              <a:t>[4]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</a:t>
            </a:r>
            <a:r>
              <a:rPr lang="cs-CZ" sz="1600" b="1" dirty="0"/>
              <a:t>.</a:t>
            </a:r>
          </a:p>
          <a:p>
            <a:r>
              <a:rPr lang="cs-CZ" sz="1600" dirty="0"/>
              <a:t>    </a:t>
            </a:r>
            <a:r>
              <a:rPr lang="cs-CZ" sz="1600" b="1" dirty="0"/>
              <a:t>.</a:t>
            </a:r>
            <a:r>
              <a:rPr lang="en-US" sz="1600" b="1" dirty="0"/>
              <a:t> </a:t>
            </a:r>
            <a:r>
              <a:rPr lang="en-US" sz="1600" dirty="0"/>
              <a:t>     </a:t>
            </a:r>
            <a:endParaRPr lang="cs-CZ" sz="1600" dirty="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558714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err="1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</a:t>
            </a:r>
            <a:r>
              <a:rPr lang="cs-CZ" sz="1600">
                <a:cs typeface="Arial" charset="0"/>
              </a:rPr>
              <a:t>pole </a:t>
            </a:r>
            <a:r>
              <a:rPr lang="cs-CZ" sz="160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7950" y="3409255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FCE_RBIT: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187624" y="542845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en-US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MrtuAnsErr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adr_r,kod_r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80,er,bfout);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0488" y="5396706"/>
            <a:ext cx="731290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chyba</a:t>
            </a:r>
            <a:endParaRPr lang="cs-CZ" sz="1600" dirty="0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07950" y="15572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07950" y="5872311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3528" y="191727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(bfin+2))!=BIT_WR)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(bfin+4))</a:t>
            </a:r>
            <a:r>
              <a:rPr lang="en-US" sz="1400" dirty="0">
                <a:latin typeface="Lucida Console" pitchFamily="49" charset="0"/>
              </a:rPr>
              <a:t>!=0 &amp;&amp; 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LED_G ...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ADR_S,kod_r,reg,val,bfout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23528" y="3772197"/>
            <a:ext cx="705678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(bfin+2))!=BIT_RD||(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(bfin+4))!=1)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bity[0</a:t>
            </a:r>
            <a:r>
              <a:rPr lang="cs-CZ" sz="1400" dirty="0">
                <a:latin typeface="Lucida Console" pitchFamily="49" charset="0"/>
              </a:rPr>
              <a:t>]= 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(ADR_S,kod_r,1,bity,bfout);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6750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2061592"/>
            <a:ext cx="1512887" cy="1295400"/>
          </a:xfrm>
          <a:prstGeom prst="rect">
            <a:avLst/>
          </a:prstGeom>
          <a:noFill/>
        </p:spPr>
      </p:pic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1907704" y="2277318"/>
            <a:ext cx="6767984" cy="27914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flipH="1">
            <a:off x="1979712" y="3212976"/>
            <a:ext cx="6552530" cy="115212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859269"/>
            <a:ext cx="5184775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DIR485=1;  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*/ </a:t>
            </a:r>
            <a:r>
              <a:rPr lang="en-US" sz="1400" dirty="0" err="1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MrtuWrCrc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MrtuCrc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</a:t>
            </a:r>
            <a:r>
              <a:rPr lang="en-US" sz="1400" dirty="0" err="1">
                <a:latin typeface="Lucida Console" pitchFamily="49" charset="0"/>
              </a:rPr>
              <a:t>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DIR485=0;  /* </a:t>
            </a:r>
            <a:r>
              <a:rPr lang="en-US" sz="1400" dirty="0" err="1">
                <a:latin typeface="Lucida Console" pitchFamily="49" charset="0"/>
              </a:rPr>
              <a:t>zp</a:t>
            </a:r>
            <a:r>
              <a:rPr lang="cs-CZ" sz="1400" dirty="0">
                <a:latin typeface="Lucida Console" pitchFamily="49" charset="0"/>
              </a:rPr>
              <a:t>ě</a:t>
            </a:r>
            <a:r>
              <a:rPr lang="en-US" sz="1400" dirty="0">
                <a:latin typeface="Lucida Console" pitchFamily="49" charset="0"/>
              </a:rPr>
              <a:t>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p</a:t>
            </a:r>
            <a:r>
              <a:rPr lang="cs-CZ" sz="1400" dirty="0">
                <a:latin typeface="Lucida Console" pitchFamily="49" charset="0"/>
              </a:rPr>
              <a:t>ří</a:t>
            </a:r>
            <a:r>
              <a:rPr lang="en-US" sz="1400" dirty="0" err="1">
                <a:latin typeface="Lucida Console" pitchFamily="49" charset="0"/>
              </a:rPr>
              <a:t>jem</a:t>
            </a:r>
            <a:r>
              <a:rPr lang="en-US" sz="1400" dirty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326313" y="4204320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byte bity</a:t>
            </a:r>
            <a:r>
              <a:rPr lang="cs-CZ" sz="1400">
                <a:latin typeface="Lucida Console" pitchFamily="49" charset="0"/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33065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340422" y="3223440"/>
            <a:ext cx="4391818" cy="9256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140968"/>
            <a:ext cx="4680520" cy="10081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0064"/>
              <a:gd name="adj2" fmla="val -116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MR6</a:t>
            </a:r>
            <a:endParaRPr lang="cs-CZ" sz="1200" b="1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43737" y="4603476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03848" y="2473002"/>
            <a:ext cx="1119600" cy="739974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899369" y="4603476"/>
            <a:ext cx="1304479" cy="1009650"/>
          </a:xfrm>
          <a:prstGeom prst="wedgeRoundRectCallout">
            <a:avLst>
              <a:gd name="adj1" fmla="val -21410"/>
              <a:gd name="adj2" fmla="val -883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56" name="AutoShape 28"/>
          <p:cNvSpPr>
            <a:spLocks noChangeArrowheads="1"/>
          </p:cNvSpPr>
          <p:nvPr/>
        </p:nvSpPr>
        <p:spPr bwMode="auto">
          <a:xfrm>
            <a:off x="5868666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</p:txBody>
      </p:sp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203253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77145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915916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3274691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3206428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206428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4500241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1404616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4940" name="AutoShape 12"/>
          <p:cNvCxnSpPr>
            <a:cxnSpLocks noChangeShapeType="1"/>
            <a:stCxn id="124932" idx="2"/>
            <a:endCxn id="124936" idx="0"/>
          </p:cNvCxnSpPr>
          <p:nvPr/>
        </p:nvCxnSpPr>
        <p:spPr bwMode="auto">
          <a:xfrm>
            <a:off x="3671566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1" name="AutoShape 13"/>
          <p:cNvCxnSpPr>
            <a:cxnSpLocks noChangeShapeType="1"/>
            <a:stCxn id="124936" idx="2"/>
            <a:endCxn id="124937" idx="0"/>
          </p:cNvCxnSpPr>
          <p:nvPr/>
        </p:nvCxnSpPr>
        <p:spPr bwMode="auto">
          <a:xfrm>
            <a:off x="3674741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2" name="AutoShape 14"/>
          <p:cNvCxnSpPr>
            <a:cxnSpLocks noChangeShapeType="1"/>
            <a:stCxn id="124937" idx="3"/>
            <a:endCxn id="124938" idx="1"/>
          </p:cNvCxnSpPr>
          <p:nvPr/>
        </p:nvCxnSpPr>
        <p:spPr bwMode="auto">
          <a:xfrm>
            <a:off x="4141466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3" name="AutoShape 15"/>
          <p:cNvCxnSpPr>
            <a:cxnSpLocks noChangeShapeType="1"/>
            <a:stCxn id="124937" idx="1"/>
            <a:endCxn id="124939" idx="3"/>
          </p:cNvCxnSpPr>
          <p:nvPr/>
        </p:nvCxnSpPr>
        <p:spPr bwMode="auto">
          <a:xfrm flipH="1">
            <a:off x="2339653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4" name="AutoShape 16"/>
          <p:cNvCxnSpPr>
            <a:cxnSpLocks noChangeShapeType="1"/>
            <a:stCxn id="124956" idx="0"/>
            <a:endCxn id="124932" idx="3"/>
          </p:cNvCxnSpPr>
          <p:nvPr/>
        </p:nvCxnSpPr>
        <p:spPr bwMode="auto">
          <a:xfrm rot="5400000" flipH="1">
            <a:off x="4021610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4945" name="AutoShape 17"/>
          <p:cNvCxnSpPr>
            <a:cxnSpLocks noChangeShapeType="1"/>
            <a:stCxn id="124939" idx="0"/>
            <a:endCxn id="124932" idx="1"/>
          </p:cNvCxnSpPr>
          <p:nvPr/>
        </p:nvCxnSpPr>
        <p:spPr bwMode="auto">
          <a:xfrm rot="16200000">
            <a:off x="1322066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4500241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4355778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4427216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1979291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805291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3850953" y="4437063"/>
            <a:ext cx="140493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124953" name="AutoShape 25"/>
          <p:cNvCxnSpPr>
            <a:cxnSpLocks noChangeShapeType="1"/>
            <a:stCxn id="124938" idx="2"/>
            <a:endCxn id="124939" idx="2"/>
          </p:cNvCxnSpPr>
          <p:nvPr/>
        </p:nvCxnSpPr>
        <p:spPr bwMode="auto">
          <a:xfrm rot="5400000">
            <a:off x="3419947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323528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7127751" y="4796979"/>
            <a:ext cx="1836737" cy="100828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LRC,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124957" name="AutoShape 29"/>
          <p:cNvCxnSpPr>
            <a:cxnSpLocks noChangeShapeType="1"/>
            <a:stCxn id="124938" idx="3"/>
            <a:endCxn id="124956" idx="1"/>
          </p:cNvCxnSpPr>
          <p:nvPr/>
        </p:nvCxnSpPr>
        <p:spPr bwMode="auto">
          <a:xfrm>
            <a:off x="5435278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58" name="AutoShape 30"/>
          <p:cNvSpPr>
            <a:spLocks noChangeArrowheads="1"/>
          </p:cNvSpPr>
          <p:nvPr/>
        </p:nvSpPr>
        <p:spPr bwMode="auto">
          <a:xfrm>
            <a:off x="5003478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3347716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1331640" y="2492896"/>
            <a:ext cx="6047829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...)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en-US" sz="1400" dirty="0" smtClean="0">
                <a:latin typeface="Lucida Console" pitchFamily="49" charset="0"/>
              </a:rPr>
              <a:t>...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1331243" y="5445224"/>
            <a:ext cx="576103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4975" y="1434262"/>
            <a:ext cx="5509842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</a:t>
            </a:r>
            <a:r>
              <a:rPr lang="cs-CZ" sz="1600" dirty="0" smtClean="0">
                <a:cs typeface="Arial" charset="0"/>
              </a:rPr>
              <a:t>210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cs-CZ" sz="1600" b="1" dirty="0" smtClean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>
                <a:cs typeface="Arial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sz="1600" b="1" dirty="0" smtClean="0">
                <a:solidFill>
                  <a:srgbClr val="F80404"/>
                </a:solidFill>
                <a:cs typeface="Arial" charset="0"/>
              </a:rPr>
              <a:t>2</a:t>
            </a:r>
            <a:r>
              <a:rPr lang="cs-CZ" sz="1600" dirty="0" smtClean="0">
                <a:cs typeface="Arial" charset="0"/>
              </a:rPr>
              <a:t> </a:t>
            </a:r>
            <a:endParaRPr lang="cs-CZ" sz="1600" dirty="0">
              <a:cs typeface="Arial" charset="0"/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/>
        </p:nvGraphicFramePr>
        <p:xfrm>
          <a:off x="395288" y="1916640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f1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f2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5364088" y="3409255"/>
            <a:ext cx="2592288" cy="307777"/>
          </a:xfrm>
          <a:prstGeom prst="rect">
            <a:avLst/>
          </a:prstGeom>
          <a:solidFill>
            <a:srgbClr val="BBE0E3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t</a:t>
            </a:r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MbRd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5292080" y="3697287"/>
            <a:ext cx="2592288" cy="307777"/>
          </a:xfrm>
          <a:prstGeom prst="rect">
            <a:avLst/>
          </a:prstGeom>
          <a:solidFill>
            <a:srgbClr val="BBE0E3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t</a:t>
            </a:r>
            <a:r>
              <a:rPr lang="cs-CZ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MbWrOne</a:t>
            </a:r>
            <a:r>
              <a:rPr lang="en-US" sz="14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(ADR_S,...)</a:t>
            </a:r>
            <a:endParaRPr lang="cs-CZ" sz="140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156176" y="141277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2132856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915816" y="1124744"/>
            <a:ext cx="3603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PC (1. resp. 2. část)</a:t>
            </a:r>
            <a:endParaRPr lang="cs-CZ" sz="2400" b="1" dirty="0"/>
          </a:p>
        </p:txBody>
      </p:sp>
      <p:sp>
        <p:nvSpPr>
          <p:cNvPr id="16" name="Obdélník 15"/>
          <p:cNvSpPr/>
          <p:nvPr/>
        </p:nvSpPr>
        <p:spPr>
          <a:xfrm>
            <a:off x="930971" y="25449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683499" y="257049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708920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811291" y="234401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13" grpId="0" animBg="1"/>
      <p:bldP spid="18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</a:t>
            </a:r>
            <a:r>
              <a:rPr lang="en-US" b="1">
                <a:cs typeface="Arial" charset="0"/>
              </a:rPr>
              <a:t>em</a:t>
            </a:r>
            <a:r>
              <a:rPr lang="cs-CZ" b="1">
                <a:cs typeface="Arial" charset="0"/>
              </a:rPr>
              <a:t> odpovědi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61664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{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6984" name="AutoShape 8"/>
          <p:cNvCxnSpPr>
            <a:cxnSpLocks noChangeShapeType="1"/>
            <a:stCxn id="126982" idx="2"/>
            <a:endCxn id="126983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3" idx="2"/>
            <a:endCxn id="126983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0749" y="3429000"/>
            <a:ext cx="1333699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903462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559943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547243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645024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013176"/>
            <a:ext cx="1471878" cy="83099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>
                <a:solidFill>
                  <a:schemeClr val="bg1">
                    <a:lumMod val="65000"/>
                  </a:schemeClr>
                </a:solidFill>
              </a:rPr>
              <a:t>4. informace</a:t>
            </a:r>
          </a:p>
          <a:p>
            <a:r>
              <a:rPr lang="cs-CZ" sz="1600" dirty="0">
                <a:solidFill>
                  <a:schemeClr val="bg1">
                    <a:lumMod val="65000"/>
                  </a:schemeClr>
                </a:solidFill>
              </a:rPr>
              <a:t>o chybě </a:t>
            </a:r>
            <a:r>
              <a:rPr lang="cs-CZ" sz="1600" dirty="0" err="1" smtClean="0">
                <a:solidFill>
                  <a:schemeClr val="bg1">
                    <a:lumMod val="65000"/>
                  </a:schemeClr>
                </a:solidFill>
              </a:rPr>
              <a:t>Slavu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nen</a:t>
            </a:r>
            <a:r>
              <a:rPr lang="cs-CZ" sz="1600" dirty="0" smtClean="0"/>
              <a:t>í nutné)</a:t>
            </a:r>
            <a:endParaRPr lang="cs-CZ" sz="1600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979613" y="3212976"/>
            <a:ext cx="417656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i="1" dirty="0" smtClean="0">
                <a:latin typeface="Lucida Console" pitchFamily="49" charset="0"/>
              </a:rPr>
              <a:t>f1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b="1" dirty="0" smtClean="0">
                <a:latin typeface="Lucida Console" pitchFamily="49" charset="0"/>
              </a:rPr>
              <a:t> 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en-US" sz="1400" i="1" dirty="0" smtClean="0">
                <a:latin typeface="Lucida Console" pitchFamily="49" charset="0"/>
              </a:rPr>
              <a:t>f2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   </a:t>
            </a:r>
            <a:r>
              <a:rPr lang="cs-CZ" sz="1400" b="1" dirty="0" smtClean="0">
                <a:latin typeface="Lucida Console" pitchFamily="49" charset="0"/>
              </a:rPr>
              <a:t>.</a:t>
            </a:r>
            <a:endParaRPr lang="en-US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  break;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default: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i="1" dirty="0" smtClean="0">
                <a:latin typeface="Lucida Console" pitchFamily="49" charset="0"/>
              </a:rPr>
              <a:t>      </a:t>
            </a:r>
            <a:r>
              <a:rPr lang="cs-CZ" sz="1400" i="1" dirty="0" smtClean="0">
                <a:latin typeface="Lucida Console" pitchFamily="49" charset="0"/>
              </a:rPr>
              <a:t>informace </a:t>
            </a:r>
            <a:r>
              <a:rPr lang="cs-CZ" sz="1400" i="1" dirty="0">
                <a:latin typeface="Lucida Console" pitchFamily="49" charset="0"/>
              </a:rPr>
              <a:t>o chybě </a:t>
            </a:r>
            <a:r>
              <a:rPr lang="cs-CZ" sz="1400" i="1" dirty="0" err="1" smtClean="0">
                <a:latin typeface="Lucida Console" pitchFamily="49" charset="0"/>
              </a:rPr>
              <a:t>slavu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908175" y="1903363"/>
            <a:ext cx="5688013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/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LF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ix</a:t>
                      </a:r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ix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Přímá spojovací šipka 16"/>
          <p:cNvCxnSpPr/>
          <p:nvPr/>
        </p:nvCxnSpPr>
        <p:spPr>
          <a:xfrm flipV="1">
            <a:off x="6732240" y="1340768"/>
            <a:ext cx="792088" cy="576064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á složená závorka 17"/>
          <p:cNvSpPr/>
          <p:nvPr/>
        </p:nvSpPr>
        <p:spPr>
          <a:xfrm rot="5400000">
            <a:off x="6408204" y="512676"/>
            <a:ext cx="216024" cy="172819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  <p:cxnSp>
        <p:nvCxnSpPr>
          <p:cNvPr id="19" name="Přímá spojovací šipka 18"/>
          <p:cNvCxnSpPr/>
          <p:nvPr/>
        </p:nvCxnSpPr>
        <p:spPr>
          <a:xfrm flipV="1">
            <a:off x="3995936" y="1484784"/>
            <a:ext cx="2402296" cy="504056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šipka 19"/>
          <p:cNvCxnSpPr/>
          <p:nvPr/>
        </p:nvCxnSpPr>
        <p:spPr>
          <a:xfrm flipV="1">
            <a:off x="4355976" y="1484784"/>
            <a:ext cx="1368152" cy="1152128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V="1">
            <a:off x="4355976" y="1484785"/>
            <a:ext cx="2160240" cy="1368151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ulk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4482"/>
              </p:ext>
            </p:extLst>
          </p:nvPr>
        </p:nvGraphicFramePr>
        <p:xfrm>
          <a:off x="6925295" y="4001472"/>
          <a:ext cx="196788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3940"/>
                <a:gridCol w="983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53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70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88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105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122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fsmg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619672" y="1700213"/>
            <a:ext cx="1008087" cy="360635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err="1" smtClean="0">
                <a:latin typeface="Times New Roman" charset="0"/>
                <a:cs typeface="Times New Roman" charset="0"/>
              </a:rPr>
              <a:t>Power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 On</a:t>
            </a:r>
            <a:endParaRPr lang="cs-CZ" sz="1200" dirty="0">
              <a:latin typeface="Times New Roman" charset="0"/>
              <a:cs typeface="Times New Roman" charset="0"/>
            </a:endParaRP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 err="1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fmsg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fmsg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368623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LRC,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získání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informace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539551" y="5805488"/>
            <a:ext cx="936823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0→</a:t>
            </a:r>
            <a:r>
              <a:rPr lang="cs-CZ" sz="1400" dirty="0" err="1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283968" y="191683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 dirty="0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 dirty="0" err="1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 dirty="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 dirty="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611560" y="1700808"/>
            <a:ext cx="4032448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// </a:t>
            </a:r>
            <a:r>
              <a:rPr lang="en-US" sz="1400" i="1" dirty="0" err="1" smtClean="0">
                <a:latin typeface="Lucida Console" pitchFamily="49" charset="0"/>
              </a:rPr>
              <a:t>zpracov</a:t>
            </a:r>
            <a:r>
              <a:rPr lang="cs-CZ" sz="1400" i="1" dirty="0" err="1" smtClean="0">
                <a:latin typeface="Lucida Console" pitchFamily="49" charset="0"/>
              </a:rPr>
              <a:t>ání</a:t>
            </a:r>
            <a:r>
              <a:rPr lang="cs-CZ" sz="1400" i="1" dirty="0" smtClean="0">
                <a:latin typeface="Lucida Console" pitchFamily="49" charset="0"/>
              </a:rPr>
              <a:t> požadavku</a:t>
            </a:r>
          </a:p>
          <a:p>
            <a:r>
              <a:rPr lang="cs-CZ" sz="1400" dirty="0" smtClean="0">
                <a:latin typeface="Lucida Console" pitchFamily="49" charset="0"/>
              </a:rPr>
              <a:t>    //</a:t>
            </a:r>
            <a:r>
              <a:rPr lang="cs-CZ" sz="1400" i="1" dirty="0" smtClean="0">
                <a:latin typeface="Lucida Console" pitchFamily="49" charset="0"/>
              </a:rPr>
              <a:t> příprava a odeslání odpovědi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.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.</a:t>
            </a:r>
            <a:endParaRPr lang="cs-CZ" sz="1400" i="1" dirty="0" smtClean="0">
              <a:latin typeface="Lucida Console" pitchFamily="49" charset="0"/>
            </a:endParaRPr>
          </a:p>
          <a:p>
            <a:r>
              <a:rPr lang="cs-CZ" sz="1400" i="1" dirty="0" smtClean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=0;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dirty="0" smtClean="0">
                <a:latin typeface="Lucida Console" pitchFamily="49" charset="0"/>
              </a:rPr>
              <a:t>   .  </a:t>
            </a: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67710" y="170080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6588496" y="2296120"/>
            <a:ext cx="1367879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Lucida Console" pitchFamily="49" charset="0"/>
              </a:rPr>
              <a:t>'</a:t>
            </a:r>
            <a:r>
              <a:rPr lang="en-US" sz="1400" dirty="0" smtClean="0">
                <a:latin typeface="Times New Roman" charset="0"/>
                <a:cs typeface="Times New Roman" charset="0"/>
              </a:rPr>
              <a:t>:</a:t>
            </a:r>
            <a:r>
              <a:rPr lang="cs-CZ" sz="1400" dirty="0" smtClean="0">
                <a:latin typeface="Lucida Console" pitchFamily="49" charset="0"/>
              </a:rPr>
              <a:t>'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5940797" y="243899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439147" y="301525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6750" name="AutoShape 14"/>
          <p:cNvCxnSpPr>
            <a:cxnSpLocks noChangeShapeType="1"/>
            <a:stCxn id="116749" idx="2"/>
            <a:endCxn id="116749" idx="3"/>
          </p:cNvCxnSpPr>
          <p:nvPr/>
        </p:nvCxnSpPr>
        <p:spPr bwMode="auto">
          <a:xfrm rot="5400000" flipH="1" flipV="1">
            <a:off x="6049541" y="333831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75835" y="330259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5940797" y="380742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156697" y="409634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266950" y="1700808"/>
            <a:ext cx="6553522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(bfin+1,ix-4)==(</a:t>
            </a:r>
            <a:r>
              <a:rPr lang="cs-CZ" sz="1400" dirty="0" err="1">
                <a:latin typeface="Lucida Console" pitchFamily="49" charset="0"/>
              </a:rPr>
              <a:t>lrc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(bfin+ix-3</a:t>
            </a:r>
            <a:r>
              <a:rPr lang="cs-CZ" sz="1400" dirty="0" smtClean="0">
                <a:latin typeface="Lucida Console" pitchFamily="49" charset="0"/>
              </a:rPr>
              <a:t>)))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&amp;&amp;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        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(bfin+1</a:t>
            </a:r>
            <a:r>
              <a:rPr lang="cs-CZ" sz="1400" dirty="0">
                <a:latin typeface="Lucida Console" pitchFamily="49" charset="0"/>
              </a:rPr>
              <a:t>)==ADR_S</a:t>
            </a:r>
            <a:r>
              <a:rPr lang="cs-CZ" sz="1400" dirty="0" smtClean="0">
                <a:latin typeface="Lucida Console" pitchFamily="49" charset="0"/>
              </a:rPr>
              <a:t>))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en-US" sz="1400" i="1" dirty="0">
                <a:latin typeface="Lucida Console" pitchFamily="49" charset="0"/>
              </a:rPr>
              <a:t>LRC a </a:t>
            </a:r>
            <a:r>
              <a:rPr lang="en-US" sz="1400" i="1" dirty="0" err="1">
                <a:latin typeface="Lucida Console" pitchFamily="49" charset="0"/>
              </a:rPr>
              <a:t>adresa</a:t>
            </a:r>
            <a:r>
              <a:rPr lang="en-US" sz="1400" i="1" dirty="0">
                <a:latin typeface="Lucida Console" pitchFamily="49" charset="0"/>
              </a:rPr>
              <a:t> OK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 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2635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</a:t>
            </a: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2268538" y="3717032"/>
            <a:ext cx="6696075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.. </a:t>
            </a:r>
            <a:r>
              <a:rPr lang="cs-CZ" sz="1400" i="1" dirty="0">
                <a:latin typeface="Lucida Console" pitchFamily="49" charset="0"/>
              </a:rPr>
              <a:t>zpracování požadavku podle funkce a příprava odpovědi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 = M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dirty="0" smtClean="0">
                <a:latin typeface="Lucida Console" pitchFamily="49" charset="0"/>
              </a:rPr>
              <a:t>val = </a:t>
            </a:r>
            <a:r>
              <a:rPr lang="en-US" sz="1400" dirty="0" smtClean="0">
                <a:latin typeface="Lucida Console" pitchFamily="49" charset="0"/>
              </a:rPr>
              <a:t>Mb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+9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2" name="Tabul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46334"/>
              </p:ext>
            </p:extLst>
          </p:nvPr>
        </p:nvGraphicFramePr>
        <p:xfrm>
          <a:off x="4571998" y="986072"/>
          <a:ext cx="4248474" cy="57072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1353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  <a:gridCol w="353494"/>
              </a:tblGrid>
              <a:tr h="0">
                <a:tc>
                  <a:txBody>
                    <a:bodyPr/>
                    <a:lstStyle/>
                    <a:p>
                      <a:r>
                        <a:rPr lang="cs-CZ" sz="1400" baseline="0" dirty="0" err="1" smtClean="0"/>
                        <a:t>bfin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lang="cs-CZ" sz="14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Lrc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</a:t>
                      </a:r>
                      <a:endParaRPr lang="cs-CZ" sz="1400" b="0" i="0" baseline="0" dirty="0">
                        <a:ln>
                          <a:gradFill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5400000" scaled="0"/>
                          </a:gradFill>
                          <a:prstDash val="sysDash"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LF</a:t>
                      </a:r>
                      <a:endParaRPr lang="cs-CZ" sz="1400" b="0" i="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cs-CZ" sz="14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0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lang="cs-CZ" sz="1200" b="0" i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x-3</a:t>
                      </a:r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sz="1200" b="0" i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i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ix</a:t>
                      </a:r>
                      <a:endParaRPr lang="cs-CZ" sz="1200" b="0" i="0" baseline="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Přímá spojovací šipka 12"/>
          <p:cNvCxnSpPr/>
          <p:nvPr/>
        </p:nvCxnSpPr>
        <p:spPr>
          <a:xfrm flipV="1">
            <a:off x="5076056" y="1340768"/>
            <a:ext cx="2088232" cy="2880320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411761" y="5520134"/>
            <a:ext cx="5976663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=0;</a:t>
            </a:r>
            <a:endParaRPr lang="en-US" sz="1600" dirty="0" smtClean="0">
              <a:cs typeface="Arial" charset="0"/>
            </a:endParaRPr>
          </a:p>
          <a:p>
            <a:r>
              <a:rPr lang="cs-CZ" sz="1600" dirty="0" smtClean="0">
                <a:cs typeface="Arial" charset="0"/>
              </a:rPr>
              <a:t>Požadovaná </a:t>
            </a:r>
            <a:r>
              <a:rPr lang="cs-CZ" sz="1600" dirty="0">
                <a:cs typeface="Arial" charset="0"/>
              </a:rPr>
              <a:t>funkce není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ve </a:t>
            </a:r>
            <a:r>
              <a:rPr lang="cs-CZ" sz="1600" dirty="0" err="1">
                <a:cs typeface="Arial" charset="0"/>
              </a:rPr>
              <a:t>Slavu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implementována</a:t>
            </a:r>
            <a:r>
              <a:rPr lang="en-US" sz="1600" dirty="0" smtClean="0">
                <a:cs typeface="Arial" charset="0"/>
              </a:rPr>
              <a:t>: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=1;</a:t>
            </a:r>
          </a:p>
          <a:p>
            <a:r>
              <a:rPr lang="cs-CZ" sz="1600" dirty="0" smtClean="0">
                <a:cs typeface="Arial" charset="0"/>
              </a:rPr>
              <a:t>Požadovaná adresa objektu</a:t>
            </a:r>
            <a:r>
              <a:rPr lang="en-US" sz="1600" dirty="0" smtClean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  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=2;</a:t>
            </a:r>
          </a:p>
          <a:p>
            <a:r>
              <a:rPr lang="cs-CZ" sz="1600" dirty="0" smtClean="0">
                <a:cs typeface="Arial" charset="0"/>
              </a:rPr>
              <a:t>Zapisovaná data do objektu ve </a:t>
            </a:r>
            <a:r>
              <a:rPr lang="cs-CZ" sz="1600" dirty="0" err="1" smtClean="0">
                <a:cs typeface="Arial" charset="0"/>
              </a:rPr>
              <a:t>Slavu</a:t>
            </a:r>
            <a:r>
              <a:rPr lang="cs-CZ" sz="1600" dirty="0" smtClean="0">
                <a:cs typeface="Arial" charset="0"/>
              </a:rPr>
              <a:t> mimo rozsah</a:t>
            </a:r>
            <a:r>
              <a:rPr lang="en-US" sz="1600" dirty="0" smtClean="0">
                <a:cs typeface="Arial" charset="0"/>
              </a:rPr>
              <a:t>:</a:t>
            </a:r>
            <a:r>
              <a:rPr lang="cs-CZ" sz="1600" dirty="0" smtClean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cs typeface="Arial" charset="0"/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=3;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23528" y="3717032"/>
            <a:ext cx="1518364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err="1" smtClean="0"/>
              <a:t>a</a:t>
            </a:r>
            <a:r>
              <a:rPr lang="en-US" sz="1600" dirty="0" err="1" smtClean="0"/>
              <a:t>dresy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cs-CZ" sz="1600" dirty="0" smtClean="0"/>
              <a:t>ů</a:t>
            </a:r>
          </a:p>
          <a:p>
            <a:r>
              <a:rPr lang="cs-CZ" sz="1600" dirty="0" smtClean="0"/>
              <a:t>a hodnoty</a:t>
            </a:r>
            <a:endParaRPr lang="cs-CZ" sz="16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1520" y="5517232"/>
            <a:ext cx="1962397" cy="107721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kontrola požadavku</a:t>
            </a:r>
          </a:p>
          <a:p>
            <a:r>
              <a:rPr lang="cs-CZ" sz="1600" dirty="0" smtClean="0"/>
              <a:t>- funkce</a:t>
            </a:r>
          </a:p>
          <a:p>
            <a:pPr>
              <a:buFontTx/>
              <a:buChar char="-"/>
            </a:pPr>
            <a:r>
              <a:rPr lang="cs-CZ" sz="1600" dirty="0" smtClean="0"/>
              <a:t> adresa objektu</a:t>
            </a:r>
          </a:p>
          <a:p>
            <a:pPr>
              <a:buFontTx/>
              <a:buChar char="-"/>
            </a:pPr>
            <a:r>
              <a:rPr lang="cs-CZ" sz="1600" dirty="0" smtClean="0"/>
              <a:t> hodnoty</a:t>
            </a:r>
            <a:endParaRPr lang="cs-CZ" sz="1600" dirty="0"/>
          </a:p>
        </p:txBody>
      </p:sp>
      <p:cxnSp>
        <p:nvCxnSpPr>
          <p:cNvPr id="18" name="Přímá spojovací šipka 17"/>
          <p:cNvCxnSpPr/>
          <p:nvPr/>
        </p:nvCxnSpPr>
        <p:spPr>
          <a:xfrm flipV="1">
            <a:off x="7092280" y="1340768"/>
            <a:ext cx="432048" cy="648072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avá složená závorka 18"/>
          <p:cNvSpPr/>
          <p:nvPr/>
        </p:nvSpPr>
        <p:spPr>
          <a:xfrm rot="5400000">
            <a:off x="6408204" y="512676"/>
            <a:ext cx="216024" cy="1728192"/>
          </a:xfrm>
          <a:prstGeom prst="rightBrace">
            <a:avLst>
              <a:gd name="adj1" fmla="val 8333"/>
              <a:gd name="adj2" fmla="val 56827"/>
            </a:avLst>
          </a:prstGeom>
          <a:ln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accent3">
                  <a:lumMod val="65000"/>
                </a:schemeClr>
              </a:solidFill>
            </a:endParaRPr>
          </a:p>
        </p:txBody>
      </p:sp>
      <p:cxnSp>
        <p:nvCxnSpPr>
          <p:cNvPr id="20" name="Přímá spojovací šipka 19"/>
          <p:cNvCxnSpPr/>
          <p:nvPr/>
        </p:nvCxnSpPr>
        <p:spPr>
          <a:xfrm flipV="1">
            <a:off x="4427984" y="1484784"/>
            <a:ext cx="1970248" cy="504056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V="1">
            <a:off x="4355976" y="1484784"/>
            <a:ext cx="1440160" cy="216024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95288" y="1700808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23850" y="3164780"/>
            <a:ext cx="139382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 funkce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2268538" y="3140968"/>
            <a:ext cx="2547492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</a:t>
            </a:r>
          </a:p>
        </p:txBody>
      </p:sp>
      <p:cxnSp>
        <p:nvCxnSpPr>
          <p:cNvPr id="22" name="Přímá spojovací šipka 21"/>
          <p:cNvCxnSpPr/>
          <p:nvPr/>
        </p:nvCxnSpPr>
        <p:spPr>
          <a:xfrm flipV="1">
            <a:off x="4572000" y="1484786"/>
            <a:ext cx="1944216" cy="1728190"/>
          </a:xfrm>
          <a:prstGeom prst="straightConnector1">
            <a:avLst/>
          </a:prstGeom>
          <a:ln w="12700">
            <a:solidFill>
              <a:srgbClr val="0000FF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79388" y="981075"/>
            <a:ext cx="3455987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vyslání odpovědi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75928" y="2204864"/>
            <a:ext cx="1215752" cy="307777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==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MODBUS ASCII </a:t>
            </a:r>
            <a:endParaRPr lang="cs-CZ" sz="1200" b="1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36465" y="2348880"/>
            <a:ext cx="503979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 = 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ADR_S,kod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836465" y="2041748"/>
            <a:ext cx="5039791" cy="30713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i</a:t>
            </a:r>
            <a:r>
              <a:rPr lang="en-US" sz="1400" dirty="0" err="1" smtClean="0">
                <a:latin typeface="Lucida Console" pitchFamily="49" charset="0"/>
              </a:rPr>
              <a:t>tx</a:t>
            </a:r>
            <a:r>
              <a:rPr lang="cs-CZ" sz="1400" dirty="0" smtClean="0">
                <a:latin typeface="Lucida Console" pitchFamily="49" charset="0"/>
              </a:rPr>
              <a:t> = </a:t>
            </a:r>
            <a:r>
              <a:rPr lang="cs-CZ" sz="1400" dirty="0" err="1">
                <a:latin typeface="Lucida Console" pitchFamily="49" charset="0"/>
              </a:rPr>
              <a:t>MbAnsRD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ADR_S,kod_r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poce</a:t>
            </a:r>
            <a:r>
              <a:rPr lang="cs-CZ" sz="1400" dirty="0" smtClean="0">
                <a:latin typeface="Lucida Console" pitchFamily="49" charset="0"/>
              </a:rPr>
              <a:t>t,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</a:t>
            </a:r>
            <a:r>
              <a:rPr lang="en-US" sz="1400" dirty="0" smtClean="0">
                <a:latin typeface="Lucida Console" pitchFamily="49" charset="0"/>
              </a:rPr>
              <a:t>u</a:t>
            </a:r>
            <a:r>
              <a:rPr lang="cs-CZ" sz="1400" dirty="0" smtClean="0">
                <a:latin typeface="Lucida Console" pitchFamily="49" charset="0"/>
              </a:rPr>
              <a:t>t);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68312" y="2996952"/>
            <a:ext cx="5543848" cy="30777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) 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 = 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ADR_S,kod</a:t>
            </a:r>
            <a:r>
              <a:rPr lang="en-US" sz="1400" dirty="0" smtClean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|0x80,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68312" y="3573016"/>
            <a:ext cx="5399832" cy="73866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 += </a:t>
            </a:r>
            <a:r>
              <a:rPr lang="cs-CZ" sz="1400" dirty="0" err="1" smtClean="0">
                <a:latin typeface="Lucida Console" pitchFamily="49" charset="0"/>
              </a:rPr>
              <a:t>MbWrByte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(bfout+1,i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+i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 += </a:t>
            </a:r>
            <a:r>
              <a:rPr lang="cs-CZ" sz="1400" dirty="0" err="1" smtClean="0">
                <a:latin typeface="Lucida Console" pitchFamily="49" charset="0"/>
              </a:rPr>
              <a:t>MbWrEoT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bfout+i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x);</a:t>
            </a:r>
            <a:endParaRPr lang="cs-CZ" sz="1400" dirty="0">
              <a:latin typeface="Lucida Console" pitchFamily="49" charset="0"/>
            </a:endParaRP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20393"/>
              </p:ext>
            </p:extLst>
          </p:nvPr>
        </p:nvGraphicFramePr>
        <p:xfrm>
          <a:off x="6925295" y="4001472"/>
          <a:ext cx="196788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3940"/>
                <a:gridCol w="9839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úloha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str.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MA1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MA2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53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MA3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70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MA4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88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MA5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105</a:t>
                      </a:r>
                      <a:endParaRPr lang="cs-CZ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MA6</a:t>
                      </a:r>
                      <a:endParaRPr lang="cs-C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 smtClean="0"/>
                        <a:t>122</a:t>
                      </a:r>
                      <a:endParaRPr lang="cs-CZ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MA1</a:t>
            </a:r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  </a:t>
            </a:r>
          </a:p>
          <a:p>
            <a:pPr marL="342900" indent="-342900"/>
            <a:r>
              <a:rPr lang="cs-CZ" sz="1600" b="1" dirty="0" smtClean="0"/>
              <a:t>     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965700" y="4149080"/>
            <a:ext cx="1085850" cy="709613"/>
          </a:xfrm>
          <a:prstGeom prst="wedgeRoundRectCallout">
            <a:avLst>
              <a:gd name="adj1" fmla="val -96639"/>
              <a:gd name="adj2" fmla="val -1086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2796939" cy="14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48799"/>
            <a:ext cx="2880320" cy="162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347715" y="2619375"/>
            <a:ext cx="1584325" cy="752475"/>
          </a:xfrm>
          <a:prstGeom prst="wedgeRoundRectCallout">
            <a:avLst>
              <a:gd name="adj1" fmla="val -52908"/>
              <a:gd name="adj2" fmla="val 833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483768" y="4740275"/>
            <a:ext cx="1085850" cy="738187"/>
          </a:xfrm>
          <a:prstGeom prst="wedgeRoundRectCallout">
            <a:avLst>
              <a:gd name="adj1" fmla="val -62867"/>
              <a:gd name="adj2" fmla="val -19408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043608" y="3554413"/>
            <a:ext cx="4465017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2267744" y="3698875"/>
            <a:ext cx="4464496" cy="714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7678737" y="2492896"/>
            <a:ext cx="1214438" cy="752475"/>
          </a:xfrm>
          <a:prstGeom prst="wedgeRoundRectCallout">
            <a:avLst>
              <a:gd name="adj1" fmla="val -191567"/>
              <a:gd name="adj2" fmla="val 1052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</a:t>
            </a:r>
            <a:r>
              <a:rPr lang="cs-CZ" sz="1600" dirty="0" smtClean="0">
                <a:solidFill>
                  <a:srgbClr val="0000FF"/>
                </a:solidFill>
              </a:rPr>
              <a:t> ASCII </a:t>
            </a:r>
            <a:r>
              <a:rPr lang="cs-CZ" sz="1600" dirty="0">
                <a:solidFill>
                  <a:srgbClr val="0000FF"/>
                </a:solidFill>
              </a:rPr>
              <a:t>s kódem funkce 6 (FCE_WREG)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4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(ADR_S,FCE_WREG,REG_WR,pot,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52" y="4797152"/>
            <a:ext cx="2480328" cy="141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7020272" y="4365104"/>
            <a:ext cx="288032" cy="144038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7044605" y="5975231"/>
            <a:ext cx="1079500" cy="287338"/>
          </a:xfrm>
          <a:prstGeom prst="wedgeRoundRectCallout">
            <a:avLst>
              <a:gd name="adj1" fmla="val -34412"/>
              <a:gd name="adj2" fmla="val -96963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0 až 1023</a:t>
            </a:r>
          </a:p>
        </p:txBody>
      </p:sp>
    </p:spTree>
    <p:extLst>
      <p:ext uri="{BB962C8B-B14F-4D97-AF65-F5344CB8AC3E}">
        <p14:creationId xmlns:p14="http://schemas.microsoft.com/office/powerpoint/2010/main" val="19706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619673" y="1412875"/>
            <a:ext cx="4792662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619672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621259" y="3141663"/>
            <a:ext cx="4679032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7);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 1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91" y="2895322"/>
            <a:ext cx="2702368" cy="15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4608512" y="4071938"/>
            <a:ext cx="3419872" cy="43718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3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39" y="3847773"/>
            <a:ext cx="2576651" cy="140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8" y="4941888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13" y="4941888"/>
            <a:ext cx="3457575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15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17675"/>
            <a:ext cx="2576651" cy="140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4968875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{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  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_r,1,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3563938" y="2781299"/>
            <a:ext cx="3384326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492500" y="2924175"/>
            <a:ext cx="4463876" cy="158432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300663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795963" y="4365625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5867400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5900738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4935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461519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0" y="1815202"/>
            <a:ext cx="2702368" cy="15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82" y="1952302"/>
            <a:ext cx="2576651" cy="140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888" y="4652963"/>
            <a:ext cx="1512887" cy="1276350"/>
          </a:xfrm>
          <a:prstGeom prst="rect">
            <a:avLst/>
          </a:prstGeom>
          <a:noFill/>
        </p:spPr>
      </p:pic>
      <p:pic>
        <p:nvPicPr>
          <p:cNvPr id="29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4745038"/>
            <a:ext cx="1512887" cy="1276350"/>
          </a:xfrm>
          <a:prstGeom prst="rect">
            <a:avLst/>
          </a:prstGeom>
          <a:noFill/>
        </p:spPr>
      </p:pic>
      <p:sp>
        <p:nvSpPr>
          <p:cNvPr id="30" name="Line 8"/>
          <p:cNvSpPr>
            <a:spLocks noChangeShapeType="1"/>
          </p:cNvSpPr>
          <p:nvPr/>
        </p:nvSpPr>
        <p:spPr bwMode="auto">
          <a:xfrm flipH="1" flipV="1">
            <a:off x="2050255" y="2997200"/>
            <a:ext cx="432594" cy="28082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971600" y="2937669"/>
            <a:ext cx="936104" cy="180736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660232" y="2997200"/>
            <a:ext cx="288256" cy="20161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 flipV="1">
            <a:off x="5651500" y="2997200"/>
            <a:ext cx="1296988" cy="2663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2843213" y="3644900"/>
            <a:ext cx="1584325" cy="752475"/>
          </a:xfrm>
          <a:prstGeom prst="wedgeRoundRectCallout">
            <a:avLst>
              <a:gd name="adj1" fmla="val -92084"/>
              <a:gd name="adj2" fmla="val -2869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1114425" y="436562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437188" y="44370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7380288" y="5373688"/>
            <a:ext cx="1584325" cy="1008062"/>
          </a:xfrm>
          <a:prstGeom prst="wedgeRoundRectCallout">
            <a:avLst>
              <a:gd name="adj1" fmla="val -81662"/>
              <a:gd name="adj2" fmla="val -3173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38" name="AutoShape 17"/>
          <p:cNvSpPr>
            <a:spLocks noChangeArrowheads="1"/>
          </p:cNvSpPr>
          <p:nvPr/>
        </p:nvSpPr>
        <p:spPr bwMode="auto">
          <a:xfrm>
            <a:off x="107504" y="3717925"/>
            <a:ext cx="1085850" cy="738188"/>
          </a:xfrm>
          <a:prstGeom prst="wedgeRoundRectCallout">
            <a:avLst>
              <a:gd name="adj1" fmla="val 65060"/>
              <a:gd name="adj2" fmla="val -3516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7667625" y="4365625"/>
            <a:ext cx="1085850" cy="738188"/>
          </a:xfrm>
          <a:prstGeom prst="wedgeRoundRectCallout">
            <a:avLst>
              <a:gd name="adj1" fmla="val -120176"/>
              <a:gd name="adj2" fmla="val -3623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40" name="AutoShape 19"/>
          <p:cNvSpPr>
            <a:spLocks noChangeArrowheads="1"/>
          </p:cNvSpPr>
          <p:nvPr/>
        </p:nvSpPr>
        <p:spPr bwMode="auto">
          <a:xfrm>
            <a:off x="3203575" y="4508500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41" name="AutoShape 20"/>
          <p:cNvSpPr>
            <a:spLocks noChangeArrowheads="1"/>
          </p:cNvSpPr>
          <p:nvPr/>
        </p:nvSpPr>
        <p:spPr bwMode="auto">
          <a:xfrm>
            <a:off x="3203575" y="5734050"/>
            <a:ext cx="1296988" cy="709613"/>
          </a:xfrm>
          <a:prstGeom prst="wedgeRoundRectCallout">
            <a:avLst>
              <a:gd name="adj1" fmla="val -106181"/>
              <a:gd name="adj2" fmla="val -2338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3995738" y="2276475"/>
            <a:ext cx="1214437" cy="865188"/>
          </a:xfrm>
          <a:prstGeom prst="wedgeRoundRectCallout">
            <a:avLst>
              <a:gd name="adj1" fmla="val 80194"/>
              <a:gd name="adj2" fmla="val 424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7847013" y="2852738"/>
            <a:ext cx="1117600" cy="709612"/>
          </a:xfrm>
          <a:prstGeom prst="wedgeRoundRectCallout">
            <a:avLst>
              <a:gd name="adj1" fmla="val -141195"/>
              <a:gd name="adj2" fmla="val -289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na zápis jediného vnitřního registru (hodnota 0 až 1023) – funkční kód 6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MbWrOne  s kódem funkce 6 (FCE_WREG)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se základními tiky 30 ms (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cs-CZ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</a:rPr>
              <a:t>* 7 = 210)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   </a:t>
            </a:r>
            <a:r>
              <a:rPr lang="cs-CZ" sz="1600">
                <a:solidFill>
                  <a:schemeClr val="tx2"/>
                </a:solidFill>
              </a:rPr>
              <a:t>(30</a:t>
            </a:r>
            <a:r>
              <a:rPr lang="en-US" sz="1600">
                <a:solidFill>
                  <a:schemeClr val="tx2"/>
                </a:solidFill>
              </a:rPr>
              <a:t>*17=510)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</a:t>
            </a:r>
            <a:r>
              <a:rPr lang="cs-CZ" sz="160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4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492896"/>
            <a:ext cx="5687790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  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(ADR_S,FCE_WREG,REG_WR,val,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6" name="Picture 4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3284984"/>
            <a:ext cx="1512887" cy="1276350"/>
          </a:xfrm>
          <a:prstGeom prst="rect">
            <a:avLst/>
          </a:prstGeom>
          <a:noFill/>
        </p:spPr>
      </p:pic>
      <p:sp>
        <p:nvSpPr>
          <p:cNvPr id="17" name="Line 46"/>
          <p:cNvSpPr>
            <a:spLocks noChangeShapeType="1"/>
          </p:cNvSpPr>
          <p:nvPr/>
        </p:nvSpPr>
        <p:spPr bwMode="auto">
          <a:xfrm flipH="1" flipV="1">
            <a:off x="3563887" y="3501007"/>
            <a:ext cx="5111799" cy="701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Rectangle 47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1258889" y="5445224"/>
            <a:ext cx="568937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&gt;=TIMEOUT){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95288" y="18319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1908175" y="1831975"/>
            <a:ext cx="5400129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1908175" y="3357563"/>
            <a:ext cx="4464050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 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+3))==FCE_RBIT)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+7);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(val &amp; 1) </a:t>
            </a:r>
            <a:r>
              <a:rPr lang="cs-CZ" sz="1400" dirty="0" smtClean="0">
                <a:latin typeface="Lucida Console" pitchFamily="49" charset="0"/>
              </a:rPr>
              <a:t>.. ; //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i="1" dirty="0" err="1" smtClean="0">
                <a:latin typeface="Lucida Console" pitchFamily="49" charset="0"/>
              </a:rPr>
              <a:t>sv</a:t>
            </a:r>
            <a:r>
              <a:rPr lang="cs-CZ" sz="1400" i="1" dirty="0" err="1" smtClean="0">
                <a:latin typeface="Lucida Console" pitchFamily="49" charset="0"/>
              </a:rPr>
              <a:t>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.. ;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12657" name="Picture 1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4355976" y="3860800"/>
            <a:ext cx="3745037" cy="64832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zápis jediného vnitřního registru (hodnota 0 až 1023) – funkční kód 6,</a:t>
            </a:r>
          </a:p>
          <a:p>
            <a:r>
              <a:rPr lang="cs-CZ" sz="1600"/>
              <a:t>     hodnotu zobrazí na LCD a vrací potvrzení o přijetí požadavku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MbAnsWr  s kódem přijaté funkce</a:t>
            </a:r>
          </a:p>
          <a:p>
            <a:r>
              <a:rPr lang="cs-CZ" sz="1600"/>
              <a:t>   - požadavek na čtení bitové hodnoty – funkční kód 1 a vrací stav tlačítka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MbAnsErr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3933056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r>
              <a:rPr lang="cs-CZ" sz="1400" b="1" dirty="0" smtClean="0"/>
              <a:t>(Slave)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r>
              <a:rPr lang="cs-CZ" sz="1400" b="1" dirty="0" smtClean="0"/>
              <a:t>(Master)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/>
              <a:t>2</a:t>
            </a:r>
            <a:r>
              <a:rPr lang="cs-CZ" sz="1600" dirty="0"/>
              <a:t>. kód</a:t>
            </a:r>
          </a:p>
          <a:p>
            <a:r>
              <a:rPr lang="cs-CZ" sz="1600" dirty="0"/>
              <a:t> funkce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8800" name="Picture 1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2771775" y="3933825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 flipV="1">
            <a:off x="2339975" y="4724400"/>
            <a:ext cx="3600450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07950" y="3068638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187450" y="5140746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0488" y="5085184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187450" y="5589240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07950" y="562257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395288" y="1841500"/>
            <a:ext cx="5327650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REG_WR)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>
                <a:latin typeface="Lucida Console" pitchFamily="49" charset="0"/>
              </a:rPr>
              <a:t>102</a:t>
            </a:r>
            <a:r>
              <a:rPr lang="en-US" sz="1400" dirty="0">
                <a:latin typeface="Lucida Console" pitchFamily="49" charset="0"/>
              </a:rPr>
              <a:t>3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395288" y="3429000"/>
            <a:ext cx="6913562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+5))==BIT_RD&amp;&amp;(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))==1)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bity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cs-CZ" sz="1400" dirty="0" smtClean="0">
                <a:latin typeface="Lucida Console" pitchFamily="49" charset="0"/>
              </a:rPr>
              <a:t> ... 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_r,1,bity,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7326313" y="3933056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bity</a:t>
            </a:r>
            <a:r>
              <a:rPr lang="cs-CZ" sz="1400" dirty="0">
                <a:latin typeface="Lucida Console" pitchFamily="49" charset="0"/>
              </a:rPr>
              <a:t>[1];</a:t>
            </a:r>
          </a:p>
        </p:txBody>
      </p:sp>
      <p:pic>
        <p:nvPicPr>
          <p:cNvPr id="120853" name="Picture 21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20854" name="Line 22"/>
          <p:cNvSpPr>
            <a:spLocks noChangeShapeType="1"/>
          </p:cNvSpPr>
          <p:nvPr/>
        </p:nvSpPr>
        <p:spPr bwMode="auto">
          <a:xfrm flipV="1">
            <a:off x="2051050" y="2205038"/>
            <a:ext cx="5834063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 flipH="1">
            <a:off x="1979712" y="3213101"/>
            <a:ext cx="6553101" cy="79196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MA1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3491880" y="2575371"/>
            <a:ext cx="1085850" cy="738188"/>
          </a:xfrm>
          <a:prstGeom prst="wedgeRoundRectCallout">
            <a:avLst>
              <a:gd name="adj1" fmla="val -129665"/>
              <a:gd name="adj2" fmla="val 492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4" y="4807619"/>
            <a:ext cx="1296988" cy="709613"/>
          </a:xfrm>
          <a:prstGeom prst="wedgeRoundRectCallout">
            <a:avLst>
              <a:gd name="adj1" fmla="val -65469"/>
              <a:gd name="adj2" fmla="val -130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MA2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827088" y="2420888"/>
            <a:ext cx="765055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Rozhraní</a:t>
            </a:r>
            <a:r>
              <a:rPr lang="cs-CZ" sz="1600" b="1" dirty="0"/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0" name="Rectangle 1046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3509" name="Rectangle 1045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63491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Rectangle 1032"/>
          <p:cNvSpPr>
            <a:spLocks noChangeArrowheads="1"/>
          </p:cNvSpPr>
          <p:nvPr/>
        </p:nvSpPr>
        <p:spPr bwMode="auto">
          <a:xfrm>
            <a:off x="250825" y="25654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63497" name="Rectangle 1033"/>
          <p:cNvSpPr>
            <a:spLocks noChangeArrowheads="1"/>
          </p:cNvSpPr>
          <p:nvPr/>
        </p:nvSpPr>
        <p:spPr bwMode="auto">
          <a:xfrm>
            <a:off x="250825" y="45085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63499" name="Rectangle 1035"/>
          <p:cNvSpPr>
            <a:spLocks noChangeArrowheads="1"/>
          </p:cNvSpPr>
          <p:nvPr/>
        </p:nvSpPr>
        <p:spPr bwMode="auto">
          <a:xfrm>
            <a:off x="5653088" y="2636838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63500" name="Rectangle 1036"/>
          <p:cNvSpPr>
            <a:spLocks noChangeArrowheads="1"/>
          </p:cNvSpPr>
          <p:nvPr/>
        </p:nvSpPr>
        <p:spPr bwMode="auto">
          <a:xfrm>
            <a:off x="5653088" y="458152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  <p:sp>
        <p:nvSpPr>
          <p:cNvPr id="63501" name="Line 1037"/>
          <p:cNvSpPr>
            <a:spLocks noChangeShapeType="1"/>
          </p:cNvSpPr>
          <p:nvPr/>
        </p:nvSpPr>
        <p:spPr bwMode="auto">
          <a:xfrm>
            <a:off x="3779838" y="28527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2" name="Line 1038"/>
          <p:cNvSpPr>
            <a:spLocks noChangeShapeType="1"/>
          </p:cNvSpPr>
          <p:nvPr/>
        </p:nvSpPr>
        <p:spPr bwMode="auto">
          <a:xfrm>
            <a:off x="3779838" y="35004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3" name="Text Box 1039"/>
          <p:cNvSpPr txBox="1">
            <a:spLocks noChangeArrowheads="1"/>
          </p:cNvSpPr>
          <p:nvPr/>
        </p:nvSpPr>
        <p:spPr bwMode="auto">
          <a:xfrm>
            <a:off x="3968750" y="234950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63504" name="Text Box 1040"/>
          <p:cNvSpPr txBox="1">
            <a:spLocks noChangeArrowheads="1"/>
          </p:cNvSpPr>
          <p:nvPr/>
        </p:nvSpPr>
        <p:spPr bwMode="auto">
          <a:xfrm>
            <a:off x="4140200" y="32131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63505" name="Line 1041"/>
          <p:cNvSpPr>
            <a:spLocks noChangeShapeType="1"/>
          </p:cNvSpPr>
          <p:nvPr/>
        </p:nvSpPr>
        <p:spPr bwMode="auto">
          <a:xfrm>
            <a:off x="3779838" y="47418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6" name="Text Box 1042"/>
          <p:cNvSpPr txBox="1">
            <a:spLocks noChangeArrowheads="1"/>
          </p:cNvSpPr>
          <p:nvPr/>
        </p:nvSpPr>
        <p:spPr bwMode="auto">
          <a:xfrm>
            <a:off x="3981450" y="44370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3507" name="Line 1043"/>
          <p:cNvSpPr>
            <a:spLocks noChangeShapeType="1"/>
          </p:cNvSpPr>
          <p:nvPr/>
        </p:nvSpPr>
        <p:spPr bwMode="auto">
          <a:xfrm>
            <a:off x="3779838" y="546258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8" name="Text Box 1044"/>
          <p:cNvSpPr txBox="1">
            <a:spLocks noChangeArrowheads="1"/>
          </p:cNvSpPr>
          <p:nvPr/>
        </p:nvSpPr>
        <p:spPr bwMode="auto">
          <a:xfrm>
            <a:off x="4356100" y="5157788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34076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47" y="3220194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17" y="3141811"/>
            <a:ext cx="3000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53"/>
          <p:cNvSpPr>
            <a:spLocks noChangeArrowheads="1"/>
          </p:cNvSpPr>
          <p:nvPr/>
        </p:nvSpPr>
        <p:spPr bwMode="auto">
          <a:xfrm>
            <a:off x="3616449" y="4838402"/>
            <a:ext cx="1171575" cy="752475"/>
          </a:xfrm>
          <a:prstGeom prst="wedgeRoundRectCallout">
            <a:avLst>
              <a:gd name="adj1" fmla="val -44985"/>
              <a:gd name="adj2" fmla="val -1004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55"/>
          <p:cNvSpPr>
            <a:spLocks noChangeArrowheads="1"/>
          </p:cNvSpPr>
          <p:nvPr/>
        </p:nvSpPr>
        <p:spPr bwMode="auto">
          <a:xfrm>
            <a:off x="7678737" y="4590256"/>
            <a:ext cx="1214438" cy="752475"/>
          </a:xfrm>
          <a:prstGeom prst="wedgeRoundRectCallout">
            <a:avLst>
              <a:gd name="adj1" fmla="val -90000"/>
              <a:gd name="adj2" fmla="val -567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56"/>
          <p:cNvSpPr>
            <a:spLocks noChangeArrowheads="1"/>
          </p:cNvSpPr>
          <p:nvPr/>
        </p:nvSpPr>
        <p:spPr bwMode="auto">
          <a:xfrm>
            <a:off x="827584" y="4796631"/>
            <a:ext cx="1439862" cy="936625"/>
          </a:xfrm>
          <a:prstGeom prst="wedgeRoundRectCallout">
            <a:avLst>
              <a:gd name="adj1" fmla="val 69185"/>
              <a:gd name="adj2" fmla="val -803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57"/>
          <p:cNvSpPr>
            <a:spLocks noChangeArrowheads="1"/>
          </p:cNvSpPr>
          <p:nvPr/>
        </p:nvSpPr>
        <p:spPr bwMode="auto">
          <a:xfrm>
            <a:off x="4644008" y="2390130"/>
            <a:ext cx="1085850" cy="792162"/>
          </a:xfrm>
          <a:prstGeom prst="wedgeRoundRectCallout">
            <a:avLst>
              <a:gd name="adj1" fmla="val -95176"/>
              <a:gd name="adj2" fmla="val 19088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1393602" y="4446588"/>
            <a:ext cx="576064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H="1">
            <a:off x="2761752" y="4326733"/>
            <a:ext cx="273630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5 (FCE_WBIT)</a:t>
            </a:r>
          </a:p>
          <a:p>
            <a:r>
              <a:rPr lang="cs-CZ" sz="1600" dirty="0"/>
              <a:t>   - požadavek na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3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Slave</a:t>
            </a:r>
          </a:p>
        </p:txBody>
      </p:sp>
    </p:spTree>
    <p:extLst>
      <p:ext uri="{BB962C8B-B14F-4D97-AF65-F5344CB8AC3E}">
        <p14:creationId xmlns:p14="http://schemas.microsoft.com/office/powerpoint/2010/main" val="3184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bitu)</a:t>
            </a:r>
          </a:p>
        </p:txBody>
      </p:sp>
      <p:graphicFrame>
        <p:nvGraphicFramePr>
          <p:cNvPr id="14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utoShape 57"/>
          <p:cNvSpPr>
            <a:spLocks noChangeArrowheads="1"/>
          </p:cNvSpPr>
          <p:nvPr/>
        </p:nvSpPr>
        <p:spPr bwMode="auto">
          <a:xfrm>
            <a:off x="7740650" y="4509119"/>
            <a:ext cx="1229568" cy="559311"/>
          </a:xfrm>
          <a:prstGeom prst="wedgeRoundRectCallout">
            <a:avLst>
              <a:gd name="adj1" fmla="val -96372"/>
              <a:gd name="adj2" fmla="val 618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39" y="5245436"/>
            <a:ext cx="2519312" cy="127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948264" y="4365103"/>
            <a:ext cx="360040" cy="1794129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979613" y="1412875"/>
            <a:ext cx="554513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068960"/>
            <a:ext cx="5183188" cy="375487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FCE_RREG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7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   .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}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86104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endParaRPr lang="cs-CZ" sz="1200" b="1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68" y="3573016"/>
            <a:ext cx="2519312" cy="127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29063" y="4509316"/>
            <a:ext cx="3960416" cy="3610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4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333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31" y="3861048"/>
            <a:ext cx="2658121" cy="13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FCE_RREG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2916238" y="4941888"/>
            <a:ext cx="251985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987674" y="4941888"/>
            <a:ext cx="3888581" cy="57467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7958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2996952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429000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switch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){</a:t>
            </a: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0xFF00: ..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Žlutá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en-US" sz="1400" i="1" dirty="0" smtClean="0">
              <a:latin typeface="Lucida Console" pitchFamily="49" charset="0"/>
              <a:cs typeface="Arial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0x0000: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bílá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default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: err=3;</a:t>
            </a: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(err==0)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58081" y="55626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569495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5867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FCE_RREG</a:t>
            </a:r>
            <a:r>
              <a:rPr lang="cs-CZ" sz="1400" dirty="0">
                <a:latin typeface="Lucida Console" pitchFamily="49" charset="0"/>
              </a:rPr>
              <a:t>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197167" y="2180203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6002704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6036042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endParaRPr lang="cs-CZ" sz="12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7" y="3140968"/>
            <a:ext cx="2658121" cy="13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608512" y="2636912"/>
            <a:ext cx="1763713" cy="151216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239294" y="4293095"/>
            <a:ext cx="4501058" cy="2876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04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72816"/>
            <a:ext cx="2943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05" y="1996058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143" y="4797425"/>
            <a:ext cx="1512887" cy="1276350"/>
          </a:xfrm>
          <a:prstGeom prst="rect">
            <a:avLst/>
          </a:prstGeom>
          <a:noFill/>
        </p:spPr>
      </p:pic>
      <p:pic>
        <p:nvPicPr>
          <p:cNvPr id="28" name="Picture 10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5275" y="4724400"/>
            <a:ext cx="1512888" cy="1276350"/>
          </a:xfrm>
          <a:prstGeom prst="rect">
            <a:avLst/>
          </a:prstGeom>
          <a:noFill/>
        </p:spPr>
      </p:pic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1259632" y="3212974"/>
            <a:ext cx="1602631" cy="17273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 flipV="1">
            <a:off x="2321718" y="3212975"/>
            <a:ext cx="540544" cy="244804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 flipV="1">
            <a:off x="7022404" y="3284983"/>
            <a:ext cx="139700" cy="266337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776217" y="3212975"/>
            <a:ext cx="1027113" cy="18003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3159125" y="3571875"/>
            <a:ext cx="1403350" cy="936625"/>
          </a:xfrm>
          <a:prstGeom prst="wedgeRoundRectCallout">
            <a:avLst>
              <a:gd name="adj1" fmla="val -89142"/>
              <a:gd name="adj2" fmla="val 3186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233363" y="3652838"/>
            <a:ext cx="1171575" cy="865187"/>
          </a:xfrm>
          <a:prstGeom prst="wedgeRoundRectCallout">
            <a:avLst>
              <a:gd name="adj1" fmla="val 78455"/>
              <a:gd name="adj2" fmla="val -3697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276600" y="5732463"/>
            <a:ext cx="1511300" cy="792162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3348038" y="4832350"/>
            <a:ext cx="1214437" cy="752475"/>
          </a:xfrm>
          <a:prstGeom prst="wedgeRoundRectCallout">
            <a:avLst>
              <a:gd name="adj1" fmla="val -91961"/>
              <a:gd name="adj2" fmla="val -470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404938" y="44370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776218" y="4508500"/>
            <a:ext cx="1871662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4675956" y="3822700"/>
            <a:ext cx="1439862" cy="936625"/>
          </a:xfrm>
          <a:prstGeom prst="wedgeRoundRectCallout">
            <a:avLst>
              <a:gd name="adj1" fmla="val 72601"/>
              <a:gd name="adj2" fmla="val 120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647880" y="4041775"/>
            <a:ext cx="1171575" cy="1009650"/>
          </a:xfrm>
          <a:prstGeom prst="wedgeRoundRectCallout">
            <a:avLst>
              <a:gd name="adj1" fmla="val -98646"/>
              <a:gd name="adj2" fmla="val -1383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3930153" y="2000250"/>
            <a:ext cx="1085850" cy="792162"/>
          </a:xfrm>
          <a:prstGeom prst="wedgeRoundRectCallout">
            <a:avLst>
              <a:gd name="adj1" fmla="val 84942"/>
              <a:gd name="adj2" fmla="val 998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2" name="AutoShape 25"/>
          <p:cNvSpPr>
            <a:spLocks noChangeArrowheads="1"/>
          </p:cNvSpPr>
          <p:nvPr/>
        </p:nvSpPr>
        <p:spPr bwMode="auto">
          <a:xfrm>
            <a:off x="7884368" y="2204864"/>
            <a:ext cx="1152525" cy="752475"/>
          </a:xfrm>
          <a:prstGeom prst="wedgeRoundRectCallout">
            <a:avLst>
              <a:gd name="adj1" fmla="val -114048"/>
              <a:gd name="adj2" fmla="val 7573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na zápis jediného bitového stavu – funkční kód 5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MbWrOne  s kódem funkce 5 (FCE_WBIT)</a:t>
            </a:r>
          </a:p>
          <a:p>
            <a:r>
              <a:rPr lang="cs-CZ" sz="1600"/>
              <a:t>   - požadavek čtení 16 bitové hodnoty vnitřního registru – funkční kód 3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s kodem funkce 3 (FCE_RREG)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se základními tiky 30 ms (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cs-CZ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</a:rPr>
              <a:t>* 7 = 210)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   </a:t>
            </a:r>
            <a:r>
              <a:rPr lang="cs-CZ" sz="1600">
                <a:solidFill>
                  <a:schemeClr val="tx2"/>
                </a:solidFill>
              </a:rPr>
              <a:t>(30</a:t>
            </a:r>
            <a:r>
              <a:rPr lang="en-US" sz="1600">
                <a:solidFill>
                  <a:schemeClr val="tx2"/>
                </a:solidFill>
              </a:rPr>
              <a:t>*17=510)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</a:t>
            </a:r>
            <a:r>
              <a:rPr lang="cs-CZ" sz="160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MA2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348880"/>
            <a:ext cx="5616624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cnt_ticks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DIR485=1;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cs-CZ" sz="1400" dirty="0">
                <a:latin typeface="Lucida Console" pitchFamily="49" charset="0"/>
              </a:rPr>
              <a:t>zpět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příjem – pro RS485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graphicFrame>
        <p:nvGraphicFramePr>
          <p:cNvPr id="16" name="Group 6"/>
          <p:cNvGraphicFramePr>
            <a:graphicFrameLocks noGrp="1"/>
          </p:cNvGraphicFramePr>
          <p:nvPr/>
        </p:nvGraphicFramePr>
        <p:xfrm>
          <a:off x="395288" y="1844824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1259632" y="5445224"/>
            <a:ext cx="561662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8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163" y="2708920"/>
            <a:ext cx="1512887" cy="1276350"/>
          </a:xfrm>
          <a:prstGeom prst="rect">
            <a:avLst/>
          </a:prstGeom>
          <a:noFill/>
        </p:spPr>
      </p:pic>
      <p:sp>
        <p:nvSpPr>
          <p:cNvPr id="19" name="Line 40"/>
          <p:cNvSpPr>
            <a:spLocks noChangeShapeType="1"/>
          </p:cNvSpPr>
          <p:nvPr/>
        </p:nvSpPr>
        <p:spPr bwMode="auto">
          <a:xfrm flipH="1" flipV="1">
            <a:off x="3635896" y="3573016"/>
            <a:ext cx="5184576" cy="28803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6659563" y="1844824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496" y="2348880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</a:t>
            </a:r>
            <a:r>
              <a:rPr lang="en-US" sz="1200" b="1"/>
              <a:t>2</a:t>
            </a:r>
            <a:endParaRPr lang="cs-CZ" sz="1200" b="1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8175" y="1831975"/>
            <a:ext cx="5472137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8175" y="3357563"/>
            <a:ext cx="4392613" cy="1368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if</a:t>
            </a:r>
            <a:r>
              <a:rPr lang="cs-CZ" sz="1400">
                <a:latin typeface="Lucida Console" pitchFamily="49" charset="0"/>
              </a:rPr>
              <a:t>( (kod_r=MbRdByte(bfin+3))==FCE_RREG)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pocet=MbRdByte(bfin+5);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 </a:t>
            </a:r>
            <a:r>
              <a:rPr lang="cs-CZ" sz="1400">
                <a:latin typeface="Lucida Console" pitchFamily="49" charset="0"/>
              </a:rPr>
              <a:t>val=MbRdWord(bfin+7);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cs-CZ" sz="1400">
                <a:latin typeface="Lucida Console" pitchFamily="49" charset="0"/>
              </a:rPr>
              <a:t> printf(...);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pic>
        <p:nvPicPr>
          <p:cNvPr id="108553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08554" name="Line 10"/>
          <p:cNvSpPr>
            <a:spLocks noChangeShapeType="1"/>
          </p:cNvSpPr>
          <p:nvPr/>
        </p:nvSpPr>
        <p:spPr bwMode="auto">
          <a:xfrm flipV="1">
            <a:off x="3276600" y="3716338"/>
            <a:ext cx="4175125" cy="64928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</a:t>
            </a:r>
            <a:r>
              <a:rPr lang="en-US" sz="1200" b="1"/>
              <a:t>2</a:t>
            </a:r>
            <a:endParaRPr lang="cs-CZ" sz="1200" b="1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zápis jediného bitového stavu  – funkční kód 5,</a:t>
            </a:r>
          </a:p>
          <a:p>
            <a:r>
              <a:rPr lang="cs-CZ" sz="1600"/>
              <a:t>     stav indikuje a vrací potvrzení o přijetí požadavku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MbAnsWr  s kódem přijaté funkce</a:t>
            </a:r>
          </a:p>
          <a:p>
            <a:r>
              <a:rPr lang="cs-CZ" sz="1600"/>
              <a:t>   - požadavek na čtení 16 bitové hodnoty – funkční kód 3 a vrací požadovanou hodnotu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MbAnsErr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</a:t>
            </a:r>
            <a:r>
              <a:rPr lang="en-US" sz="1200" b="1"/>
              <a:t>2</a:t>
            </a:r>
            <a:endParaRPr lang="cs-CZ" sz="1200" b="1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FCE_WBIT: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FCE_RREG: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469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771775" y="3933825"/>
            <a:ext cx="3313113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>
            <a:off x="2339975" y="4652963"/>
            <a:ext cx="3671888" cy="714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</a:t>
            </a:r>
            <a:r>
              <a:rPr lang="en-US" sz="1200" b="1"/>
              <a:t>2</a:t>
            </a:r>
            <a:endParaRPr lang="cs-CZ" sz="1200" b="1"/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7950" y="2980184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187450" y="52292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0488" y="518068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07950" y="573325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3528" y="1772816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BIT_WR)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!=0&amp;&amp;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LED_G ...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23528" y="3363317"/>
            <a:ext cx="7056784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val = ... ;</a:t>
            </a:r>
          </a:p>
          <a:p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7397750" y="3789040"/>
            <a:ext cx="156686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pic>
        <p:nvPicPr>
          <p:cNvPr id="116750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1763713" y="2205038"/>
            <a:ext cx="6911975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flipH="1">
            <a:off x="1763688" y="2924175"/>
            <a:ext cx="6840562" cy="7928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12976"/>
            <a:ext cx="4896544" cy="72008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356991"/>
            <a:ext cx="4680520" cy="86409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>
            <a:off x="2915816" y="2276872"/>
            <a:ext cx="1439862" cy="936625"/>
          </a:xfrm>
          <a:prstGeom prst="wedgeRoundRectCallout">
            <a:avLst>
              <a:gd name="adj1" fmla="val -77638"/>
              <a:gd name="adj2" fmla="val 555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771800" y="4435574"/>
            <a:ext cx="1171575" cy="1009650"/>
          </a:xfrm>
          <a:prstGeom prst="wedgeRoundRectCallout">
            <a:avLst>
              <a:gd name="adj1" fmla="val -73649"/>
              <a:gd name="adj2" fmla="val -74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stavu</a:t>
            </a:r>
          </a:p>
          <a:p>
            <a:r>
              <a:rPr lang="cs-CZ" sz="1400" dirty="0">
                <a:cs typeface="Arial" charset="0"/>
              </a:rPr>
              <a:t>tlačítka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236296" y="4077072"/>
            <a:ext cx="1433760" cy="792162"/>
          </a:xfrm>
          <a:prstGeom prst="wedgeRoundRectCallout">
            <a:avLst>
              <a:gd name="adj1" fmla="val -73111"/>
              <a:gd name="adj2" fmla="val -662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524328" y="2996952"/>
            <a:ext cx="1152128" cy="752475"/>
          </a:xfrm>
          <a:prstGeom prst="wedgeRoundRectCallout">
            <a:avLst>
              <a:gd name="adj1" fmla="val -105140"/>
              <a:gd name="adj2" fmla="val -43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MA3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827088" y="2420888"/>
            <a:ext cx="765055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Rozhraní</a:t>
            </a:r>
            <a:r>
              <a:rPr lang="cs-CZ" sz="1600" b="1" dirty="0"/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stav bitu</a:t>
            </a:r>
          </a:p>
          <a:p>
            <a:r>
              <a:rPr lang="cs-CZ" sz="1600"/>
              <a:t> odešle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52140" y="1671191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29633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0" y="3414465"/>
            <a:ext cx="2971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52"/>
          <p:cNvSpPr>
            <a:spLocks noChangeShapeType="1"/>
          </p:cNvSpPr>
          <p:nvPr/>
        </p:nvSpPr>
        <p:spPr bwMode="auto">
          <a:xfrm flipH="1" flipV="1">
            <a:off x="2411759" y="4627116"/>
            <a:ext cx="4320479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Line 53"/>
          <p:cNvSpPr>
            <a:spLocks noChangeShapeType="1"/>
          </p:cNvSpPr>
          <p:nvPr/>
        </p:nvSpPr>
        <p:spPr bwMode="auto">
          <a:xfrm flipH="1">
            <a:off x="1619672" y="4482654"/>
            <a:ext cx="381642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55"/>
          <p:cNvSpPr>
            <a:spLocks noChangeArrowheads="1"/>
          </p:cNvSpPr>
          <p:nvPr/>
        </p:nvSpPr>
        <p:spPr bwMode="auto">
          <a:xfrm>
            <a:off x="2908300" y="5052567"/>
            <a:ext cx="1085850" cy="738187"/>
          </a:xfrm>
          <a:prstGeom prst="wedgeRoundRectCallout">
            <a:avLst>
              <a:gd name="adj1" fmla="val -87137"/>
              <a:gd name="adj2" fmla="val -10311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AutoShape 56"/>
          <p:cNvSpPr>
            <a:spLocks noChangeArrowheads="1"/>
          </p:cNvSpPr>
          <p:nvPr/>
        </p:nvSpPr>
        <p:spPr bwMode="auto">
          <a:xfrm>
            <a:off x="179809" y="4940647"/>
            <a:ext cx="1439863" cy="936625"/>
          </a:xfrm>
          <a:prstGeom prst="wedgeRoundRectCallout">
            <a:avLst>
              <a:gd name="adj1" fmla="val 43716"/>
              <a:gd name="adj2" fmla="val -8152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0" name="AutoShape 57"/>
          <p:cNvSpPr>
            <a:spLocks noChangeArrowheads="1"/>
          </p:cNvSpPr>
          <p:nvPr/>
        </p:nvSpPr>
        <p:spPr bwMode="auto">
          <a:xfrm>
            <a:off x="5229473" y="4806008"/>
            <a:ext cx="1085850" cy="709612"/>
          </a:xfrm>
          <a:prstGeom prst="wedgeRoundRectCallout">
            <a:avLst>
              <a:gd name="adj1" fmla="val -115936"/>
              <a:gd name="adj2" fmla="val -723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1" name="AutoShape 58"/>
          <p:cNvSpPr>
            <a:spLocks noChangeArrowheads="1"/>
          </p:cNvSpPr>
          <p:nvPr/>
        </p:nvSpPr>
        <p:spPr bwMode="auto">
          <a:xfrm>
            <a:off x="4355976" y="2564830"/>
            <a:ext cx="1085850" cy="792162"/>
          </a:xfrm>
          <a:prstGeom prst="wedgeRoundRectCallout">
            <a:avLst>
              <a:gd name="adj1" fmla="val -54824"/>
              <a:gd name="adj2" fmla="val 1932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čtení 16bitové hodnoty vnitřního registru 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3 (FCE_RREG)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odpovědi: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</a:t>
            </a:r>
            <a:r>
              <a:rPr lang="cs-CZ" sz="1600" dirty="0" smtClean="0">
                <a:solidFill>
                  <a:schemeClr val="tx2"/>
                </a:solidFill>
              </a:rPr>
              <a:t>odpovědi </a:t>
            </a:r>
            <a:r>
              <a:rPr lang="cs-CZ" sz="1600" dirty="0">
                <a:solidFill>
                  <a:schemeClr val="tx2"/>
                </a:solidFill>
              </a:rPr>
              <a:t>na požadavky čtení registru (FCE_RREG)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a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Slave</a:t>
            </a:r>
          </a:p>
        </p:txBody>
      </p:sp>
    </p:spTree>
    <p:extLst>
      <p:ext uri="{BB962C8B-B14F-4D97-AF65-F5344CB8AC3E}">
        <p14:creationId xmlns:p14="http://schemas.microsoft.com/office/powerpoint/2010/main" val="2836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79878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err="1" smtClean="0">
                <a:latin typeface="Lucida Console" pitchFamily="49" charset="0"/>
              </a:rPr>
              <a:t>a.Rd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REG,REG_R</a:t>
            </a:r>
            <a:r>
              <a:rPr lang="en-US" sz="1400" dirty="0" smtClean="0">
                <a:latin typeface="Lucida Console" pitchFamily="49" charset="0"/>
              </a:rPr>
              <a:t>D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619672" y="3141663"/>
            <a:ext cx="4752627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 case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FCE_RREG: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5288" y="14128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3850" y="2492375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3850" y="3755371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19673" y="1412875"/>
            <a:ext cx="4792662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619672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47266"/>
            <a:ext cx="2766968" cy="14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3276599" y="3789363"/>
            <a:ext cx="4371975" cy="48922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V="1">
            <a:off x="3276601" y="4278590"/>
            <a:ext cx="3135734" cy="22990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5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116013" y="1989138"/>
            <a:ext cx="5183187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,7);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;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;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</a:t>
            </a:r>
            <a:r>
              <a:rPr lang="en-US" sz="1400" b="1" dirty="0" smtClean="0">
                <a:latin typeface="Lucida Console" pitchFamily="49" charset="0"/>
              </a:rPr>
              <a:t>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468313" y="1557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382588" y="3716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042988" y="4149725"/>
            <a:ext cx="518318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,7);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..</a:t>
            </a:r>
          </a:p>
          <a:p>
            <a:r>
              <a:rPr lang="en-US" sz="1400" b="1" dirty="0">
                <a:latin typeface="Lucida Console" pitchFamily="49" charset="0"/>
              </a:rPr>
              <a:t>b</a:t>
            </a:r>
            <a:r>
              <a:rPr lang="en-US" sz="1400" b="1" dirty="0" smtClean="0">
                <a:latin typeface="Lucida Console" pitchFamily="49" charset="0"/>
              </a:rPr>
              <a:t>reak;</a:t>
            </a:r>
            <a:endParaRPr lang="cs-CZ" sz="1400" b="1" dirty="0">
              <a:latin typeface="Lucida Console" pitchFamily="49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47266"/>
            <a:ext cx="2766968" cy="14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3491880" y="2708920"/>
            <a:ext cx="4104456" cy="158417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2555875" y="4293095"/>
            <a:ext cx="3888333" cy="50405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1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čtení 16bitové hodnoty – funkční kód 3 a vrací požadovanou hodnotu,</a:t>
            </a:r>
          </a:p>
          <a:p>
            <a:r>
              <a:rPr lang="cs-CZ" sz="1600" dirty="0">
                <a:solidFill>
                  <a:srgbClr val="0000FF"/>
                </a:solidFill>
              </a:rPr>
              <a:t>        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09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582738" y="3805238"/>
            <a:ext cx="31918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en-US" sz="1400" dirty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</a:t>
            </a:r>
            <a:r>
              <a:rPr lang="en-US" sz="1400" dirty="0">
                <a:latin typeface="Lucida Console" pitchFamily="49" charset="0"/>
              </a:rPr>
              <a:t>R</a:t>
            </a:r>
            <a:r>
              <a:rPr lang="cs-CZ" sz="1400" dirty="0">
                <a:latin typeface="Lucida Console" pitchFamily="49" charset="0"/>
              </a:rPr>
              <a:t>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46" y="3977857"/>
            <a:ext cx="2664346" cy="132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2843212" y="4868862"/>
            <a:ext cx="3024931" cy="16748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3021010" y="5157192"/>
            <a:ext cx="4215285" cy="43239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50825" y="3212976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50825" y="13414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827261" y="3645024"/>
            <a:ext cx="4968875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{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  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_r,1,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87450" y="535677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496" y="5301208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87450" y="5867945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5496" y="5901283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828651" y="1844824"/>
            <a:ext cx="5543549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MSB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[0] a LSB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[1]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34" y="2996952"/>
            <a:ext cx="2664346" cy="132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2843212" y="4221087"/>
            <a:ext cx="5185171" cy="43187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 flipV="1">
            <a:off x="3419870" y="2708918"/>
            <a:ext cx="3384377" cy="136815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012160" y="2275710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971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0688" y="4672013"/>
            <a:ext cx="1512887" cy="1276350"/>
          </a:xfrm>
          <a:prstGeom prst="rect">
            <a:avLst/>
          </a:prstGeom>
          <a:noFill/>
        </p:spPr>
      </p:pic>
      <p:pic>
        <p:nvPicPr>
          <p:cNvPr id="29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672013"/>
            <a:ext cx="1512888" cy="1276350"/>
          </a:xfrm>
          <a:prstGeom prst="rect">
            <a:avLst/>
          </a:prstGeom>
          <a:noFill/>
        </p:spPr>
      </p:pic>
      <p:sp>
        <p:nvSpPr>
          <p:cNvPr id="30" name="Line 13"/>
          <p:cNvSpPr>
            <a:spLocks noChangeShapeType="1"/>
          </p:cNvSpPr>
          <p:nvPr/>
        </p:nvSpPr>
        <p:spPr bwMode="auto">
          <a:xfrm flipH="1" flipV="1">
            <a:off x="1908175" y="2924175"/>
            <a:ext cx="1079500" cy="26654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5580112" y="3006725"/>
            <a:ext cx="944513" cy="18621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6776244" y="3211513"/>
            <a:ext cx="604044" cy="17287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2700338" y="2995613"/>
            <a:ext cx="215900" cy="2806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059113" y="3571875"/>
            <a:ext cx="1085850" cy="738188"/>
          </a:xfrm>
          <a:prstGeom prst="wedgeRoundRectCallout">
            <a:avLst>
              <a:gd name="adj1" fmla="val -77630"/>
              <a:gd name="adj2" fmla="val -3817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73025" y="3429000"/>
            <a:ext cx="1403350" cy="936625"/>
          </a:xfrm>
          <a:prstGeom prst="wedgeRoundRectCallout">
            <a:avLst>
              <a:gd name="adj1" fmla="val 94005"/>
              <a:gd name="adj2" fmla="val -4915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1476375" y="4364038"/>
            <a:ext cx="1871663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5868988" y="436403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3492500" y="5803900"/>
            <a:ext cx="1296988" cy="709613"/>
          </a:xfrm>
          <a:prstGeom prst="wedgeRoundRectCallout">
            <a:avLst>
              <a:gd name="adj1" fmla="val -92718"/>
              <a:gd name="adj2" fmla="val -4395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39" name="AutoShape 23"/>
          <p:cNvSpPr>
            <a:spLocks noChangeArrowheads="1"/>
          </p:cNvSpPr>
          <p:nvPr/>
        </p:nvSpPr>
        <p:spPr bwMode="auto">
          <a:xfrm>
            <a:off x="3348038" y="4940300"/>
            <a:ext cx="1511300" cy="792163"/>
          </a:xfrm>
          <a:prstGeom prst="wedgeRoundRectCallout">
            <a:avLst>
              <a:gd name="adj1" fmla="val -67856"/>
              <a:gd name="adj2" fmla="val 2895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7883525" y="3006725"/>
            <a:ext cx="1117600" cy="709613"/>
          </a:xfrm>
          <a:prstGeom prst="wedgeRoundRectCallout">
            <a:avLst>
              <a:gd name="adj1" fmla="val -146023"/>
              <a:gd name="adj2" fmla="val -2516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7883525" y="1844675"/>
            <a:ext cx="1085850" cy="792163"/>
          </a:xfrm>
          <a:prstGeom prst="wedgeRoundRectCallout">
            <a:avLst>
              <a:gd name="adj1" fmla="val -233479"/>
              <a:gd name="adj2" fmla="val 9869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16 bitová hodnota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7878763" y="4221163"/>
            <a:ext cx="1085850" cy="738187"/>
          </a:xfrm>
          <a:prstGeom prst="wedgeRoundRectCallout">
            <a:avLst>
              <a:gd name="adj1" fmla="val -115790"/>
              <a:gd name="adj2" fmla="val -4268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4427984" y="3861048"/>
            <a:ext cx="1439863" cy="936625"/>
          </a:xfrm>
          <a:prstGeom prst="wedgeRoundRectCallout">
            <a:avLst>
              <a:gd name="adj1" fmla="val 73594"/>
              <a:gd name="adj2" fmla="val -694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jednoho registru</a:t>
            </a:r>
          </a:p>
          <a:p>
            <a:r>
              <a:rPr lang="cs-CZ" sz="1400">
                <a:cs typeface="Arial" charset="0"/>
              </a:rPr>
              <a:t>(funkce 3)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MbRd</a:t>
            </a:r>
          </a:p>
        </p:txBody>
      </p:sp>
    </p:spTree>
    <p:extLst>
      <p:ext uri="{BB962C8B-B14F-4D97-AF65-F5344CB8AC3E}">
        <p14:creationId xmlns:p14="http://schemas.microsoft.com/office/powerpoint/2010/main" val="35626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čtení 16 bitové hodnoty vnitřního registru – funkční kód 3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 s kódem funkce 3 (FCE_RREG)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Master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se základními tiky 30 ms (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cs-CZ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</a:rPr>
              <a:t>* 7 = 210)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   </a:t>
            </a:r>
            <a:r>
              <a:rPr lang="cs-CZ" sz="1600">
                <a:solidFill>
                  <a:schemeClr val="tx2"/>
                </a:solidFill>
              </a:rPr>
              <a:t>(30</a:t>
            </a:r>
            <a:r>
              <a:rPr lang="en-US" sz="1600">
                <a:solidFill>
                  <a:schemeClr val="tx2"/>
                </a:solidFill>
              </a:rPr>
              <a:t>*17=510)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</a:t>
            </a:r>
            <a:r>
              <a:rPr lang="cs-CZ" sz="160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registru (FCE_RREG) </a:t>
            </a:r>
          </a:p>
          <a:p>
            <a:r>
              <a:rPr lang="cs-CZ" sz="1600">
                <a:solidFill>
                  <a:schemeClr val="tx2"/>
                </a:solidFill>
              </a:rPr>
              <a:t>      a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13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259632" y="5499809"/>
            <a:ext cx="568863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&gt;=TIMEOUT){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5" name="Rectangle 42"/>
          <p:cNvSpPr>
            <a:spLocks noChangeArrowheads="1"/>
          </p:cNvSpPr>
          <p:nvPr/>
        </p:nvSpPr>
        <p:spPr bwMode="auto">
          <a:xfrm>
            <a:off x="107950" y="544464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1259632" y="2547481"/>
            <a:ext cx="5688806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DIR485=1;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6659563" y="2411413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5496" y="256432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908175" y="1831975"/>
            <a:ext cx="5472137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908175" y="4724400"/>
            <a:ext cx="4319588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_r==FCE_RBIT)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+7);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(val &amp; 1</a:t>
            </a:r>
            <a:r>
              <a:rPr lang="cs-CZ" sz="1400" dirty="0" smtClean="0">
                <a:latin typeface="Lucida Console" pitchFamily="49" charset="0"/>
              </a:rPr>
              <a:t>) .. ; // </a:t>
            </a:r>
            <a:r>
              <a:rPr lang="cs-CZ" sz="1400" i="1" dirty="0" smtClean="0">
                <a:latin typeface="Lucida Console" pitchFamily="49" charset="0"/>
              </a:rPr>
              <a:t>LED svítí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..</a:t>
            </a:r>
            <a:r>
              <a:rPr lang="cs-CZ" sz="1400" dirty="0" smtClean="0">
                <a:latin typeface="Lucida Console" pitchFamily="49" charset="0"/>
              </a:rPr>
              <a:t> ; //</a:t>
            </a:r>
            <a:r>
              <a:rPr lang="cs-CZ" sz="1400" i="1" dirty="0" smtClean="0">
                <a:latin typeface="Lucida Console" pitchFamily="49" charset="0"/>
              </a:rPr>
              <a:t> 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10601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1908175" y="3355975"/>
            <a:ext cx="4319588" cy="1368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+3))==FCE_RREG)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en-US" sz="1400" dirty="0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+7);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(...);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 flipV="1">
            <a:off x="3492500" y="3789363"/>
            <a:ext cx="381635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V="1">
            <a:off x="4356100" y="3860800"/>
            <a:ext cx="3744913" cy="19446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čtení 16bitové hodnoty – funkční kód 3 a vrací požadovanou hodnotu,</a:t>
            </a:r>
          </a:p>
          <a:p>
            <a:r>
              <a:rPr lang="cs-CZ" sz="1600">
                <a:solidFill>
                  <a:srgbClr val="0000FF"/>
                </a:solidFill>
              </a:rPr>
              <a:t>            aplikační funkce MbAnsRd  s kódem přijaté funkce</a:t>
            </a:r>
          </a:p>
          <a:p>
            <a:r>
              <a:rPr lang="cs-CZ" sz="1600"/>
              <a:t>   - požadavek na čtení bitové hodnoty – funkční kód 1 a vrací stav tlačítka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MbAnsErr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FCE_RREG: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6745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6746" name="Line 10"/>
          <p:cNvSpPr>
            <a:spLocks noChangeShapeType="1"/>
          </p:cNvSpPr>
          <p:nvPr/>
        </p:nvSpPr>
        <p:spPr bwMode="auto">
          <a:xfrm flipH="1" flipV="1">
            <a:off x="2411413" y="4005263"/>
            <a:ext cx="3600450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flipH="1" flipV="1">
            <a:off x="2339975" y="4724400"/>
            <a:ext cx="3600450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/>
              <a:t>ŘPS – úloha MODBUS MA3</a:t>
            </a: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07950" y="3356992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187450" y="5212432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90488" y="5229200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07950" y="13414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107950" y="566124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322734" y="3717032"/>
            <a:ext cx="7057578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+5))==BIT_RD&amp;&amp;(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 ... 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7380288" y="1900064"/>
            <a:ext cx="1566862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cs-CZ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[2];</a:t>
            </a:r>
          </a:p>
        </p:txBody>
      </p:sp>
      <p:pic>
        <p:nvPicPr>
          <p:cNvPr id="118798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2277616"/>
            <a:ext cx="1512888" cy="1295400"/>
          </a:xfrm>
          <a:prstGeom prst="rect">
            <a:avLst/>
          </a:prstGeom>
          <a:noFill/>
        </p:spPr>
      </p:pic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323528" y="1700213"/>
            <a:ext cx="7057032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[0]=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&gt;&gt;8; </a:t>
            </a:r>
            <a:r>
              <a:rPr lang="en-US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[1</a:t>
            </a:r>
            <a:r>
              <a:rPr lang="en-US" sz="1400" dirty="0">
                <a:latin typeface="Lucida Console" pitchFamily="49" charset="0"/>
              </a:rPr>
              <a:t>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1907704" y="3501008"/>
            <a:ext cx="6768752" cy="5760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 flipV="1">
            <a:off x="2051720" y="2060848"/>
            <a:ext cx="6696744" cy="115212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pic>
        <p:nvPicPr>
          <p:cNvPr id="15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144" y="3438773"/>
            <a:ext cx="1512887" cy="1276350"/>
          </a:xfrm>
          <a:prstGeom prst="rect">
            <a:avLst/>
          </a:prstGeom>
          <a:noFill/>
        </p:spPr>
      </p:pic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984" y="3521373"/>
            <a:ext cx="1512887" cy="1276350"/>
          </a:xfrm>
          <a:prstGeom prst="rect">
            <a:avLst/>
          </a:prstGeom>
          <a:noFill/>
        </p:spPr>
      </p:pic>
      <p:sp>
        <p:nvSpPr>
          <p:cNvPr id="19" name="Line 10"/>
          <p:cNvSpPr>
            <a:spLocks noChangeShapeType="1"/>
          </p:cNvSpPr>
          <p:nvPr/>
        </p:nvSpPr>
        <p:spPr bwMode="auto">
          <a:xfrm flipH="1" flipV="1">
            <a:off x="3275731" y="3789040"/>
            <a:ext cx="3888432" cy="86409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 flipV="1">
            <a:off x="2987822" y="3645024"/>
            <a:ext cx="4320355" cy="64807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796681" y="315143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764109" y="321339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3591172" y="2978844"/>
            <a:ext cx="1085850" cy="738188"/>
          </a:xfrm>
          <a:prstGeom prst="wedgeRoundRectCallout">
            <a:avLst>
              <a:gd name="adj1" fmla="val -71770"/>
              <a:gd name="adj2" fmla="val 350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5435524" y="4807619"/>
            <a:ext cx="1296988" cy="709613"/>
          </a:xfrm>
          <a:prstGeom prst="wedgeRoundRectCallout">
            <a:avLst>
              <a:gd name="adj1" fmla="val -56656"/>
              <a:gd name="adj2" fmla="val -1277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688577" y="2348359"/>
            <a:ext cx="1439863" cy="936625"/>
          </a:xfrm>
          <a:prstGeom prst="wedgeRoundRectCallout">
            <a:avLst>
              <a:gd name="adj1" fmla="val 73407"/>
              <a:gd name="adj2" fmla="val 9228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5363963" y="2353047"/>
            <a:ext cx="1511300" cy="792163"/>
          </a:xfrm>
          <a:prstGeom prst="wedgeRoundRectCallout">
            <a:avLst>
              <a:gd name="adj1" fmla="val -20027"/>
              <a:gd name="adj2" fmla="val 1675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552" y="1772816"/>
            <a:ext cx="5500688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</a:t>
            </a:r>
            <a:r>
              <a:rPr lang="en-US" sz="2400" b="1" dirty="0" smtClean="0"/>
              <a:t>4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052736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 dirty="0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65055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i </a:t>
            </a:r>
            <a:r>
              <a:rPr lang="cs-CZ" sz="1600" b="1" dirty="0" err="1"/>
              <a:t>Slave</a:t>
            </a:r>
            <a:r>
              <a:rPr lang="cs-CZ" sz="1600" b="1" dirty="0"/>
              <a:t> (Server).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</a:t>
            </a:r>
            <a:r>
              <a:rPr lang="cs-CZ" sz="1600" b="1" dirty="0" smtClean="0"/>
              <a:t>zápis jediného bitového stavu (</a:t>
            </a:r>
            <a:r>
              <a:rPr lang="cs-CZ" sz="1600" b="1" dirty="0" err="1" smtClean="0"/>
              <a:t>Coil</a:t>
            </a:r>
            <a:r>
              <a:rPr lang="cs-CZ" sz="1600" b="1" dirty="0" smtClean="0"/>
              <a:t>) do uzlu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,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Rozhraní</a:t>
            </a:r>
            <a:r>
              <a:rPr lang="cs-CZ" sz="1600" b="1" dirty="0"/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</a:p>
          <a:p>
            <a:pPr marL="342900" indent="-342900"/>
            <a:r>
              <a:rPr lang="cs-CZ" sz="1600" b="1" dirty="0"/>
              <a:t>     Rozhraní: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16 bitovou hodnotu</a:t>
            </a:r>
          </a:p>
          <a:p>
            <a:r>
              <a:rPr lang="cs-CZ" sz="1600" dirty="0"/>
              <a:t> a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hodnotu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06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9" name="Rectangle 1032"/>
          <p:cNvSpPr>
            <a:spLocks noChangeArrowheads="1"/>
          </p:cNvSpPr>
          <p:nvPr/>
        </p:nvSpPr>
        <p:spPr bwMode="auto">
          <a:xfrm>
            <a:off x="250825" y="450912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20" name="Rectangle 1035"/>
          <p:cNvSpPr>
            <a:spLocks noChangeArrowheads="1"/>
          </p:cNvSpPr>
          <p:nvPr/>
        </p:nvSpPr>
        <p:spPr bwMode="auto">
          <a:xfrm>
            <a:off x="5653088" y="4458940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21" name="Line 1037"/>
          <p:cNvSpPr>
            <a:spLocks noChangeShapeType="1"/>
          </p:cNvSpPr>
          <p:nvPr/>
        </p:nvSpPr>
        <p:spPr bwMode="auto">
          <a:xfrm>
            <a:off x="3779838" y="4724326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038"/>
          <p:cNvSpPr>
            <a:spLocks noChangeShapeType="1"/>
          </p:cNvSpPr>
          <p:nvPr/>
        </p:nvSpPr>
        <p:spPr bwMode="auto">
          <a:xfrm>
            <a:off x="3779838" y="5372026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3968750" y="4221088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24" name="Text Box 1040"/>
          <p:cNvSpPr txBox="1">
            <a:spLocks noChangeArrowheads="1"/>
          </p:cNvSpPr>
          <p:nvPr/>
        </p:nvSpPr>
        <p:spPr bwMode="auto">
          <a:xfrm>
            <a:off x="4140200" y="5084688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</a:t>
            </a:r>
            <a:r>
              <a:rPr lang="cs-CZ" sz="1200" b="1" dirty="0" smtClean="0"/>
              <a:t>úloh</a:t>
            </a:r>
            <a:r>
              <a:rPr lang="en-US" sz="1200" b="1" dirty="0" smtClean="0"/>
              <a:t>y</a:t>
            </a:r>
            <a:r>
              <a:rPr lang="cs-CZ" sz="1200" b="1" dirty="0" smtClean="0"/>
              <a:t> </a:t>
            </a:r>
            <a:r>
              <a:rPr lang="cs-CZ" sz="1200" b="1" dirty="0"/>
              <a:t>MODBUS </a:t>
            </a:r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484784"/>
            <a:ext cx="4629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>
                <a:solidFill>
                  <a:srgbClr val="C00000"/>
                </a:solidFill>
              </a:rPr>
              <a:t>Úloh</a:t>
            </a:r>
            <a:r>
              <a:rPr lang="en-US" sz="2400" b="1" dirty="0" smtClean="0">
                <a:solidFill>
                  <a:srgbClr val="C00000"/>
                </a:solidFill>
              </a:rPr>
              <a:t>y</a:t>
            </a:r>
            <a:r>
              <a:rPr lang="cs-CZ" sz="2400" b="1" dirty="0" smtClean="0">
                <a:solidFill>
                  <a:srgbClr val="C00000"/>
                </a:solidFill>
              </a:rPr>
              <a:t> </a:t>
            </a:r>
            <a:r>
              <a:rPr lang="cs-CZ" sz="2400" b="1" dirty="0">
                <a:solidFill>
                  <a:srgbClr val="C00000"/>
                </a:solidFill>
              </a:rPr>
              <a:t>pro samostatná cvičení </a:t>
            </a:r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980728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 dirty="0">
                <a:latin typeface="Tahoma" pitchFamily="34" charset="0"/>
              </a:rPr>
              <a:t>Řídicí počítačové systémy</a:t>
            </a: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61663"/>
              </p:ext>
            </p:extLst>
          </p:nvPr>
        </p:nvGraphicFramePr>
        <p:xfrm>
          <a:off x="251516" y="2204352"/>
          <a:ext cx="8496948" cy="242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556"/>
                <a:gridCol w="653616"/>
                <a:gridCol w="653616"/>
                <a:gridCol w="653616"/>
                <a:gridCol w="653616"/>
                <a:gridCol w="653616"/>
                <a:gridCol w="653616"/>
                <a:gridCol w="653616"/>
                <a:gridCol w="653616"/>
                <a:gridCol w="653616"/>
                <a:gridCol w="653616"/>
                <a:gridCol w="653616"/>
                <a:gridCol w="65361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úloha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MA1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MA2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MA4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MR1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MR2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MR4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ASCII</a:t>
                      </a:r>
                    </a:p>
                    <a:p>
                      <a:pPr algn="l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str.  11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MA1M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MA1S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MA2M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MA2S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MA3M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MA3S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MA4M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MA4S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MA5M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MA5S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MA6M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MA6S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RTU</a:t>
                      </a:r>
                    </a:p>
                    <a:p>
                      <a:pPr algn="l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str. 139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MR1M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MR1S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MR2M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MR2S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MR3M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MR3S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MR4M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MR4S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MR5M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MR5S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MR6M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MR6S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Funkce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str.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203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221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238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  <a:endParaRPr lang="cs-CZ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06700"/>
              </p:ext>
            </p:extLst>
          </p:nvPr>
        </p:nvGraphicFramePr>
        <p:xfrm>
          <a:off x="395536" y="5113992"/>
          <a:ext cx="82809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117"/>
                <a:gridCol w="7699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cs-CZ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Master vysílá požadavek na čtení 1bitové informace (</a:t>
                      </a:r>
                      <a:r>
                        <a:rPr lang="cs-CZ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Coil</a:t>
                      </a:r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 ze </a:t>
                      </a:r>
                      <a:r>
                        <a:rPr lang="cs-CZ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Slavu</a:t>
                      </a:r>
                      <a:endParaRPr lang="cs-CZ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cs-CZ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Master vysílá požadavek na čtení 16bitové informace  (Registr) ze </a:t>
                      </a:r>
                      <a:r>
                        <a:rPr lang="cs-CZ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Slavu</a:t>
                      </a:r>
                      <a:endParaRPr lang="cs-CZ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cs-CZ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Master zapisuje1bitovou informaci (</a:t>
                      </a:r>
                      <a:r>
                        <a:rPr lang="cs-CZ" i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Coil</a:t>
                      </a:r>
                      <a:r>
                        <a:rPr lang="cs-CZ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 do </a:t>
                      </a:r>
                      <a:r>
                        <a:rPr lang="cs-CZ" i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Slavu</a:t>
                      </a:r>
                      <a:endParaRPr lang="cs-CZ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cs-CZ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Master zapisuje16bitovou informaci  (Registr) do </a:t>
                      </a:r>
                      <a:r>
                        <a:rPr lang="cs-CZ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Slavu</a:t>
                      </a:r>
                      <a:endParaRPr lang="cs-CZ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52140" y="1671191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77" y="2564904"/>
            <a:ext cx="288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981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152140" y="3861048"/>
            <a:ext cx="450809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827584" y="3626540"/>
            <a:ext cx="4248472" cy="904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3203848" y="2676525"/>
            <a:ext cx="1584325" cy="752475"/>
          </a:xfrm>
          <a:prstGeom prst="wedgeRoundRectCallout">
            <a:avLst>
              <a:gd name="adj1" fmla="val -49902"/>
              <a:gd name="adj2" fmla="val 8460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7822058" y="2783579"/>
            <a:ext cx="1214438" cy="752475"/>
          </a:xfrm>
          <a:prstGeom prst="wedgeRoundRectCallout">
            <a:avLst>
              <a:gd name="adj1" fmla="val -231191"/>
              <a:gd name="adj2" fmla="val 835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AutoShape 53"/>
          <p:cNvSpPr>
            <a:spLocks noChangeArrowheads="1"/>
          </p:cNvSpPr>
          <p:nvPr/>
        </p:nvSpPr>
        <p:spPr bwMode="auto">
          <a:xfrm>
            <a:off x="3343275" y="4266034"/>
            <a:ext cx="1171575" cy="752475"/>
          </a:xfrm>
          <a:prstGeom prst="wedgeRoundRectCallout">
            <a:avLst>
              <a:gd name="adj1" fmla="val -54741"/>
              <a:gd name="adj2" fmla="val -1004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4" name="AutoShape 55"/>
          <p:cNvSpPr>
            <a:spLocks noChangeArrowheads="1"/>
          </p:cNvSpPr>
          <p:nvPr/>
        </p:nvSpPr>
        <p:spPr bwMode="auto">
          <a:xfrm>
            <a:off x="7740352" y="4221088"/>
            <a:ext cx="1214438" cy="752475"/>
          </a:xfrm>
          <a:prstGeom prst="wedgeRoundRectCallout">
            <a:avLst>
              <a:gd name="adj1" fmla="val -145276"/>
              <a:gd name="adj2" fmla="val -910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6 (FCE_WREG)</a:t>
            </a:r>
          </a:p>
          <a:p>
            <a:r>
              <a:rPr lang="cs-CZ" sz="1600" dirty="0"/>
              <a:t>   - </a:t>
            </a:r>
            <a:r>
              <a:rPr lang="cs-CZ" sz="1600" dirty="0" smtClean="0"/>
              <a:t>požadavek na zápis jediného bitového stavu  – funkční kód 5</a:t>
            </a:r>
            <a:endParaRPr lang="cs-CZ" sz="1600" dirty="0"/>
          </a:p>
          <a:p>
            <a:r>
              <a:rPr lang="cs-CZ" sz="1600" dirty="0"/>
              <a:t> </a:t>
            </a:r>
            <a:r>
              <a:rPr lang="cs-CZ" sz="1600" dirty="0" smtClean="0"/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</a:t>
            </a:r>
            <a:r>
              <a:rPr lang="cs-CZ" sz="1600" dirty="0" smtClean="0">
                <a:solidFill>
                  <a:srgbClr val="0000FF"/>
                </a:solidFill>
              </a:rPr>
              <a:t>s kódem funkce 5 (FCE_WBIT)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</a:t>
            </a:r>
            <a:r>
              <a:rPr lang="cs-CZ" sz="1600" dirty="0" smtClean="0">
                <a:solidFill>
                  <a:schemeClr val="tx2"/>
                </a:solidFill>
              </a:rPr>
              <a:t>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r>
              <a:rPr lang="cs-CZ" sz="1600" dirty="0" smtClean="0">
                <a:solidFill>
                  <a:schemeClr val="tx2"/>
                </a:solidFill>
              </a:rPr>
              <a:t> a informovat o nich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20030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ADR_S,FCE_WREG,REG_WR,pot,bfout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92" y="5157192"/>
            <a:ext cx="2754312" cy="138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5940772" y="6382022"/>
            <a:ext cx="1079500" cy="287338"/>
          </a:xfrm>
          <a:prstGeom prst="wedgeRoundRectCallout">
            <a:avLst>
              <a:gd name="adj1" fmla="val 44329"/>
              <a:gd name="adj2" fmla="val -119374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0 až 1023</a:t>
            </a:r>
          </a:p>
        </p:txBody>
      </p:sp>
      <p:sp>
        <p:nvSpPr>
          <p:cNvPr id="20" name="AutoShape 57"/>
          <p:cNvSpPr>
            <a:spLocks noChangeArrowheads="1"/>
          </p:cNvSpPr>
          <p:nvPr/>
        </p:nvSpPr>
        <p:spPr bwMode="auto">
          <a:xfrm>
            <a:off x="7806928" y="4597881"/>
            <a:ext cx="1229568" cy="559311"/>
          </a:xfrm>
          <a:prstGeom prst="wedgeRoundRectCallout">
            <a:avLst>
              <a:gd name="adj1" fmla="val -83978"/>
              <a:gd name="adj2" fmla="val 618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876256" y="4293092"/>
            <a:ext cx="504056" cy="182580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H="1" flipV="1">
            <a:off x="6767934" y="4509120"/>
            <a:ext cx="1364982" cy="160978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141663"/>
            <a:ext cx="5183188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&gt;=</a:t>
            </a:r>
            <a:r>
              <a:rPr lang="en-US" sz="1400" dirty="0">
                <a:latin typeface="Lucida Console" pitchFamily="49" charset="0"/>
              </a:rPr>
              <a:t>0x</a:t>
            </a:r>
            <a:r>
              <a:rPr lang="cs-CZ" sz="1400" dirty="0">
                <a:latin typeface="Lucida Console" pitchFamily="49" charset="0"/>
              </a:rPr>
              <a:t>80</a:t>
            </a:r>
            <a:r>
              <a:rPr lang="en-US" sz="1400" dirty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 M</a:t>
            </a:r>
            <a:r>
              <a:rPr lang="en-US" sz="1400" dirty="0">
                <a:latin typeface="Lucida Console" pitchFamily="49" charset="0"/>
              </a:rPr>
              <a:t>a.</a:t>
            </a:r>
            <a:r>
              <a:rPr lang="cs-CZ" sz="1400" dirty="0" err="1">
                <a:latin typeface="Lucida Console" pitchFamily="49" charset="0"/>
              </a:rPr>
              <a:t>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5);</a:t>
            </a: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3208015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 smtClean="0"/>
              <a:t>3. </a:t>
            </a:r>
            <a:r>
              <a:rPr lang="cs-CZ" sz="1600" dirty="0"/>
              <a:t>informace</a:t>
            </a:r>
          </a:p>
          <a:p>
            <a:r>
              <a:rPr lang="cs-CZ" sz="1600" dirty="0"/>
              <a:t>o chybě </a:t>
            </a:r>
            <a:r>
              <a:rPr lang="cs-CZ" sz="1600" dirty="0" err="1"/>
              <a:t>Slavu</a:t>
            </a:r>
            <a:endParaRPr lang="cs-CZ" sz="1600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79613" y="1412875"/>
            <a:ext cx="554513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</a:t>
            </a:r>
            <a:r>
              <a:rPr lang="cs-CZ" sz="1600" dirty="0" smtClean="0">
                <a:solidFill>
                  <a:srgbClr val="0000FF"/>
                </a:solidFill>
              </a:rPr>
              <a:t>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693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72864"/>
            <a:ext cx="2577161" cy="128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FCE_WREG</a:t>
            </a:r>
            <a:r>
              <a:rPr lang="cs-CZ" sz="1400" dirty="0">
                <a:latin typeface="Lucida Console" pitchFamily="49" charset="0"/>
              </a:rPr>
              <a:t>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V="1">
            <a:off x="3059832" y="5036344"/>
            <a:ext cx="3816424" cy="55289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8" y="4941888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7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4632"/>
            <a:ext cx="2577161" cy="128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39750" y="3557915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switch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){</a:t>
            </a: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0xFF00: ..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Žlutá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en-US" sz="1400" i="1" dirty="0" smtClean="0">
              <a:latin typeface="Lucida Console" pitchFamily="49" charset="0"/>
              <a:cs typeface="Arial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0x0000: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bílá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default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: err=3;</a:t>
            </a: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(err==0)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V="1">
            <a:off x="2627784" y="2924944"/>
            <a:ext cx="5328592" cy="172819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5496" y="5641503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5496" y="6036042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158081" y="564448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187450" y="6002704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563938" y="2781299"/>
            <a:ext cx="3096294" cy="7182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7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173487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09" y="1990725"/>
            <a:ext cx="288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3" y="2005583"/>
            <a:ext cx="29813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9906" y="4652963"/>
            <a:ext cx="1512887" cy="1276350"/>
          </a:xfrm>
          <a:prstGeom prst="rect">
            <a:avLst/>
          </a:prstGeom>
          <a:noFill/>
        </p:spPr>
      </p:pic>
      <p:pic>
        <p:nvPicPr>
          <p:cNvPr id="34" name="Picture 7" descr="rt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1770" y="4745038"/>
            <a:ext cx="1512887" cy="1276350"/>
          </a:xfrm>
          <a:prstGeom prst="rect">
            <a:avLst/>
          </a:prstGeom>
          <a:noFill/>
        </p:spPr>
      </p:pic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2483768" y="3212976"/>
            <a:ext cx="216024" cy="165618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259633" y="2996951"/>
            <a:ext cx="706536" cy="187191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V="1">
            <a:off x="6876256" y="3212976"/>
            <a:ext cx="72008" cy="266429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 flipV="1">
            <a:off x="5868143" y="3141662"/>
            <a:ext cx="1162051" cy="2519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35347" y="3717032"/>
            <a:ext cx="1440309" cy="752475"/>
          </a:xfrm>
          <a:prstGeom prst="wedgeRoundRectCallout">
            <a:avLst>
              <a:gd name="adj1" fmla="val 47625"/>
              <a:gd name="adj2" fmla="val -7580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Ins="36000"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245443" y="436562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5518895" y="4437063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380288" y="4365104"/>
            <a:ext cx="1584325" cy="1008062"/>
          </a:xfrm>
          <a:prstGeom prst="wedgeRoundRectCallout">
            <a:avLst>
              <a:gd name="adj1" fmla="val -71094"/>
              <a:gd name="adj2" fmla="val 7558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43" name="AutoShape 19"/>
          <p:cNvSpPr>
            <a:spLocks noChangeArrowheads="1"/>
          </p:cNvSpPr>
          <p:nvPr/>
        </p:nvSpPr>
        <p:spPr bwMode="auto">
          <a:xfrm>
            <a:off x="45194" y="4869160"/>
            <a:ext cx="1214438" cy="865188"/>
          </a:xfrm>
          <a:prstGeom prst="wedgeRoundRectCallout">
            <a:avLst>
              <a:gd name="adj1" fmla="val 100396"/>
              <a:gd name="adj2" fmla="val -5042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44" name="AutoShape 21"/>
          <p:cNvSpPr>
            <a:spLocks noChangeArrowheads="1"/>
          </p:cNvSpPr>
          <p:nvPr/>
        </p:nvSpPr>
        <p:spPr bwMode="auto">
          <a:xfrm>
            <a:off x="3929063" y="2347788"/>
            <a:ext cx="1214437" cy="865188"/>
          </a:xfrm>
          <a:prstGeom prst="wedgeRoundRectCallout">
            <a:avLst>
              <a:gd name="adj1" fmla="val 80194"/>
              <a:gd name="adj2" fmla="val 424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>
            <a:off x="3059832" y="3789040"/>
            <a:ext cx="1171575" cy="865187"/>
          </a:xfrm>
          <a:prstGeom prst="wedgeRoundRectCallout">
            <a:avLst>
              <a:gd name="adj1" fmla="val -94842"/>
              <a:gd name="adj2" fmla="val -6766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6" name="AutoShape 19"/>
          <p:cNvSpPr>
            <a:spLocks noChangeArrowheads="1"/>
          </p:cNvSpPr>
          <p:nvPr/>
        </p:nvSpPr>
        <p:spPr bwMode="auto">
          <a:xfrm>
            <a:off x="3203848" y="4836765"/>
            <a:ext cx="1214437" cy="752475"/>
          </a:xfrm>
          <a:prstGeom prst="wedgeRoundRectCallout">
            <a:avLst>
              <a:gd name="adj1" fmla="val -87255"/>
              <a:gd name="adj2" fmla="val -419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auto">
          <a:xfrm>
            <a:off x="7434263" y="3108573"/>
            <a:ext cx="1214437" cy="752475"/>
          </a:xfrm>
          <a:prstGeom prst="wedgeRoundRectCallout">
            <a:avLst>
              <a:gd name="adj1" fmla="val -87255"/>
              <a:gd name="adj2" fmla="val -419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>
            <a:off x="7524750" y="5516563"/>
            <a:ext cx="1171575" cy="1009650"/>
          </a:xfrm>
          <a:prstGeom prst="wedgeRoundRectCallout">
            <a:avLst>
              <a:gd name="adj1" fmla="val -97833"/>
              <a:gd name="adj2" fmla="val -912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MbWrOne</a:t>
            </a:r>
            <a:r>
              <a:rPr lang="cs-CZ" sz="1600" dirty="0">
                <a:solidFill>
                  <a:srgbClr val="0000FF"/>
                </a:solidFill>
              </a:rPr>
              <a:t>  s kódem funkce 6 (FCE_WREG)</a:t>
            </a:r>
          </a:p>
          <a:p>
            <a:r>
              <a:rPr lang="cs-CZ" sz="1600" dirty="0" smtClean="0"/>
              <a:t> - požadavek na zápis jediného bitového stavu – funkční kód 5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MbWrOne</a:t>
            </a:r>
            <a:r>
              <a:rPr lang="cs-CZ" sz="1600" dirty="0" smtClean="0">
                <a:solidFill>
                  <a:srgbClr val="0000FF"/>
                </a:solidFill>
              </a:rPr>
              <a:t>  s kódem funkce 5 (FCE_WBIT)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LRC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zpracovat </a:t>
            </a:r>
            <a:r>
              <a:rPr lang="cs-CZ" sz="1600" dirty="0" err="1" smtClean="0">
                <a:solidFill>
                  <a:schemeClr val="tx2"/>
                </a:solidFill>
              </a:rPr>
              <a:t>inform</a:t>
            </a:r>
            <a:r>
              <a:rPr lang="en-US" sz="1600" dirty="0" smtClean="0">
                <a:solidFill>
                  <a:schemeClr val="tx2"/>
                </a:solidFill>
              </a:rPr>
              <a:t>ac</a:t>
            </a:r>
            <a:r>
              <a:rPr lang="cs-CZ" sz="1600" dirty="0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: </a:t>
            </a:r>
            <a:r>
              <a:rPr lang="cs-CZ" sz="1600" dirty="0" smtClean="0">
                <a:solidFill>
                  <a:schemeClr val="tx2"/>
                </a:solidFill>
              </a:rPr>
              <a:t>informovat jen omezeně</a:t>
            </a:r>
            <a:r>
              <a:rPr lang="en-US" sz="1600" dirty="0" smtClean="0">
                <a:solidFill>
                  <a:schemeClr val="tx2"/>
                </a:solidFill>
              </a:rPr>
              <a:t> (nap</a:t>
            </a:r>
            <a:r>
              <a:rPr lang="cs-CZ" sz="1600" dirty="0" smtClean="0">
                <a:solidFill>
                  <a:schemeClr val="tx2"/>
                </a:solidFill>
              </a:rPr>
              <a:t>ř žlutá LED,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nebo vůbec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08720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975" y="1268760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  <p:graphicFrame>
        <p:nvGraphicFramePr>
          <p:cNvPr id="17" name="Group 6"/>
          <p:cNvGraphicFramePr>
            <a:graphicFrameLocks noGrp="1"/>
          </p:cNvGraphicFramePr>
          <p:nvPr/>
        </p:nvGraphicFramePr>
        <p:xfrm>
          <a:off x="395288" y="1700808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1259632" y="2276872"/>
            <a:ext cx="6048672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 = ...;  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(ADR_S,FCE_WREG,REG_WR,val,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 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9" name="Picture 4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636912"/>
            <a:ext cx="1512887" cy="1276350"/>
          </a:xfrm>
          <a:prstGeom prst="rect">
            <a:avLst/>
          </a:prstGeom>
          <a:noFill/>
        </p:spPr>
      </p:pic>
      <p:sp>
        <p:nvSpPr>
          <p:cNvPr id="20" name="Line 46"/>
          <p:cNvSpPr>
            <a:spLocks noChangeShapeType="1"/>
          </p:cNvSpPr>
          <p:nvPr/>
        </p:nvSpPr>
        <p:spPr bwMode="auto">
          <a:xfrm flipH="1" flipV="1">
            <a:off x="3851919" y="3356992"/>
            <a:ext cx="4824534" cy="14401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6659563" y="1772816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107950" y="5517232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 flipH="1" flipV="1">
            <a:off x="3491880" y="3789040"/>
            <a:ext cx="511256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5496" y="220486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1258888" y="5445224"/>
            <a:ext cx="6049416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en-US" sz="1400" dirty="0" smtClean="0">
                <a:latin typeface="Lucida Console" pitchFamily="49" charset="0"/>
              </a:rPr>
              <a:t>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6595</TotalTime>
  <Words>29477</Words>
  <Application>Microsoft Office PowerPoint</Application>
  <PresentationFormat>Předvádění na obrazovce (4:3)</PresentationFormat>
  <Paragraphs>6688</Paragraphs>
  <Slides>271</Slides>
  <Notes>271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271</vt:i4>
      </vt:variant>
    </vt:vector>
  </HeadingPairs>
  <TitlesOfParts>
    <vt:vector size="27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pepa</cp:lastModifiedBy>
  <cp:revision>432</cp:revision>
  <cp:lastPrinted>2015-10-22T12:19:49Z</cp:lastPrinted>
  <dcterms:created xsi:type="dcterms:W3CDTF">2010-03-02T11:37:00Z</dcterms:created>
  <dcterms:modified xsi:type="dcterms:W3CDTF">2015-10-28T13:23:45Z</dcterms:modified>
</cp:coreProperties>
</file>