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3" r:id="rId4"/>
    <p:sldId id="265" r:id="rId5"/>
    <p:sldId id="307" r:id="rId6"/>
    <p:sldId id="301" r:id="rId7"/>
    <p:sldId id="304" r:id="rId8"/>
    <p:sldId id="309" r:id="rId9"/>
    <p:sldId id="306" r:id="rId10"/>
    <p:sldId id="310" r:id="rId11"/>
    <p:sldId id="323" r:id="rId12"/>
    <p:sldId id="337" r:id="rId13"/>
    <p:sldId id="338" r:id="rId14"/>
    <p:sldId id="339" r:id="rId15"/>
    <p:sldId id="324" r:id="rId16"/>
    <p:sldId id="325" r:id="rId17"/>
    <p:sldId id="263" r:id="rId18"/>
    <p:sldId id="333" r:id="rId19"/>
    <p:sldId id="260" r:id="rId20"/>
    <p:sldId id="283" r:id="rId21"/>
    <p:sldId id="285" r:id="rId22"/>
    <p:sldId id="288" r:id="rId23"/>
    <p:sldId id="268" r:id="rId24"/>
    <p:sldId id="284" r:id="rId25"/>
    <p:sldId id="289" r:id="rId26"/>
    <p:sldId id="287" r:id="rId27"/>
    <p:sldId id="290" r:id="rId28"/>
    <p:sldId id="326" r:id="rId29"/>
    <p:sldId id="329" r:id="rId30"/>
    <p:sldId id="330" r:id="rId31"/>
    <p:sldId id="331" r:id="rId32"/>
    <p:sldId id="332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00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166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MR1S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AnsWr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 smtClean="0">
                <a:solidFill>
                  <a:srgbClr val="0000FF"/>
                </a:solidFill>
              </a:rPr>
              <a:t>AnsErr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</a:t>
            </a:r>
            <a:r>
              <a:rPr lang="cs-CZ" sz="1600" dirty="0" smtClean="0">
                <a:solidFill>
                  <a:schemeClr val="tx2"/>
                </a:solidFill>
              </a:rPr>
              <a:t>.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 smtClean="0">
                <a:solidFill>
                  <a:schemeClr val="tx2"/>
                </a:solidFill>
              </a:rPr>
              <a:t> Implementace generování intervalu 3,5 znaku pro ukončení příjmu zprávy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 smtClean="0"/>
              <a:t>  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6084168" y="3068960"/>
            <a:ext cx="2808312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(metoda…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1981200" y="3068638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14049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15494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>
            <a:off x="1908175" y="1628775"/>
            <a:ext cx="1223963" cy="433388"/>
          </a:xfrm>
          <a:prstGeom prst="wedgeRoundRectCallout">
            <a:avLst>
              <a:gd name="adj1" fmla="val -57005"/>
              <a:gd name="adj2" fmla="val 6318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84" name="AutoShape 8"/>
          <p:cNvSpPr>
            <a:spLocks noChangeArrowheads="1"/>
          </p:cNvSpPr>
          <p:nvPr/>
        </p:nvSpPr>
        <p:spPr bwMode="auto">
          <a:xfrm>
            <a:off x="1979613" y="4294188"/>
            <a:ext cx="10763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  <a:endParaRPr lang="cs-CZ" sz="140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>
            <a:off x="1984375" y="5443538"/>
            <a:ext cx="107632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Zpracování,</a:t>
            </a:r>
          </a:p>
          <a:p>
            <a:pPr algn="ctr"/>
            <a:r>
              <a:rPr lang="cs-CZ" sz="1400">
                <a:cs typeface="Arial" charset="0"/>
              </a:rPr>
              <a:t>odpověď</a:t>
            </a:r>
          </a:p>
        </p:txBody>
      </p:sp>
      <p:cxnSp>
        <p:nvCxnSpPr>
          <p:cNvPr id="101386" name="AutoShape 10"/>
          <p:cNvCxnSpPr>
            <a:cxnSpLocks noChangeShapeType="1"/>
            <a:stCxn id="101380" idx="2"/>
            <a:endCxn id="101384" idx="0"/>
          </p:cNvCxnSpPr>
          <p:nvPr/>
        </p:nvCxnSpPr>
        <p:spPr bwMode="auto">
          <a:xfrm flipH="1">
            <a:off x="2517775" y="3573463"/>
            <a:ext cx="317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7" name="AutoShape 11"/>
          <p:cNvCxnSpPr>
            <a:cxnSpLocks noChangeShapeType="1"/>
            <a:stCxn id="101384" idx="2"/>
            <a:endCxn id="101385" idx="0"/>
          </p:cNvCxnSpPr>
          <p:nvPr/>
        </p:nvCxnSpPr>
        <p:spPr bwMode="auto">
          <a:xfrm>
            <a:off x="2517775" y="4797425"/>
            <a:ext cx="4763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01388" name="AutoShape 12"/>
          <p:cNvCxnSpPr>
            <a:cxnSpLocks noChangeShapeType="1"/>
            <a:stCxn id="101385" idx="1"/>
            <a:endCxn id="101380" idx="1"/>
          </p:cNvCxnSpPr>
          <p:nvPr/>
        </p:nvCxnSpPr>
        <p:spPr bwMode="auto">
          <a:xfrm rot="10800000">
            <a:off x="1981200" y="3321050"/>
            <a:ext cx="3175" cy="2374900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01389" name="AutoShape 13"/>
          <p:cNvSpPr>
            <a:spLocks noChangeArrowheads="1"/>
          </p:cNvSpPr>
          <p:nvPr/>
        </p:nvSpPr>
        <p:spPr bwMode="auto">
          <a:xfrm>
            <a:off x="2843213" y="3644900"/>
            <a:ext cx="1081087" cy="506413"/>
          </a:xfrm>
          <a:prstGeom prst="wedgeRoundRectCallout">
            <a:avLst>
              <a:gd name="adj1" fmla="val -81569"/>
              <a:gd name="adj2" fmla="val 28056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Přišel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101391" name="AutoShape 15"/>
          <p:cNvCxnSpPr>
            <a:cxnSpLocks noChangeShapeType="1"/>
            <a:stCxn id="101384" idx="2"/>
            <a:endCxn id="101384" idx="3"/>
          </p:cNvCxnSpPr>
          <p:nvPr/>
        </p:nvCxnSpPr>
        <p:spPr bwMode="auto">
          <a:xfrm rot="5400000" flipH="1" flipV="1">
            <a:off x="2661444" y="4402931"/>
            <a:ext cx="250825" cy="538163"/>
          </a:xfrm>
          <a:prstGeom prst="curvedConnector4">
            <a:avLst>
              <a:gd name="adj1" fmla="val -91139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01392" name="AutoShape 16"/>
          <p:cNvSpPr>
            <a:spLocks noChangeArrowheads="1"/>
          </p:cNvSpPr>
          <p:nvPr/>
        </p:nvSpPr>
        <p:spPr bwMode="auto">
          <a:xfrm>
            <a:off x="3490913" y="5516563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101393" name="AutoShape 17"/>
          <p:cNvSpPr>
            <a:spLocks noChangeArrowheads="1"/>
          </p:cNvSpPr>
          <p:nvPr/>
        </p:nvSpPr>
        <p:spPr bwMode="auto">
          <a:xfrm>
            <a:off x="3203575" y="4940300"/>
            <a:ext cx="1439863" cy="504825"/>
          </a:xfrm>
          <a:prstGeom prst="wedgeRoundRectCallout">
            <a:avLst>
              <a:gd name="adj1" fmla="val -96306"/>
              <a:gd name="adj2" fmla="val 912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466725" y="5948363"/>
            <a:ext cx="1225550" cy="287337"/>
          </a:xfrm>
          <a:prstGeom prst="wedgeRoundRectCallout">
            <a:avLst>
              <a:gd name="adj1" fmla="val 45727"/>
              <a:gd name="adj2" fmla="val -19364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101396" name="AutoShape 20"/>
          <p:cNvSpPr>
            <a:spLocks noChangeArrowheads="1"/>
          </p:cNvSpPr>
          <p:nvPr/>
        </p:nvSpPr>
        <p:spPr bwMode="auto">
          <a:xfrm>
            <a:off x="3490913" y="4219575"/>
            <a:ext cx="1081087" cy="504825"/>
          </a:xfrm>
          <a:prstGeom prst="wedgeRoundRectCallout">
            <a:avLst>
              <a:gd name="adj1" fmla="val -72616"/>
              <a:gd name="adj2" fmla="val 3647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Další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byte(y) 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01398" name="AutoShape 22"/>
          <p:cNvSpPr>
            <a:spLocks noChangeArrowheads="1"/>
          </p:cNvSpPr>
          <p:nvPr/>
        </p:nvSpPr>
        <p:spPr bwMode="auto">
          <a:xfrm>
            <a:off x="1979613" y="2276475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solidFill>
                  <a:schemeClr val="tx2"/>
                </a:solidFill>
                <a:cs typeface="Arial" charset="0"/>
              </a:rPr>
              <a:t>stav</a:t>
            </a:r>
          </a:p>
        </p:txBody>
      </p:sp>
      <p:cxnSp>
        <p:nvCxnSpPr>
          <p:cNvPr id="101399" name="AutoShape 23"/>
          <p:cNvCxnSpPr>
            <a:cxnSpLocks noChangeShapeType="1"/>
            <a:stCxn id="101398" idx="2"/>
            <a:endCxn id="101380" idx="0"/>
          </p:cNvCxnSpPr>
          <p:nvPr/>
        </p:nvCxnSpPr>
        <p:spPr bwMode="auto">
          <a:xfrm>
            <a:off x="2519363" y="2781300"/>
            <a:ext cx="1587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683568" y="2852936"/>
            <a:ext cx="1223963" cy="433388"/>
          </a:xfrm>
          <a:prstGeom prst="wedgeRoundRectCallout">
            <a:avLst>
              <a:gd name="adj1" fmla="val 96164"/>
              <a:gd name="adj2" fmla="val -2125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uběhl</a:t>
            </a: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643438" y="1886514"/>
            <a:ext cx="418497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stPocatek,stKlid,stVysilani,stPrijem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707904" y="3212976"/>
            <a:ext cx="2448272" cy="792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355976" y="3284984"/>
            <a:ext cx="1800200" cy="12961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29" name="AutoShape 19"/>
          <p:cNvCxnSpPr>
            <a:cxnSpLocks noChangeShapeType="1"/>
            <a:stCxn id="101398" idx="2"/>
            <a:endCxn id="101398" idx="3"/>
          </p:cNvCxnSpPr>
          <p:nvPr/>
        </p:nvCxnSpPr>
        <p:spPr bwMode="auto">
          <a:xfrm rot="5400000" flipH="1" flipV="1">
            <a:off x="2663032" y="2385219"/>
            <a:ext cx="252412" cy="539750"/>
          </a:xfrm>
          <a:prstGeom prst="curvedConnector4">
            <a:avLst>
              <a:gd name="adj1" fmla="val -90566"/>
              <a:gd name="adj2" fmla="val 142353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3419872" y="2708920"/>
            <a:ext cx="1225550" cy="431800"/>
          </a:xfrm>
          <a:prstGeom prst="wedgeRoundRectCallout">
            <a:avLst>
              <a:gd name="adj1" fmla="val -62078"/>
              <a:gd name="adj2" fmla="val -602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355976" y="3068960"/>
            <a:ext cx="1800200" cy="720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6128964" y="443711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3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186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;</a:t>
            </a:r>
            <a:endParaRPr lang="cs-CZ" sz="1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(metoda...);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1" y="5229200"/>
            <a:ext cx="4774407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096516" y="4849415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2699793" y="4725144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364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1623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</p:txBody>
      </p:sp>
      <p:cxnSp>
        <p:nvCxnSpPr>
          <p:cNvPr id="111624" name="AutoShape 8"/>
          <p:cNvCxnSpPr>
            <a:cxnSpLocks noChangeShapeType="1"/>
            <a:stCxn id="111622" idx="2"/>
            <a:endCxn id="111623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1625" name="AutoShape 9"/>
          <p:cNvCxnSpPr>
            <a:cxnSpLocks noChangeShapeType="1"/>
            <a:stCxn id="111623" idx="2"/>
            <a:endCxn id="111623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1626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11627" name="AutoShape 11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1629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1549400" y="2020888"/>
            <a:ext cx="3527425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:</a:t>
            </a:r>
            <a:r>
              <a:rPr lang="en-US" sz="1400" dirty="0" smtClean="0">
                <a:latin typeface="Lucida Console" pitchFamily="49" charset="0"/>
              </a:rPr>
              <a:t>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     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547813" y="5498068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 // </a:t>
            </a:r>
            <a:r>
              <a:rPr lang="cs-CZ" sz="1400" i="1" dirty="0">
                <a:latin typeface="Lucida Console" pitchFamily="49" charset="0"/>
              </a:rPr>
              <a:t>zpracování požadavku</a:t>
            </a: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07504" y="2060848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3404" y="5527005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81437"/>
            <a:ext cx="2608441" cy="13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856325" cy="338554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 dirty="0"/>
              <a:t>1. </a:t>
            </a:r>
            <a:r>
              <a:rPr lang="en-US" sz="1600" dirty="0" smtClean="0"/>
              <a:t>C</a:t>
            </a:r>
            <a:r>
              <a:rPr lang="cs-CZ" sz="1600" dirty="0" smtClean="0"/>
              <a:t>RC</a:t>
            </a:r>
            <a:endParaRPr lang="cs-CZ" sz="1600" dirty="0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10318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2443298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[0]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839787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2440092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2" y="5036344"/>
            <a:ext cx="3639219" cy="5532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928425" y="1556792"/>
            <a:ext cx="1656159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84" y="1794507"/>
            <a:ext cx="2608441" cy="134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1S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,2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,4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Mr.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87450" y="528476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90488" y="5229200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084168" y="3933056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5661248"/>
            <a:ext cx="48958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r.</a:t>
            </a:r>
            <a:r>
              <a:rPr lang="cs-CZ" sz="1400" dirty="0" err="1" smtClean="0">
                <a:latin typeface="Lucida Console" pitchFamily="49" charset="0"/>
              </a:rPr>
              <a:t>Wr</a:t>
            </a:r>
            <a:r>
              <a:rPr lang="en-US" sz="1400" dirty="0" err="1" smtClean="0">
                <a:latin typeface="Lucida Console" pitchFamily="49" charset="0"/>
              </a:rPr>
              <a:t>Crc</a:t>
            </a:r>
            <a:r>
              <a:rPr lang="cs-CZ" sz="1400" dirty="0" smtClean="0">
                <a:latin typeface="Lucida Console" pitchFamily="49" charset="0"/>
              </a:rPr>
              <a:t>(M</a:t>
            </a:r>
            <a:r>
              <a:rPr lang="en-US" sz="1400" dirty="0" err="1" smtClean="0">
                <a:latin typeface="Lucida Console" pitchFamily="49" charset="0"/>
              </a:rPr>
              <a:t>r.C</a:t>
            </a:r>
            <a:r>
              <a:rPr lang="cs-CZ" sz="1400" dirty="0" err="1" smtClean="0">
                <a:latin typeface="Lucida Console" pitchFamily="49" charset="0"/>
              </a:rPr>
              <a:t>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107950" y="569458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563938" y="2781299"/>
            <a:ext cx="3384326" cy="71636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492500" y="2924943"/>
            <a:ext cx="4535884" cy="15835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187624" y="6275611"/>
            <a:ext cx="4895850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31" y="3019847"/>
            <a:ext cx="2924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7" name="Picture 15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145" y="3258344"/>
            <a:ext cx="1512887" cy="1276350"/>
          </a:xfrm>
          <a:prstGeom prst="rect">
            <a:avLst/>
          </a:prstGeom>
          <a:noFill/>
        </p:spPr>
      </p:pic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880270" y="2950369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1816101" y="4725144"/>
            <a:ext cx="1584325" cy="1008062"/>
          </a:xfrm>
          <a:prstGeom prst="wedgeRoundRectCallout">
            <a:avLst>
              <a:gd name="adj1" fmla="val 11524"/>
              <a:gd name="adj2" fmla="val -10338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69653" name="AutoShape 21"/>
          <p:cNvSpPr>
            <a:spLocks noChangeArrowheads="1"/>
          </p:cNvSpPr>
          <p:nvPr/>
        </p:nvSpPr>
        <p:spPr bwMode="auto">
          <a:xfrm>
            <a:off x="2693988" y="2296716"/>
            <a:ext cx="1085850" cy="738188"/>
          </a:xfrm>
          <a:prstGeom prst="wedgeRoundRectCallout">
            <a:avLst>
              <a:gd name="adj1" fmla="val -67980"/>
              <a:gd name="adj2" fmla="val 9752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MrtuRd</a:t>
            </a:r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2339750" y="4149079"/>
            <a:ext cx="2870424" cy="10831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 flipV="1">
            <a:off x="2536032" y="3423444"/>
            <a:ext cx="3980184" cy="83394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700338" y="1052513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69660" name="AutoShape 28"/>
          <p:cNvSpPr>
            <a:spLocks noChangeArrowheads="1"/>
          </p:cNvSpPr>
          <p:nvPr/>
        </p:nvSpPr>
        <p:spPr bwMode="auto">
          <a:xfrm>
            <a:off x="4414688" y="2296716"/>
            <a:ext cx="1223963" cy="709612"/>
          </a:xfrm>
          <a:prstGeom prst="wedgeRoundRectCallout">
            <a:avLst>
              <a:gd name="adj1" fmla="val -83333"/>
              <a:gd name="adj2" fmla="val 1508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61" name="AutoShape 29"/>
          <p:cNvSpPr>
            <a:spLocks noChangeArrowheads="1"/>
          </p:cNvSpPr>
          <p:nvPr/>
        </p:nvSpPr>
        <p:spPr bwMode="auto">
          <a:xfrm>
            <a:off x="4427984" y="4796581"/>
            <a:ext cx="1214437" cy="865188"/>
          </a:xfrm>
          <a:prstGeom prst="wedgeRoundRectCallout">
            <a:avLst>
              <a:gd name="adj1" fmla="val 26861"/>
              <a:gd name="adj2" fmla="val -9954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1S</a:t>
            </a:r>
            <a:endParaRPr lang="cs-CZ" sz="1200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7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1S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697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31" name="Group 67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Modbus.C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MR1S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276872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Slave (Server) na PC, Master (Klient) na mikropočítači.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62400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>
                <a:cs typeface="Arial" charset="0"/>
              </a:rPr>
              <a:t>Formát UART:   8,N,2  → 11 bitů , f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19200 bit/s →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1/f</a:t>
            </a:r>
            <a:r>
              <a:rPr lang="cs-CZ" sz="1600" baseline="-25000">
                <a:cs typeface="Arial" charset="0"/>
              </a:rPr>
              <a:t>bit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3,5∙11∙t</a:t>
            </a:r>
            <a:r>
              <a:rPr lang="cs-CZ" sz="1600" baseline="-25000">
                <a:cs typeface="Arial" charset="0"/>
              </a:rPr>
              <a:t>bit </a:t>
            </a:r>
            <a:r>
              <a:rPr lang="cs-CZ" sz="1600">
                <a:cs typeface="Arial" charset="0"/>
              </a:rPr>
              <a:t> ≈ 2 ms  tik</a:t>
            </a:r>
            <a:endParaRPr lang="en-US" sz="1600">
              <a:cs typeface="Arial" charset="0"/>
            </a:endParaRPr>
          </a:p>
          <a:p>
            <a:endParaRPr lang="en-US" sz="1600">
              <a:cs typeface="Arial" charset="0"/>
            </a:endParaRPr>
          </a:p>
          <a:p>
            <a:r>
              <a:rPr lang="en-US" sz="1600">
                <a:cs typeface="Arial" charset="0"/>
              </a:rPr>
              <a:t>pro </a:t>
            </a:r>
            <a:r>
              <a:rPr lang="cs-CZ" sz="1600">
                <a:cs typeface="Arial" charset="0"/>
              </a:rPr>
              <a:t>časovač T1 :  t</a:t>
            </a:r>
            <a:r>
              <a:rPr lang="cs-CZ" sz="1600" baseline="-25000">
                <a:cs typeface="Arial" charset="0"/>
              </a:rPr>
              <a:t>3,5</a:t>
            </a:r>
            <a:r>
              <a:rPr lang="cs-CZ" sz="1600">
                <a:cs typeface="Arial" charset="0"/>
              </a:rPr>
              <a:t> = N3_5∙12/f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pro sériový kanál řízený časovačem T2 je t</a:t>
            </a:r>
            <a:r>
              <a:rPr lang="cs-CZ" sz="1600" baseline="-25000">
                <a:cs typeface="Arial" charset="0"/>
              </a:rPr>
              <a:t>bit</a:t>
            </a:r>
            <a:r>
              <a:rPr lang="cs-CZ" sz="1600">
                <a:cs typeface="Arial" charset="0"/>
              </a:rPr>
              <a:t> = 32∙NBIT/f</a:t>
            </a:r>
            <a:r>
              <a:rPr lang="cs-CZ" sz="1600" baseline="-25000">
                <a:cs typeface="Arial" charset="0"/>
              </a:rPr>
              <a:t>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t3,5 = 3,5∙11∙32∙NBIT/fosc = N3_5∙12/fosc</a:t>
            </a:r>
          </a:p>
          <a:p>
            <a:endParaRPr lang="cs-CZ" sz="1600">
              <a:cs typeface="Arial" charset="0"/>
            </a:endParaRPr>
          </a:p>
          <a:p>
            <a:r>
              <a:rPr lang="cs-CZ" sz="1600">
                <a:cs typeface="Arial" charset="0"/>
              </a:rPr>
              <a:t>N3_5 = NBIT∙109  →    </a:t>
            </a:r>
            <a:r>
              <a:rPr lang="en-US" sz="1600">
                <a:cs typeface="Arial" charset="0"/>
              </a:rPr>
              <a:t>#define N3_5 109*NBIT</a:t>
            </a:r>
            <a:endParaRPr lang="cs-CZ" sz="1600">
              <a:cs typeface="Arial" charset="0"/>
            </a:endParaRPr>
          </a:p>
          <a:p>
            <a:endParaRPr lang="cs-CZ" sz="1600" baseline="-2500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496300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vnitřního registru (hodnota 0 až 1023) – funkční kód 6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MrtuWrOne  s kódem funkce 6 (FCE_WREG)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MrtuRd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Master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</a:t>
            </a: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CRC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  <a:p>
            <a:r>
              <a:rPr lang="cs-CZ" sz="1600"/>
              <a:t>   </a:t>
            </a:r>
            <a:r>
              <a:rPr lang="cs-CZ" sz="1600">
                <a:solidFill>
                  <a:schemeClr val="tx2"/>
                </a:solidFill>
              </a:rPr>
              <a:t>Implementace generování intervalu 3,5 znaku pro ukončení příjmu zprávy časovačem T1</a:t>
            </a:r>
          </a:p>
          <a:p>
            <a:r>
              <a:rPr lang="cs-CZ" sz="1600">
                <a:solidFill>
                  <a:schemeClr val="tx2"/>
                </a:solidFill>
              </a:rPr>
              <a:t>    Omezená (žádná) implementace generování intervalu 1,5 znaku</a:t>
            </a:r>
            <a:r>
              <a:rPr lang="cs-CZ">
                <a:solidFill>
                  <a:schemeClr val="tx2"/>
                </a:solidFill>
              </a:rPr>
              <a:t>  </a:t>
            </a:r>
          </a:p>
          <a:p>
            <a:endParaRPr lang="cs-CZ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619250" y="1846263"/>
            <a:ext cx="1225550" cy="288925"/>
          </a:xfrm>
          <a:prstGeom prst="wedgeRoundRectCallout">
            <a:avLst>
              <a:gd name="adj1" fmla="val 85231"/>
              <a:gd name="adj2" fmla="val -7307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15724" name="AutoShape 12"/>
          <p:cNvCxnSpPr>
            <a:cxnSpLocks noChangeShapeType="1"/>
            <a:stCxn id="115716" idx="2"/>
            <a:endCxn id="115720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2"/>
            <a:endCxn id="115721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6" name="AutoShape 14"/>
          <p:cNvCxnSpPr>
            <a:cxnSpLocks noChangeShapeType="1"/>
            <a:stCxn id="115721" idx="3"/>
            <a:endCxn id="115722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7" name="AutoShape 15"/>
          <p:cNvCxnSpPr>
            <a:cxnSpLocks noChangeShapeType="1"/>
            <a:stCxn id="115721" idx="1"/>
            <a:endCxn id="115723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15728" name="AutoShape 16"/>
          <p:cNvCxnSpPr>
            <a:cxnSpLocks noChangeShapeType="1"/>
            <a:stCxn id="115741" idx="0"/>
            <a:endCxn id="115716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15729" name="AutoShape 17"/>
          <p:cNvCxnSpPr>
            <a:cxnSpLocks noChangeShapeType="1"/>
            <a:stCxn id="115723" idx="0"/>
            <a:endCxn id="115716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15730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</a:t>
            </a:r>
            <a:r>
              <a:rPr lang="en-US" sz="1400">
                <a:latin typeface="Times New Roman" charset="0"/>
                <a:cs typeface="Times New Roman" charset="0"/>
              </a:rPr>
              <a:t>ov</a:t>
            </a:r>
            <a:r>
              <a:rPr lang="cs-CZ" sz="1400">
                <a:latin typeface="Times New Roman" charset="0"/>
                <a:cs typeface="Times New Roman" charset="0"/>
              </a:rPr>
              <a:t>ý Interval</a:t>
            </a:r>
          </a:p>
        </p:txBody>
      </p:sp>
      <p:sp>
        <p:nvSpPr>
          <p:cNvPr id="115731" name="AutoShape 19"/>
          <p:cNvSpPr>
            <a:spLocks noChangeArrowheads="1"/>
          </p:cNvSpPr>
          <p:nvPr/>
        </p:nvSpPr>
        <p:spPr bwMode="auto">
          <a:xfrm>
            <a:off x="4572000" y="4006850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2" name="AutoShape 20"/>
          <p:cNvSpPr>
            <a:spLocks noChangeArrowheads="1"/>
          </p:cNvSpPr>
          <p:nvPr/>
        </p:nvSpPr>
        <p:spPr bwMode="auto">
          <a:xfrm>
            <a:off x="4643438" y="3502025"/>
            <a:ext cx="1657350" cy="358775"/>
          </a:xfrm>
          <a:prstGeom prst="wedgeRectCallout">
            <a:avLst>
              <a:gd name="adj1" fmla="val -67144"/>
              <a:gd name="adj2" fmla="val 5309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15733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4067175" y="4654550"/>
            <a:ext cx="1081088" cy="288925"/>
          </a:xfrm>
          <a:prstGeom prst="wedgeRoundRectCallout">
            <a:avLst>
              <a:gd name="adj1" fmla="val -4333"/>
              <a:gd name="adj2" fmla="val 15988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byte</a:t>
            </a:r>
          </a:p>
        </p:txBody>
      </p:sp>
      <p:cxnSp>
        <p:nvCxnSpPr>
          <p:cNvPr id="115738" name="AutoShape 26"/>
          <p:cNvCxnSpPr>
            <a:cxnSpLocks noChangeShapeType="1"/>
            <a:stCxn id="115722" idx="2"/>
            <a:endCxn id="115723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7308850" y="4799013"/>
            <a:ext cx="1657350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(informace o chybě SLAVu)</a:t>
            </a: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15742" name="AutoShape 30"/>
          <p:cNvCxnSpPr>
            <a:cxnSpLocks noChangeShapeType="1"/>
            <a:stCxn id="115722" idx="3"/>
            <a:endCxn id="115741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3059113" y="6151563"/>
            <a:ext cx="316865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/>
              <a:t>enum </a:t>
            </a:r>
            <a:r>
              <a:rPr lang="cs-CZ" sz="1400"/>
              <a:t>{stKlid,stCekani,stPrijem} stav;</a:t>
            </a:r>
          </a:p>
        </p:txBody>
      </p:sp>
      <p:sp>
        <p:nvSpPr>
          <p:cNvPr id="115745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Poč.stav</a:t>
            </a:r>
          </a:p>
        </p:txBody>
      </p:sp>
      <p:cxnSp>
        <p:nvCxnSpPr>
          <p:cNvPr id="115746" name="AutoShape 34"/>
          <p:cNvCxnSpPr>
            <a:cxnSpLocks noChangeShapeType="1"/>
            <a:stCxn id="115745" idx="2"/>
            <a:endCxn id="115716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15747" name="AutoShape 35"/>
          <p:cNvSpPr>
            <a:spLocks noChangeArrowheads="1"/>
          </p:cNvSpPr>
          <p:nvPr/>
        </p:nvSpPr>
        <p:spPr bwMode="auto">
          <a:xfrm>
            <a:off x="4716463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125968" name="AutoShape 16"/>
          <p:cNvCxnSpPr>
            <a:cxnSpLocks noChangeShapeType="1"/>
            <a:stCxn id="125967" idx="2"/>
            <a:endCxn id="125966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5969" name="AutoShape 17"/>
          <p:cNvCxnSpPr>
            <a:cxnSpLocks noChangeShapeType="1"/>
            <a:stCxn id="125967" idx="2"/>
            <a:endCxn id="125967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  <a:r>
              <a:rPr lang="en-US" sz="1200">
                <a:latin typeface="Times New Roman" charset="0"/>
                <a:cs typeface="Times New Roman" charset="0"/>
              </a:rPr>
              <a:t> (RI)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endParaRPr lang="cs-CZ" sz="12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(RI);</a:t>
            </a:r>
          </a:p>
          <a:p>
            <a:r>
              <a:rPr lang="cs-CZ" sz="1400" dirty="0">
                <a:latin typeface="Lucida Console" pitchFamily="49" charset="0"/>
              </a:rPr>
              <a:t>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0072" y="213285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1331640" y="2623552"/>
            <a:ext cx="5904656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{</a:t>
            </a: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i</a:t>
            </a:r>
            <a:r>
              <a:rPr lang="cs-CZ" sz="1400" dirty="0" err="1" smtClean="0">
                <a:latin typeface="Lucida Console" pitchFamily="49" charset="0"/>
              </a:rPr>
              <a:t>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WrOne</a:t>
            </a:r>
            <a:r>
              <a:rPr lang="cs-CZ" sz="1400" dirty="0">
                <a:latin typeface="Lucida Console" pitchFamily="49" charset="0"/>
              </a:rPr>
              <a:t>(ADR_S,FCE_WREG,REG_WR,val,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err="1">
                <a:latin typeface="Lucida Console" pitchFamily="49" charset="0"/>
              </a:rPr>
              <a:t>rtu</a:t>
            </a:r>
            <a:r>
              <a:rPr lang="cs-CZ" sz="1400" dirty="0" err="1">
                <a:latin typeface="Lucida Console" pitchFamily="49" charset="0"/>
              </a:rPr>
              <a:t>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MrtuWrCrc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MrtuCrc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218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/>
              <a:t>R</a:t>
            </a:r>
            <a:r>
              <a:rPr lang="cs-CZ" sz="1200" b="1" dirty="0" smtClean="0"/>
              <a:t>1S</a:t>
            </a:r>
            <a:endParaRPr lang="cs-CZ" sz="1200" b="1" dirty="0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0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21862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4" name="Rectangle 38"/>
          <p:cNvSpPr>
            <a:spLocks noChangeArrowheads="1"/>
          </p:cNvSpPr>
          <p:nvPr/>
        </p:nvSpPr>
        <p:spPr bwMode="auto">
          <a:xfrm>
            <a:off x="1332037" y="5428381"/>
            <a:ext cx="5904259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21895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601" y="2800722"/>
            <a:ext cx="1512887" cy="1276350"/>
          </a:xfrm>
          <a:prstGeom prst="rect">
            <a:avLst/>
          </a:prstGeom>
          <a:noFill/>
        </p:spPr>
      </p:pic>
      <p:sp>
        <p:nvSpPr>
          <p:cNvPr id="121896" name="Line 40"/>
          <p:cNvSpPr>
            <a:spLocks noChangeShapeType="1"/>
          </p:cNvSpPr>
          <p:nvPr/>
        </p:nvSpPr>
        <p:spPr bwMode="auto">
          <a:xfrm flipH="1" flipV="1">
            <a:off x="3563886" y="3645024"/>
            <a:ext cx="518457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6443663" y="1989138"/>
            <a:ext cx="23764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</a:t>
            </a:r>
            <a:r>
              <a:rPr lang="cs-CZ" sz="1400">
                <a:latin typeface="Lucida Console" pitchFamily="49" charset="0"/>
              </a:rPr>
              <a:t>7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#define TIMEOUT </a:t>
            </a:r>
            <a:r>
              <a:rPr lang="cs-CZ" sz="1400">
                <a:latin typeface="Lucida Console" pitchFamily="49" charset="0"/>
              </a:rPr>
              <a:t>17</a:t>
            </a:r>
            <a:endParaRPr lang="en-US" sz="1400">
              <a:latin typeface="Lucida Console" pitchFamily="49" charset="0"/>
            </a:endParaRP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34925" y="5229200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7504" y="2617167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79388" y="981075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8008" name="AutoShape 8"/>
          <p:cNvCxnSpPr>
            <a:cxnSpLocks noChangeShapeType="1"/>
            <a:stCxn id="128006" idx="2"/>
            <a:endCxn id="128007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09" name="AutoShape 9"/>
          <p:cNvCxnSpPr>
            <a:cxnSpLocks noChangeShapeType="1"/>
            <a:stCxn id="128007" idx="2"/>
            <a:endCxn id="128007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7307263" y="3644900"/>
            <a:ext cx="1079500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3850" y="1412875"/>
            <a:ext cx="3887788" cy="504753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(stav)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   </a:t>
            </a:r>
          </a:p>
          <a:p>
            <a:r>
              <a:rPr lang="cs-CZ" sz="1400" dirty="0">
                <a:latin typeface="Lucida Console" pitchFamily="49" charset="0"/>
              </a:rPr>
              <a:t>           stav=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  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-N3_5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cs-CZ" sz="1400" dirty="0">
                <a:latin typeface="Lucida Console" pitchFamily="49" charset="0"/>
              </a:rPr>
              <a:t>      TF1=0;</a:t>
            </a:r>
          </a:p>
          <a:p>
            <a:r>
              <a:rPr lang="cs-CZ" sz="1400" dirty="0">
                <a:latin typeface="Lucida Console" pitchFamily="49" charset="0"/>
              </a:rPr>
              <a:t>           TR1=1;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8;</a:t>
            </a:r>
          </a:p>
          <a:p>
            <a:r>
              <a:rPr lang="cs-CZ" sz="1400" dirty="0">
                <a:latin typeface="Lucida Console" pitchFamily="49" charset="0"/>
              </a:rPr>
              <a:t>           TL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cs-CZ" sz="1400" dirty="0">
                <a:latin typeface="Lucida Console" pitchFamily="49" charset="0"/>
              </a:rPr>
              <a:t>           TF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        </a:t>
            </a:r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}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395288" y="6437313"/>
            <a:ext cx="2592387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(TF1){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48064" y="321297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79388" y="2565400"/>
            <a:ext cx="1223962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CRC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31763" y="2992438"/>
            <a:ext cx="127158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/>
              <a:t> kód funkce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46050" y="3429000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1476375" y="1484313"/>
            <a:ext cx="5615905" cy="353943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(TF</a:t>
            </a:r>
            <a:r>
              <a:rPr lang="en-US" sz="1400" dirty="0" smtClean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TR1=0;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</a:t>
            </a:r>
            <a:r>
              <a:rPr lang="en-US" sz="1400" dirty="0" err="1">
                <a:latin typeface="Lucida Console" pitchFamily="49" charset="0"/>
              </a:rPr>
              <a:t>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 == FCE_RBIT)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[3] &amp; 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... ; //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r>
              <a:rPr lang="cs-CZ" sz="1400" dirty="0" smtClean="0">
                <a:latin typeface="Lucida Console" pitchFamily="49" charset="0"/>
              </a:rPr>
              <a:t> </a:t>
            </a:r>
          </a:p>
          <a:p>
            <a:r>
              <a:rPr lang="cs-CZ" sz="1400" b="1" dirty="0" smtClean="0">
                <a:latin typeface="Lucida Console" pitchFamily="49" charset="0"/>
              </a:rPr>
              <a:t>        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...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30063" name="Picture 1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3568" y="3573016"/>
            <a:ext cx="1512888" cy="1276350"/>
          </a:xfrm>
          <a:prstGeom prst="rect">
            <a:avLst/>
          </a:prstGeom>
          <a:noFill/>
        </p:spPr>
      </p:pic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5435600" y="3644900"/>
            <a:ext cx="3096840" cy="14414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1520" y="1484784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 smtClean="0"/>
              <a:t>RTU</a:t>
            </a:r>
            <a:r>
              <a:rPr lang="cs-CZ" sz="1400" b="1" dirty="0" smtClean="0"/>
              <a:t>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Mrtu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tlačítka</a:t>
            </a:r>
          </a:p>
          <a:p>
            <a:r>
              <a:rPr lang="cs-CZ" sz="1400" dirty="0" smtClean="0">
                <a:solidFill>
                  <a:schemeClr val="accent2"/>
                </a:solidFill>
                <a:cs typeface="Arial" charset="0"/>
              </a:rPr>
              <a:t>M</a:t>
            </a:r>
            <a:r>
              <a:rPr lang="en-US" sz="1400" dirty="0" err="1" smtClean="0">
                <a:solidFill>
                  <a:schemeClr val="accent2"/>
                </a:solidFill>
                <a:cs typeface="Arial" charset="0"/>
              </a:rPr>
              <a:t>rtu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 smtClean="0"/>
              <a:t>1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85" y="2564904"/>
            <a:ext cx="29241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3" y="2616200"/>
            <a:ext cx="295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 flipV="1">
            <a:off x="2152138" y="3843337"/>
            <a:ext cx="4405823" cy="650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755576" y="3720307"/>
            <a:ext cx="44847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2" name="AutoShape 18"/>
          <p:cNvSpPr>
            <a:spLocks noChangeArrowheads="1"/>
          </p:cNvSpPr>
          <p:nvPr/>
        </p:nvSpPr>
        <p:spPr bwMode="auto">
          <a:xfrm>
            <a:off x="7606035" y="2835275"/>
            <a:ext cx="1214437" cy="752475"/>
          </a:xfrm>
          <a:prstGeom prst="wedgeRoundRectCallout">
            <a:avLst>
              <a:gd name="adj1" fmla="val -201634"/>
              <a:gd name="adj2" fmla="val 7236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7603" name="AutoShape 19"/>
          <p:cNvSpPr>
            <a:spLocks noChangeArrowheads="1"/>
          </p:cNvSpPr>
          <p:nvPr/>
        </p:nvSpPr>
        <p:spPr bwMode="auto">
          <a:xfrm>
            <a:off x="4866034" y="4178300"/>
            <a:ext cx="1225550" cy="709612"/>
          </a:xfrm>
          <a:prstGeom prst="wedgeRoundRectCallout">
            <a:avLst>
              <a:gd name="adj1" fmla="val -98315"/>
              <a:gd name="adj2" fmla="val -8982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délník 19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7" name="Group 7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44"/>
          <p:cNvGraphicFramePr>
            <a:graphicFrameLocks noGrp="1"/>
          </p:cNvGraphicFramePr>
          <p:nvPr/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14017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2677</Words>
  <Application>Microsoft Office PowerPoint</Application>
  <PresentationFormat>Předvádění na obrazovce (4:3)</PresentationFormat>
  <Paragraphs>687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83</cp:revision>
  <dcterms:created xsi:type="dcterms:W3CDTF">2010-03-02T11:37:00Z</dcterms:created>
  <dcterms:modified xsi:type="dcterms:W3CDTF">2015-10-26T16:59:16Z</dcterms:modified>
</cp:coreProperties>
</file>