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09" r:id="rId4"/>
    <p:sldId id="269" r:id="rId5"/>
    <p:sldId id="310" r:id="rId6"/>
    <p:sldId id="324" r:id="rId7"/>
    <p:sldId id="325" r:id="rId8"/>
    <p:sldId id="311" r:id="rId9"/>
    <p:sldId id="264" r:id="rId10"/>
    <p:sldId id="300" r:id="rId11"/>
    <p:sldId id="315" r:id="rId12"/>
    <p:sldId id="305" r:id="rId13"/>
    <p:sldId id="306" r:id="rId14"/>
    <p:sldId id="316" r:id="rId15"/>
    <p:sldId id="317" r:id="rId16"/>
    <p:sldId id="260" r:id="rId17"/>
    <p:sldId id="326" r:id="rId18"/>
    <p:sldId id="280" r:id="rId19"/>
    <p:sldId id="281" r:id="rId20"/>
    <p:sldId id="283" r:id="rId21"/>
    <p:sldId id="282" r:id="rId22"/>
    <p:sldId id="292" r:id="rId23"/>
    <p:sldId id="319" r:id="rId24"/>
    <p:sldId id="293" r:id="rId25"/>
    <p:sldId id="328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26.10.2015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26.10.2015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</a:t>
            </a:r>
            <a:r>
              <a:rPr lang="en-US" sz="3600" b="1" dirty="0" smtClean="0">
                <a:cs typeface="Arial" charset="0"/>
              </a:rPr>
              <a:t>1</a:t>
            </a:r>
            <a:r>
              <a:rPr lang="cs-CZ" sz="3600" b="1" dirty="0" smtClean="0">
                <a:cs typeface="Arial" charset="0"/>
              </a:rPr>
              <a:t>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 s kódem přijaté funkce</a:t>
            </a:r>
          </a:p>
          <a:p>
            <a:r>
              <a:rPr lang="cs-CZ" sz="1600" dirty="0"/>
              <a:t>   - požadavek na čtení bitové hodnoty – funkční kód 1 a vrací stav požadovaného bitu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739" y="3847773"/>
            <a:ext cx="2576651" cy="14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V="1">
            <a:off x="3094038" y="4941888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21012" y="4941888"/>
            <a:ext cx="3567211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17675"/>
            <a:ext cx="2576651" cy="140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3213100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REG_WR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val&gt;1023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=3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>
                <a:latin typeface="Lucida Console" pitchFamily="49" charset="0"/>
                <a:cs typeface="Arial" charset="0"/>
              </a:rPr>
              <a:t>zobrazení hodnoty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573463"/>
            <a:ext cx="4968875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BIT_RD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||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{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  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 smtClean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 smtClean="0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Ma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kod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_r,1,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3563938" y="2781299"/>
            <a:ext cx="3384326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3492500" y="2852936"/>
            <a:ext cx="4463876" cy="165556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300663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795963" y="4365625"/>
            <a:ext cx="26613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[1]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5867400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5900738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928695"/>
            <a:ext cx="2664297" cy="145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849" y="314367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738736" y="3390703"/>
            <a:ext cx="4137520" cy="5762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555875" y="4110957"/>
            <a:ext cx="3240261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082974" y="283569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162473" y="4725194"/>
            <a:ext cx="1584325" cy="1008062"/>
          </a:xfrm>
          <a:prstGeom prst="wedgeRoundRectCallout">
            <a:avLst>
              <a:gd name="adj1" fmla="val 40983"/>
              <a:gd name="adj2" fmla="val -1082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2828752" y="2095322"/>
            <a:ext cx="1085850" cy="738188"/>
          </a:xfrm>
          <a:prstGeom prst="wedgeRoundRectCallout">
            <a:avLst>
              <a:gd name="adj1" fmla="val -66668"/>
              <a:gd name="adj2" fmla="val 10957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4946948" y="4725194"/>
            <a:ext cx="1214437" cy="865188"/>
          </a:xfrm>
          <a:prstGeom prst="wedgeRoundRectCallout">
            <a:avLst>
              <a:gd name="adj1" fmla="val 36272"/>
              <a:gd name="adj2" fmla="val -11165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4608512" y="2126085"/>
            <a:ext cx="1117600" cy="709612"/>
          </a:xfrm>
          <a:prstGeom prst="wedgeRoundRectCallout">
            <a:avLst>
              <a:gd name="adj1" fmla="val -58524"/>
              <a:gd name="adj2" fmla="val 1629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433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MA1S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</a:t>
            </a:r>
            <a:r>
              <a:rPr lang="cs-CZ" sz="1600" b="1" dirty="0" smtClean="0"/>
              <a:t>PC, </a:t>
            </a:r>
            <a:r>
              <a:rPr lang="cs-CZ" sz="1600" b="1" dirty="0"/>
              <a:t>Master (Klient</a:t>
            </a:r>
            <a:r>
              <a:rPr lang="cs-CZ" sz="1600" b="1" dirty="0" smtClean="0"/>
              <a:t>) na mikropočítači.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Realizuje funkce (požadavky na server)</a:t>
            </a:r>
          </a:p>
          <a:p>
            <a:r>
              <a:rPr lang="cs-CZ" sz="1600"/>
              <a:t>   - požadavek na zápis jediného vnitřního registru (hodnota 0 až 1023) – funkční kód 6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MbWrOne  s kódem funkce 6 (FCE_WREG)</a:t>
            </a:r>
          </a:p>
          <a:p>
            <a:r>
              <a:rPr lang="cs-CZ" sz="1600"/>
              <a:t>   - požadavek na čtení bitové hodnoty – funkční kód 1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MbRd s kodem funkce 1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Požadavky odesílat střídavě v pravidelných časových intervalech cca 200 ms,</a:t>
            </a:r>
          </a:p>
          <a:p>
            <a:r>
              <a:rPr lang="cs-CZ" sz="160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>
                <a:solidFill>
                  <a:schemeClr val="tx2"/>
                </a:solidFill>
              </a:rPr>
              <a:t>klidu</a:t>
            </a:r>
          </a:p>
          <a:p>
            <a:r>
              <a:rPr lang="cs-CZ" sz="1600">
                <a:solidFill>
                  <a:schemeClr val="tx2"/>
                </a:solidFill>
              </a:rPr>
              <a:t>     realizace časovačem T0 se základními tiky 30 ms (</a:t>
            </a:r>
            <a:r>
              <a:rPr lang="en-US" sz="1600">
                <a:solidFill>
                  <a:schemeClr val="tx2"/>
                </a:solidFill>
              </a:rPr>
              <a:t>30</a:t>
            </a:r>
            <a:r>
              <a:rPr lang="cs-CZ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</a:rPr>
              <a:t>* 7 = 210)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cs-CZ" sz="1600">
                <a:solidFill>
                  <a:schemeClr val="tx2"/>
                </a:solidFill>
              </a:rPr>
              <a:t>  Imlementovat generování čekacího TimeOut intervalu 500 ms na odpvěď od Slave 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   </a:t>
            </a:r>
            <a:r>
              <a:rPr lang="cs-CZ" sz="1600">
                <a:solidFill>
                  <a:schemeClr val="tx2"/>
                </a:solidFill>
              </a:rPr>
              <a:t>(30</a:t>
            </a:r>
            <a:r>
              <a:rPr lang="en-US" sz="1600">
                <a:solidFill>
                  <a:schemeClr val="tx2"/>
                </a:solidFill>
              </a:rPr>
              <a:t>*17=510)</a:t>
            </a:r>
            <a:endParaRPr lang="cs-CZ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  </a:t>
            </a:r>
            <a:r>
              <a:rPr lang="cs-CZ" sz="160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>
                <a:solidFill>
                  <a:schemeClr val="tx2"/>
                </a:solidFill>
              </a:rPr>
              <a:t>    zpracovat jen odpověď na požadavek čtení bitu (FCE_RBIT)</a:t>
            </a:r>
          </a:p>
          <a:p>
            <a:r>
              <a:rPr lang="cs-CZ" sz="1600">
                <a:solidFill>
                  <a:schemeClr val="tx2"/>
                </a:solidFill>
              </a:rPr>
              <a:t>    inform</a:t>
            </a:r>
            <a:r>
              <a:rPr lang="en-US" sz="1600">
                <a:solidFill>
                  <a:schemeClr val="tx2"/>
                </a:solidFill>
              </a:rPr>
              <a:t>ace o ch</a:t>
            </a:r>
            <a:r>
              <a:rPr lang="cs-CZ" sz="1600">
                <a:solidFill>
                  <a:schemeClr val="tx2"/>
                </a:solidFill>
              </a:rPr>
              <a:t>ybě Slave: jen omezeně, nebo vůbec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</a:t>
            </a:r>
            <a:r>
              <a:rPr lang="en-US" sz="1600"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>
                <a:cs typeface="Arial" charset="0"/>
              </a:rPr>
              <a:t> (zápis registru)</a:t>
            </a:r>
          </a:p>
        </p:txBody>
      </p:sp>
      <p:graphicFrame>
        <p:nvGraphicFramePr>
          <p:cNvPr id="108550" name="Group 6"/>
          <p:cNvGraphicFramePr>
            <a:graphicFrameLocks noGrp="1"/>
          </p:cNvGraphicFramePr>
          <p:nvPr/>
        </p:nvGraphicFramePr>
        <p:xfrm>
          <a:off x="395288" y="1916113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581" name="Rectangle 37"/>
          <p:cNvSpPr>
            <a:spLocks noChangeArrowheads="1"/>
          </p:cNvSpPr>
          <p:nvPr/>
        </p:nvSpPr>
        <p:spPr bwMode="auto">
          <a:xfrm>
            <a:off x="1259632" y="2492896"/>
            <a:ext cx="5687790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){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DIR485=1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  </a:t>
            </a:r>
          </a:p>
          <a:p>
            <a:r>
              <a:rPr lang="en-US" sz="1400" dirty="0" smtClean="0">
                <a:latin typeface="Lucida Console" pitchFamily="49" charset="0"/>
              </a:rPr>
              <a:t> 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(ADR_S,FCE_WREG,REG_WR,val,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(ADR_S,FCE_RBIT,BIT_RD,1,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DIR485=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 smtClean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/* </a:t>
            </a:r>
            <a:r>
              <a:rPr lang="cs-CZ" sz="1400" dirty="0" smtClean="0">
                <a:latin typeface="Lucida Console" pitchFamily="49" charset="0"/>
              </a:rPr>
              <a:t>zpět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příjem – pro RS485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89" name="Picture 45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3284984"/>
            <a:ext cx="1512887" cy="1276350"/>
          </a:xfrm>
          <a:prstGeom prst="rect">
            <a:avLst/>
          </a:prstGeom>
          <a:noFill/>
        </p:spPr>
      </p:pic>
      <p:sp>
        <p:nvSpPr>
          <p:cNvPr id="108590" name="Line 46"/>
          <p:cNvSpPr>
            <a:spLocks noChangeShapeType="1"/>
          </p:cNvSpPr>
          <p:nvPr/>
        </p:nvSpPr>
        <p:spPr bwMode="auto">
          <a:xfrm flipH="1" flipV="1">
            <a:off x="3563887" y="3501007"/>
            <a:ext cx="5111799" cy="701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91" name="Rectangle 47"/>
          <p:cNvSpPr>
            <a:spLocks noChangeArrowheads="1"/>
          </p:cNvSpPr>
          <p:nvPr/>
        </p:nvSpPr>
        <p:spPr bwMode="auto">
          <a:xfrm>
            <a:off x="6659563" y="1989138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>
                <a:latin typeface="Lucida Console" pitchFamily="49" charset="0"/>
              </a:rPr>
              <a:t>#define N_TICKS 7</a:t>
            </a:r>
          </a:p>
          <a:p>
            <a:r>
              <a:rPr lang="en-US" sz="1400">
                <a:latin typeface="Lucida Console" pitchFamily="49" charset="0"/>
              </a:rPr>
              <a:t>#define TIMEOUT 17</a:t>
            </a:r>
          </a:p>
          <a:p>
            <a:r>
              <a:rPr lang="en-US" sz="1400" b="1">
                <a:latin typeface="Lucida Console" pitchFamily="49" charset="0"/>
              </a:rPr>
              <a:t>bit </a:t>
            </a:r>
            <a:r>
              <a:rPr lang="en-US" sz="1400">
                <a:latin typeface="Lucida Console" pitchFamily="49" charset="0"/>
              </a:rPr>
              <a:t>prep;</a:t>
            </a:r>
            <a:endParaRPr lang="en-US" sz="1400" b="1">
              <a:latin typeface="Lucida Console" pitchFamily="49" charset="0"/>
            </a:endParaRPr>
          </a:p>
        </p:txBody>
      </p:sp>
      <p:sp>
        <p:nvSpPr>
          <p:cNvPr id="108592" name="Rectangle 48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1258889" y="5445224"/>
            <a:ext cx="5689376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&gt;=TIMEOUT){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LED_R</a:t>
            </a:r>
            <a:r>
              <a:rPr lang="en-US" sz="1400" dirty="0">
                <a:latin typeface="Lucida Console" pitchFamily="49" charset="0"/>
              </a:rPr>
              <a:t>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96" y="2492896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</a:t>
            </a:r>
            <a:r>
              <a:rPr lang="en-US" b="1">
                <a:cs typeface="Arial" charset="0"/>
              </a:rPr>
              <a:t>em</a:t>
            </a:r>
            <a:r>
              <a:rPr lang="cs-CZ" b="1">
                <a:cs typeface="Arial" charset="0"/>
              </a:rPr>
              <a:t> odpovědi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6984" name="AutoShape 8"/>
          <p:cNvCxnSpPr>
            <a:cxnSpLocks noChangeShapeType="1"/>
            <a:stCxn id="126982" idx="2"/>
            <a:endCxn id="126983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3" idx="2"/>
            <a:endCxn id="126983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95288" y="18319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1908175" y="1831975"/>
            <a:ext cx="5688013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1908175" y="3357563"/>
            <a:ext cx="4464050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+3))==FCE_RBIT)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1) </a:t>
            </a:r>
            <a:r>
              <a:rPr lang="cs-CZ" sz="1400" dirty="0" smtClean="0">
                <a:latin typeface="Lucida Console" pitchFamily="49" charset="0"/>
              </a:rPr>
              <a:t>.. ; // </a:t>
            </a:r>
            <a:r>
              <a:rPr lang="cs-CZ" sz="1400" i="1" dirty="0" smtClean="0">
                <a:latin typeface="Lucida Console" pitchFamily="49" charset="0"/>
              </a:rPr>
              <a:t>LED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i="1" dirty="0" err="1" smtClean="0">
                <a:latin typeface="Lucida Console" pitchFamily="49" charset="0"/>
              </a:rPr>
              <a:t>sv</a:t>
            </a:r>
            <a:r>
              <a:rPr lang="cs-CZ" sz="1400" i="1" dirty="0" err="1" smtClean="0">
                <a:latin typeface="Lucida Console" pitchFamily="49" charset="0"/>
              </a:rPr>
              <a:t>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.. ; // </a:t>
            </a:r>
            <a:r>
              <a:rPr lang="cs-CZ" sz="1400" i="1" dirty="0" smtClean="0">
                <a:latin typeface="Lucida Console" pitchFamily="49" charset="0"/>
              </a:rPr>
              <a:t>LED nesvítí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12657" name="Picture 1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3924300" y="3860800"/>
            <a:ext cx="4176713" cy="6477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411760" y="3295450"/>
            <a:ext cx="4320480" cy="93610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15816" y="3933056"/>
            <a:ext cx="1728192" cy="1008062"/>
          </a:xfrm>
          <a:prstGeom prst="wedgeRoundRectCallout">
            <a:avLst>
              <a:gd name="adj1" fmla="val -71229"/>
              <a:gd name="adj2" fmla="val -534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hodnoty</a:t>
            </a:r>
          </a:p>
          <a:p>
            <a:r>
              <a:rPr lang="cs-CZ" sz="1400" dirty="0">
                <a:cs typeface="Arial" charset="0"/>
              </a:rPr>
              <a:t>potenciometru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3491880" y="2575371"/>
            <a:ext cx="1085850" cy="738188"/>
          </a:xfrm>
          <a:prstGeom prst="wedgeRoundRectCallout">
            <a:avLst>
              <a:gd name="adj1" fmla="val -129665"/>
              <a:gd name="adj2" fmla="val 4925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114574"/>
              <a:gd name="adj2" fmla="val -182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6948264" y="4807619"/>
            <a:ext cx="1296988" cy="709613"/>
          </a:xfrm>
          <a:prstGeom prst="wedgeRoundRectCallout">
            <a:avLst>
              <a:gd name="adj1" fmla="val -65469"/>
              <a:gd name="adj2" fmla="val -13046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78" y="2478608"/>
            <a:ext cx="2894463" cy="157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78608"/>
            <a:ext cx="2858562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3707904" y="2017613"/>
            <a:ext cx="1214438" cy="752475"/>
          </a:xfrm>
          <a:prstGeom prst="wedgeRoundRectCallout">
            <a:avLst>
              <a:gd name="adj1" fmla="val 124511"/>
              <a:gd name="adj2" fmla="val 16856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5298243" y="4394200"/>
            <a:ext cx="1085850" cy="709613"/>
          </a:xfrm>
          <a:prstGeom prst="wedgeRoundRectCallout">
            <a:avLst>
              <a:gd name="adj1" fmla="val 77923"/>
              <a:gd name="adj2" fmla="val -1274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259632" y="3554413"/>
            <a:ext cx="4248993" cy="1444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H="1" flipV="1">
            <a:off x="2411760" y="3698875"/>
            <a:ext cx="4248472" cy="714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MA1S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</TotalTime>
  <Words>2247</Words>
  <Application>Microsoft Office PowerPoint</Application>
  <PresentationFormat>Předvádění na obrazovce (4:3)</PresentationFormat>
  <Paragraphs>580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111</cp:revision>
  <dcterms:created xsi:type="dcterms:W3CDTF">2010-03-02T11:37:00Z</dcterms:created>
  <dcterms:modified xsi:type="dcterms:W3CDTF">2015-10-26T15:09:40Z</dcterms:modified>
</cp:coreProperties>
</file>