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1"/>
  </p:notesMasterIdLst>
  <p:handoutMasterIdLst>
    <p:handoutMasterId r:id="rId32"/>
  </p:handoutMasterIdLst>
  <p:sldIdLst>
    <p:sldId id="257" r:id="rId3"/>
    <p:sldId id="294" r:id="rId4"/>
    <p:sldId id="269" r:id="rId5"/>
    <p:sldId id="295" r:id="rId6"/>
    <p:sldId id="296" r:id="rId7"/>
    <p:sldId id="297" r:id="rId8"/>
    <p:sldId id="298" r:id="rId9"/>
    <p:sldId id="299" r:id="rId10"/>
    <p:sldId id="301" r:id="rId11"/>
    <p:sldId id="300" r:id="rId12"/>
    <p:sldId id="302" r:id="rId13"/>
    <p:sldId id="323" r:id="rId14"/>
    <p:sldId id="304" r:id="rId15"/>
    <p:sldId id="305" r:id="rId16"/>
    <p:sldId id="326" r:id="rId17"/>
    <p:sldId id="327" r:id="rId18"/>
    <p:sldId id="280" r:id="rId19"/>
    <p:sldId id="281" r:id="rId20"/>
    <p:sldId id="283" r:id="rId21"/>
    <p:sldId id="287" r:id="rId22"/>
    <p:sldId id="322" r:id="rId23"/>
    <p:sldId id="288" r:id="rId24"/>
    <p:sldId id="321" r:id="rId25"/>
    <p:sldId id="314" r:id="rId26"/>
    <p:sldId id="315" r:id="rId27"/>
    <p:sldId id="316" r:id="rId28"/>
    <p:sldId id="317" r:id="rId29"/>
    <p:sldId id="318" r:id="rId3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C0C0C0"/>
    <a:srgbClr val="CCFFCC"/>
    <a:srgbClr val="0099FF"/>
    <a:srgbClr val="66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7937C0-8AC4-4A18-BC3B-AC2399E15546}" type="datetimeFigureOut">
              <a:rPr lang="cs-CZ"/>
              <a:pPr>
                <a:defRPr/>
              </a:pPr>
              <a:t>10.10.2014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1AA87E-D83E-4C2D-947F-72CA2D9FEEB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291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76ACE-B05D-4406-A956-C3430FCC03C8}" type="datetimeFigureOut">
              <a:rPr lang="cs-CZ"/>
              <a:pPr/>
              <a:t>10.10.2014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34FBE-36A1-48F5-863A-5386E4DFD71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48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MA</a:t>
            </a:r>
            <a:r>
              <a:rPr lang="en-US" sz="3600" b="1" dirty="0" smtClean="0">
                <a:cs typeface="Arial" charset="0"/>
              </a:rPr>
              <a:t>4</a:t>
            </a:r>
            <a:r>
              <a:rPr lang="cs-CZ" sz="3600" b="1" dirty="0" smtClean="0">
                <a:cs typeface="Arial" charset="0"/>
              </a:rPr>
              <a:t>M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6 (FCE_WREG)</a:t>
            </a:r>
          </a:p>
          <a:p>
            <a:r>
              <a:rPr lang="cs-CZ" sz="1600" dirty="0"/>
              <a:t>   - </a:t>
            </a:r>
            <a:r>
              <a:rPr lang="cs-CZ" sz="1600" dirty="0" smtClean="0"/>
              <a:t>požadavek na zápis jediného bitového stavu  – funkční kód 5</a:t>
            </a:r>
            <a:endParaRPr lang="cs-CZ" sz="1600" dirty="0"/>
          </a:p>
          <a:p>
            <a:r>
              <a:rPr lang="cs-CZ" sz="1600" dirty="0"/>
              <a:t> </a:t>
            </a:r>
            <a:r>
              <a:rPr lang="cs-CZ" sz="1600" dirty="0" smtClean="0"/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</a:t>
            </a:r>
            <a:r>
              <a:rPr lang="cs-CZ" sz="1600" dirty="0" smtClean="0">
                <a:solidFill>
                  <a:srgbClr val="0000FF"/>
                </a:solidFill>
              </a:rPr>
              <a:t>s kódem funkce 5 (FCE_WBIT)</a:t>
            </a:r>
            <a:endParaRPr lang="cs-CZ" sz="1600" dirty="0">
              <a:solidFill>
                <a:srgbClr val="0000FF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</a:t>
            </a:r>
            <a:r>
              <a:rPr lang="cs-CZ" sz="1600" dirty="0" smtClean="0">
                <a:solidFill>
                  <a:schemeClr val="tx2"/>
                </a:solidFill>
              </a:rPr>
              <a:t>chybové odpovědi od </a:t>
            </a:r>
            <a:r>
              <a:rPr lang="cs-CZ" sz="1600" dirty="0" err="1" smtClean="0">
                <a:solidFill>
                  <a:schemeClr val="tx2"/>
                </a:solidFill>
              </a:rPr>
              <a:t>Slave</a:t>
            </a:r>
            <a:r>
              <a:rPr lang="cs-CZ" sz="1600" dirty="0" smtClean="0">
                <a:solidFill>
                  <a:schemeClr val="tx2"/>
                </a:solidFill>
              </a:rPr>
              <a:t> a informovat o nich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3898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MA4M</a:t>
            </a:r>
            <a:endParaRPr lang="cs-CZ" sz="1200" b="1" dirty="0"/>
          </a:p>
        </p:txBody>
      </p:sp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</p:txBody>
      </p:sp>
      <p:sp>
        <p:nvSpPr>
          <p:cNvPr id="122888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2889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2892" name="AutoShape 12"/>
          <p:cNvCxnSpPr>
            <a:cxnSpLocks noChangeShapeType="1"/>
            <a:stCxn id="122884" idx="2"/>
            <a:endCxn id="122888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3" name="AutoShape 13"/>
          <p:cNvCxnSpPr>
            <a:cxnSpLocks noChangeShapeType="1"/>
            <a:stCxn id="122888" idx="2"/>
            <a:endCxn id="122889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4" name="AutoShape 14"/>
          <p:cNvCxnSpPr>
            <a:cxnSpLocks noChangeShapeType="1"/>
            <a:stCxn id="122889" idx="3"/>
            <a:endCxn id="122890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5" name="AutoShape 15"/>
          <p:cNvCxnSpPr>
            <a:cxnSpLocks noChangeShapeType="1"/>
            <a:stCxn id="122889" idx="1"/>
            <a:endCxn id="122891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6" name="AutoShape 16"/>
          <p:cNvCxnSpPr>
            <a:cxnSpLocks noChangeShapeType="1"/>
            <a:stCxn id="122909" idx="0"/>
            <a:endCxn id="122884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2897" name="AutoShape 17"/>
          <p:cNvCxnSpPr>
            <a:cxnSpLocks noChangeShapeType="1"/>
            <a:stCxn id="122891" idx="0"/>
            <a:endCxn id="122884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2898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TimeInterval</a:t>
            </a:r>
          </a:p>
        </p:txBody>
      </p:sp>
      <p:sp>
        <p:nvSpPr>
          <p:cNvPr id="122900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122901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2" name="AutoShape 22"/>
          <p:cNvSpPr>
            <a:spLocks noChangeArrowheads="1"/>
          </p:cNvSpPr>
          <p:nvPr/>
        </p:nvSpPr>
        <p:spPr bwMode="auto">
          <a:xfrm>
            <a:off x="323850" y="3355975"/>
            <a:ext cx="1584325" cy="503238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122903" name="AutoShape 23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2905" name="AutoShape 25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2906" name="AutoShape 26"/>
          <p:cNvCxnSpPr>
            <a:cxnSpLocks noChangeShapeType="1"/>
            <a:stCxn id="122890" idx="2"/>
            <a:endCxn id="122891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2907" name="AutoShape 27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8" name="AutoShape 28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2910" name="AutoShape 30"/>
          <p:cNvCxnSpPr>
            <a:cxnSpLocks noChangeShapeType="1"/>
            <a:stCxn id="122890" idx="3"/>
            <a:endCxn id="122909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2911" name="AutoShape 31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2699793" y="6092825"/>
            <a:ext cx="4896396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stKlid</a:t>
            </a:r>
            <a:r>
              <a:rPr lang="cs-CZ" sz="1400" dirty="0" smtClean="0"/>
              <a:t>,</a:t>
            </a:r>
            <a:r>
              <a:rPr lang="cs-CZ" sz="1400" dirty="0" err="1" smtClean="0"/>
              <a:t>stVysilani</a:t>
            </a:r>
            <a:r>
              <a:rPr lang="cs-CZ" sz="1400" dirty="0" smtClean="0"/>
              <a:t>,</a:t>
            </a:r>
            <a:r>
              <a:rPr lang="cs-CZ" sz="1400" dirty="0" err="1" smtClean="0"/>
              <a:t>stCekani</a:t>
            </a:r>
            <a:r>
              <a:rPr lang="cs-CZ" sz="1400" dirty="0" smtClean="0"/>
              <a:t>,</a:t>
            </a:r>
            <a:r>
              <a:rPr lang="cs-CZ" sz="1400" dirty="0" err="1" smtClean="0"/>
              <a:t>stPrijem</a:t>
            </a:r>
            <a:r>
              <a:rPr lang="cs-CZ" sz="1400" dirty="0" smtClean="0"/>
              <a:t>,</a:t>
            </a:r>
            <a:r>
              <a:rPr lang="cs-CZ" sz="1400" dirty="0" err="1" smtClean="0"/>
              <a:t>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6956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ADR_S,FCE_WREG,REG_WR,pot,bfout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92" y="5157192"/>
            <a:ext cx="2754312" cy="138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697941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(zápis </a:t>
            </a:r>
            <a:r>
              <a:rPr lang="cs-CZ" sz="1600" dirty="0">
                <a:cs typeface="Arial" charset="0"/>
              </a:rPr>
              <a:t>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69640" name="AutoShape 8"/>
          <p:cNvSpPr>
            <a:spLocks noChangeArrowheads="1"/>
          </p:cNvSpPr>
          <p:nvPr/>
        </p:nvSpPr>
        <p:spPr bwMode="auto">
          <a:xfrm>
            <a:off x="5940772" y="6382022"/>
            <a:ext cx="1079500" cy="287338"/>
          </a:xfrm>
          <a:prstGeom prst="wedgeRoundRectCallout">
            <a:avLst>
              <a:gd name="adj1" fmla="val 44329"/>
              <a:gd name="adj2" fmla="val -119374"/>
              <a:gd name="adj3" fmla="val 16667"/>
            </a:avLst>
          </a:prstGeom>
          <a:solidFill>
            <a:srgbClr val="99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0 až 1023</a:t>
            </a:r>
          </a:p>
        </p:txBody>
      </p:sp>
      <p:sp>
        <p:nvSpPr>
          <p:cNvPr id="20" name="AutoShape 57"/>
          <p:cNvSpPr>
            <a:spLocks noChangeArrowheads="1"/>
          </p:cNvSpPr>
          <p:nvPr/>
        </p:nvSpPr>
        <p:spPr bwMode="auto">
          <a:xfrm>
            <a:off x="7806928" y="4597881"/>
            <a:ext cx="1229568" cy="559311"/>
          </a:xfrm>
          <a:prstGeom prst="wedgeRoundRectCallout">
            <a:avLst>
              <a:gd name="adj1" fmla="val -83978"/>
              <a:gd name="adj2" fmla="val 618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6876256" y="4293092"/>
            <a:ext cx="504056" cy="182580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H="1" flipV="1">
            <a:off x="6767934" y="4509120"/>
            <a:ext cx="1364982" cy="160978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MA4M</a:t>
            </a:r>
            <a:endParaRPr lang="cs-CZ" sz="1200" b="1" dirty="0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403350" y="1989138"/>
            <a:ext cx="5113338" cy="397031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 = 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(stav)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       stav=</a:t>
            </a:r>
            <a:r>
              <a:rPr lang="en-US" sz="1400" dirty="0" err="1" smtClean="0">
                <a:latin typeface="Lucida Console" pitchFamily="49" charset="0"/>
              </a:rPr>
              <a:t>Ttav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  }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ix++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říjímání odpovědi</a:t>
            </a: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6877050" y="22780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6877050" y="3860800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71692" name="AutoShape 12"/>
          <p:cNvCxnSpPr>
            <a:cxnSpLocks noChangeShapeType="1"/>
            <a:stCxn id="71690" idx="2"/>
            <a:endCxn id="71691" idx="0"/>
          </p:cNvCxnSpPr>
          <p:nvPr/>
        </p:nvCxnSpPr>
        <p:spPr bwMode="auto">
          <a:xfrm>
            <a:off x="7345363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693" name="AutoShape 13"/>
          <p:cNvCxnSpPr>
            <a:cxnSpLocks noChangeShapeType="1"/>
            <a:stCxn id="71691" idx="2"/>
            <a:endCxn id="71691" idx="3"/>
          </p:cNvCxnSpPr>
          <p:nvPr/>
        </p:nvCxnSpPr>
        <p:spPr bwMode="auto">
          <a:xfrm rot="5400000" flipH="1" flipV="1">
            <a:off x="7417594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7415213" y="3141663"/>
            <a:ext cx="1296987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71695" name="AutoShape 15"/>
          <p:cNvSpPr>
            <a:spLocks noChangeArrowheads="1"/>
          </p:cNvSpPr>
          <p:nvPr/>
        </p:nvSpPr>
        <p:spPr bwMode="auto">
          <a:xfrm>
            <a:off x="7885113" y="3716338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7308850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7" name="AutoShape 17"/>
          <p:cNvSpPr>
            <a:spLocks noChangeArrowheads="1"/>
          </p:cNvSpPr>
          <p:nvPr/>
        </p:nvSpPr>
        <p:spPr bwMode="auto">
          <a:xfrm>
            <a:off x="7524750" y="4940300"/>
            <a:ext cx="1439863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5496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5564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981200" y="3141663"/>
            <a:ext cx="5183188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kod_r</a:t>
            </a:r>
            <a:r>
              <a:rPr lang="cs-CZ" sz="1400" dirty="0">
                <a:latin typeface="Lucida Console" pitchFamily="49" charset="0"/>
              </a:rPr>
              <a:t>&gt;=</a:t>
            </a:r>
            <a:r>
              <a:rPr lang="en-US" sz="1400" dirty="0">
                <a:latin typeface="Lucida Console" pitchFamily="49" charset="0"/>
              </a:rPr>
              <a:t>0x</a:t>
            </a:r>
            <a:r>
              <a:rPr lang="cs-CZ" sz="1400" dirty="0">
                <a:latin typeface="Lucida Console" pitchFamily="49" charset="0"/>
              </a:rPr>
              <a:t>80</a:t>
            </a:r>
            <a:r>
              <a:rPr lang="en-US" sz="1400" dirty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 M</a:t>
            </a:r>
            <a:r>
              <a:rPr lang="en-US" sz="1400" dirty="0">
                <a:latin typeface="Lucida Console" pitchFamily="49" charset="0"/>
              </a:rPr>
              <a:t>a.</a:t>
            </a:r>
            <a:r>
              <a:rPr lang="cs-CZ" sz="1400" dirty="0" err="1">
                <a:latin typeface="Lucida Console" pitchFamily="49" charset="0"/>
              </a:rPr>
              <a:t>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5);</a:t>
            </a: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3208015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smtClean="0"/>
              <a:t>3. </a:t>
            </a:r>
            <a:r>
              <a:rPr lang="cs-CZ" sz="1600" dirty="0"/>
              <a:t>informace</a:t>
            </a:r>
          </a:p>
          <a:p>
            <a:r>
              <a:rPr lang="cs-CZ" sz="1600" dirty="0"/>
              <a:t>o chybě </a:t>
            </a:r>
            <a:r>
              <a:rPr lang="cs-CZ" sz="1600" dirty="0" err="1"/>
              <a:t>Slavu</a:t>
            </a:r>
            <a:endParaRPr lang="cs-CZ" sz="1600" dirty="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79613" y="1412875"/>
            <a:ext cx="5545137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979613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76636"/>
            <a:ext cx="29813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9365" y="3503636"/>
            <a:ext cx="1512887" cy="1276350"/>
          </a:xfrm>
          <a:prstGeom prst="rect">
            <a:avLst/>
          </a:prstGeom>
          <a:noFill/>
        </p:spPr>
      </p:pic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2836590" y="3769170"/>
            <a:ext cx="4267510" cy="86409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1540446" y="3687438"/>
            <a:ext cx="4810992" cy="65779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2677418" y="2476993"/>
            <a:ext cx="1440309" cy="752475"/>
          </a:xfrm>
          <a:prstGeom prst="wedgeRoundRectCallout">
            <a:avLst>
              <a:gd name="adj1" fmla="val 97885"/>
              <a:gd name="adj2" fmla="val 13938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Ins="36000"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644902" y="3216298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4780806" y="2351110"/>
            <a:ext cx="1214438" cy="865188"/>
          </a:xfrm>
          <a:prstGeom prst="wedgeRoundRectCallout">
            <a:avLst>
              <a:gd name="adj1" fmla="val 66671"/>
              <a:gd name="adj2" fmla="val 9710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24" name="AutoShape 17"/>
          <p:cNvSpPr>
            <a:spLocks noChangeArrowheads="1"/>
          </p:cNvSpPr>
          <p:nvPr/>
        </p:nvSpPr>
        <p:spPr bwMode="auto">
          <a:xfrm>
            <a:off x="2774367" y="5012085"/>
            <a:ext cx="1171575" cy="865187"/>
          </a:xfrm>
          <a:prstGeom prst="wedgeRoundRectCallout">
            <a:avLst>
              <a:gd name="adj1" fmla="val 101906"/>
              <a:gd name="adj2" fmla="val -13151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7239596" y="2614758"/>
            <a:ext cx="1214437" cy="752475"/>
          </a:xfrm>
          <a:prstGeom prst="wedgeRoundRectCallout">
            <a:avLst>
              <a:gd name="adj1" fmla="val -58235"/>
              <a:gd name="adj2" fmla="val 808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173487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15247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MA4M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32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59688"/>
              </p:ext>
            </p:extLst>
          </p:nvPr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433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4773613" y="36449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</a:t>
            </a:r>
            <a:r>
              <a:rPr lang="cs-CZ" sz="1600" dirty="0" smtClean="0">
                <a:cs typeface="Arial" charset="0"/>
              </a:rPr>
              <a:t>znaků</a:t>
            </a:r>
            <a:endParaRPr lang="cs-CZ" sz="1600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552" y="1772816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</a:t>
            </a:r>
            <a:r>
              <a:rPr lang="en-US" sz="2400" b="1" dirty="0" smtClean="0"/>
              <a:t>4</a:t>
            </a:r>
            <a:r>
              <a:rPr lang="cs-CZ" sz="2400" b="1" dirty="0" smtClean="0"/>
              <a:t>M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052736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 dirty="0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40818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(Klient) na PC, Slave (Server) na mikropočítači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</a:t>
            </a:r>
            <a:r>
              <a:rPr lang="cs-CZ" sz="1600" b="1" dirty="0" smtClean="0"/>
              <a:t>zápis jediného bitového stavu (</a:t>
            </a:r>
            <a:r>
              <a:rPr lang="cs-CZ" sz="1600" b="1" dirty="0" err="1" smtClean="0"/>
              <a:t>Coil</a:t>
            </a:r>
            <a:r>
              <a:rPr lang="cs-CZ" sz="1600" b="1" dirty="0" smtClean="0"/>
              <a:t>) do uzlu </a:t>
            </a:r>
            <a:r>
              <a:rPr lang="cs-CZ" sz="1600" b="1" dirty="0" err="1" smtClean="0"/>
              <a:t>Slave</a:t>
            </a:r>
            <a:r>
              <a:rPr lang="cs-CZ" sz="1600" b="1" dirty="0" smtClean="0"/>
              <a:t>,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7,N,2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  <a:endParaRPr lang="cs-CZ" sz="1600" b="1" dirty="0" smtClean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RS485, standardní rámec 7,N,2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  <p:extLst>
      <p:ext uri="{BB962C8B-B14F-4D97-AF65-F5344CB8AC3E}">
        <p14:creationId xmlns:p14="http://schemas.microsoft.com/office/powerpoint/2010/main" val="3920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na LCD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 smtClean="0"/>
              <a:t> - požadavek na zápis jediného bitového stavu  – funkční kód 5,</a:t>
            </a:r>
          </a:p>
          <a:p>
            <a:r>
              <a:rPr lang="cs-CZ" sz="1600" dirty="0" smtClean="0"/>
              <a:t>     stav indikuje LED (zelené) a vrací potvrzení o přijetí požadavku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MbAnsWr</a:t>
            </a:r>
            <a:r>
              <a:rPr lang="cs-CZ" sz="1600" dirty="0" smtClean="0">
                <a:solidFill>
                  <a:srgbClr val="0000FF"/>
                </a:solidFill>
              </a:rPr>
              <a:t>  s kódem přijaté funkce</a:t>
            </a:r>
            <a:r>
              <a:rPr lang="cs-CZ" sz="1600" dirty="0" smtClean="0">
                <a:solidFill>
                  <a:schemeClr val="tx2"/>
                </a:solidFill>
              </a:rPr>
              <a:t> 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cs-CZ" sz="1600" dirty="0" smtClean="0">
                <a:solidFill>
                  <a:schemeClr val="tx2"/>
                </a:solidFill>
              </a:rPr>
              <a:t>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MA4M</a:t>
            </a:r>
            <a:endParaRPr lang="cs-CZ" sz="1200" b="1" dirty="0"/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Klid,</a:t>
            </a:r>
          </a:p>
          <a:p>
            <a:pPr algn="ctr"/>
            <a:r>
              <a:rPr lang="cs-CZ" sz="1400" dirty="0">
                <a:cs typeface="Arial" charset="0"/>
              </a:rPr>
              <a:t>čekání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fsmg:0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cs typeface="Arial" charset="0"/>
              </a:rPr>
              <a:t>P</a:t>
            </a:r>
            <a:r>
              <a:rPr lang="cs-CZ" sz="1400" dirty="0">
                <a:cs typeface="Arial" charset="0"/>
              </a:rPr>
              <a:t>ří</a:t>
            </a:r>
            <a:r>
              <a:rPr lang="en-US" sz="1400" dirty="0" err="1">
                <a:cs typeface="Arial" charset="0"/>
              </a:rPr>
              <a:t>jem</a:t>
            </a:r>
            <a:endParaRPr lang="cs-CZ" sz="1400" dirty="0">
              <a:cs typeface="Arial" charset="0"/>
            </a:endParaRPr>
          </a:p>
          <a:p>
            <a:pPr algn="ctr"/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fmsg:1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230837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Zpracování</a:t>
            </a:r>
          </a:p>
          <a:p>
            <a:pPr algn="ctr"/>
            <a:r>
              <a:rPr lang="cs-CZ" sz="1400" dirty="0">
                <a:cs typeface="Arial" charset="0"/>
              </a:rPr>
              <a:t>a vyslání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6" y="4437063"/>
            <a:ext cx="4762" cy="793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1" y="2627313"/>
            <a:ext cx="3175" cy="3106762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en-US" sz="1400" dirty="0">
                <a:latin typeface="Times New Roman" charset="0"/>
                <a:cs typeface="Times New Roman" charset="0"/>
              </a:rPr>
              <a:t>‘:’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</a:t>
            </a:r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506437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LF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0→fmsg</a:t>
            </a:r>
            <a:endParaRPr lang="cs-CZ" sz="14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9"/>
            <a:ext cx="1225550" cy="359816"/>
          </a:xfrm>
          <a:prstGeom prst="wedgeRoundRectCallout">
            <a:avLst>
              <a:gd name="adj1" fmla="val 52442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315619" y="1997012"/>
            <a:ext cx="4013200" cy="9429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  <a:cs typeface="Courier New" pitchFamily="49" charset="0"/>
              </a:rPr>
              <a:t>bit 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fmsg</a:t>
            </a:r>
            <a:r>
              <a:rPr lang="cs-CZ" sz="1400">
                <a:latin typeface="Lucida Console" pitchFamily="49" charset="0"/>
                <a:cs typeface="Courier New" pitchFamily="49" charset="0"/>
              </a:rPr>
              <a:t>;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 </a:t>
            </a:r>
          </a:p>
          <a:p>
            <a:r>
              <a:rPr lang="en-US" sz="140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/*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0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>
                <a:latin typeface="Lucida Console" pitchFamily="49" charset="0"/>
                <a:cs typeface="Courier New" pitchFamily="49" charset="0"/>
              </a:rPr>
              <a:t>  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1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p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říjem,zpracování požadavku</a:t>
            </a:r>
          </a:p>
          <a:p>
            <a:r>
              <a:rPr lang="cs-CZ" sz="1400" i="1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*/</a:t>
            </a:r>
            <a:endParaRPr lang="cs-CZ" sz="1400" i="1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258888" y="2708275"/>
            <a:ext cx="3529012" cy="33239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=SBUF&amp;0x7F)==':')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=1;</a:t>
            </a:r>
          </a:p>
          <a:p>
            <a:r>
              <a:rPr lang="cs-CZ" sz="1400" dirty="0">
                <a:latin typeface="Lucida Console" pitchFamily="49" charset="0"/>
              </a:rPr>
              <a:t>   }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++;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RI=0;</a:t>
            </a:r>
          </a:p>
          <a:p>
            <a:r>
              <a:rPr lang="cs-CZ" sz="1400" dirty="0">
                <a:latin typeface="Lucida Console" pitchFamily="49" charset="0"/>
              </a:rPr>
              <a:t>´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6015038" y="30495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fsmg:0</a:t>
            </a:r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235825" y="36449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1→fmsg</a:t>
            </a:r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6588125" y="37877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6086475" y="43640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fmsg:1</a:t>
            </a:r>
          </a:p>
        </p:txBody>
      </p:sp>
      <p:cxnSp>
        <p:nvCxnSpPr>
          <p:cNvPr id="116750" name="AutoShape 14"/>
          <p:cNvCxnSpPr>
            <a:cxnSpLocks noChangeShapeType="1"/>
            <a:stCxn id="116749" idx="2"/>
            <a:endCxn id="116749" idx="3"/>
          </p:cNvCxnSpPr>
          <p:nvPr/>
        </p:nvCxnSpPr>
        <p:spPr bwMode="auto">
          <a:xfrm rot="5400000" flipH="1" flipV="1">
            <a:off x="6696869" y="46870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7523163" y="46513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6588125" y="5156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6804025" y="54451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1233488" y="1484313"/>
            <a:ext cx="557076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</a:t>
            </a:r>
            <a:r>
              <a:rPr lang="cs-CZ" sz="1400" dirty="0" smtClean="0">
                <a:latin typeface="Lucida Console" pitchFamily="49" charset="0"/>
              </a:rPr>
              <a:t>&amp;&amp;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8800" name="Picture 1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2771775" y="3933825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V="1">
            <a:off x="2771800" y="3861046"/>
            <a:ext cx="3240359" cy="79208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2241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07950" y="3068638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187450" y="5068738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90488" y="5013176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07950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187450" y="5579913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cs-CZ" sz="1400" dirty="0" smtClean="0">
                <a:latin typeface="Lucida Console" pitchFamily="49" charset="0"/>
              </a:rPr>
              <a:t>zpět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příjem – pro RS485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07950" y="5613251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395288" y="1841500"/>
            <a:ext cx="5472856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REG_WR)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>
                <a:latin typeface="Lucida Console" pitchFamily="49" charset="0"/>
              </a:rPr>
              <a:t>102</a:t>
            </a:r>
            <a:r>
              <a:rPr lang="en-US" sz="1400" dirty="0">
                <a:latin typeface="Lucida Console" pitchFamily="49" charset="0"/>
              </a:rPr>
              <a:t>3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pic>
        <p:nvPicPr>
          <p:cNvPr id="120853" name="Picture 21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1989138"/>
            <a:ext cx="1512887" cy="1295400"/>
          </a:xfrm>
          <a:prstGeom prst="rect">
            <a:avLst/>
          </a:prstGeom>
          <a:noFill/>
        </p:spPr>
      </p:pic>
      <p:sp>
        <p:nvSpPr>
          <p:cNvPr id="120854" name="Line 22"/>
          <p:cNvSpPr>
            <a:spLocks noChangeShapeType="1"/>
          </p:cNvSpPr>
          <p:nvPr/>
        </p:nvSpPr>
        <p:spPr bwMode="auto">
          <a:xfrm flipV="1">
            <a:off x="2051050" y="2205038"/>
            <a:ext cx="5834063" cy="2159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95288" y="350100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BIT_WR)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!=0&amp;&amp;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!=0xFF00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LED_G ...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 flipV="1">
            <a:off x="1979712" y="2132855"/>
            <a:ext cx="6624735" cy="194421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14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MA4M</a:t>
            </a:r>
          </a:p>
          <a:p>
            <a:pPr marL="342900" indent="-342900" algn="ctr">
              <a:spcBef>
                <a:spcPct val="20000"/>
              </a:spcBef>
            </a:pP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2195736" y="3284984"/>
            <a:ext cx="4680520" cy="936104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699792" y="2492896"/>
            <a:ext cx="1584325" cy="1008062"/>
          </a:xfrm>
          <a:prstGeom prst="wedgeRoundRectCallout">
            <a:avLst>
              <a:gd name="adj1" fmla="val -74346"/>
              <a:gd name="adj2" fmla="val 8836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452320" y="2204864"/>
            <a:ext cx="1214438" cy="865188"/>
          </a:xfrm>
          <a:prstGeom prst="wedgeRoundRectCallout">
            <a:avLst>
              <a:gd name="adj1" fmla="val -152751"/>
              <a:gd name="adj2" fmla="val 5170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3203848" y="4077072"/>
            <a:ext cx="1171575" cy="1009650"/>
          </a:xfrm>
          <a:prstGeom prst="wedgeRoundRectCallout">
            <a:avLst>
              <a:gd name="adj1" fmla="val -133010"/>
              <a:gd name="adj2" fmla="val -3463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7524328" y="3284984"/>
            <a:ext cx="1214438" cy="865188"/>
          </a:xfrm>
          <a:prstGeom prst="wedgeRoundRectCallout">
            <a:avLst>
              <a:gd name="adj1" fmla="val -96546"/>
              <a:gd name="adj2" fmla="val -510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</p:spTree>
    <p:extLst>
      <p:ext uri="{BB962C8B-B14F-4D97-AF65-F5344CB8AC3E}">
        <p14:creationId xmlns:p14="http://schemas.microsoft.com/office/powerpoint/2010/main" val="28065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3925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21624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0463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9" name="Rectangle 1032"/>
          <p:cNvSpPr>
            <a:spLocks noChangeArrowheads="1"/>
          </p:cNvSpPr>
          <p:nvPr/>
        </p:nvSpPr>
        <p:spPr bwMode="auto">
          <a:xfrm>
            <a:off x="250825" y="450912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20" name="Rectangle 1035"/>
          <p:cNvSpPr>
            <a:spLocks noChangeArrowheads="1"/>
          </p:cNvSpPr>
          <p:nvPr/>
        </p:nvSpPr>
        <p:spPr bwMode="auto">
          <a:xfrm>
            <a:off x="5653088" y="4458940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21" name="Line 1037"/>
          <p:cNvSpPr>
            <a:spLocks noChangeShapeType="1"/>
          </p:cNvSpPr>
          <p:nvPr/>
        </p:nvSpPr>
        <p:spPr bwMode="auto">
          <a:xfrm>
            <a:off x="3779838" y="4724326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Line 1038"/>
          <p:cNvSpPr>
            <a:spLocks noChangeShapeType="1"/>
          </p:cNvSpPr>
          <p:nvPr/>
        </p:nvSpPr>
        <p:spPr bwMode="auto">
          <a:xfrm>
            <a:off x="3779838" y="5372026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039"/>
          <p:cNvSpPr txBox="1">
            <a:spLocks noChangeArrowheads="1"/>
          </p:cNvSpPr>
          <p:nvPr/>
        </p:nvSpPr>
        <p:spPr bwMode="auto">
          <a:xfrm>
            <a:off x="3968750" y="4221088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24" name="Text Box 1040"/>
          <p:cNvSpPr txBox="1">
            <a:spLocks noChangeArrowheads="1"/>
          </p:cNvSpPr>
          <p:nvPr/>
        </p:nvSpPr>
        <p:spPr bwMode="auto">
          <a:xfrm>
            <a:off x="4140200" y="5084688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77" y="2564904"/>
            <a:ext cx="288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0" y="2586236"/>
            <a:ext cx="29813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2267744" y="3861048"/>
            <a:ext cx="4320480" cy="3600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899592" y="3536054"/>
            <a:ext cx="4104456" cy="18097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3203848" y="2619375"/>
            <a:ext cx="1584325" cy="752475"/>
          </a:xfrm>
          <a:prstGeom prst="wedgeRoundRectCallout">
            <a:avLst>
              <a:gd name="adj1" fmla="val -49902"/>
              <a:gd name="adj2" fmla="val 8460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4" name="AutoShape 53"/>
          <p:cNvSpPr>
            <a:spLocks noChangeArrowheads="1"/>
          </p:cNvSpPr>
          <p:nvPr/>
        </p:nvSpPr>
        <p:spPr bwMode="auto">
          <a:xfrm>
            <a:off x="3343275" y="4266034"/>
            <a:ext cx="1171575" cy="752475"/>
          </a:xfrm>
          <a:prstGeom prst="wedgeRoundRectCallout">
            <a:avLst>
              <a:gd name="adj1" fmla="val -54741"/>
              <a:gd name="adj2" fmla="val -10042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152140" y="1671191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30120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MA4M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628800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930971" y="204089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5606555" y="2066439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204864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18399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8385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1415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MA4M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59819"/>
              </p:ext>
            </p:extLst>
          </p:nvPr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246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2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MA4M</a:t>
            </a:r>
            <a:endParaRPr lang="cs-CZ" sz="1200" b="1" dirty="0"/>
          </a:p>
        </p:txBody>
      </p:sp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</p:spTree>
    <p:extLst>
      <p:ext uri="{BB962C8B-B14F-4D97-AF65-F5344CB8AC3E}">
        <p14:creationId xmlns:p14="http://schemas.microsoft.com/office/powerpoint/2010/main" val="28947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2529</TotalTime>
  <Words>2211</Words>
  <Application>Microsoft Office PowerPoint</Application>
  <PresentationFormat>Předvádění na obrazovce (4:3)</PresentationFormat>
  <Paragraphs>576</Paragraphs>
  <Slides>28</Slides>
  <Notes>28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28</vt:i4>
      </vt:variant>
    </vt:vector>
  </HeadingPairs>
  <TitlesOfParts>
    <vt:vector size="30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73</cp:revision>
  <dcterms:created xsi:type="dcterms:W3CDTF">2010-03-02T11:37:00Z</dcterms:created>
  <dcterms:modified xsi:type="dcterms:W3CDTF">2014-10-10T11:03:26Z</dcterms:modified>
</cp:coreProperties>
</file>