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1"/>
  </p:notesMasterIdLst>
  <p:handoutMasterIdLst>
    <p:handoutMasterId r:id="rId32"/>
  </p:handoutMasterIdLst>
  <p:sldIdLst>
    <p:sldId id="257" r:id="rId3"/>
    <p:sldId id="309" r:id="rId4"/>
    <p:sldId id="269" r:id="rId5"/>
    <p:sldId id="310" r:id="rId6"/>
    <p:sldId id="324" r:id="rId7"/>
    <p:sldId id="325" r:id="rId8"/>
    <p:sldId id="311" r:id="rId9"/>
    <p:sldId id="264" r:id="rId10"/>
    <p:sldId id="300" r:id="rId11"/>
    <p:sldId id="315" r:id="rId12"/>
    <p:sldId id="305" r:id="rId13"/>
    <p:sldId id="306" r:id="rId14"/>
    <p:sldId id="316" r:id="rId15"/>
    <p:sldId id="317" r:id="rId16"/>
    <p:sldId id="260" r:id="rId17"/>
    <p:sldId id="326" r:id="rId18"/>
    <p:sldId id="280" r:id="rId19"/>
    <p:sldId id="281" r:id="rId20"/>
    <p:sldId id="283" r:id="rId21"/>
    <p:sldId id="282" r:id="rId22"/>
    <p:sldId id="292" r:id="rId23"/>
    <p:sldId id="319" r:id="rId24"/>
    <p:sldId id="293" r:id="rId25"/>
    <p:sldId id="328" r:id="rId26"/>
    <p:sldId id="329" r:id="rId27"/>
    <p:sldId id="321" r:id="rId28"/>
    <p:sldId id="322" r:id="rId29"/>
    <p:sldId id="323" r:id="rId30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0C0C0"/>
    <a:srgbClr val="CCFFCC"/>
    <a:srgbClr val="66FFFF"/>
    <a:srgbClr val="0099FF"/>
    <a:srgbClr val="66CCFF"/>
    <a:srgbClr val="99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větlý styl 3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01" autoAdjust="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37937C0-8AC4-4A18-BC3B-AC2399E15546}" type="datetimeFigureOut">
              <a:rPr lang="cs-CZ"/>
              <a:pPr>
                <a:defRPr/>
              </a:pPr>
              <a:t>26.10.2015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A1AA87E-D83E-4C2D-947F-72CA2D9FEEB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0668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476ACE-B05D-4406-A956-C3430FCC03C8}" type="datetimeFigureOut">
              <a:rPr lang="cs-CZ"/>
              <a:pPr/>
              <a:t>26.10.2015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C34FBE-36A1-48F5-863A-5386E4DFD713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5481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 smtClean="0">
                <a:cs typeface="Arial" charset="0"/>
              </a:rPr>
              <a:t>ŘPS – úloha MODBUS MA</a:t>
            </a:r>
            <a:r>
              <a:rPr lang="cs-CZ" sz="3600" b="1" dirty="0">
                <a:cs typeface="Arial" charset="0"/>
              </a:rPr>
              <a:t>5</a:t>
            </a:r>
            <a:r>
              <a:rPr lang="cs-CZ" sz="3600" b="1" dirty="0" smtClean="0">
                <a:cs typeface="Arial" charset="0"/>
              </a:rPr>
              <a:t>S</a:t>
            </a:r>
            <a:endParaRPr lang="cs-CZ" sz="3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vnitřního registru (hodnota 0 až 1023) – funkční kód 6,</a:t>
            </a:r>
          </a:p>
          <a:p>
            <a:r>
              <a:rPr lang="cs-CZ" sz="1600" dirty="0"/>
              <a:t>     hodnotu zobrazí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>
                <a:solidFill>
                  <a:srgbClr val="0000FF"/>
                </a:solidFill>
              </a:rPr>
              <a:t>AnsWr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 s kódem přijaté funkce</a:t>
            </a:r>
          </a:p>
          <a:p>
            <a:r>
              <a:rPr lang="cs-CZ" sz="1600" dirty="0"/>
              <a:t>   - požadavek na čtení 16 bitové hodnoty – funkční kód 3 a vrací požadovanou hodnotu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cs-CZ" sz="1600" dirty="0" err="1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přijaté funkce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 </a:t>
            </a:r>
            <a:r>
              <a:rPr lang="cs-CZ" sz="1600" dirty="0" err="1">
                <a:solidFill>
                  <a:srgbClr val="0000FF"/>
                </a:solidFill>
              </a:rPr>
              <a:t>AnsErr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1765300" y="2257425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fsmg:false</a:t>
            </a: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1189038" y="177165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1333500" y="18970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1763713" y="1700213"/>
            <a:ext cx="865187" cy="431800"/>
          </a:xfrm>
          <a:prstGeom prst="wedgeRoundRectCallout">
            <a:avLst>
              <a:gd name="adj1" fmla="val -59907"/>
              <a:gd name="adj2" fmla="val 6360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</a:t>
            </a:r>
          </a:p>
          <a:p>
            <a:r>
              <a:rPr lang="cs-CZ" sz="1200">
                <a:latin typeface="Times New Roman" charset="0"/>
                <a:cs typeface="Times New Roman" charset="0"/>
              </a:rPr>
              <a:t>COM</a:t>
            </a: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>
            <a:off x="1763713" y="3648075"/>
            <a:ext cx="1076325" cy="78898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fmsg:true</a:t>
            </a:r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>
            <a:off x="1768475" y="5086350"/>
            <a:ext cx="1076325" cy="10064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  <a:p>
            <a:pPr algn="ctr"/>
            <a:r>
              <a:rPr lang="cs-CZ" sz="1400">
                <a:cs typeface="Arial" charset="0"/>
              </a:rPr>
              <a:t>a vyslání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fmsg:true</a:t>
            </a:r>
          </a:p>
        </p:txBody>
      </p:sp>
      <p:cxnSp>
        <p:nvCxnSpPr>
          <p:cNvPr id="90124" name="AutoShape 12"/>
          <p:cNvCxnSpPr>
            <a:cxnSpLocks noChangeShapeType="1"/>
            <a:stCxn id="90116" idx="2"/>
            <a:endCxn id="90120" idx="0"/>
          </p:cNvCxnSpPr>
          <p:nvPr/>
        </p:nvCxnSpPr>
        <p:spPr bwMode="auto">
          <a:xfrm flipH="1">
            <a:off x="2301875" y="2997200"/>
            <a:ext cx="3175" cy="650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5" name="AutoShape 13"/>
          <p:cNvCxnSpPr>
            <a:cxnSpLocks noChangeShapeType="1"/>
            <a:stCxn id="90120" idx="2"/>
            <a:endCxn id="90121" idx="0"/>
          </p:cNvCxnSpPr>
          <p:nvPr/>
        </p:nvCxnSpPr>
        <p:spPr bwMode="auto">
          <a:xfrm>
            <a:off x="2301875" y="4437063"/>
            <a:ext cx="4763" cy="649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8" name="AutoShape 16"/>
          <p:cNvCxnSpPr>
            <a:cxnSpLocks noChangeShapeType="1"/>
            <a:stCxn id="90121" idx="1"/>
            <a:endCxn id="90116" idx="1"/>
          </p:cNvCxnSpPr>
          <p:nvPr/>
        </p:nvCxnSpPr>
        <p:spPr bwMode="auto">
          <a:xfrm rot="10800000">
            <a:off x="1765300" y="2627313"/>
            <a:ext cx="3175" cy="2962275"/>
          </a:xfrm>
          <a:prstGeom prst="bentConnector3">
            <a:avLst>
              <a:gd name="adj1" fmla="val 98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90130" name="AutoShape 18"/>
          <p:cNvSpPr>
            <a:spLocks noChangeArrowheads="1"/>
          </p:cNvSpPr>
          <p:nvPr/>
        </p:nvSpPr>
        <p:spPr bwMode="auto">
          <a:xfrm>
            <a:off x="2627313" y="3068638"/>
            <a:ext cx="1296987" cy="504825"/>
          </a:xfrm>
          <a:prstGeom prst="wedgeRoundRectCallout">
            <a:avLst>
              <a:gd name="adj1" fmla="val -76315"/>
              <a:gd name="adj2" fmla="val 2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true→fmsg</a:t>
            </a: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90138" name="AutoShape 26"/>
          <p:cNvCxnSpPr>
            <a:cxnSpLocks noChangeShapeType="1"/>
            <a:stCxn id="90120" idx="2"/>
            <a:endCxn id="90120" idx="3"/>
          </p:cNvCxnSpPr>
          <p:nvPr/>
        </p:nvCxnSpPr>
        <p:spPr bwMode="auto">
          <a:xfrm rot="5400000" flipH="1" flipV="1">
            <a:off x="2374107" y="3971131"/>
            <a:ext cx="393700" cy="538163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90140" name="AutoShape 28"/>
          <p:cNvSpPr>
            <a:spLocks noChangeArrowheads="1"/>
          </p:cNvSpPr>
          <p:nvPr/>
        </p:nvSpPr>
        <p:spPr bwMode="auto">
          <a:xfrm>
            <a:off x="3275013" y="5373688"/>
            <a:ext cx="1657350" cy="1152525"/>
          </a:xfrm>
          <a:prstGeom prst="wedgeRectCallout">
            <a:avLst>
              <a:gd name="adj1" fmla="val -76819"/>
              <a:gd name="adj2" fmla="val -42009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90143" name="AutoShape 31"/>
          <p:cNvSpPr>
            <a:spLocks noChangeArrowheads="1"/>
          </p:cNvSpPr>
          <p:nvPr/>
        </p:nvSpPr>
        <p:spPr bwMode="auto">
          <a:xfrm>
            <a:off x="2484438" y="4724400"/>
            <a:ext cx="1439862" cy="360363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90150" name="Rectangle 38"/>
          <p:cNvSpPr>
            <a:spLocks noChangeArrowheads="1"/>
          </p:cNvSpPr>
          <p:nvPr/>
        </p:nvSpPr>
        <p:spPr bwMode="auto">
          <a:xfrm>
            <a:off x="4140200" y="1628775"/>
            <a:ext cx="4265911" cy="95410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en-US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en-US" sz="1400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{ false – 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č</a:t>
            </a:r>
            <a:r>
              <a:rPr lang="en-US" sz="1400" i="1" dirty="0" err="1">
                <a:latin typeface="Lucida Console" pitchFamily="49" charset="0"/>
                <a:cs typeface="Courier New" pitchFamily="49" charset="0"/>
              </a:rPr>
              <a:t>ekan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í na požadavek</a:t>
            </a:r>
            <a:endParaRPr lang="en-US" sz="1400" i="1" dirty="0">
              <a:latin typeface="Lucida Console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    true – p</a:t>
            </a:r>
            <a:r>
              <a:rPr lang="cs-CZ" sz="1400" i="1" dirty="0" err="1">
                <a:latin typeface="Lucida Console" pitchFamily="49" charset="0"/>
                <a:cs typeface="Courier New" pitchFamily="49" charset="0"/>
              </a:rPr>
              <a:t>říjem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,zpracování požadavku</a:t>
            </a:r>
          </a:p>
          <a:p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           a vyslaní odpovědi</a:t>
            </a:r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 }</a:t>
            </a:r>
            <a:endParaRPr lang="cs-CZ" sz="1400" i="1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90151" name="AutoShape 39"/>
          <p:cNvSpPr>
            <a:spLocks noChangeArrowheads="1"/>
          </p:cNvSpPr>
          <p:nvPr/>
        </p:nvSpPr>
        <p:spPr bwMode="auto">
          <a:xfrm>
            <a:off x="250825" y="5805488"/>
            <a:ext cx="1225550" cy="503237"/>
          </a:xfrm>
          <a:prstGeom prst="wedgeRoundRectCallout">
            <a:avLst>
              <a:gd name="adj1" fmla="val 45727"/>
              <a:gd name="adj2" fmla="val -13201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ukončeno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false→fmsg</a:t>
            </a:r>
          </a:p>
        </p:txBody>
      </p:sp>
      <p:sp>
        <p:nvSpPr>
          <p:cNvPr id="90152" name="AutoShape 40"/>
          <p:cNvSpPr>
            <a:spLocks noChangeArrowheads="1"/>
          </p:cNvSpPr>
          <p:nvPr/>
        </p:nvSpPr>
        <p:spPr bwMode="auto">
          <a:xfrm>
            <a:off x="3203575" y="3860800"/>
            <a:ext cx="1296988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21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auto">
          <a:xfrm>
            <a:off x="179388" y="1077913"/>
            <a:ext cx="3959225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auto">
          <a:xfrm>
            <a:off x="1692274" y="2133600"/>
            <a:ext cx="3887838" cy="224676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comPort.BytesToRead</a:t>
            </a:r>
            <a:r>
              <a:rPr lang="cs-CZ" sz="1400" dirty="0" smtClean="0">
                <a:latin typeface="Lucida Console" pitchFamily="49" charset="0"/>
              </a:rPr>
              <a:t> &gt; 0)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b=(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 err="1" smtClean="0">
                <a:latin typeface="Lucida Console" pitchFamily="49" charset="0"/>
              </a:rPr>
              <a:t>comPort.ReadByte</a:t>
            </a:r>
            <a:r>
              <a:rPr lang="en-US" sz="1400" dirty="0" smtClean="0">
                <a:latin typeface="Lucida Console" pitchFamily="49" charset="0"/>
              </a:rPr>
              <a:t>();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(b==(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)':‘)</a:t>
            </a:r>
          </a:p>
          <a:p>
            <a:r>
              <a:rPr lang="en-US" sz="1400" dirty="0" smtClean="0">
                <a:latin typeface="Lucida Console" pitchFamily="49" charset="0"/>
              </a:rPr>
              <a:t>  {</a:t>
            </a:r>
            <a:endParaRPr lang="en-US" sz="1400" b="1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</a:t>
            </a:r>
            <a:r>
              <a:rPr lang="en-US" sz="1400" dirty="0" smtClean="0">
                <a:latin typeface="Lucida Console" pitchFamily="49" charset="0"/>
              </a:rPr>
              <a:t>ix=0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</a:t>
            </a:r>
            <a:r>
              <a:rPr lang="en-US" sz="1400" dirty="0" err="1" smtClean="0">
                <a:latin typeface="Lucida Console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</a:rPr>
              <a:t>=true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}</a:t>
            </a:r>
            <a:endParaRPr lang="en-US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else </a:t>
            </a:r>
            <a:r>
              <a:rPr lang="en-US" sz="1400" b="1" dirty="0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</a:rPr>
              <a:t>) ix++;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[ix</a:t>
            </a:r>
            <a:r>
              <a:rPr lang="en-US" sz="1400" dirty="0" smtClean="0">
                <a:latin typeface="Lucida Console" pitchFamily="49" charset="0"/>
              </a:rPr>
              <a:t>]=b;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1692274" y="4492277"/>
            <a:ext cx="3887837" cy="138499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b==(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)’\n’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&amp;&amp;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      .</a:t>
            </a:r>
          </a:p>
          <a:p>
            <a:r>
              <a:rPr lang="cs-CZ" sz="1400" b="1" dirty="0">
                <a:latin typeface="Lucida Console" pitchFamily="49" charset="0"/>
              </a:rPr>
              <a:t>           .</a:t>
            </a:r>
          </a:p>
          <a:p>
            <a:r>
              <a:rPr lang="cs-CZ" sz="1400" b="1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fmsg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false</a:t>
            </a:r>
            <a:r>
              <a:rPr lang="cs-CZ" sz="1400" dirty="0">
                <a:latin typeface="Lucida Console" pitchFamily="49" charset="0"/>
              </a:rPr>
              <a:t>;</a:t>
            </a:r>
            <a:r>
              <a:rPr lang="en-US" sz="1400" b="1" dirty="0">
                <a:latin typeface="Lucida Console" pitchFamily="49" charset="0"/>
              </a:rPr>
              <a:t>     </a:t>
            </a:r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b="1" dirty="0">
                <a:latin typeface="Lucida Console" pitchFamily="49" charset="0"/>
              </a:rPr>
              <a:t>     </a:t>
            </a:r>
            <a:r>
              <a:rPr lang="cs-CZ" sz="1400" b="1" dirty="0">
                <a:latin typeface="Lucida Console" pitchFamily="49" charset="0"/>
              </a:rPr>
              <a:t> </a:t>
            </a: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84012" name="AutoShape 44"/>
          <p:cNvSpPr>
            <a:spLocks noChangeArrowheads="1"/>
          </p:cNvSpPr>
          <p:nvPr/>
        </p:nvSpPr>
        <p:spPr bwMode="auto">
          <a:xfrm>
            <a:off x="6015038" y="2185988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fsmg:false</a:t>
            </a:r>
          </a:p>
        </p:txBody>
      </p:sp>
      <p:sp>
        <p:nvSpPr>
          <p:cNvPr id="84014" name="AutoShape 46"/>
          <p:cNvSpPr>
            <a:spLocks noChangeArrowheads="1"/>
          </p:cNvSpPr>
          <p:nvPr/>
        </p:nvSpPr>
        <p:spPr bwMode="auto">
          <a:xfrm>
            <a:off x="7235825" y="2781300"/>
            <a:ext cx="1296988" cy="504825"/>
          </a:xfrm>
          <a:prstGeom prst="wedgeRoundRectCallout">
            <a:avLst>
              <a:gd name="adj1" fmla="val -98227"/>
              <a:gd name="adj2" fmla="val 1635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true→fmsg</a:t>
            </a:r>
          </a:p>
        </p:txBody>
      </p:sp>
      <p:sp>
        <p:nvSpPr>
          <p:cNvPr id="84015" name="Line 47"/>
          <p:cNvSpPr>
            <a:spLocks noChangeShapeType="1"/>
          </p:cNvSpPr>
          <p:nvPr/>
        </p:nvSpPr>
        <p:spPr bwMode="auto">
          <a:xfrm>
            <a:off x="6588125" y="29241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4016" name="AutoShape 48"/>
          <p:cNvSpPr>
            <a:spLocks noChangeArrowheads="1"/>
          </p:cNvSpPr>
          <p:nvPr/>
        </p:nvSpPr>
        <p:spPr bwMode="auto">
          <a:xfrm>
            <a:off x="6086475" y="3500438"/>
            <a:ext cx="1076325" cy="7889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fmsg:true</a:t>
            </a:r>
          </a:p>
        </p:txBody>
      </p:sp>
      <p:cxnSp>
        <p:nvCxnSpPr>
          <p:cNvPr id="84017" name="AutoShape 49"/>
          <p:cNvCxnSpPr>
            <a:cxnSpLocks noChangeShapeType="1"/>
            <a:stCxn id="84016" idx="2"/>
            <a:endCxn id="84016" idx="3"/>
          </p:cNvCxnSpPr>
          <p:nvPr/>
        </p:nvCxnSpPr>
        <p:spPr bwMode="auto">
          <a:xfrm rot="5400000" flipH="1" flipV="1">
            <a:off x="6696869" y="3823494"/>
            <a:ext cx="393700" cy="538162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4018" name="AutoShape 50"/>
          <p:cNvSpPr>
            <a:spLocks noChangeArrowheads="1"/>
          </p:cNvSpPr>
          <p:nvPr/>
        </p:nvSpPr>
        <p:spPr bwMode="auto">
          <a:xfrm>
            <a:off x="7523163" y="3787775"/>
            <a:ext cx="1296987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84019" name="Line 51"/>
          <p:cNvSpPr>
            <a:spLocks noChangeShapeType="1"/>
          </p:cNvSpPr>
          <p:nvPr/>
        </p:nvSpPr>
        <p:spPr bwMode="auto">
          <a:xfrm>
            <a:off x="6588125" y="4292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4020" name="AutoShape 52"/>
          <p:cNvSpPr>
            <a:spLocks noChangeArrowheads="1"/>
          </p:cNvSpPr>
          <p:nvPr/>
        </p:nvSpPr>
        <p:spPr bwMode="auto">
          <a:xfrm>
            <a:off x="6804025" y="4581525"/>
            <a:ext cx="1439863" cy="360363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179388" y="2133600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33056"/>
            <a:ext cx="2420371" cy="126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28625" y="1628775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LRC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81150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57188" y="2852738"/>
            <a:ext cx="93006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2. adresa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1581150" y="2900363"/>
            <a:ext cx="3084499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1);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 ADR_S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357188" y="3829050"/>
            <a:ext cx="76174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3. kód</a:t>
            </a:r>
          </a:p>
          <a:p>
            <a:r>
              <a:rPr lang="cs-CZ" sz="1400" dirty="0"/>
              <a:t> funkce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1582738" y="3805238"/>
            <a:ext cx="3084499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FCE_WREG: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FCE_RREG: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 flipV="1">
            <a:off x="3094039" y="4949824"/>
            <a:ext cx="2342058" cy="79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 flipH="1">
            <a:off x="3021009" y="4957762"/>
            <a:ext cx="3409247" cy="63182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  <p:sp>
        <p:nvSpPr>
          <p:cNvPr id="16" name="Rectangle 55"/>
          <p:cNvSpPr>
            <a:spLocks noChangeArrowheads="1"/>
          </p:cNvSpPr>
          <p:nvPr/>
        </p:nvSpPr>
        <p:spPr bwMode="auto">
          <a:xfrm>
            <a:off x="6915150" y="1631752"/>
            <a:ext cx="1800225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ModbusASCII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Ma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250825" y="3213100"/>
            <a:ext cx="1151277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FCE_RREG: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539750" y="1773238"/>
            <a:ext cx="5832475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5);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9);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REG_WR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val&gt;1023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dirty="0">
                <a:latin typeface="Lucida Console" pitchFamily="49" charset="0"/>
                <a:cs typeface="Arial" charset="0"/>
              </a:rPr>
              <a:t> .. </a:t>
            </a:r>
            <a:r>
              <a:rPr lang="cs-CZ" sz="1400" i="1" dirty="0">
                <a:latin typeface="Lucida Console" pitchFamily="49" charset="0"/>
                <a:cs typeface="Arial" charset="0"/>
              </a:rPr>
              <a:t>zobrazení hodnoty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Ma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kod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_r,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,val,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539750" y="3573463"/>
            <a:ext cx="5400402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>
                <a:latin typeface="Lucida Console" pitchFamily="49" charset="0"/>
                <a:cs typeface="Arial" charset="0"/>
              </a:rPr>
              <a:t>5);</a:t>
            </a: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>
                <a:latin typeface="Lucida Console" pitchFamily="49" charset="0"/>
                <a:cs typeface="Arial" charset="0"/>
              </a:rPr>
              <a:t>9);</a:t>
            </a: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if</a:t>
            </a:r>
            <a:r>
              <a:rPr lang="en-US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>
                <a:latin typeface="Lucida Console" pitchFamily="49" charset="0"/>
                <a:cs typeface="Arial" charset="0"/>
              </a:rPr>
              <a:t>REG_RD </a:t>
            </a:r>
            <a:r>
              <a:rPr lang="en-US" sz="1400" dirty="0">
                <a:latin typeface="Lucida Console" pitchFamily="49" charset="0"/>
                <a:cs typeface="Arial" charset="0"/>
              </a:rPr>
              <a:t>|| </a:t>
            </a:r>
            <a:r>
              <a:rPr lang="en-US" sz="1400" dirty="0" err="1">
                <a:latin typeface="Lucida Console" pitchFamily="49" charset="0"/>
                <a:cs typeface="Arial" charset="0"/>
              </a:rPr>
              <a:t>pocet</a:t>
            </a:r>
            <a:r>
              <a:rPr lang="en-US" sz="1400" dirty="0">
                <a:latin typeface="Lucida Console" pitchFamily="49" charset="0"/>
                <a:cs typeface="Arial" charset="0"/>
              </a:rPr>
              <a:t>!=1)</a:t>
            </a:r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er</a:t>
            </a:r>
            <a:r>
              <a:rPr lang="cs-CZ" sz="1400" dirty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en-US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dirty="0">
                <a:latin typeface="Lucida Console" pitchFamily="49" charset="0"/>
                <a:cs typeface="Arial" charset="0"/>
              </a:rPr>
              <a:t> .. 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MSB -&gt;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[0] a LSB -&gt;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[1]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if</a:t>
            </a:r>
            <a:r>
              <a:rPr lang="en-US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er</a:t>
            </a:r>
            <a:r>
              <a:rPr lang="cs-CZ" sz="1400" dirty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>
                <a:latin typeface="Lucida Console" pitchFamily="49" charset="0"/>
                <a:cs typeface="Arial" charset="0"/>
              </a:rPr>
              <a:t> n= M</a:t>
            </a:r>
            <a:r>
              <a:rPr lang="en-US" sz="1400" dirty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>
                <a:latin typeface="Lucida Console" pitchFamily="49" charset="0"/>
                <a:cs typeface="Arial" charset="0"/>
              </a:rPr>
              <a:t>2</a:t>
            </a:r>
            <a:r>
              <a:rPr lang="cs-CZ" sz="1400" dirty="0">
                <a:latin typeface="Lucida Console" pitchFamily="49" charset="0"/>
                <a:cs typeface="Arial" charset="0"/>
              </a:rPr>
              <a:t>,val</a:t>
            </a:r>
            <a:r>
              <a:rPr lang="en-US" sz="1400" dirty="0">
                <a:latin typeface="Lucida Console" pitchFamily="49" charset="0"/>
                <a:cs typeface="Arial" charset="0"/>
              </a:rPr>
              <a:t>s</a:t>
            </a:r>
            <a:r>
              <a:rPr lang="cs-CZ" sz="1400" dirty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1187450" y="5356225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35496" y="5300663"/>
            <a:ext cx="86113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4. chyba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50825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6015150" y="4221088"/>
            <a:ext cx="26613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[]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 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[</a:t>
            </a:r>
            <a:r>
              <a:rPr lang="cs-CZ" sz="1400" dirty="0" smtClean="0">
                <a:latin typeface="Lucida Console" pitchFamily="49" charset="0"/>
              </a:rPr>
              <a:t>2</a:t>
            </a:r>
            <a:r>
              <a:rPr lang="en-US" sz="1400" dirty="0" smtClean="0">
                <a:latin typeface="Lucida Console" pitchFamily="49" charset="0"/>
              </a:rPr>
              <a:t>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1187450" y="5867400"/>
            <a:ext cx="4895850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35496" y="5900738"/>
            <a:ext cx="1059906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5.</a:t>
            </a:r>
            <a:r>
              <a:rPr lang="en-US" sz="1400" dirty="0" err="1" smtClean="0"/>
              <a:t>odesl</a:t>
            </a:r>
            <a:r>
              <a:rPr lang="cs-CZ" sz="1400" dirty="0" err="1"/>
              <a:t>ání</a:t>
            </a:r>
            <a:endParaRPr lang="cs-CZ" sz="1400" dirty="0"/>
          </a:p>
          <a:p>
            <a:r>
              <a:rPr lang="cs-CZ" sz="1400" dirty="0" smtClean="0"/>
              <a:t>   odpovědi</a:t>
            </a:r>
            <a:endParaRPr lang="cs-CZ" sz="1400" dirty="0"/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379" y="1773238"/>
            <a:ext cx="2420371" cy="126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7" name="Line 13"/>
          <p:cNvSpPr>
            <a:spLocks noChangeShapeType="1"/>
          </p:cNvSpPr>
          <p:nvPr/>
        </p:nvSpPr>
        <p:spPr bwMode="auto">
          <a:xfrm flipV="1">
            <a:off x="3563938" y="2781299"/>
            <a:ext cx="2952278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 flipH="1">
            <a:off x="4283968" y="2852936"/>
            <a:ext cx="3240360" cy="144016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368" y="2895575"/>
            <a:ext cx="2664024" cy="139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5849" y="314367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2267744" y="3390702"/>
            <a:ext cx="4536504" cy="5762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555875" y="4110957"/>
            <a:ext cx="3240261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2555875" y="1052513"/>
            <a:ext cx="391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/>
              <a:t>2.část :   PC-mikropočítač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082974" y="283569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8" name="AutoShape 16"/>
          <p:cNvSpPr>
            <a:spLocks noChangeArrowheads="1"/>
          </p:cNvSpPr>
          <p:nvPr/>
        </p:nvSpPr>
        <p:spPr bwMode="auto">
          <a:xfrm>
            <a:off x="2162473" y="4725194"/>
            <a:ext cx="1584325" cy="1008062"/>
          </a:xfrm>
          <a:prstGeom prst="wedgeRoundRectCallout">
            <a:avLst>
              <a:gd name="adj1" fmla="val 40983"/>
              <a:gd name="adj2" fmla="val -10826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hodnoty</a:t>
            </a:r>
          </a:p>
          <a:p>
            <a:r>
              <a:rPr lang="cs-CZ" sz="1400">
                <a:cs typeface="Arial" charset="0"/>
              </a:rPr>
              <a:t>potenciometru</a:t>
            </a:r>
          </a:p>
          <a:p>
            <a:r>
              <a:rPr lang="cs-CZ" sz="1400">
                <a:cs typeface="Arial" charset="0"/>
              </a:rPr>
              <a:t>(funkce 6)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MbWrOne</a:t>
            </a:r>
          </a:p>
        </p:txBody>
      </p:sp>
      <p:sp>
        <p:nvSpPr>
          <p:cNvPr id="59413" name="AutoShape 21"/>
          <p:cNvSpPr>
            <a:spLocks noChangeArrowheads="1"/>
          </p:cNvSpPr>
          <p:nvPr/>
        </p:nvSpPr>
        <p:spPr bwMode="auto">
          <a:xfrm>
            <a:off x="4946948" y="4725194"/>
            <a:ext cx="1214437" cy="865188"/>
          </a:xfrm>
          <a:prstGeom prst="wedgeRoundRectCallout">
            <a:avLst>
              <a:gd name="adj1" fmla="val 36272"/>
              <a:gd name="adj2" fmla="val -11165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  <p:sp>
        <p:nvSpPr>
          <p:cNvPr id="16" name="AutoShape 22"/>
          <p:cNvSpPr>
            <a:spLocks noChangeArrowheads="1"/>
          </p:cNvSpPr>
          <p:nvPr/>
        </p:nvSpPr>
        <p:spPr bwMode="auto">
          <a:xfrm>
            <a:off x="2628082" y="2060848"/>
            <a:ext cx="1439862" cy="936625"/>
          </a:xfrm>
          <a:prstGeom prst="wedgeRoundRectCallout">
            <a:avLst>
              <a:gd name="adj1" fmla="val -72272"/>
              <a:gd name="adj2" fmla="val 8525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4782294" y="2030215"/>
            <a:ext cx="1085850" cy="792162"/>
          </a:xfrm>
          <a:prstGeom prst="wedgeRoundRectCallout">
            <a:avLst>
              <a:gd name="adj1" fmla="val -4532"/>
              <a:gd name="adj2" fmla="val 16963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16 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8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20" name="Obráze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40989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322263" y="1746250"/>
            <a:ext cx="6842125" cy="43465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AHex(byte c);</a:t>
            </a:r>
          </a:p>
          <a:p>
            <a:r>
              <a:rPr lang="cs-CZ" sz="1400">
                <a:cs typeface="Arial" charset="0"/>
              </a:rPr>
              <a:t>byte HexAsc(byte b);</a:t>
            </a:r>
          </a:p>
          <a:p>
            <a:endParaRPr lang="cs-CZ" sz="1400">
              <a:cs typeface="Arial" charset="0"/>
            </a:endParaRPr>
          </a:p>
          <a:p>
            <a:r>
              <a:rPr lang="en-US" sz="1400">
                <a:cs typeface="Arial" charset="0"/>
              </a:rPr>
              <a:t>byte WrWord(word val,byte *bf);</a:t>
            </a:r>
          </a:p>
          <a:p>
            <a:r>
              <a:rPr lang="en-US" sz="1400">
                <a:cs typeface="Arial" charset="0"/>
              </a:rPr>
              <a:t>word RdWord(byte *bf);</a:t>
            </a:r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MbRdByte(byte *bf);</a:t>
            </a:r>
          </a:p>
          <a:p>
            <a:r>
              <a:rPr lang="cs-CZ" sz="1400">
                <a:cs typeface="Arial" charset="0"/>
              </a:rPr>
              <a:t>word MbRdWord(byte *bf);</a:t>
            </a:r>
          </a:p>
          <a:p>
            <a:r>
              <a:rPr lang="cs-CZ" sz="1400">
                <a:cs typeface="Arial" charset="0"/>
              </a:rPr>
              <a:t>byte MbWrByte(byte b,byte *bf);</a:t>
            </a:r>
          </a:p>
          <a:p>
            <a:r>
              <a:rPr lang="cs-CZ" sz="1400">
                <a:cs typeface="Arial" charset="0"/>
              </a:rPr>
              <a:t>byte MbWrWord(word w,byte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MbRd(byte adr,byte fce,word reg,word val,byte *bf);</a:t>
            </a:r>
          </a:p>
          <a:p>
            <a:r>
              <a:rPr lang="cs-CZ" sz="1400">
                <a:cs typeface="Arial" charset="0"/>
              </a:rPr>
              <a:t>byte MbWrOne(byte adr,byte fce,word reg,word val,byte *bf);</a:t>
            </a:r>
          </a:p>
          <a:p>
            <a:r>
              <a:rPr lang="cs-CZ" sz="1400">
                <a:cs typeface="Arial" charset="0"/>
              </a:rPr>
              <a:t>byte MbWr(byte adr,byte fce,word reg,word nbr,byte *vals,byte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MbAnsWr(byte adr,byte fce,word reg,word val,byte *bf);</a:t>
            </a:r>
          </a:p>
          <a:p>
            <a:r>
              <a:rPr lang="cs-CZ" sz="1400">
                <a:cs typeface="Arial" charset="0"/>
              </a:rPr>
              <a:t>byte MbAnsRd(byte adr, byte fce, byte bytes, byte *vals,byte *bf);</a:t>
            </a:r>
          </a:p>
          <a:p>
            <a:r>
              <a:rPr lang="cs-CZ" sz="1400">
                <a:cs typeface="Arial" charset="0"/>
              </a:rPr>
              <a:t>byte MbAnsErr(byte adr,byte fce,byte er,byte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MbLrc(byte *bf,byte len);</a:t>
            </a:r>
          </a:p>
          <a:p>
            <a:r>
              <a:rPr lang="cs-CZ" sz="1400">
                <a:cs typeface="Arial" charset="0"/>
              </a:rPr>
              <a:t>byte MbWrEoT(byte *bf);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02404" name="Group 4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Modbus.C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MbWrOne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MbAnsWr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MbLrc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MbWrEoT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MbAnsErr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#include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433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44639"/>
              </p:ext>
            </p:extLst>
          </p:nvPr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106501" name="AutoShape 5"/>
          <p:cNvSpPr>
            <a:spLocks noChangeArrowheads="1"/>
          </p:cNvSpPr>
          <p:nvPr/>
        </p:nvSpPr>
        <p:spPr bwMode="auto">
          <a:xfrm>
            <a:off x="3729038" y="1557338"/>
            <a:ext cx="485775" cy="504825"/>
          </a:xfrm>
          <a:prstGeom prst="downArrow">
            <a:avLst>
              <a:gd name="adj1" fmla="val 50000"/>
              <a:gd name="adj2" fmla="val 2598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488950" y="217963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7164388" y="2976563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7935913" y="27813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dirty="0"/>
              <a:t>RS232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468313" y="292576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>
            <a:off x="7164388" y="22574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7935913" y="20621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539750" y="3644900"/>
            <a:ext cx="3484563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06509" name="Rectangle 13"/>
          <p:cNvSpPr>
            <a:spLocks noChangeArrowheads="1"/>
          </p:cNvSpPr>
          <p:nvPr/>
        </p:nvSpPr>
        <p:spPr bwMode="auto">
          <a:xfrm>
            <a:off x="611188" y="4221163"/>
            <a:ext cx="3059112" cy="13144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0C0C0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  <a:r>
              <a:rPr lang="en-US" sz="1600" b="1"/>
              <a:t> </a:t>
            </a:r>
            <a:r>
              <a:rPr lang="en-US" sz="1600"/>
              <a:t>     </a:t>
            </a:r>
            <a:endParaRPr lang="cs-CZ" sz="1600"/>
          </a:p>
        </p:txBody>
      </p: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4787900" y="4591050"/>
            <a:ext cx="3600450" cy="20066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void</a:t>
            </a:r>
            <a:r>
              <a:rPr lang="cs-CZ" sz="1400">
                <a:latin typeface="Lucida Console" pitchFamily="49" charset="0"/>
              </a:rPr>
              <a:t> SendBuf(byte *bf,byte len)</a:t>
            </a:r>
          </a:p>
          <a:p>
            <a:r>
              <a:rPr lang="cs-CZ" sz="1400">
                <a:latin typeface="Lucida Console" pitchFamily="49" charset="0"/>
              </a:rPr>
              <a:t>{</a:t>
            </a:r>
          </a:p>
          <a:p>
            <a:r>
              <a:rPr lang="cs-CZ" sz="1400">
                <a:latin typeface="Lucida Console" pitchFamily="49" charset="0"/>
              </a:rPr>
              <a:t>  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(len--)</a:t>
            </a:r>
          </a:p>
          <a:p>
            <a:r>
              <a:rPr lang="cs-CZ" sz="1400">
                <a:latin typeface="Lucida Console" pitchFamily="49" charset="0"/>
              </a:rPr>
              <a:t>  {</a:t>
            </a:r>
          </a:p>
          <a:p>
            <a:r>
              <a:rPr lang="cs-CZ" sz="1400">
                <a:latin typeface="Lucida Console" pitchFamily="49" charset="0"/>
              </a:rPr>
              <a:t>	SBUF=*bf++ | 0x80;</a:t>
            </a:r>
          </a:p>
          <a:p>
            <a:r>
              <a:rPr lang="cs-CZ" sz="1400">
                <a:latin typeface="Lucida Console" pitchFamily="49" charset="0"/>
              </a:rPr>
              <a:t>	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(!TI);</a:t>
            </a:r>
          </a:p>
          <a:p>
            <a:r>
              <a:rPr lang="cs-CZ" sz="1400">
                <a:latin typeface="Lucida Console" pitchFamily="49" charset="0"/>
              </a:rPr>
              <a:t>	TI=0;</a:t>
            </a:r>
          </a:p>
          <a:p>
            <a:r>
              <a:rPr lang="cs-CZ" sz="1400">
                <a:latin typeface="Lucida Console" pitchFamily="49" charset="0"/>
              </a:rPr>
              <a:t>  }</a:t>
            </a:r>
          </a:p>
          <a:p>
            <a:r>
              <a:rPr lang="cs-CZ" sz="1400">
                <a:latin typeface="Lucida Console" pitchFamily="49" charset="0"/>
              </a:rPr>
              <a:t>}</a:t>
            </a:r>
          </a:p>
        </p:txBody>
      </p:sp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4773613" y="3644900"/>
            <a:ext cx="2616422" cy="83099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 err="1" smtClean="0">
                <a:cs typeface="Arial" charset="0"/>
              </a:rPr>
              <a:t>bf</a:t>
            </a:r>
            <a:r>
              <a:rPr lang="cs-CZ" sz="1600" dirty="0">
                <a:cs typeface="Arial" charset="0"/>
              </a:rPr>
              <a:t>:  pointer na pole </a:t>
            </a:r>
            <a:r>
              <a:rPr lang="cs-CZ" sz="1600" dirty="0" smtClean="0">
                <a:cs typeface="Arial" charset="0"/>
              </a:rPr>
              <a:t>znaků</a:t>
            </a:r>
            <a:endParaRPr lang="cs-CZ" sz="1600" dirty="0">
              <a:cs typeface="Arial" charset="0"/>
            </a:endParaRPr>
          </a:p>
          <a:p>
            <a:pPr>
              <a:buFontTx/>
              <a:buChar char="-"/>
            </a:pPr>
            <a:r>
              <a:rPr lang="cs-CZ" sz="1600" dirty="0">
                <a:cs typeface="Arial" charset="0"/>
              </a:rPr>
              <a:t> len: počet bytů k vyslání</a:t>
            </a: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539750" y="1844824"/>
            <a:ext cx="575830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MA5S</a:t>
            </a:r>
            <a:endParaRPr lang="cs-CZ" sz="2400" b="1" dirty="0"/>
          </a:p>
        </p:txBody>
      </p:sp>
      <p:sp>
        <p:nvSpPr>
          <p:cNvPr id="49202" name="Text Box 50"/>
          <p:cNvSpPr txBox="1">
            <a:spLocks noChangeArrowheads="1"/>
          </p:cNvSpPr>
          <p:nvPr/>
        </p:nvSpPr>
        <p:spPr bwMode="auto">
          <a:xfrm>
            <a:off x="2339975" y="1181100"/>
            <a:ext cx="4783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49203" name="Text Box 51"/>
          <p:cNvSpPr txBox="1">
            <a:spLocks noChangeArrowheads="1"/>
          </p:cNvSpPr>
          <p:nvPr/>
        </p:nvSpPr>
        <p:spPr bwMode="auto">
          <a:xfrm>
            <a:off x="827088" y="2492896"/>
            <a:ext cx="740818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ASCII na PC a mikropočítačích řady ´51</a:t>
            </a:r>
          </a:p>
          <a:p>
            <a:pPr marL="342900" indent="-342900"/>
            <a:r>
              <a:rPr lang="cs-CZ" sz="1600" b="1" dirty="0"/>
              <a:t>pro uzly Slave (Server) na </a:t>
            </a:r>
            <a:r>
              <a:rPr lang="cs-CZ" sz="1600" b="1" dirty="0" smtClean="0"/>
              <a:t>PC, </a:t>
            </a:r>
            <a:r>
              <a:rPr lang="cs-CZ" sz="1600" b="1" dirty="0"/>
              <a:t>Master (Klient</a:t>
            </a:r>
            <a:r>
              <a:rPr lang="cs-CZ" sz="1600" b="1" dirty="0" smtClean="0"/>
              <a:t>) na mikropočítači.</a:t>
            </a:r>
            <a:endParaRPr lang="cs-CZ" sz="1600" b="1" dirty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vnitřního registru (Holding) do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/>
              <a:t>- čtení 16 bitového vnitřního registru (Holding) z uzlu Slave.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 smtClean="0"/>
              <a:t>     </a:t>
            </a:r>
            <a:r>
              <a:rPr lang="cs-CZ" sz="1600" b="1" dirty="0" smtClean="0">
                <a:solidFill>
                  <a:srgbClr val="0000FF"/>
                </a:solidFill>
              </a:rPr>
              <a:t>Rozhraní: RS232, standardní rámec 7,N,2</a:t>
            </a:r>
          </a:p>
          <a:p>
            <a:pPr marL="342900" indent="-342900"/>
            <a:r>
              <a:rPr lang="cs-CZ" sz="1600" b="1" dirty="0" smtClean="0"/>
              <a:t>1. část: propojení PC – </a:t>
            </a:r>
            <a:r>
              <a:rPr lang="cs-CZ" sz="1600" b="1" dirty="0" err="1" smtClean="0"/>
              <a:t>PC</a:t>
            </a:r>
            <a:r>
              <a:rPr lang="cs-CZ" sz="1600" b="1" dirty="0" smtClean="0"/>
              <a:t> </a:t>
            </a:r>
            <a:r>
              <a:rPr lang="en-US" sz="1600" b="1" dirty="0" smtClean="0"/>
              <a:t>(C# MSVS) </a:t>
            </a:r>
            <a:endParaRPr lang="cs-CZ" sz="1600" b="1" dirty="0" smtClean="0"/>
          </a:p>
          <a:p>
            <a:pPr marL="342900" indent="-342900"/>
            <a:r>
              <a:rPr lang="cs-CZ" sz="1600" b="1" dirty="0" smtClean="0"/>
              <a:t>2. část: propojení PC – mikropočítač  </a:t>
            </a:r>
          </a:p>
          <a:p>
            <a:pPr marL="342900" indent="-342900"/>
            <a:endParaRPr lang="cs-CZ" sz="1600" b="1" dirty="0" smtClean="0"/>
          </a:p>
          <a:p>
            <a:pPr marL="342900" indent="-342900"/>
            <a:r>
              <a:rPr lang="cs-CZ" sz="1600" b="1" dirty="0" smtClean="0"/>
              <a:t>     </a:t>
            </a:r>
            <a:r>
              <a:rPr lang="cs-CZ" sz="1600" b="1" dirty="0" smtClean="0">
                <a:solidFill>
                  <a:srgbClr val="0000FF"/>
                </a:solidFill>
              </a:rPr>
              <a:t>Rozhraní: RS485, standardní rámec 7,N,2</a:t>
            </a:r>
          </a:p>
          <a:p>
            <a:pPr marL="342900" indent="-342900"/>
            <a:r>
              <a:rPr lang="cs-CZ" sz="1600" b="1" dirty="0" smtClean="0"/>
              <a:t>3. část: propojení  mikropočítač – </a:t>
            </a:r>
            <a:r>
              <a:rPr lang="cs-CZ" sz="1600" b="1" dirty="0" err="1" smtClean="0"/>
              <a:t>mikropočítač</a:t>
            </a:r>
            <a:r>
              <a:rPr lang="cs-CZ" sz="1600" b="1" dirty="0" smtClean="0"/>
              <a:t>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 smtClean="0"/>
          </a:p>
          <a:p>
            <a:pPr marL="342900" indent="-342900"/>
            <a:r>
              <a:rPr lang="en-US" sz="1600" b="1" dirty="0" smtClean="0"/>
              <a:t>   v </a:t>
            </a:r>
            <a:r>
              <a:rPr lang="en-US" sz="1600" b="1" dirty="0" err="1" smtClean="0"/>
              <a:t>souboru</a:t>
            </a:r>
            <a:r>
              <a:rPr lang="en-US" sz="1600" b="1" dirty="0" smtClean="0"/>
              <a:t> Modbus.dll a </a:t>
            </a:r>
            <a:r>
              <a:rPr lang="en-US" sz="1600" b="1" dirty="0" err="1" smtClean="0"/>
              <a:t>Modbus.cs</a:t>
            </a:r>
            <a:r>
              <a:rPr lang="en-US" sz="1600" b="1" dirty="0" smtClean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 smtClean="0"/>
              <a:t>   v </a:t>
            </a:r>
            <a:r>
              <a:rPr lang="cs-CZ" sz="1600" b="1" dirty="0"/>
              <a:t>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vnitřního registru (hodnota 0 až 1023) – funkční kód 6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MbWrOne</a:t>
            </a:r>
            <a:r>
              <a:rPr lang="cs-CZ" sz="1600" dirty="0">
                <a:solidFill>
                  <a:srgbClr val="0000FF"/>
                </a:solidFill>
              </a:rPr>
              <a:t>  s kódem funkce 6 (FCE_WREG)</a:t>
            </a:r>
          </a:p>
          <a:p>
            <a:r>
              <a:rPr lang="cs-CZ" sz="1600" dirty="0"/>
              <a:t>   - požadavek čtení 16 bitové hodnoty vnitřního registru – funkční kód 3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MbRd</a:t>
            </a:r>
            <a:r>
              <a:rPr lang="cs-CZ" sz="1600" dirty="0">
                <a:solidFill>
                  <a:srgbClr val="0000FF"/>
                </a:solidFill>
              </a:rPr>
              <a:t>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3 (FCE_RREG)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 </a:t>
            </a:r>
            <a:r>
              <a:rPr lang="cs-CZ" sz="1600" dirty="0">
                <a:solidFill>
                  <a:schemeClr val="tx2"/>
                </a:solidFill>
              </a:rPr>
              <a:t>Požadavky odesílat střídavě v pravidelných časových intervalech cca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T0 se základními tiky 30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(</a:t>
            </a:r>
            <a:r>
              <a:rPr lang="en-US" sz="1600" dirty="0">
                <a:solidFill>
                  <a:schemeClr val="tx2"/>
                </a:solidFill>
              </a:rPr>
              <a:t>30</a:t>
            </a:r>
            <a:r>
              <a:rPr lang="cs-CZ" sz="1600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* 7 = 210)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Slave 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   </a:t>
            </a:r>
            <a:r>
              <a:rPr lang="cs-CZ" sz="1600" dirty="0">
                <a:solidFill>
                  <a:schemeClr val="tx2"/>
                </a:solidFill>
              </a:rPr>
              <a:t>(30</a:t>
            </a:r>
            <a:r>
              <a:rPr lang="en-US" sz="1600" dirty="0">
                <a:solidFill>
                  <a:schemeClr val="tx2"/>
                </a:solidFill>
              </a:rPr>
              <a:t>*17=510)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Slave není nutno testovat, pouze správnost LRC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bitu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  <a:r>
              <a:rPr lang="cs-CZ" sz="1600" dirty="0" err="1">
                <a:solidFill>
                  <a:schemeClr val="tx2"/>
                </a:solidFill>
              </a:rPr>
              <a:t>inform</a:t>
            </a:r>
            <a:r>
              <a:rPr lang="en-US" sz="1600" dirty="0">
                <a:solidFill>
                  <a:schemeClr val="tx2"/>
                </a:solidFill>
              </a:rPr>
              <a:t>ace o </a:t>
            </a:r>
            <a:r>
              <a:rPr lang="en-US" sz="1600" dirty="0" err="1">
                <a:solidFill>
                  <a:schemeClr val="tx2"/>
                </a:solidFill>
              </a:rPr>
              <a:t>ch</a:t>
            </a:r>
            <a:r>
              <a:rPr lang="cs-CZ" sz="1600" dirty="0" err="1">
                <a:solidFill>
                  <a:schemeClr val="tx2"/>
                </a:solidFill>
              </a:rPr>
              <a:t>ybě</a:t>
            </a:r>
            <a:r>
              <a:rPr lang="cs-CZ" sz="1600" dirty="0">
                <a:solidFill>
                  <a:schemeClr val="tx2"/>
                </a:solidFill>
              </a:rPr>
              <a:t> Slave: jen omezeně, nebo vůbec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4932" name="AutoShape 4"/>
          <p:cNvSpPr>
            <a:spLocks noChangeArrowheads="1"/>
          </p:cNvSpPr>
          <p:nvPr/>
        </p:nvSpPr>
        <p:spPr bwMode="auto">
          <a:xfrm>
            <a:off x="3419475" y="20415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24933" name="Oval 5"/>
          <p:cNvSpPr>
            <a:spLocks noChangeArrowheads="1"/>
          </p:cNvSpPr>
          <p:nvPr/>
        </p:nvSpPr>
        <p:spPr bwMode="auto">
          <a:xfrm>
            <a:off x="2987675" y="1700213"/>
            <a:ext cx="215900" cy="2174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3132138" y="1844675"/>
            <a:ext cx="287337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4935" name="AutoShape 7"/>
          <p:cNvSpPr>
            <a:spLocks noChangeArrowheads="1"/>
          </p:cNvSpPr>
          <p:nvPr/>
        </p:nvSpPr>
        <p:spPr bwMode="auto">
          <a:xfrm>
            <a:off x="3490913" y="1628775"/>
            <a:ext cx="1225550" cy="288925"/>
          </a:xfrm>
          <a:prstGeom prst="wedgeRoundRectCallout">
            <a:avLst>
              <a:gd name="adj1" fmla="val -62824"/>
              <a:gd name="adj2" fmla="val 75273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Power On</a:t>
            </a:r>
          </a:p>
        </p:txBody>
      </p:sp>
      <p:sp>
        <p:nvSpPr>
          <p:cNvPr id="124936" name="AutoShape 8"/>
          <p:cNvSpPr>
            <a:spLocks noChangeArrowheads="1"/>
          </p:cNvSpPr>
          <p:nvPr/>
        </p:nvSpPr>
        <p:spPr bwMode="auto">
          <a:xfrm>
            <a:off x="3422650" y="3141663"/>
            <a:ext cx="935038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124937" name="AutoShape 9"/>
          <p:cNvSpPr>
            <a:spLocks noChangeArrowheads="1"/>
          </p:cNvSpPr>
          <p:nvPr/>
        </p:nvSpPr>
        <p:spPr bwMode="auto">
          <a:xfrm>
            <a:off x="3422650" y="47974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4938" name="AutoShape 10"/>
          <p:cNvSpPr>
            <a:spLocks noChangeArrowheads="1"/>
          </p:cNvSpPr>
          <p:nvPr/>
        </p:nvSpPr>
        <p:spPr bwMode="auto">
          <a:xfrm>
            <a:off x="4716463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sp>
        <p:nvSpPr>
          <p:cNvPr id="124939" name="AutoShape 11"/>
          <p:cNvSpPr>
            <a:spLocks noChangeArrowheads="1"/>
          </p:cNvSpPr>
          <p:nvPr/>
        </p:nvSpPr>
        <p:spPr bwMode="auto">
          <a:xfrm>
            <a:off x="162083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124940" name="AutoShape 12"/>
          <p:cNvCxnSpPr>
            <a:cxnSpLocks noChangeShapeType="1"/>
            <a:stCxn id="124932" idx="2"/>
            <a:endCxn id="124936" idx="0"/>
          </p:cNvCxnSpPr>
          <p:nvPr/>
        </p:nvCxnSpPr>
        <p:spPr bwMode="auto">
          <a:xfrm>
            <a:off x="3887788" y="2687638"/>
            <a:ext cx="3175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1" name="AutoShape 13"/>
          <p:cNvCxnSpPr>
            <a:cxnSpLocks noChangeShapeType="1"/>
            <a:stCxn id="124936" idx="2"/>
            <a:endCxn id="124937" idx="0"/>
          </p:cNvCxnSpPr>
          <p:nvPr/>
        </p:nvCxnSpPr>
        <p:spPr bwMode="auto">
          <a:xfrm>
            <a:off x="3890963" y="3787775"/>
            <a:ext cx="0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2" name="AutoShape 14"/>
          <p:cNvCxnSpPr>
            <a:cxnSpLocks noChangeShapeType="1"/>
            <a:stCxn id="124937" idx="3"/>
            <a:endCxn id="124938" idx="1"/>
          </p:cNvCxnSpPr>
          <p:nvPr/>
        </p:nvCxnSpPr>
        <p:spPr bwMode="auto">
          <a:xfrm>
            <a:off x="4357688" y="512127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3" name="AutoShape 15"/>
          <p:cNvCxnSpPr>
            <a:cxnSpLocks noChangeShapeType="1"/>
            <a:stCxn id="124937" idx="1"/>
            <a:endCxn id="124939" idx="3"/>
          </p:cNvCxnSpPr>
          <p:nvPr/>
        </p:nvCxnSpPr>
        <p:spPr bwMode="auto">
          <a:xfrm flipH="1">
            <a:off x="2555875" y="512127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4" name="AutoShape 16"/>
          <p:cNvCxnSpPr>
            <a:cxnSpLocks noChangeShapeType="1"/>
            <a:stCxn id="124956" idx="0"/>
            <a:endCxn id="124932" idx="3"/>
          </p:cNvCxnSpPr>
          <p:nvPr/>
        </p:nvCxnSpPr>
        <p:spPr bwMode="auto">
          <a:xfrm rot="5400000" flipH="1">
            <a:off x="4237832" y="2482056"/>
            <a:ext cx="2432050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124945" name="AutoShape 17"/>
          <p:cNvCxnSpPr>
            <a:cxnSpLocks noChangeShapeType="1"/>
            <a:stCxn id="124939" idx="0"/>
            <a:endCxn id="124932" idx="1"/>
          </p:cNvCxnSpPr>
          <p:nvPr/>
        </p:nvCxnSpPr>
        <p:spPr bwMode="auto">
          <a:xfrm rot="16200000">
            <a:off x="1538288" y="2916237"/>
            <a:ext cx="2432050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24946" name="AutoShape 18"/>
          <p:cNvSpPr>
            <a:spLocks noChangeArrowheads="1"/>
          </p:cNvSpPr>
          <p:nvPr/>
        </p:nvSpPr>
        <p:spPr bwMode="auto">
          <a:xfrm>
            <a:off x="4716463" y="2492375"/>
            <a:ext cx="1584325" cy="360363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Časový interval</a:t>
            </a:r>
          </a:p>
        </p:txBody>
      </p:sp>
      <p:sp>
        <p:nvSpPr>
          <p:cNvPr id="124947" name="AutoShape 19"/>
          <p:cNvSpPr>
            <a:spLocks noChangeArrowheads="1"/>
          </p:cNvSpPr>
          <p:nvPr/>
        </p:nvSpPr>
        <p:spPr bwMode="auto">
          <a:xfrm>
            <a:off x="4572000" y="3717925"/>
            <a:ext cx="1800225" cy="358775"/>
          </a:xfrm>
          <a:prstGeom prst="wedgeRoundRectCallout">
            <a:avLst>
              <a:gd name="adj1" fmla="val -87829"/>
              <a:gd name="adj2" fmla="val 3982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Vysílání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4643438" y="3068638"/>
            <a:ext cx="1657350" cy="360362"/>
          </a:xfrm>
          <a:prstGeom prst="wedgeRectCallout">
            <a:avLst>
              <a:gd name="adj1" fmla="val -67144"/>
              <a:gd name="adj2" fmla="val 52644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</a:t>
            </a:r>
          </a:p>
        </p:txBody>
      </p:sp>
      <p:sp>
        <p:nvSpPr>
          <p:cNvPr id="124949" name="AutoShape 21"/>
          <p:cNvSpPr>
            <a:spLocks noChangeArrowheads="1"/>
          </p:cNvSpPr>
          <p:nvPr/>
        </p:nvSpPr>
        <p:spPr bwMode="auto">
          <a:xfrm>
            <a:off x="2195513" y="4221163"/>
            <a:ext cx="1296987" cy="503237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4950" name="AutoShape 22"/>
          <p:cNvSpPr>
            <a:spLocks noChangeArrowheads="1"/>
          </p:cNvSpPr>
          <p:nvPr/>
        </p:nvSpPr>
        <p:spPr bwMode="auto">
          <a:xfrm>
            <a:off x="7021513" y="4005263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4951" name="Rectangle 23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24952" name="AutoShape 24"/>
          <p:cNvSpPr>
            <a:spLocks noChangeArrowheads="1"/>
          </p:cNvSpPr>
          <p:nvPr/>
        </p:nvSpPr>
        <p:spPr bwMode="auto">
          <a:xfrm>
            <a:off x="4067175" y="4437063"/>
            <a:ext cx="1296988" cy="288925"/>
          </a:xfrm>
          <a:prstGeom prst="wedgeRoundRectCallout">
            <a:avLst>
              <a:gd name="adj1" fmla="val -8630"/>
              <a:gd name="adj2" fmla="val 19450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cxnSp>
        <p:nvCxnSpPr>
          <p:cNvPr id="124953" name="AutoShape 25"/>
          <p:cNvCxnSpPr>
            <a:cxnSpLocks noChangeShapeType="1"/>
            <a:stCxn id="124938" idx="2"/>
            <a:endCxn id="124939" idx="2"/>
          </p:cNvCxnSpPr>
          <p:nvPr/>
        </p:nvCxnSpPr>
        <p:spPr bwMode="auto">
          <a:xfrm rot="5400000">
            <a:off x="3636169" y="3896519"/>
            <a:ext cx="1587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4954" name="AutoShape 26"/>
          <p:cNvSpPr>
            <a:spLocks noChangeArrowheads="1"/>
          </p:cNvSpPr>
          <p:nvPr/>
        </p:nvSpPr>
        <p:spPr bwMode="auto">
          <a:xfrm>
            <a:off x="539750" y="5589588"/>
            <a:ext cx="1296988" cy="503237"/>
          </a:xfrm>
          <a:prstGeom prst="wedgeRoundRectCallout">
            <a:avLst>
              <a:gd name="adj1" fmla="val 84884"/>
              <a:gd name="adj2" fmla="val -493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4955" name="AutoShape 27"/>
          <p:cNvSpPr>
            <a:spLocks noChangeArrowheads="1"/>
          </p:cNvSpPr>
          <p:nvPr/>
        </p:nvSpPr>
        <p:spPr bwMode="auto">
          <a:xfrm>
            <a:off x="7307263" y="4652963"/>
            <a:ext cx="1657350" cy="1152525"/>
          </a:xfrm>
          <a:prstGeom prst="wedgeRectCallout">
            <a:avLst>
              <a:gd name="adj1" fmla="val -68009"/>
              <a:gd name="adj2" fmla="val -1666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stavu bitu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jeho indikace,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informace o chybě SLAVu</a:t>
            </a:r>
          </a:p>
        </p:txBody>
      </p:sp>
      <p:sp>
        <p:nvSpPr>
          <p:cNvPr id="124956" name="AutoShape 28"/>
          <p:cNvSpPr>
            <a:spLocks noChangeArrowheads="1"/>
          </p:cNvSpPr>
          <p:nvPr/>
        </p:nvSpPr>
        <p:spPr bwMode="auto">
          <a:xfrm>
            <a:off x="608488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cxnSp>
        <p:nvCxnSpPr>
          <p:cNvPr id="124957" name="AutoShape 29"/>
          <p:cNvCxnSpPr>
            <a:cxnSpLocks noChangeShapeType="1"/>
            <a:stCxn id="124938" idx="3"/>
            <a:endCxn id="124956" idx="1"/>
          </p:cNvCxnSpPr>
          <p:nvPr/>
        </p:nvCxnSpPr>
        <p:spPr bwMode="auto">
          <a:xfrm>
            <a:off x="5651500" y="512127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24958" name="AutoShape 30"/>
          <p:cNvSpPr>
            <a:spLocks noChangeArrowheads="1"/>
          </p:cNvSpPr>
          <p:nvPr/>
        </p:nvSpPr>
        <p:spPr bwMode="auto">
          <a:xfrm>
            <a:off x="5219700" y="5589588"/>
            <a:ext cx="1439863" cy="360362"/>
          </a:xfrm>
          <a:prstGeom prst="wedgeRoundRectCallout">
            <a:avLst>
              <a:gd name="adj1" fmla="val -4463"/>
              <a:gd name="adj2" fmla="val -1768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24959" name="Rectangle 31"/>
          <p:cNvSpPr>
            <a:spLocks noChangeArrowheads="1"/>
          </p:cNvSpPr>
          <p:nvPr/>
        </p:nvSpPr>
        <p:spPr bwMode="auto">
          <a:xfrm>
            <a:off x="3563938" y="6165850"/>
            <a:ext cx="4083050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enum</a:t>
            </a:r>
            <a:r>
              <a:rPr lang="cs-CZ" sz="1400">
                <a:latin typeface="Lucida Console" pitchFamily="49" charset="0"/>
              </a:rPr>
              <a:t> {stKlid,stCekani,stPrijem} stav</a:t>
            </a:r>
            <a:r>
              <a:rPr lang="cs-CZ"/>
              <a:t>;</a:t>
            </a:r>
          </a:p>
        </p:txBody>
      </p:sp>
      <p:sp>
        <p:nvSpPr>
          <p:cNvPr id="3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434975" y="1412875"/>
            <a:ext cx="8020144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</a:t>
            </a:r>
            <a:r>
              <a:rPr lang="en-US" sz="1600" dirty="0">
                <a:cs typeface="Arial" charset="0"/>
              </a:rPr>
              <a:t>1</a:t>
            </a:r>
            <a:r>
              <a:rPr lang="cs-CZ" sz="1600" dirty="0">
                <a:cs typeface="Arial" charset="0"/>
              </a:rPr>
              <a:t>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>
                <a:cs typeface="Arial" charset="0"/>
              </a:rPr>
              <a:t>(čtení </a:t>
            </a:r>
            <a:r>
              <a:rPr lang="cs-CZ" sz="1600" dirty="0" smtClean="0">
                <a:cs typeface="Arial" charset="0"/>
              </a:rPr>
              <a:t>registru) </a:t>
            </a:r>
            <a:r>
              <a:rPr lang="cs-CZ" sz="1600" dirty="0">
                <a:cs typeface="Arial" charset="0"/>
              </a:rPr>
              <a:t>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 dirty="0">
                <a:cs typeface="Arial" charset="0"/>
              </a:rPr>
              <a:t> (zápis registru)</a:t>
            </a:r>
          </a:p>
        </p:txBody>
      </p:sp>
      <p:graphicFrame>
        <p:nvGraphicFramePr>
          <p:cNvPr id="108550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0530"/>
              </p:ext>
            </p:extLst>
          </p:nvPr>
        </p:nvGraphicFramePr>
        <p:xfrm>
          <a:off x="395288" y="1916113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581" name="Rectangle 37"/>
          <p:cNvSpPr>
            <a:spLocks noChangeArrowheads="1"/>
          </p:cNvSpPr>
          <p:nvPr/>
        </p:nvSpPr>
        <p:spPr bwMode="auto">
          <a:xfrm>
            <a:off x="1259632" y="2492896"/>
            <a:ext cx="5687790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){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DIR485=1</a:t>
            </a:r>
            <a:r>
              <a:rPr lang="en-US" sz="1400" dirty="0">
                <a:latin typeface="Lucida Console" pitchFamily="49" charset="0"/>
              </a:rPr>
              <a:t>; </a:t>
            </a:r>
            <a:r>
              <a:rPr lang="cs-CZ" sz="1400" dirty="0" smtClean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/*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vys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l</a:t>
            </a:r>
            <a:r>
              <a:rPr lang="cs-CZ" sz="1400" dirty="0">
                <a:latin typeface="Lucida Console" pitchFamily="49" charset="0"/>
              </a:rPr>
              <a:t>á</a:t>
            </a:r>
            <a:r>
              <a:rPr lang="en-US" sz="1400" dirty="0">
                <a:latin typeface="Lucida Console" pitchFamily="49" charset="0"/>
              </a:rPr>
              <a:t>n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– pro RS485</a:t>
            </a:r>
            <a:r>
              <a:rPr lang="en-US" sz="1400" dirty="0" smtClean="0">
                <a:latin typeface="Lucida Console" pitchFamily="49" charset="0"/>
              </a:rPr>
              <a:t>*/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= ... ;  </a:t>
            </a:r>
          </a:p>
          <a:p>
            <a:r>
              <a:rPr lang="en-US" sz="1400" dirty="0" smtClean="0">
                <a:latin typeface="Lucida Console" pitchFamily="49" charset="0"/>
              </a:rPr>
              <a:t>   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MbWrOne</a:t>
            </a:r>
            <a:r>
              <a:rPr lang="cs-CZ" sz="1400" dirty="0" smtClean="0">
                <a:latin typeface="Lucida Console" pitchFamily="49" charset="0"/>
              </a:rPr>
              <a:t>(ADR_S,FCE_WREG,REG_WR,val,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</a:t>
            </a:r>
            <a:r>
              <a:rPr lang="cs-CZ" sz="1400" dirty="0" smtClean="0">
                <a:latin typeface="Lucida Console" pitchFamily="49" charset="0"/>
              </a:rPr>
              <a:t>(ADR_S,FCE_RREG,REG_RD,1,bfout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+1,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-1),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DIR485=</a:t>
            </a:r>
            <a:r>
              <a:rPr lang="cs-CZ" sz="1400" dirty="0" smtClean="0">
                <a:latin typeface="Lucida Console" pitchFamily="49" charset="0"/>
              </a:rPr>
              <a:t>0</a:t>
            </a:r>
            <a:r>
              <a:rPr lang="en-US" sz="1400" dirty="0">
                <a:latin typeface="Lucida Console" pitchFamily="49" charset="0"/>
              </a:rPr>
              <a:t>; </a:t>
            </a:r>
            <a:r>
              <a:rPr lang="cs-CZ" sz="1400" dirty="0" smtClean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/* </a:t>
            </a:r>
            <a:r>
              <a:rPr lang="cs-CZ" sz="1400" dirty="0" smtClean="0">
                <a:latin typeface="Lucida Console" pitchFamily="49" charset="0"/>
              </a:rPr>
              <a:t>zpět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příjem – pro RS485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08589" name="Picture 45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3284984"/>
            <a:ext cx="1512887" cy="1276350"/>
          </a:xfrm>
          <a:prstGeom prst="rect">
            <a:avLst/>
          </a:prstGeom>
          <a:noFill/>
        </p:spPr>
      </p:pic>
      <p:sp>
        <p:nvSpPr>
          <p:cNvPr id="108590" name="Line 46"/>
          <p:cNvSpPr>
            <a:spLocks noChangeShapeType="1"/>
          </p:cNvSpPr>
          <p:nvPr/>
        </p:nvSpPr>
        <p:spPr bwMode="auto">
          <a:xfrm flipH="1" flipV="1">
            <a:off x="3563887" y="3501007"/>
            <a:ext cx="5111799" cy="7015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8591" name="Rectangle 47"/>
          <p:cNvSpPr>
            <a:spLocks noChangeArrowheads="1"/>
          </p:cNvSpPr>
          <p:nvPr/>
        </p:nvSpPr>
        <p:spPr bwMode="auto">
          <a:xfrm>
            <a:off x="6659563" y="1989138"/>
            <a:ext cx="21605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#define N_TICKS 7</a:t>
            </a:r>
          </a:p>
          <a:p>
            <a:r>
              <a:rPr lang="en-US" sz="1400">
                <a:latin typeface="Lucida Console" pitchFamily="49" charset="0"/>
              </a:rPr>
              <a:t>#define TIMEOUT 17</a:t>
            </a:r>
          </a:p>
          <a:p>
            <a:r>
              <a:rPr lang="en-US" sz="1400" b="1">
                <a:latin typeface="Lucida Console" pitchFamily="49" charset="0"/>
              </a:rPr>
              <a:t>bit </a:t>
            </a:r>
            <a:r>
              <a:rPr lang="en-US" sz="1400">
                <a:latin typeface="Lucida Console" pitchFamily="49" charset="0"/>
              </a:rPr>
              <a:t>prep;</a:t>
            </a:r>
            <a:endParaRPr lang="en-US" sz="1400" b="1">
              <a:latin typeface="Lucida Console" pitchFamily="49" charset="0"/>
            </a:endParaRPr>
          </a:p>
        </p:txBody>
      </p:sp>
      <p:sp>
        <p:nvSpPr>
          <p:cNvPr id="108592" name="Rectangle 48"/>
          <p:cNvSpPr>
            <a:spLocks noChangeArrowheads="1"/>
          </p:cNvSpPr>
          <p:nvPr/>
        </p:nvSpPr>
        <p:spPr bwMode="auto">
          <a:xfrm>
            <a:off x="107950" y="5445224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13" name="Rectangle 44"/>
          <p:cNvSpPr>
            <a:spLocks noChangeArrowheads="1"/>
          </p:cNvSpPr>
          <p:nvPr/>
        </p:nvSpPr>
        <p:spPr bwMode="auto">
          <a:xfrm>
            <a:off x="1258889" y="5445224"/>
            <a:ext cx="5689376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&gt;=TIMEOUT){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LED_R</a:t>
            </a:r>
            <a:r>
              <a:rPr lang="en-US" sz="1400" dirty="0">
                <a:latin typeface="Lucida Console" pitchFamily="49" charset="0"/>
              </a:rPr>
              <a:t>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en-US" sz="1400" dirty="0" err="1" smtClean="0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5496" y="2492896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</a:t>
            </a:r>
            <a:r>
              <a:rPr lang="en-US" b="1">
                <a:cs typeface="Arial" charset="0"/>
              </a:rPr>
              <a:t>em</a:t>
            </a:r>
            <a:r>
              <a:rPr lang="cs-CZ" b="1">
                <a:cs typeface="Arial" charset="0"/>
              </a:rPr>
              <a:t> odpovědi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1835150" y="1989138"/>
            <a:ext cx="4392613" cy="440120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(RI)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=SBUF&amp;0x7F;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RI=0;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 &amp;&amp;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==':')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ix=</a:t>
            </a:r>
            <a:r>
              <a:rPr lang="cs-CZ" sz="1400" dirty="0" smtClean="0">
                <a:latin typeface="Lucida Console" pitchFamily="49" charset="0"/>
              </a:rPr>
              <a:t>0</a:t>
            </a:r>
            <a:r>
              <a:rPr lang="cs-CZ" sz="1400" dirty="0">
                <a:latin typeface="Lucida Console" pitchFamily="49" charset="0"/>
              </a:rPr>
              <a:t>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==':')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++;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=='\n')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	 .</a:t>
            </a:r>
            <a:r>
              <a:rPr lang="en-US" sz="1400" dirty="0">
                <a:latin typeface="Lucida Console" pitchFamily="49" charset="0"/>
              </a:rPr>
              <a:t> // </a:t>
            </a:r>
            <a:r>
              <a:rPr lang="cs-CZ" sz="1400" i="1" dirty="0">
                <a:latin typeface="Lucida Console" pitchFamily="49" charset="0"/>
              </a:rPr>
              <a:t>zpracování odpovědi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 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.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dirty="0"/>
          </a:p>
        </p:txBody>
      </p:sp>
      <p:sp>
        <p:nvSpPr>
          <p:cNvPr id="126982" name="AutoShape 6"/>
          <p:cNvSpPr>
            <a:spLocks noChangeArrowheads="1"/>
          </p:cNvSpPr>
          <p:nvPr/>
        </p:nvSpPr>
        <p:spPr bwMode="auto">
          <a:xfrm>
            <a:off x="6732588" y="25654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6983" name="AutoShape 7"/>
          <p:cNvSpPr>
            <a:spLocks noChangeArrowheads="1"/>
          </p:cNvSpPr>
          <p:nvPr/>
        </p:nvSpPr>
        <p:spPr bwMode="auto">
          <a:xfrm>
            <a:off x="6732588" y="4148138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126984" name="AutoShape 8"/>
          <p:cNvCxnSpPr>
            <a:cxnSpLocks noChangeShapeType="1"/>
            <a:stCxn id="126982" idx="2"/>
            <a:endCxn id="126983" idx="0"/>
          </p:cNvCxnSpPr>
          <p:nvPr/>
        </p:nvCxnSpPr>
        <p:spPr bwMode="auto">
          <a:xfrm>
            <a:off x="7200900" y="3211513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6985" name="AutoShape 9"/>
          <p:cNvCxnSpPr>
            <a:cxnSpLocks noChangeShapeType="1"/>
            <a:stCxn id="126983" idx="2"/>
            <a:endCxn id="126983" idx="3"/>
          </p:cNvCxnSpPr>
          <p:nvPr/>
        </p:nvCxnSpPr>
        <p:spPr bwMode="auto">
          <a:xfrm rot="5400000" flipH="1" flipV="1">
            <a:off x="7273132" y="4399756"/>
            <a:ext cx="322262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6986" name="AutoShape 10"/>
          <p:cNvSpPr>
            <a:spLocks noChangeArrowheads="1"/>
          </p:cNvSpPr>
          <p:nvPr/>
        </p:nvSpPr>
        <p:spPr bwMode="auto">
          <a:xfrm>
            <a:off x="7270750" y="3429000"/>
            <a:ext cx="1296988" cy="288925"/>
          </a:xfrm>
          <a:prstGeom prst="wedgeRoundRectCallout">
            <a:avLst>
              <a:gd name="adj1" fmla="val -55875"/>
              <a:gd name="adj2" fmla="val 114287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sp>
        <p:nvSpPr>
          <p:cNvPr id="126987" name="AutoShape 11"/>
          <p:cNvSpPr>
            <a:spLocks noChangeArrowheads="1"/>
          </p:cNvSpPr>
          <p:nvPr/>
        </p:nvSpPr>
        <p:spPr bwMode="auto">
          <a:xfrm>
            <a:off x="7740650" y="4003675"/>
            <a:ext cx="1079500" cy="288925"/>
          </a:xfrm>
          <a:prstGeom prst="wedgeRoundRectCallout">
            <a:avLst>
              <a:gd name="adj1" fmla="val -44852"/>
              <a:gd name="adj2" fmla="val 134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>
                <a:latin typeface="Times New Roman" charset="0"/>
                <a:cs typeface="Times New Roman" charset="0"/>
              </a:rPr>
              <a:t>Dal</a:t>
            </a:r>
            <a:r>
              <a:rPr lang="cs-CZ" sz="1400">
                <a:latin typeface="Times New Roman" charset="0"/>
                <a:cs typeface="Times New Roman" charset="0"/>
              </a:rPr>
              <a:t>ší znak </a:t>
            </a:r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>
            <a:off x="7164388" y="47958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6989" name="AutoShape 13"/>
          <p:cNvSpPr>
            <a:spLocks noChangeArrowheads="1"/>
          </p:cNvSpPr>
          <p:nvPr/>
        </p:nvSpPr>
        <p:spPr bwMode="auto">
          <a:xfrm>
            <a:off x="7380288" y="5227638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395288" y="1831975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LRC</a:t>
            </a:r>
          </a:p>
        </p:txBody>
      </p:sp>
      <p:sp>
        <p:nvSpPr>
          <p:cNvPr id="112654" name="Rectangle 14"/>
          <p:cNvSpPr>
            <a:spLocks noChangeArrowheads="1"/>
          </p:cNvSpPr>
          <p:nvPr/>
        </p:nvSpPr>
        <p:spPr bwMode="auto">
          <a:xfrm>
            <a:off x="1908175" y="1831975"/>
            <a:ext cx="5688013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  <p:sp>
        <p:nvSpPr>
          <p:cNvPr id="11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23850" y="3357563"/>
            <a:ext cx="1393825" cy="8255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/>
              <a:t>2. kód funkce</a:t>
            </a:r>
            <a:endParaRPr lang="en-US" sz="1600"/>
          </a:p>
          <a:p>
            <a:pPr marL="342900" indent="-342900"/>
            <a:r>
              <a:rPr lang="en-US" sz="1600"/>
              <a:t>    a reakce</a:t>
            </a:r>
          </a:p>
          <a:p>
            <a:pPr marL="342900" indent="-342900"/>
            <a:r>
              <a:rPr lang="en-US" sz="1600"/>
              <a:t>  na odpov</a:t>
            </a:r>
            <a:r>
              <a:rPr lang="cs-CZ" sz="1600"/>
              <a:t>ěď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908175" y="3357563"/>
            <a:ext cx="4392613" cy="13684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if</a:t>
            </a:r>
            <a:r>
              <a:rPr lang="cs-CZ" sz="1400">
                <a:latin typeface="Lucida Console" pitchFamily="49" charset="0"/>
              </a:rPr>
              <a:t>( (kod_r=MbRdByte(bfin+3))==FCE_RREG)</a:t>
            </a:r>
          </a:p>
          <a:p>
            <a:r>
              <a:rPr lang="cs-CZ" sz="1400">
                <a:latin typeface="Lucida Console" pitchFamily="49" charset="0"/>
              </a:rPr>
              <a:t>{</a:t>
            </a:r>
          </a:p>
          <a:p>
            <a:r>
              <a:rPr lang="en-US" sz="1400">
                <a:latin typeface="Lucida Console" pitchFamily="49" charset="0"/>
              </a:rPr>
              <a:t>  </a:t>
            </a:r>
            <a:r>
              <a:rPr lang="cs-CZ" sz="1400">
                <a:latin typeface="Lucida Console" pitchFamily="49" charset="0"/>
              </a:rPr>
              <a:t>pocet=MbRdByte(bfin+5);</a:t>
            </a:r>
            <a:endParaRPr lang="en-US" sz="1400">
              <a:latin typeface="Lucida Console" pitchFamily="49" charset="0"/>
            </a:endParaRPr>
          </a:p>
          <a:p>
            <a:r>
              <a:rPr lang="en-US" sz="1400">
                <a:latin typeface="Lucida Console" pitchFamily="49" charset="0"/>
              </a:rPr>
              <a:t>  </a:t>
            </a:r>
            <a:r>
              <a:rPr lang="cs-CZ" sz="1400">
                <a:latin typeface="Lucida Console" pitchFamily="49" charset="0"/>
              </a:rPr>
              <a:t>val=MbRdWord(bfin+7);</a:t>
            </a:r>
          </a:p>
          <a:p>
            <a:r>
              <a:rPr lang="en-US" sz="1400">
                <a:latin typeface="Lucida Console" pitchFamily="49" charset="0"/>
              </a:rPr>
              <a:t> </a:t>
            </a:r>
            <a:r>
              <a:rPr lang="cs-CZ" sz="1400">
                <a:latin typeface="Lucida Console" pitchFamily="49" charset="0"/>
              </a:rPr>
              <a:t> printf(...);</a:t>
            </a:r>
          </a:p>
          <a:p>
            <a:r>
              <a:rPr lang="cs-CZ" sz="1400">
                <a:latin typeface="Lucida Console" pitchFamily="49" charset="0"/>
              </a:rPr>
              <a:t>}</a:t>
            </a:r>
          </a:p>
        </p:txBody>
      </p:sp>
      <p:pic>
        <p:nvPicPr>
          <p:cNvPr id="14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000" y="3573463"/>
            <a:ext cx="1512888" cy="1276350"/>
          </a:xfrm>
          <a:prstGeom prst="rect">
            <a:avLst/>
          </a:prstGeom>
          <a:noFill/>
        </p:spPr>
      </p:pic>
      <p:sp>
        <p:nvSpPr>
          <p:cNvPr id="15" name="Line 10"/>
          <p:cNvSpPr>
            <a:spLocks noChangeShapeType="1"/>
          </p:cNvSpPr>
          <p:nvPr/>
        </p:nvSpPr>
        <p:spPr bwMode="auto">
          <a:xfrm flipV="1">
            <a:off x="3276600" y="3716338"/>
            <a:ext cx="4175125" cy="649287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1907704" y="3223443"/>
            <a:ext cx="4896544" cy="70961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340422" y="3223443"/>
            <a:ext cx="3743746" cy="73945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8" name="AutoShape 16"/>
          <p:cNvSpPr>
            <a:spLocks noChangeArrowheads="1"/>
          </p:cNvSpPr>
          <p:nvPr/>
        </p:nvSpPr>
        <p:spPr bwMode="auto">
          <a:xfrm>
            <a:off x="2915816" y="3933056"/>
            <a:ext cx="1728192" cy="1008062"/>
          </a:xfrm>
          <a:prstGeom prst="wedgeRoundRectCallout">
            <a:avLst>
              <a:gd name="adj1" fmla="val -71229"/>
              <a:gd name="adj2" fmla="val -5345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hodnoty</a:t>
            </a:r>
          </a:p>
          <a:p>
            <a:r>
              <a:rPr lang="cs-CZ" sz="1400" dirty="0">
                <a:cs typeface="Arial" charset="0"/>
              </a:rPr>
              <a:t>potenciometru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380312" y="2863403"/>
            <a:ext cx="1214438" cy="865188"/>
          </a:xfrm>
          <a:prstGeom prst="wedgeRoundRectCallout">
            <a:avLst>
              <a:gd name="adj1" fmla="val -114574"/>
              <a:gd name="adj2" fmla="val -1825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cs-CZ" sz="1200" b="1" dirty="0"/>
              <a:t>5</a:t>
            </a: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7062068" y="4316139"/>
            <a:ext cx="1511300" cy="792162"/>
          </a:xfrm>
          <a:prstGeom prst="wedgeRoundRectCallout">
            <a:avLst>
              <a:gd name="adj1" fmla="val -59246"/>
              <a:gd name="adj2" fmla="val -10350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3347864" y="2286818"/>
            <a:ext cx="1403350" cy="936625"/>
          </a:xfrm>
          <a:prstGeom prst="wedgeRoundRectCallout">
            <a:avLst>
              <a:gd name="adj1" fmla="val -80997"/>
              <a:gd name="adj2" fmla="val 6440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8383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50825" y="22764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16 bitovou hodnotu</a:t>
            </a:r>
          </a:p>
          <a:p>
            <a:r>
              <a:rPr lang="cs-CZ" sz="1600"/>
              <a:t> a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V pravidelných časových intervalech</a:t>
            </a:r>
          </a:p>
          <a:p>
            <a:r>
              <a:rPr lang="cs-CZ" sz="1600" dirty="0"/>
              <a:t>generuje požadavek na čtení </a:t>
            </a:r>
          </a:p>
          <a:p>
            <a:r>
              <a:rPr lang="cs-CZ" sz="1600" dirty="0"/>
              <a:t>16bitové hodnoty</a:t>
            </a:r>
          </a:p>
          <a:p>
            <a:r>
              <a:rPr lang="cs-CZ" sz="1600" dirty="0"/>
              <a:t>z uzlu SLAVE a zobrazuje ji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5653088" y="2276475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hodnotu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Po příjmu požadavku hodnotu </a:t>
            </a:r>
          </a:p>
          <a:p>
            <a:r>
              <a:rPr lang="cs-CZ" sz="1600" dirty="0"/>
              <a:t>odešle</a:t>
            </a:r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3968750" y="2190750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06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4140200" y="31242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3976045" y="4348163"/>
            <a:ext cx="12490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 dirty="0"/>
              <a:t>kód </a:t>
            </a:r>
            <a:r>
              <a:rPr lang="cs-CZ" sz="1400" dirty="0" err="1"/>
              <a:t>fukce</a:t>
            </a:r>
            <a:r>
              <a:rPr lang="cs-CZ" sz="1400" dirty="0"/>
              <a:t>: </a:t>
            </a:r>
            <a:r>
              <a:rPr lang="cs-CZ" sz="1400" dirty="0" smtClean="0"/>
              <a:t>03</a:t>
            </a:r>
            <a:endParaRPr lang="cs-CZ" sz="1400" dirty="0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4356100" y="514032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93" y="2521169"/>
            <a:ext cx="2768979" cy="155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36912"/>
            <a:ext cx="2664024" cy="139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sp>
        <p:nvSpPr>
          <p:cNvPr id="63499" name="AutoShape 11"/>
          <p:cNvSpPr>
            <a:spLocks noChangeArrowheads="1"/>
          </p:cNvSpPr>
          <p:nvPr/>
        </p:nvSpPr>
        <p:spPr bwMode="auto">
          <a:xfrm>
            <a:off x="3707904" y="2017613"/>
            <a:ext cx="1214438" cy="752475"/>
          </a:xfrm>
          <a:prstGeom prst="wedgeRoundRectCallout">
            <a:avLst>
              <a:gd name="adj1" fmla="val 124511"/>
              <a:gd name="adj2" fmla="val 16856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3500" name="AutoShape 12"/>
          <p:cNvSpPr>
            <a:spLocks noChangeArrowheads="1"/>
          </p:cNvSpPr>
          <p:nvPr/>
        </p:nvSpPr>
        <p:spPr bwMode="auto">
          <a:xfrm>
            <a:off x="5267276" y="4730750"/>
            <a:ext cx="1418133" cy="709613"/>
          </a:xfrm>
          <a:prstGeom prst="wedgeRoundRectCallout">
            <a:avLst>
              <a:gd name="adj1" fmla="val 49044"/>
              <a:gd name="adj2" fmla="val -17841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cs typeface="Arial" charset="0"/>
              </a:rPr>
              <a:t>Hodnota potenciometru</a:t>
            </a:r>
            <a:endParaRPr lang="cs-CZ" sz="1400" dirty="0">
              <a:cs typeface="Arial" charset="0"/>
            </a:endParaRP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1259632" y="3554413"/>
            <a:ext cx="4248993" cy="1444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 flipH="1" flipV="1">
            <a:off x="2627782" y="3698872"/>
            <a:ext cx="3971506" cy="162171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9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1556792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" name="Obdélník 15"/>
          <p:cNvSpPr/>
          <p:nvPr/>
        </p:nvSpPr>
        <p:spPr>
          <a:xfrm>
            <a:off x="5580112" y="1939945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>
                <a:solidFill>
                  <a:srgbClr val="FFFF00"/>
                </a:solidFill>
              </a:rPr>
              <a:t>(</a:t>
            </a:r>
            <a:r>
              <a:rPr lang="cs-CZ" b="1" dirty="0" smtClean="0">
                <a:solidFill>
                  <a:srgbClr val="FFFF00"/>
                </a:solidFill>
              </a:rPr>
              <a:t>Master)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1043608" y="1891065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Slave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2659163" y="2132856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270997" y="4582869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30971" y="543855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259632" y="5951021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75900" y="4715852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550099" y="5951020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  <p:sp>
        <p:nvSpPr>
          <p:cNvPr id="22" name="TextovéPole 21"/>
          <p:cNvSpPr txBox="1"/>
          <p:nvPr/>
        </p:nvSpPr>
        <p:spPr>
          <a:xfrm>
            <a:off x="3491880" y="176795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6288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5159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79512" y="1556792"/>
            <a:ext cx="8629650" cy="483209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smtClean="0">
                <a:cs typeface="Arial" charset="0"/>
              </a:rPr>
              <a:t>  </a:t>
            </a:r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ASCII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AHex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HexAsc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,byte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WrEoT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):;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fce,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reg,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bytes,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Lrc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le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n):</a:t>
            </a:r>
            <a:r>
              <a:rPr lang="cs-CZ" sz="1400" dirty="0">
                <a:latin typeface="Lucida Console" pitchFamily="49" charset="0"/>
                <a:cs typeface="Arial" charset="0"/>
              </a:rPr>
              <a:t>byte;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67828" name="Group 244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ModbusASCII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WrOne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WrEoT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830" name="Group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32014"/>
              </p:ext>
            </p:extLst>
          </p:nvPr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76" name="Text Box 1028"/>
          <p:cNvSpPr txBox="1">
            <a:spLocks noChangeArrowheads="1"/>
          </p:cNvSpPr>
          <p:nvPr/>
        </p:nvSpPr>
        <p:spPr bwMode="auto">
          <a:xfrm>
            <a:off x="468313" y="14128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79877" name="AutoShape 1029"/>
          <p:cNvSpPr>
            <a:spLocks noChangeArrowheads="1"/>
          </p:cNvSpPr>
          <p:nvPr/>
        </p:nvSpPr>
        <p:spPr bwMode="auto">
          <a:xfrm>
            <a:off x="3729038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79878" name="Text Box 1030"/>
          <p:cNvSpPr txBox="1">
            <a:spLocks noChangeArrowheads="1"/>
          </p:cNvSpPr>
          <p:nvPr/>
        </p:nvSpPr>
        <p:spPr bwMode="auto">
          <a:xfrm>
            <a:off x="488950" y="263048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79879" name="Line 1031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0" name="Text Box 1032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1" name="Text Box 1033"/>
          <p:cNvSpPr txBox="1">
            <a:spLocks noChangeArrowheads="1"/>
          </p:cNvSpPr>
          <p:nvPr/>
        </p:nvSpPr>
        <p:spPr bwMode="auto">
          <a:xfrm>
            <a:off x="468313" y="356711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79882" name="Line 1034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3" name="Text Box 1035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4" name="Rectangle 1036"/>
          <p:cNvSpPr>
            <a:spLocks noChangeArrowheads="1"/>
          </p:cNvSpPr>
          <p:nvPr/>
        </p:nvSpPr>
        <p:spPr bwMode="auto">
          <a:xfrm>
            <a:off x="539750" y="4525963"/>
            <a:ext cx="4257897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79885" name="Rectangle 1037"/>
          <p:cNvSpPr>
            <a:spLocks noChangeArrowheads="1"/>
          </p:cNvSpPr>
          <p:nvPr/>
        </p:nvSpPr>
        <p:spPr bwMode="auto">
          <a:xfrm>
            <a:off x="755650" y="5368925"/>
            <a:ext cx="305911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3102</TotalTime>
  <Words>2252</Words>
  <Application>Microsoft Office PowerPoint</Application>
  <PresentationFormat>Předvádění na obrazovce (4:3)</PresentationFormat>
  <Paragraphs>577</Paragraphs>
  <Slides>28</Slides>
  <Notes>28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28</vt:i4>
      </vt:variant>
    </vt:vector>
  </HeadingPairs>
  <TitlesOfParts>
    <vt:vector size="30" baseType="lpstr">
      <vt:lpstr>Motiv sady Office</vt:lpstr>
      <vt:lpstr>Vlastní návrh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Josef Grosman</cp:lastModifiedBy>
  <cp:revision>114</cp:revision>
  <dcterms:created xsi:type="dcterms:W3CDTF">2010-03-02T11:37:00Z</dcterms:created>
  <dcterms:modified xsi:type="dcterms:W3CDTF">2015-10-26T16:53:07Z</dcterms:modified>
</cp:coreProperties>
</file>