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31"/>
  </p:notesMasterIdLst>
  <p:handoutMasterIdLst>
    <p:handoutMasterId r:id="rId32"/>
  </p:handoutMasterIdLst>
  <p:sldIdLst>
    <p:sldId id="257" r:id="rId3"/>
    <p:sldId id="331" r:id="rId4"/>
    <p:sldId id="332" r:id="rId5"/>
    <p:sldId id="333" r:id="rId6"/>
    <p:sldId id="324" r:id="rId7"/>
    <p:sldId id="325" r:id="rId8"/>
    <p:sldId id="311" r:id="rId9"/>
    <p:sldId id="264" r:id="rId10"/>
    <p:sldId id="300" r:id="rId11"/>
    <p:sldId id="334" r:id="rId12"/>
    <p:sldId id="291" r:id="rId13"/>
    <p:sldId id="335" r:id="rId14"/>
    <p:sldId id="302" r:id="rId15"/>
    <p:sldId id="336" r:id="rId16"/>
    <p:sldId id="260" r:id="rId17"/>
    <p:sldId id="326" r:id="rId18"/>
    <p:sldId id="280" r:id="rId19"/>
    <p:sldId id="281" r:id="rId20"/>
    <p:sldId id="283" r:id="rId21"/>
    <p:sldId id="337" r:id="rId22"/>
    <p:sldId id="330" r:id="rId23"/>
    <p:sldId id="288" r:id="rId24"/>
    <p:sldId id="338" r:id="rId25"/>
    <p:sldId id="339" r:id="rId26"/>
    <p:sldId id="340" r:id="rId27"/>
    <p:sldId id="321" r:id="rId28"/>
    <p:sldId id="322" r:id="rId29"/>
    <p:sldId id="323" r:id="rId30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0C0C0"/>
    <a:srgbClr val="CCFFCC"/>
    <a:srgbClr val="66FFFF"/>
    <a:srgbClr val="0099FF"/>
    <a:srgbClr val="66CCFF"/>
    <a:srgbClr val="99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Světlý styl 3 – zvýraznění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01" autoAdjust="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99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37937C0-8AC4-4A18-BC3B-AC2399E15546}" type="datetimeFigureOut">
              <a:rPr lang="cs-CZ"/>
              <a:pPr>
                <a:defRPr/>
              </a:pPr>
              <a:t>27.10.2015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A1AA87E-D83E-4C2D-947F-72CA2D9FEEB6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0668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476ACE-B05D-4406-A956-C3430FCC03C8}" type="datetimeFigureOut">
              <a:rPr lang="cs-CZ"/>
              <a:pPr/>
              <a:t>27.10.2015</a:t>
            </a:fld>
            <a:endParaRPr lang="cs-CZ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C34FBE-36A1-48F5-863A-5386E4DFD713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5481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27125" y="223838"/>
            <a:ext cx="6923088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Nadpis 4"/>
          <p:cNvSpPr>
            <a:spLocks/>
          </p:cNvSpPr>
          <p:nvPr/>
        </p:nvSpPr>
        <p:spPr bwMode="auto">
          <a:xfrm>
            <a:off x="428625" y="1857375"/>
            <a:ext cx="8286750" cy="185737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cs-CZ" sz="4400"/>
          </a:p>
        </p:txBody>
      </p:sp>
      <p:sp>
        <p:nvSpPr>
          <p:cNvPr id="13316" name="Obdélník 7"/>
          <p:cNvSpPr>
            <a:spLocks noChangeArrowheads="1"/>
          </p:cNvSpPr>
          <p:nvPr/>
        </p:nvSpPr>
        <p:spPr bwMode="auto">
          <a:xfrm>
            <a:off x="142875" y="4749800"/>
            <a:ext cx="88582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TECHNICKÁ UNIVERZITA V LIBERCI</a:t>
            </a:r>
          </a:p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Fakulta mechatroniky, informatiky a mezioborových studií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71438" y="6059488"/>
            <a:ext cx="9001125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400">
                <a:cs typeface="Arial" charset="0"/>
              </a:rPr>
              <a:t>Tento materiál vznikl v rámci projektu  ESF CZ.1.07/2.2.00/07.0247</a:t>
            </a:r>
          </a:p>
          <a:p>
            <a:pPr algn="ctr"/>
            <a:r>
              <a:rPr lang="cs-CZ" sz="1400" b="1">
                <a:cs typeface="Arial" charset="0"/>
              </a:rPr>
              <a:t>Reflexe požadavků průmyslu na výuku v oblasti automatického řízení a měření</a:t>
            </a:r>
            <a:r>
              <a:rPr lang="cs-CZ" sz="1400">
                <a:cs typeface="Arial" charset="0"/>
              </a:rPr>
              <a:t>,</a:t>
            </a:r>
          </a:p>
          <a:p>
            <a:pPr algn="ctr"/>
            <a:r>
              <a:rPr lang="cs-CZ" sz="1400">
                <a:cs typeface="Arial" charset="0"/>
              </a:rPr>
              <a:t> který je spolufinancován Evropským sociálním fondem a státním rozpočtem ČR</a:t>
            </a:r>
          </a:p>
        </p:txBody>
      </p:sp>
      <p:pic>
        <p:nvPicPr>
          <p:cNvPr id="13322" name="Obrázek 2" descr="untitled1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838825"/>
            <a:ext cx="91440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9" name="Obrázek 14" descr="logo_linka2_cerna_p_10000_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00500" y="207963"/>
            <a:ext cx="50371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0" name="Text Box 36"/>
          <p:cNvSpPr txBox="1">
            <a:spLocks noChangeArrowheads="1"/>
          </p:cNvSpPr>
          <p:nvPr/>
        </p:nvSpPr>
        <p:spPr bwMode="auto">
          <a:xfrm>
            <a:off x="3929063" y="501650"/>
            <a:ext cx="47767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000">
                <a:solidFill>
                  <a:srgbClr val="404040"/>
                </a:solidFill>
                <a:cs typeface="Arial" charset="0"/>
              </a:rPr>
              <a:t>Reflexe požadavků průmyslu na výuku v oblasti automatického řízení a měření</a:t>
            </a:r>
          </a:p>
        </p:txBody>
      </p:sp>
      <p:pic>
        <p:nvPicPr>
          <p:cNvPr id="25611" name="Picture 2"/>
          <p:cNvPicPr>
            <a:picLocks noChangeAspect="1" noChangeArrowheads="1"/>
          </p:cNvPicPr>
          <p:nvPr/>
        </p:nvPicPr>
        <p:blipFill>
          <a:blip r:embed="rId14" cstate="print"/>
          <a:srcRect r="15582" b="26382"/>
          <a:stretch>
            <a:fillRect/>
          </a:stretch>
        </p:blipFill>
        <p:spPr bwMode="auto">
          <a:xfrm>
            <a:off x="323850" y="149225"/>
            <a:ext cx="34417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Zástupný symbol pro text 3"/>
          <p:cNvSpPr txBox="1">
            <a:spLocks/>
          </p:cNvSpPr>
          <p:nvPr/>
        </p:nvSpPr>
        <p:spPr bwMode="auto">
          <a:xfrm>
            <a:off x="142875" y="4084638"/>
            <a:ext cx="88582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1600" b="1" i="1">
                <a:cs typeface="Arial" charset="0"/>
              </a:rPr>
              <a:t>Ing. Josef Grosman</a:t>
            </a:r>
            <a:endParaRPr lang="cs-CZ" sz="1600" b="1" i="1">
              <a:cs typeface="Arial" charset="0"/>
            </a:endParaRPr>
          </a:p>
        </p:txBody>
      </p:sp>
      <p:sp>
        <p:nvSpPr>
          <p:cNvPr id="4104" name="Zástupný symbol pro text 3"/>
          <p:cNvSpPr txBox="1">
            <a:spLocks/>
          </p:cNvSpPr>
          <p:nvPr/>
        </p:nvSpPr>
        <p:spPr bwMode="auto">
          <a:xfrm>
            <a:off x="539750" y="1916113"/>
            <a:ext cx="8135938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cs-CZ" sz="3600" b="1" dirty="0" smtClean="0">
                <a:cs typeface="Arial" charset="0"/>
              </a:rPr>
              <a:t>ŘPS – úloha MODBUS MA</a:t>
            </a:r>
            <a:r>
              <a:rPr lang="en-US" sz="3600" b="1" dirty="0" smtClean="0">
                <a:cs typeface="Arial" charset="0"/>
              </a:rPr>
              <a:t>1</a:t>
            </a:r>
            <a:r>
              <a:rPr lang="cs-CZ" sz="3600" b="1" dirty="0">
                <a:cs typeface="Arial" charset="0"/>
              </a:rPr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MA6M</a:t>
            </a:r>
            <a:endParaRPr lang="cs-CZ" sz="1200" b="1" dirty="0"/>
          </a:p>
        </p:txBody>
      </p:sp>
      <p:sp>
        <p:nvSpPr>
          <p:cNvPr id="7373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PC (klient)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156575" cy="375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Realizuje funkce (požadavky na server)</a:t>
            </a:r>
          </a:p>
          <a:p>
            <a:r>
              <a:rPr lang="cs-CZ" sz="1600" dirty="0"/>
              <a:t>   - požadavek na zápis jediného bitového stavu  – funkční kód 5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metoda </a:t>
            </a:r>
            <a:r>
              <a:rPr lang="cs-CZ" sz="1600" dirty="0" err="1">
                <a:solidFill>
                  <a:srgbClr val="0000FF"/>
                </a:solidFill>
              </a:rPr>
              <a:t>WrOne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kódem funkce 5 (FCE_WBIT)</a:t>
            </a:r>
          </a:p>
          <a:p>
            <a:r>
              <a:rPr lang="cs-CZ" sz="1600" dirty="0" smtClean="0"/>
              <a:t>   </a:t>
            </a:r>
            <a:r>
              <a:rPr lang="cs-CZ" sz="1600" dirty="0"/>
              <a:t>- požadavek na čtení bitové hodnoty – funkční kód 1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Rd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>
                <a:solidFill>
                  <a:srgbClr val="0000FF"/>
                </a:solidFill>
              </a:rPr>
              <a:t>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</a:t>
            </a:r>
            <a:r>
              <a:rPr lang="cs-CZ" sz="1600" dirty="0" err="1">
                <a:solidFill>
                  <a:srgbClr val="0000FF"/>
                </a:solidFill>
              </a:rPr>
              <a:t>kodem</a:t>
            </a:r>
            <a:r>
              <a:rPr lang="cs-CZ" sz="1600" dirty="0">
                <a:solidFill>
                  <a:srgbClr val="0000FF"/>
                </a:solidFill>
              </a:rPr>
              <a:t> funkce 1 (FCE_RBIT)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Požadavky odesílat střídavě v pravidelných časových intervalech 200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jen když je sériový kanál otevřen a Master je ve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realizace časovačem intervalu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</a:t>
            </a:r>
            <a:r>
              <a:rPr lang="cs-CZ" sz="1600" dirty="0" err="1">
                <a:solidFill>
                  <a:schemeClr val="tx2"/>
                </a:solidFill>
              </a:rPr>
              <a:t>Im</a:t>
            </a:r>
            <a:r>
              <a:rPr lang="en-US" sz="1600" dirty="0">
                <a:solidFill>
                  <a:schemeClr val="tx2"/>
                </a:solidFill>
              </a:rPr>
              <a:t>p</a:t>
            </a:r>
            <a:r>
              <a:rPr lang="cs-CZ" sz="1600" dirty="0" err="1">
                <a:solidFill>
                  <a:schemeClr val="tx2"/>
                </a:solidFill>
              </a:rPr>
              <a:t>lementovat</a:t>
            </a:r>
            <a:r>
              <a:rPr lang="cs-CZ" sz="1600" dirty="0">
                <a:solidFill>
                  <a:schemeClr val="tx2"/>
                </a:solidFill>
              </a:rPr>
              <a:t> generování čekacího </a:t>
            </a:r>
            <a:r>
              <a:rPr lang="cs-CZ" sz="1600" dirty="0" err="1">
                <a:solidFill>
                  <a:schemeClr val="tx2"/>
                </a:solidFill>
              </a:rPr>
              <a:t>TimeOut</a:t>
            </a:r>
            <a:r>
              <a:rPr lang="cs-CZ" sz="1600" dirty="0">
                <a:solidFill>
                  <a:schemeClr val="tx2"/>
                </a:solidFill>
              </a:rPr>
              <a:t> intervalu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na </a:t>
            </a:r>
            <a:r>
              <a:rPr lang="cs-CZ" sz="1600" dirty="0" err="1">
                <a:solidFill>
                  <a:schemeClr val="tx2"/>
                </a:solidFill>
              </a:rPr>
              <a:t>odpvěď</a:t>
            </a:r>
            <a:r>
              <a:rPr lang="cs-CZ" sz="1600" dirty="0">
                <a:solidFill>
                  <a:schemeClr val="tx2"/>
                </a:solidFill>
              </a:rPr>
              <a:t> od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po vypršení </a:t>
            </a:r>
            <a:r>
              <a:rPr lang="cs-CZ" sz="1600" dirty="0" err="1">
                <a:solidFill>
                  <a:schemeClr val="tx2"/>
                </a:solidFill>
              </a:rPr>
              <a:t>TimeOutu</a:t>
            </a:r>
            <a:r>
              <a:rPr lang="cs-CZ" sz="1600" dirty="0">
                <a:solidFill>
                  <a:schemeClr val="tx2"/>
                </a:solidFill>
              </a:rPr>
              <a:t> vyčkat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a </a:t>
            </a:r>
            <a:r>
              <a:rPr lang="cs-CZ" sz="1600" dirty="0" err="1">
                <a:solidFill>
                  <a:schemeClr val="tx2"/>
                </a:solidFill>
              </a:rPr>
              <a:t>vátit</a:t>
            </a:r>
            <a:r>
              <a:rPr lang="cs-CZ" sz="1600" dirty="0">
                <a:solidFill>
                  <a:schemeClr val="tx2"/>
                </a:solidFill>
              </a:rPr>
              <a:t> se do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b="1" dirty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Zjednodušený příjem odpovědi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příchozí adresu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r>
              <a:rPr lang="cs-CZ" sz="1600" dirty="0">
                <a:solidFill>
                  <a:schemeClr val="tx2"/>
                </a:solidFill>
              </a:rPr>
              <a:t> není nutno testovat, pouze správnost LRC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zpracovat jen odpověď na požadavek čtení bitu (FCE_RBIT)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informovat o chybové odpovědi od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endParaRPr lang="cs-CZ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7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2884" name="AutoShape 4"/>
          <p:cNvSpPr>
            <a:spLocks noChangeArrowheads="1"/>
          </p:cNvSpPr>
          <p:nvPr/>
        </p:nvSpPr>
        <p:spPr bwMode="auto">
          <a:xfrm>
            <a:off x="3419475" y="2041525"/>
            <a:ext cx="935038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122885" name="Oval 5"/>
          <p:cNvSpPr>
            <a:spLocks noChangeArrowheads="1"/>
          </p:cNvSpPr>
          <p:nvPr/>
        </p:nvSpPr>
        <p:spPr bwMode="auto">
          <a:xfrm>
            <a:off x="2987675" y="1700213"/>
            <a:ext cx="215900" cy="2174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3132138" y="1844675"/>
            <a:ext cx="287337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2887" name="AutoShape 7"/>
          <p:cNvSpPr>
            <a:spLocks noChangeArrowheads="1"/>
          </p:cNvSpPr>
          <p:nvPr/>
        </p:nvSpPr>
        <p:spPr bwMode="auto">
          <a:xfrm>
            <a:off x="3490913" y="1628775"/>
            <a:ext cx="1225550" cy="288925"/>
          </a:xfrm>
          <a:prstGeom prst="wedgeRoundRectCallout">
            <a:avLst>
              <a:gd name="adj1" fmla="val -62824"/>
              <a:gd name="adj2" fmla="val 75273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 COM</a:t>
            </a:r>
          </a:p>
        </p:txBody>
      </p:sp>
      <p:sp>
        <p:nvSpPr>
          <p:cNvPr id="122888" name="AutoShape 8"/>
          <p:cNvSpPr>
            <a:spLocks noChangeArrowheads="1"/>
          </p:cNvSpPr>
          <p:nvPr/>
        </p:nvSpPr>
        <p:spPr bwMode="auto">
          <a:xfrm>
            <a:off x="3422650" y="3141663"/>
            <a:ext cx="935038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Vysílání</a:t>
            </a:r>
          </a:p>
        </p:txBody>
      </p:sp>
      <p:sp>
        <p:nvSpPr>
          <p:cNvPr id="122889" name="AutoShape 9"/>
          <p:cNvSpPr>
            <a:spLocks noChangeArrowheads="1"/>
          </p:cNvSpPr>
          <p:nvPr/>
        </p:nvSpPr>
        <p:spPr bwMode="auto">
          <a:xfrm>
            <a:off x="3422650" y="4797425"/>
            <a:ext cx="935038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122890" name="AutoShape 10"/>
          <p:cNvSpPr>
            <a:spLocks noChangeArrowheads="1"/>
          </p:cNvSpPr>
          <p:nvPr/>
        </p:nvSpPr>
        <p:spPr bwMode="auto">
          <a:xfrm>
            <a:off x="4716463" y="4797425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sp>
        <p:nvSpPr>
          <p:cNvPr id="122891" name="AutoShape 11"/>
          <p:cNvSpPr>
            <a:spLocks noChangeArrowheads="1"/>
          </p:cNvSpPr>
          <p:nvPr/>
        </p:nvSpPr>
        <p:spPr bwMode="auto">
          <a:xfrm>
            <a:off x="1620838" y="4797425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TimeOut</a:t>
            </a:r>
          </a:p>
        </p:txBody>
      </p:sp>
      <p:cxnSp>
        <p:nvCxnSpPr>
          <p:cNvPr id="122892" name="AutoShape 12"/>
          <p:cNvCxnSpPr>
            <a:cxnSpLocks noChangeShapeType="1"/>
            <a:stCxn id="122884" idx="2"/>
            <a:endCxn id="122888" idx="0"/>
          </p:cNvCxnSpPr>
          <p:nvPr/>
        </p:nvCxnSpPr>
        <p:spPr bwMode="auto">
          <a:xfrm>
            <a:off x="3887788" y="2687638"/>
            <a:ext cx="3175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2893" name="AutoShape 13"/>
          <p:cNvCxnSpPr>
            <a:cxnSpLocks noChangeShapeType="1"/>
            <a:stCxn id="122888" idx="2"/>
            <a:endCxn id="122889" idx="0"/>
          </p:cNvCxnSpPr>
          <p:nvPr/>
        </p:nvCxnSpPr>
        <p:spPr bwMode="auto">
          <a:xfrm>
            <a:off x="3890963" y="3787775"/>
            <a:ext cx="0" cy="1009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2894" name="AutoShape 14"/>
          <p:cNvCxnSpPr>
            <a:cxnSpLocks noChangeShapeType="1"/>
            <a:stCxn id="122889" idx="3"/>
            <a:endCxn id="122890" idx="1"/>
          </p:cNvCxnSpPr>
          <p:nvPr/>
        </p:nvCxnSpPr>
        <p:spPr bwMode="auto">
          <a:xfrm>
            <a:off x="4357688" y="5121275"/>
            <a:ext cx="358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2895" name="AutoShape 15"/>
          <p:cNvCxnSpPr>
            <a:cxnSpLocks noChangeShapeType="1"/>
            <a:stCxn id="122889" idx="1"/>
            <a:endCxn id="122891" idx="3"/>
          </p:cNvCxnSpPr>
          <p:nvPr/>
        </p:nvCxnSpPr>
        <p:spPr bwMode="auto">
          <a:xfrm flipH="1">
            <a:off x="2555875" y="5121275"/>
            <a:ext cx="866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2896" name="AutoShape 16"/>
          <p:cNvCxnSpPr>
            <a:cxnSpLocks noChangeShapeType="1"/>
            <a:stCxn id="122909" idx="0"/>
            <a:endCxn id="122884" idx="3"/>
          </p:cNvCxnSpPr>
          <p:nvPr/>
        </p:nvCxnSpPr>
        <p:spPr bwMode="auto">
          <a:xfrm rot="5400000" flipH="1">
            <a:off x="4237832" y="2482056"/>
            <a:ext cx="2432050" cy="21986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cxnSp>
        <p:nvCxnSpPr>
          <p:cNvPr id="122897" name="AutoShape 17"/>
          <p:cNvCxnSpPr>
            <a:cxnSpLocks noChangeShapeType="1"/>
            <a:stCxn id="122891" idx="0"/>
            <a:endCxn id="122884" idx="1"/>
          </p:cNvCxnSpPr>
          <p:nvPr/>
        </p:nvCxnSpPr>
        <p:spPr bwMode="auto">
          <a:xfrm rot="16200000">
            <a:off x="1538288" y="2916237"/>
            <a:ext cx="2432050" cy="13303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122898" name="AutoShape 18"/>
          <p:cNvSpPr>
            <a:spLocks noChangeArrowheads="1"/>
          </p:cNvSpPr>
          <p:nvPr/>
        </p:nvSpPr>
        <p:spPr bwMode="auto">
          <a:xfrm>
            <a:off x="4716463" y="2492375"/>
            <a:ext cx="1584325" cy="360363"/>
          </a:xfrm>
          <a:prstGeom prst="wedgeRoundRectCallout">
            <a:avLst>
              <a:gd name="adj1" fmla="val -100500"/>
              <a:gd name="adj2" fmla="val 6145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TimeInterval</a:t>
            </a:r>
          </a:p>
        </p:txBody>
      </p:sp>
      <p:sp>
        <p:nvSpPr>
          <p:cNvPr id="122900" name="AutoShape 20"/>
          <p:cNvSpPr>
            <a:spLocks noChangeArrowheads="1"/>
          </p:cNvSpPr>
          <p:nvPr/>
        </p:nvSpPr>
        <p:spPr bwMode="auto">
          <a:xfrm>
            <a:off x="4643438" y="3068638"/>
            <a:ext cx="1657350" cy="576262"/>
          </a:xfrm>
          <a:prstGeom prst="wedgeRectCallout">
            <a:avLst>
              <a:gd name="adj1" fmla="val -67144"/>
              <a:gd name="adj2" fmla="val 14185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Vyslání požadavku,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start TmeOut</a:t>
            </a:r>
          </a:p>
        </p:txBody>
      </p:sp>
      <p:sp>
        <p:nvSpPr>
          <p:cNvPr id="122901" name="AutoShape 21"/>
          <p:cNvSpPr>
            <a:spLocks noChangeArrowheads="1"/>
          </p:cNvSpPr>
          <p:nvPr/>
        </p:nvSpPr>
        <p:spPr bwMode="auto">
          <a:xfrm>
            <a:off x="2195513" y="4221163"/>
            <a:ext cx="1296987" cy="503237"/>
          </a:xfrm>
          <a:prstGeom prst="wedgeRoundRectCallout">
            <a:avLst>
              <a:gd name="adj1" fmla="val 19889"/>
              <a:gd name="adj2" fmla="val 12444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122902" name="AutoShape 22"/>
          <p:cNvSpPr>
            <a:spLocks noChangeArrowheads="1"/>
          </p:cNvSpPr>
          <p:nvPr/>
        </p:nvSpPr>
        <p:spPr bwMode="auto">
          <a:xfrm>
            <a:off x="323850" y="3355975"/>
            <a:ext cx="1584325" cy="503238"/>
          </a:xfrm>
          <a:prstGeom prst="wedgeRoundRectCallout">
            <a:avLst>
              <a:gd name="adj1" fmla="val 58315"/>
              <a:gd name="adj2" fmla="val 10457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2. TimeOut uběhl</a:t>
            </a:r>
          </a:p>
        </p:txBody>
      </p:sp>
      <p:sp>
        <p:nvSpPr>
          <p:cNvPr id="122903" name="AutoShape 23"/>
          <p:cNvSpPr>
            <a:spLocks noChangeArrowheads="1"/>
          </p:cNvSpPr>
          <p:nvPr/>
        </p:nvSpPr>
        <p:spPr bwMode="auto">
          <a:xfrm>
            <a:off x="7021513" y="4005263"/>
            <a:ext cx="1871662" cy="431800"/>
          </a:xfrm>
          <a:prstGeom prst="wedgeRoundRectCallout">
            <a:avLst>
              <a:gd name="adj1" fmla="val -76125"/>
              <a:gd name="adj2" fmla="val 2500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Zpracování ukončeno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  </a:t>
            </a:r>
            <a:endParaRPr lang="cs-CZ" sz="14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22904" name="Rectangle 24"/>
          <p:cNvSpPr>
            <a:spLocks noChangeArrowheads="1"/>
          </p:cNvSpPr>
          <p:nvPr/>
        </p:nvSpPr>
        <p:spPr bwMode="auto">
          <a:xfrm>
            <a:off x="466725" y="908050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sp>
        <p:nvSpPr>
          <p:cNvPr id="122905" name="AutoShape 25"/>
          <p:cNvSpPr>
            <a:spLocks noChangeArrowheads="1"/>
          </p:cNvSpPr>
          <p:nvPr/>
        </p:nvSpPr>
        <p:spPr bwMode="auto">
          <a:xfrm>
            <a:off x="4067175" y="4437063"/>
            <a:ext cx="1296988" cy="288925"/>
          </a:xfrm>
          <a:prstGeom prst="wedgeRoundRectCallout">
            <a:avLst>
              <a:gd name="adj1" fmla="val -8630"/>
              <a:gd name="adj2" fmla="val 19450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  <a:r>
              <a:rPr lang="en-US" sz="1400">
                <a:latin typeface="Times New Roman" charset="0"/>
                <a:cs typeface="Times New Roman" charset="0"/>
              </a:rPr>
              <a:t>‘:’</a:t>
            </a:r>
            <a:endParaRPr lang="cs-CZ" sz="1400">
              <a:latin typeface="Times New Roman" charset="0"/>
              <a:cs typeface="Times New Roman" charset="0"/>
            </a:endParaRPr>
          </a:p>
        </p:txBody>
      </p:sp>
      <p:cxnSp>
        <p:nvCxnSpPr>
          <p:cNvPr id="122906" name="AutoShape 26"/>
          <p:cNvCxnSpPr>
            <a:cxnSpLocks noChangeShapeType="1"/>
            <a:stCxn id="122890" idx="2"/>
            <a:endCxn id="122891" idx="2"/>
          </p:cNvCxnSpPr>
          <p:nvPr/>
        </p:nvCxnSpPr>
        <p:spPr bwMode="auto">
          <a:xfrm rot="5400000">
            <a:off x="3636169" y="3896519"/>
            <a:ext cx="1587" cy="309562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22907" name="AutoShape 27"/>
          <p:cNvSpPr>
            <a:spLocks noChangeArrowheads="1"/>
          </p:cNvSpPr>
          <p:nvPr/>
        </p:nvSpPr>
        <p:spPr bwMode="auto">
          <a:xfrm>
            <a:off x="539750" y="5589588"/>
            <a:ext cx="1296988" cy="503237"/>
          </a:xfrm>
          <a:prstGeom prst="wedgeRoundRectCallout">
            <a:avLst>
              <a:gd name="adj1" fmla="val 84884"/>
              <a:gd name="adj2" fmla="val -4937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122908" name="AutoShape 28"/>
          <p:cNvSpPr>
            <a:spLocks noChangeArrowheads="1"/>
          </p:cNvSpPr>
          <p:nvPr/>
        </p:nvSpPr>
        <p:spPr bwMode="auto">
          <a:xfrm>
            <a:off x="7307263" y="4652963"/>
            <a:ext cx="1657350" cy="1152525"/>
          </a:xfrm>
          <a:prstGeom prst="wedgeRectCallout">
            <a:avLst>
              <a:gd name="adj1" fmla="val -68009"/>
              <a:gd name="adj2" fmla="val -16667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Times New Roman" charset="0"/>
                <a:cs typeface="Times New Roman" charset="0"/>
              </a:rPr>
              <a:t>Kontrola LRC,</a:t>
            </a:r>
            <a:endParaRPr lang="cs-CZ" sz="140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stavu bitu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jeho indikace,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informace o chybě SLAVu</a:t>
            </a:r>
          </a:p>
        </p:txBody>
      </p:sp>
      <p:sp>
        <p:nvSpPr>
          <p:cNvPr id="122909" name="AutoShape 29"/>
          <p:cNvSpPr>
            <a:spLocks noChangeArrowheads="1"/>
          </p:cNvSpPr>
          <p:nvPr/>
        </p:nvSpPr>
        <p:spPr bwMode="auto">
          <a:xfrm>
            <a:off x="6084888" y="4797425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zpracování</a:t>
            </a:r>
          </a:p>
        </p:txBody>
      </p:sp>
      <p:cxnSp>
        <p:nvCxnSpPr>
          <p:cNvPr id="122910" name="AutoShape 30"/>
          <p:cNvCxnSpPr>
            <a:cxnSpLocks noChangeShapeType="1"/>
            <a:stCxn id="122890" idx="3"/>
            <a:endCxn id="122909" idx="1"/>
          </p:cNvCxnSpPr>
          <p:nvPr/>
        </p:nvCxnSpPr>
        <p:spPr bwMode="auto">
          <a:xfrm>
            <a:off x="5651500" y="5121275"/>
            <a:ext cx="43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122911" name="AutoShape 31"/>
          <p:cNvSpPr>
            <a:spLocks noChangeArrowheads="1"/>
          </p:cNvSpPr>
          <p:nvPr/>
        </p:nvSpPr>
        <p:spPr bwMode="auto">
          <a:xfrm>
            <a:off x="5219700" y="5589588"/>
            <a:ext cx="1439863" cy="360362"/>
          </a:xfrm>
          <a:prstGeom prst="wedgeRoundRectCallout">
            <a:avLst>
              <a:gd name="adj1" fmla="val -4463"/>
              <a:gd name="adj2" fmla="val -17687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122912" name="Rectangle 32"/>
          <p:cNvSpPr>
            <a:spLocks noChangeArrowheads="1"/>
          </p:cNvSpPr>
          <p:nvPr/>
        </p:nvSpPr>
        <p:spPr bwMode="auto">
          <a:xfrm>
            <a:off x="2699793" y="6092825"/>
            <a:ext cx="4896396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/>
              <a:t>enum</a:t>
            </a:r>
            <a:r>
              <a:rPr lang="cs-CZ" sz="1400" b="1" dirty="0" smtClean="0"/>
              <a:t> </a:t>
            </a:r>
            <a:r>
              <a:rPr lang="cs-CZ" sz="1400" dirty="0" err="1" smtClean="0"/>
              <a:t>Tstav</a:t>
            </a:r>
            <a:r>
              <a:rPr lang="en-US" sz="1400" dirty="0" smtClean="0"/>
              <a:t>{</a:t>
            </a:r>
            <a:r>
              <a:rPr lang="cs-CZ" sz="1400" dirty="0" err="1" smtClean="0"/>
              <a:t>stKlid</a:t>
            </a:r>
            <a:r>
              <a:rPr lang="cs-CZ" sz="1400" dirty="0" smtClean="0"/>
              <a:t>,</a:t>
            </a:r>
            <a:r>
              <a:rPr lang="cs-CZ" sz="1400" dirty="0" err="1" smtClean="0"/>
              <a:t>stVysilani</a:t>
            </a:r>
            <a:r>
              <a:rPr lang="cs-CZ" sz="1400" dirty="0" smtClean="0"/>
              <a:t>,</a:t>
            </a:r>
            <a:r>
              <a:rPr lang="cs-CZ" sz="1400" dirty="0" err="1" smtClean="0"/>
              <a:t>stCekani</a:t>
            </a:r>
            <a:r>
              <a:rPr lang="cs-CZ" sz="1400" dirty="0" smtClean="0"/>
              <a:t>,</a:t>
            </a:r>
            <a:r>
              <a:rPr lang="cs-CZ" sz="1400" dirty="0" err="1" smtClean="0"/>
              <a:t>stPrijem</a:t>
            </a:r>
            <a:r>
              <a:rPr lang="cs-CZ" sz="1400" dirty="0" smtClean="0"/>
              <a:t>,</a:t>
            </a:r>
            <a:r>
              <a:rPr lang="cs-CZ" sz="1400" dirty="0" err="1" smtClean="0"/>
              <a:t>stTimeOut</a:t>
            </a:r>
            <a:r>
              <a:rPr lang="en-US" sz="1400" dirty="0" smtClean="0"/>
              <a:t>}</a:t>
            </a:r>
            <a:r>
              <a:rPr lang="cs-CZ" sz="1400" dirty="0" smtClean="0"/>
              <a:t>;</a:t>
            </a:r>
            <a:endParaRPr lang="cs-CZ" sz="1400" dirty="0"/>
          </a:p>
        </p:txBody>
      </p:sp>
      <p:sp>
        <p:nvSpPr>
          <p:cNvPr id="3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74" name="Rectangle 42"/>
          <p:cNvSpPr>
            <a:spLocks noChangeArrowheads="1"/>
          </p:cNvSpPr>
          <p:nvPr/>
        </p:nvSpPr>
        <p:spPr bwMode="auto">
          <a:xfrm>
            <a:off x="1727200" y="3225800"/>
            <a:ext cx="7021513" cy="28931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comPort.IsOpen</a:t>
            </a:r>
            <a:r>
              <a:rPr lang="cs-CZ" sz="1400" dirty="0" smtClean="0">
                <a:latin typeface="Lucida Console" pitchFamily="49" charset="0"/>
              </a:rPr>
              <a:t> &amp;&amp; stav == </a:t>
            </a:r>
            <a:r>
              <a:rPr lang="cs-CZ" sz="1400" dirty="0" err="1" smtClean="0">
                <a:latin typeface="Lucida Console" pitchFamily="49" charset="0"/>
              </a:rPr>
              <a:t>Tstav.stKlid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Tstav.stVysilani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= </a:t>
            </a:r>
            <a:r>
              <a:rPr lang="en-US" sz="1400" dirty="0" smtClean="0">
                <a:latin typeface="Lucida Console" pitchFamily="49" charset="0"/>
              </a:rPr>
              <a:t>!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n=M</a:t>
            </a:r>
            <a:r>
              <a:rPr lang="en-US" sz="1400" dirty="0">
                <a:latin typeface="Lucida Console" pitchFamily="49" charset="0"/>
              </a:rPr>
              <a:t>a.</a:t>
            </a:r>
            <a:r>
              <a:rPr lang="cs-CZ" sz="1400" dirty="0" err="1">
                <a:latin typeface="Lucida Console" pitchFamily="49" charset="0"/>
              </a:rPr>
              <a:t>WrOne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ADR_S,FCE_WBIT,BIT_WR,val,bfout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</a:t>
            </a:r>
            <a:r>
              <a:rPr lang="cs-CZ" sz="1400" dirty="0" smtClean="0">
                <a:latin typeface="Lucida Console" pitchFamily="49" charset="0"/>
              </a:rPr>
              <a:t>(ADR_S,FCE_RBIT,BIT_RD,1,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Ma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,n-1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WrEoT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,0,n);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TimerOut.Interval</a:t>
            </a:r>
            <a:r>
              <a:rPr lang="cs-CZ" sz="1400" dirty="0" smtClean="0">
                <a:latin typeface="Lucida Console" pitchFamily="49" charset="0"/>
              </a:rPr>
              <a:t>=500;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TimerOut.Enabled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true</a:t>
            </a:r>
            <a:r>
              <a:rPr lang="cs-CZ" sz="1400" dirty="0" smtClean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316" y="5103595"/>
            <a:ext cx="2299172" cy="142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MA6M</a:t>
            </a:r>
            <a:endParaRPr lang="cs-CZ" sz="1200" b="1" dirty="0"/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434975" y="1714500"/>
            <a:ext cx="7311617" cy="33855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střídavě každých cca 200 </a:t>
            </a:r>
            <a:r>
              <a:rPr lang="cs-CZ" sz="1600" dirty="0" err="1">
                <a:cs typeface="Arial" charset="0"/>
              </a:rPr>
              <a:t>ms</a:t>
            </a:r>
            <a:r>
              <a:rPr lang="cs-CZ" sz="1600" dirty="0">
                <a:cs typeface="Arial" charset="0"/>
              </a:rPr>
              <a:t> vysílá rámec s </a:t>
            </a:r>
            <a:r>
              <a:rPr lang="cs-CZ" sz="1600" dirty="0" err="1">
                <a:cs typeface="Arial" charset="0"/>
              </a:rPr>
              <a:t>funcí</a:t>
            </a:r>
            <a:r>
              <a:rPr lang="cs-CZ" sz="1600" dirty="0">
                <a:cs typeface="Arial" charset="0"/>
              </a:rPr>
              <a:t>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1</a:t>
            </a:r>
            <a:r>
              <a:rPr lang="cs-CZ" sz="1600" dirty="0">
                <a:cs typeface="Arial" charset="0"/>
              </a:rPr>
              <a:t> (čtení bitu) a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5</a:t>
            </a:r>
            <a:r>
              <a:rPr lang="cs-CZ" sz="1600" dirty="0" smtClean="0">
                <a:cs typeface="Arial" charset="0"/>
              </a:rPr>
              <a:t> </a:t>
            </a:r>
            <a:r>
              <a:rPr lang="cs-CZ" sz="1600" dirty="0">
                <a:cs typeface="Arial" charset="0"/>
              </a:rPr>
              <a:t>(zápis </a:t>
            </a:r>
            <a:r>
              <a:rPr lang="cs-CZ" sz="1600" dirty="0" smtClean="0">
                <a:cs typeface="Arial" charset="0"/>
              </a:rPr>
              <a:t>bitu)</a:t>
            </a:r>
            <a:endParaRPr lang="cs-CZ" sz="1600" dirty="0">
              <a:cs typeface="Arial" charset="0"/>
            </a:endParaRPr>
          </a:p>
        </p:txBody>
      </p:sp>
      <p:graphicFrame>
        <p:nvGraphicFramePr>
          <p:cNvPr id="69680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585017"/>
              </p:ext>
            </p:extLst>
          </p:nvPr>
        </p:nvGraphicFramePr>
        <p:xfrm>
          <a:off x="395288" y="2276475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687" name="Rectangle 55"/>
          <p:cNvSpPr>
            <a:spLocks noChangeArrowheads="1"/>
          </p:cNvSpPr>
          <p:nvPr/>
        </p:nvSpPr>
        <p:spPr bwMode="auto">
          <a:xfrm>
            <a:off x="6372225" y="2276475"/>
            <a:ext cx="2447925" cy="73866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  <a:cs typeface="Courier New" pitchFamily="49" charset="0"/>
              </a:rPr>
              <a:t>ModbusASCII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Ma;</a:t>
            </a:r>
            <a:endParaRPr lang="cs-CZ" sz="1400" dirty="0" smtClean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bool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Tstav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stav;</a:t>
            </a:r>
            <a:endParaRPr lang="en-US" sz="1400" dirty="0" smtClean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3" name="AutoShape 18"/>
          <p:cNvSpPr>
            <a:spLocks noChangeArrowheads="1"/>
          </p:cNvSpPr>
          <p:nvPr/>
        </p:nvSpPr>
        <p:spPr bwMode="auto">
          <a:xfrm>
            <a:off x="6179757" y="1088231"/>
            <a:ext cx="1584325" cy="360363"/>
          </a:xfrm>
          <a:prstGeom prst="wedgeRoundRectCallout">
            <a:avLst>
              <a:gd name="adj1" fmla="val -197895"/>
              <a:gd name="adj2" fmla="val 13017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 smtClean="0">
                <a:latin typeface="Times New Roman" charset="0"/>
                <a:cs typeface="Times New Roman" charset="0"/>
              </a:rPr>
              <a:t>Časovač </a:t>
            </a:r>
            <a:r>
              <a:rPr lang="cs-CZ" sz="1400" b="1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Sample</a:t>
            </a:r>
            <a:endParaRPr lang="cs-CZ" sz="1400" b="1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5" name="Rectangle 43"/>
          <p:cNvSpPr>
            <a:spLocks noChangeArrowheads="1"/>
          </p:cNvSpPr>
          <p:nvPr/>
        </p:nvSpPr>
        <p:spPr bwMode="auto">
          <a:xfrm>
            <a:off x="323404" y="3222749"/>
            <a:ext cx="864220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endParaRPr lang="cs-CZ" sz="1400" dirty="0" smtClean="0"/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Sample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69686" name="Line 54"/>
          <p:cNvSpPr>
            <a:spLocks noChangeShapeType="1"/>
          </p:cNvSpPr>
          <p:nvPr/>
        </p:nvSpPr>
        <p:spPr bwMode="auto">
          <a:xfrm flipV="1">
            <a:off x="7164288" y="4293096"/>
            <a:ext cx="144016" cy="1825804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6" name="AutoShape 57"/>
          <p:cNvSpPr>
            <a:spLocks noChangeArrowheads="1"/>
          </p:cNvSpPr>
          <p:nvPr/>
        </p:nvSpPr>
        <p:spPr bwMode="auto">
          <a:xfrm>
            <a:off x="7662912" y="4509120"/>
            <a:ext cx="1229568" cy="559311"/>
          </a:xfrm>
          <a:prstGeom prst="wedgeRoundRectCallout">
            <a:avLst>
              <a:gd name="adj1" fmla="val -83978"/>
              <a:gd name="adj2" fmla="val 6181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 smtClean="0">
                <a:cs typeface="Arial" charset="0"/>
              </a:rPr>
              <a:t> stisk: 0xFF00</a:t>
            </a:r>
            <a:endParaRPr lang="cs-CZ" sz="1200" dirty="0">
              <a:cs typeface="Arial" charset="0"/>
            </a:endParaRPr>
          </a:p>
          <a:p>
            <a:r>
              <a:rPr lang="cs-CZ" sz="1200" dirty="0" smtClean="0">
                <a:cs typeface="Arial" charset="0"/>
              </a:rPr>
              <a:t> jinak: 0</a:t>
            </a:r>
            <a:endParaRPr lang="cs-CZ" sz="12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39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1403350" y="1989138"/>
            <a:ext cx="5113338" cy="397031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while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comPort.BytesToRead</a:t>
            </a:r>
            <a:r>
              <a:rPr lang="cs-CZ" sz="1400" dirty="0" smtClean="0">
                <a:latin typeface="Lucida Console" pitchFamily="49" charset="0"/>
              </a:rPr>
              <a:t> &gt; 0)</a:t>
            </a:r>
            <a:r>
              <a:rPr lang="en-US" sz="1400" dirty="0" smtClean="0">
                <a:latin typeface="Lucida Console" pitchFamily="49" charset="0"/>
              </a:rPr>
              <a:t> {</a:t>
            </a:r>
          </a:p>
          <a:p>
            <a:r>
              <a:rPr lang="en-US" sz="1400" dirty="0" smtClean="0">
                <a:latin typeface="Lucida Console" pitchFamily="49" charset="0"/>
              </a:rPr>
              <a:t>    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 b = 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en-US" sz="1400" dirty="0" err="1" smtClean="0">
                <a:latin typeface="Lucida Console" pitchFamily="49" charset="0"/>
              </a:rPr>
              <a:t>comPort.ReadByte</a:t>
            </a:r>
            <a:r>
              <a:rPr lang="en-US" sz="1400" dirty="0" smtClean="0">
                <a:latin typeface="Lucida Console" pitchFamily="49" charset="0"/>
              </a:rPr>
              <a:t>();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</a:t>
            </a:r>
            <a:r>
              <a:rPr lang="cs-CZ" sz="1400" b="1" dirty="0" err="1" smtClean="0">
                <a:latin typeface="Lucida Console" pitchFamily="49" charset="0"/>
              </a:rPr>
              <a:t>switch</a:t>
            </a:r>
            <a:r>
              <a:rPr lang="cs-CZ" sz="1400" dirty="0" smtClean="0">
                <a:latin typeface="Lucida Console" pitchFamily="49" charset="0"/>
              </a:rPr>
              <a:t> (stav)</a:t>
            </a:r>
            <a:r>
              <a:rPr lang="en-US" sz="1400" dirty="0" smtClean="0">
                <a:latin typeface="Lucida Console" pitchFamily="49" charset="0"/>
              </a:rPr>
              <a:t>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(b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':‘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           stav=</a:t>
            </a:r>
            <a:r>
              <a:rPr lang="en-US" sz="1400" dirty="0" err="1" smtClean="0">
                <a:latin typeface="Lucida Console" pitchFamily="49" charset="0"/>
              </a:rPr>
              <a:t>Ttav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ix=</a:t>
            </a:r>
            <a:r>
              <a:rPr lang="cs-CZ" sz="1400" dirty="0" smtClean="0">
                <a:latin typeface="Lucida Console" pitchFamily="49" charset="0"/>
              </a:rPr>
              <a:t>0]=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dirty="0" smtClean="0">
                <a:latin typeface="Lucida Console" pitchFamily="49" charset="0"/>
              </a:rPr>
              <a:t>  }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</a:t>
            </a:r>
            <a:r>
              <a:rPr lang="en-US" sz="1400" dirty="0" smtClean="0">
                <a:latin typeface="Lucida Console" pitchFamily="49" charset="0"/>
              </a:rPr>
              <a:t> 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(b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':‘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=0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ix++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</a:t>
            </a:r>
            <a:r>
              <a:rPr lang="cs-CZ" sz="1400" dirty="0" err="1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]=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)’\n’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      </a:t>
            </a:r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           .</a:t>
            </a:r>
          </a:p>
          <a:p>
            <a:r>
              <a:rPr lang="cs-CZ" sz="1400" b="1" dirty="0">
                <a:latin typeface="Lucida Console" pitchFamily="49" charset="0"/>
              </a:rPr>
              <a:t>                .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179388" y="1077913"/>
            <a:ext cx="3960812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p</a:t>
            </a:r>
            <a:r>
              <a:rPr lang="cs-CZ" b="1">
                <a:cs typeface="Arial" charset="0"/>
              </a:rPr>
              <a:t>říjímání odpovědi</a:t>
            </a:r>
          </a:p>
        </p:txBody>
      </p:sp>
      <p:sp>
        <p:nvSpPr>
          <p:cNvPr id="71690" name="AutoShape 10"/>
          <p:cNvSpPr>
            <a:spLocks noChangeArrowheads="1"/>
          </p:cNvSpPr>
          <p:nvPr/>
        </p:nvSpPr>
        <p:spPr bwMode="auto">
          <a:xfrm>
            <a:off x="6877050" y="2278063"/>
            <a:ext cx="935038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71691" name="AutoShape 11"/>
          <p:cNvSpPr>
            <a:spLocks noChangeArrowheads="1"/>
          </p:cNvSpPr>
          <p:nvPr/>
        </p:nvSpPr>
        <p:spPr bwMode="auto">
          <a:xfrm>
            <a:off x="6877050" y="3860800"/>
            <a:ext cx="935038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cxnSp>
        <p:nvCxnSpPr>
          <p:cNvPr id="71692" name="AutoShape 12"/>
          <p:cNvCxnSpPr>
            <a:cxnSpLocks noChangeShapeType="1"/>
            <a:stCxn id="71690" idx="2"/>
            <a:endCxn id="71691" idx="0"/>
          </p:cNvCxnSpPr>
          <p:nvPr/>
        </p:nvCxnSpPr>
        <p:spPr bwMode="auto">
          <a:xfrm>
            <a:off x="7345363" y="2924175"/>
            <a:ext cx="0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693" name="AutoShape 13"/>
          <p:cNvCxnSpPr>
            <a:cxnSpLocks noChangeShapeType="1"/>
            <a:stCxn id="71691" idx="2"/>
            <a:endCxn id="71691" idx="3"/>
          </p:cNvCxnSpPr>
          <p:nvPr/>
        </p:nvCxnSpPr>
        <p:spPr bwMode="auto">
          <a:xfrm rot="5400000" flipH="1" flipV="1">
            <a:off x="7417594" y="4112419"/>
            <a:ext cx="322263" cy="466725"/>
          </a:xfrm>
          <a:prstGeom prst="curvedConnector4">
            <a:avLst>
              <a:gd name="adj1" fmla="val -70935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71694" name="AutoShape 14"/>
          <p:cNvSpPr>
            <a:spLocks noChangeArrowheads="1"/>
          </p:cNvSpPr>
          <p:nvPr/>
        </p:nvSpPr>
        <p:spPr bwMode="auto">
          <a:xfrm>
            <a:off x="7415213" y="3141663"/>
            <a:ext cx="1296987" cy="288925"/>
          </a:xfrm>
          <a:prstGeom prst="wedgeRoundRectCallout">
            <a:avLst>
              <a:gd name="adj1" fmla="val -55875"/>
              <a:gd name="adj2" fmla="val 114287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  <a:r>
              <a:rPr lang="en-US" sz="1400">
                <a:latin typeface="Times New Roman" charset="0"/>
                <a:cs typeface="Times New Roman" charset="0"/>
              </a:rPr>
              <a:t>‘:’</a:t>
            </a:r>
            <a:endParaRPr lang="cs-CZ" sz="1400">
              <a:latin typeface="Times New Roman" charset="0"/>
              <a:cs typeface="Times New Roman" charset="0"/>
            </a:endParaRPr>
          </a:p>
        </p:txBody>
      </p:sp>
      <p:sp>
        <p:nvSpPr>
          <p:cNvPr id="71695" name="AutoShape 15"/>
          <p:cNvSpPr>
            <a:spLocks noChangeArrowheads="1"/>
          </p:cNvSpPr>
          <p:nvPr/>
        </p:nvSpPr>
        <p:spPr bwMode="auto">
          <a:xfrm>
            <a:off x="7885113" y="3716338"/>
            <a:ext cx="1079500" cy="288925"/>
          </a:xfrm>
          <a:prstGeom prst="wedgeRoundRectCallout">
            <a:avLst>
              <a:gd name="adj1" fmla="val -44852"/>
              <a:gd name="adj2" fmla="val 13461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400">
                <a:latin typeface="Times New Roman" charset="0"/>
                <a:cs typeface="Times New Roman" charset="0"/>
              </a:rPr>
              <a:t>Dal</a:t>
            </a:r>
            <a:r>
              <a:rPr lang="cs-CZ" sz="1400">
                <a:latin typeface="Times New Roman" charset="0"/>
                <a:cs typeface="Times New Roman" charset="0"/>
              </a:rPr>
              <a:t>ší znak </a:t>
            </a:r>
          </a:p>
        </p:txBody>
      </p:sp>
      <p:sp>
        <p:nvSpPr>
          <p:cNvPr id="71696" name="Line 16"/>
          <p:cNvSpPr>
            <a:spLocks noChangeShapeType="1"/>
          </p:cNvSpPr>
          <p:nvPr/>
        </p:nvSpPr>
        <p:spPr bwMode="auto">
          <a:xfrm>
            <a:off x="7308850" y="45085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1697" name="AutoShape 17"/>
          <p:cNvSpPr>
            <a:spLocks noChangeArrowheads="1"/>
          </p:cNvSpPr>
          <p:nvPr/>
        </p:nvSpPr>
        <p:spPr bwMode="auto">
          <a:xfrm>
            <a:off x="7524750" y="4940300"/>
            <a:ext cx="1439863" cy="288925"/>
          </a:xfrm>
          <a:prstGeom prst="wedgeRoundRectCallout">
            <a:avLst>
              <a:gd name="adj1" fmla="val -63560"/>
              <a:gd name="adj2" fmla="val -11044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15" name="Rectangle 43"/>
          <p:cNvSpPr>
            <a:spLocks noChangeArrowheads="1"/>
          </p:cNvSpPr>
          <p:nvPr/>
        </p:nvSpPr>
        <p:spPr bwMode="auto">
          <a:xfrm>
            <a:off x="35496" y="2133600"/>
            <a:ext cx="1296268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DataReceived</a:t>
            </a:r>
            <a:endParaRPr lang="cs-CZ" sz="1400" dirty="0"/>
          </a:p>
        </p:txBody>
      </p:sp>
      <p:sp>
        <p:nvSpPr>
          <p:cNvPr id="1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308" y="3028295"/>
            <a:ext cx="2299172" cy="142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MA6M</a:t>
            </a:r>
            <a:endParaRPr lang="cs-CZ" sz="1200" b="1" dirty="0"/>
          </a:p>
        </p:txBody>
      </p:sp>
      <p:sp>
        <p:nvSpPr>
          <p:cNvPr id="8192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95288" y="1412875"/>
            <a:ext cx="742511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1. LRC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1619673" y="1412875"/>
            <a:ext cx="4792662" cy="95410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Ma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-4)</a:t>
            </a:r>
            <a:r>
              <a:rPr lang="en-US" sz="1400" dirty="0" smtClean="0">
                <a:latin typeface="Lucida Console" pitchFamily="49" charset="0"/>
              </a:rPr>
              <a:t>!=</a:t>
            </a:r>
            <a:r>
              <a:rPr lang="cs-CZ" sz="1400" dirty="0" err="1" smtClean="0">
                <a:latin typeface="Lucida Console" pitchFamily="49" charset="0"/>
              </a:rPr>
              <a:t>Ma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informace o chybné LRC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}</a:t>
            </a:r>
            <a:endParaRPr lang="cs-CZ" sz="1400" b="1" dirty="0">
              <a:latin typeface="Lucida Console" pitchFamily="49" charset="0"/>
            </a:endParaRP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323850" y="2492375"/>
            <a:ext cx="1199367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2. adresa</a:t>
            </a:r>
          </a:p>
          <a:p>
            <a:r>
              <a:rPr lang="cs-CZ" sz="1400" dirty="0"/>
              <a:t>a kód funkce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1619672" y="2479675"/>
            <a:ext cx="31686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adr_r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,1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3);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81933" name="Rectangle 13"/>
          <p:cNvSpPr>
            <a:spLocks noChangeArrowheads="1"/>
          </p:cNvSpPr>
          <p:nvPr/>
        </p:nvSpPr>
        <p:spPr bwMode="auto">
          <a:xfrm>
            <a:off x="1621259" y="3141663"/>
            <a:ext cx="4679032" cy="353943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 FCE_RBIT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pocet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5);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smtClean="0">
                <a:latin typeface="Lucida Console" pitchFamily="49" charset="0"/>
              </a:rPr>
              <a:t>val=M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7);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</a:t>
            </a:r>
            <a:r>
              <a:rPr lang="cs-CZ" sz="1400" dirty="0" err="1">
                <a:latin typeface="Lucida Console" pitchFamily="49" charset="0"/>
              </a:rPr>
              <a:t>adr</a:t>
            </a:r>
            <a:r>
              <a:rPr lang="cs-CZ" sz="1400" dirty="0">
                <a:latin typeface="Lucida Console" pitchFamily="49" charset="0"/>
              </a:rPr>
              <a:t>_r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ADR_S </a:t>
            </a:r>
            <a:r>
              <a:rPr lang="en-US" sz="1400" b="1" dirty="0" smtClean="0">
                <a:latin typeface="Lucida Console" pitchFamily="49" charset="0"/>
              </a:rPr>
              <a:t>&amp;&amp;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pocet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1)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(val </a:t>
            </a:r>
            <a:r>
              <a:rPr lang="en-US" sz="1400" b="1" dirty="0" smtClean="0">
                <a:latin typeface="Lucida Console" pitchFamily="49" charset="0"/>
              </a:rPr>
              <a:t>&amp;</a:t>
            </a:r>
            <a:r>
              <a:rPr lang="cs-CZ" sz="1400" dirty="0" smtClean="0">
                <a:latin typeface="Lucida Console" pitchFamily="49" charset="0"/>
              </a:rPr>
              <a:t> 1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1</a:t>
            </a:r>
            <a:r>
              <a:rPr lang="en-US" sz="1400" dirty="0" smtClean="0">
                <a:latin typeface="Lucida Console" pitchFamily="49" charset="0"/>
              </a:rPr>
              <a:t>) { </a:t>
            </a:r>
            <a:r>
              <a:rPr lang="cs-CZ" sz="1400" i="1" dirty="0" smtClean="0">
                <a:latin typeface="Lucida Console" pitchFamily="49" charset="0"/>
              </a:rPr>
              <a:t>žlutá</a:t>
            </a:r>
            <a:r>
              <a:rPr lang="en-US" sz="1400" i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 </a:t>
            </a:r>
            <a:r>
              <a:rPr lang="cs-CZ" sz="1400" i="1" dirty="0" smtClean="0">
                <a:latin typeface="Lucida Console" pitchFamily="49" charset="0"/>
              </a:rPr>
              <a:t>bílá</a:t>
            </a:r>
            <a:r>
              <a:rPr lang="en-US" sz="1400" i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_r&gt;=</a:t>
            </a:r>
            <a:r>
              <a:rPr lang="en-US" sz="1400" dirty="0" smtClean="0">
                <a:latin typeface="Lucida Console" pitchFamily="49" charset="0"/>
              </a:rPr>
              <a:t>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 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5);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  </a:t>
            </a:r>
            <a:r>
              <a:rPr lang="cs-CZ" sz="1400" i="1" dirty="0">
                <a:latin typeface="Lucida Console" pitchFamily="49" charset="0"/>
              </a:rPr>
              <a:t>informace o chybě </a:t>
            </a:r>
            <a:r>
              <a:rPr lang="cs-CZ" sz="1400" i="1" dirty="0" err="1">
                <a:latin typeface="Lucida Console" pitchFamily="49" charset="0"/>
              </a:rPr>
              <a:t>slavu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81934" name="Rectangle 14"/>
          <p:cNvSpPr>
            <a:spLocks noChangeArrowheads="1"/>
          </p:cNvSpPr>
          <p:nvPr/>
        </p:nvSpPr>
        <p:spPr bwMode="auto">
          <a:xfrm>
            <a:off x="323850" y="4071938"/>
            <a:ext cx="1130438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3. reakce</a:t>
            </a:r>
          </a:p>
          <a:p>
            <a:r>
              <a:rPr lang="cs-CZ" sz="1400" dirty="0"/>
              <a:t>na odpověď</a:t>
            </a:r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323850" y="5440363"/>
            <a:ext cx="1458913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4. informace</a:t>
            </a:r>
          </a:p>
          <a:p>
            <a:r>
              <a:rPr lang="cs-CZ" sz="1600"/>
              <a:t>o chybě Slavu</a:t>
            </a:r>
          </a:p>
        </p:txBody>
      </p:sp>
      <p:sp>
        <p:nvSpPr>
          <p:cNvPr id="81937" name="Line 17"/>
          <p:cNvSpPr>
            <a:spLocks noChangeShapeType="1"/>
          </p:cNvSpPr>
          <p:nvPr/>
        </p:nvSpPr>
        <p:spPr bwMode="auto">
          <a:xfrm flipV="1">
            <a:off x="4608512" y="4071938"/>
            <a:ext cx="3419872" cy="437182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272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81" y="2626221"/>
            <a:ext cx="26955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8" name="Picture 6" descr="rt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4519" y="3064792"/>
            <a:ext cx="1512887" cy="1276350"/>
          </a:xfrm>
          <a:prstGeom prst="rect">
            <a:avLst/>
          </a:prstGeom>
          <a:noFill/>
        </p:spPr>
      </p:pic>
      <p:sp>
        <p:nvSpPr>
          <p:cNvPr id="59400" name="Line 8"/>
          <p:cNvSpPr>
            <a:spLocks noChangeShapeType="1"/>
          </p:cNvSpPr>
          <p:nvPr/>
        </p:nvSpPr>
        <p:spPr bwMode="auto">
          <a:xfrm flipH="1" flipV="1">
            <a:off x="2264088" y="3914948"/>
            <a:ext cx="4684175" cy="36004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 flipV="1">
            <a:off x="1210782" y="3266876"/>
            <a:ext cx="5809490" cy="64807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2555875" y="1052513"/>
            <a:ext cx="3910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/>
              <a:t>2.část :   PC-mikropočítač</a:t>
            </a: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5530056" y="2777454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/>
              <a:t>ASCII Slave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59409" name="AutoShape 17"/>
          <p:cNvSpPr>
            <a:spLocks noChangeArrowheads="1"/>
          </p:cNvSpPr>
          <p:nvPr/>
        </p:nvSpPr>
        <p:spPr bwMode="auto">
          <a:xfrm>
            <a:off x="1619672" y="4663603"/>
            <a:ext cx="1085850" cy="738188"/>
          </a:xfrm>
          <a:prstGeom prst="wedgeRoundRectCallout">
            <a:avLst>
              <a:gd name="adj1" fmla="val 6288"/>
              <a:gd name="adj2" fmla="val -15129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bitu</a:t>
            </a:r>
          </a:p>
          <a:p>
            <a:r>
              <a:rPr lang="cs-CZ" sz="1400" dirty="0">
                <a:cs typeface="Arial" charset="0"/>
              </a:rPr>
              <a:t>(funkce 1)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 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9411" name="AutoShape 19"/>
          <p:cNvSpPr>
            <a:spLocks noChangeArrowheads="1"/>
          </p:cNvSpPr>
          <p:nvPr/>
        </p:nvSpPr>
        <p:spPr bwMode="auto">
          <a:xfrm>
            <a:off x="7500937" y="2990231"/>
            <a:ext cx="1214438" cy="865188"/>
          </a:xfrm>
          <a:prstGeom prst="wedgeRoundRectCallout">
            <a:avLst>
              <a:gd name="adj1" fmla="val -82417"/>
              <a:gd name="adj2" fmla="val -1825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potvrzení</a:t>
            </a:r>
          </a:p>
          <a:p>
            <a:r>
              <a:rPr lang="cs-CZ" sz="1400">
                <a:cs typeface="Arial" charset="0"/>
              </a:rPr>
              <a:t>požadavku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MbAnsWr</a:t>
            </a:r>
          </a:p>
        </p:txBody>
      </p:sp>
      <p:sp>
        <p:nvSpPr>
          <p:cNvPr id="59412" name="AutoShape 20"/>
          <p:cNvSpPr>
            <a:spLocks noChangeArrowheads="1"/>
          </p:cNvSpPr>
          <p:nvPr/>
        </p:nvSpPr>
        <p:spPr bwMode="auto">
          <a:xfrm>
            <a:off x="6948263" y="4842146"/>
            <a:ext cx="1296988" cy="709613"/>
          </a:xfrm>
          <a:prstGeom prst="wedgeRoundRectCallout">
            <a:avLst>
              <a:gd name="adj1" fmla="val -51835"/>
              <a:gd name="adj2" fmla="val -12942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stav tlačítka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MbAnsRd</a:t>
            </a:r>
          </a:p>
        </p:txBody>
      </p:sp>
      <p:sp>
        <p:nvSpPr>
          <p:cNvPr id="2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MA6M</a:t>
            </a:r>
            <a:endParaRPr lang="cs-CZ" sz="1200" b="1" dirty="0"/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>
            <a:off x="311696" y="4409553"/>
            <a:ext cx="1171575" cy="865187"/>
          </a:xfrm>
          <a:prstGeom prst="wedgeRoundRectCallout">
            <a:avLst>
              <a:gd name="adj1" fmla="val 29675"/>
              <a:gd name="adj2" fmla="val -103029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1 bitu</a:t>
            </a:r>
          </a:p>
          <a:p>
            <a:r>
              <a:rPr lang="cs-CZ" sz="1400" dirty="0">
                <a:cs typeface="Arial" charset="0"/>
              </a:rPr>
              <a:t>(funkce 5)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699792" y="1124744"/>
            <a:ext cx="3929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p</a:t>
            </a:r>
            <a:r>
              <a:rPr lang="cs-CZ" sz="2400" b="1" dirty="0" smtClean="0"/>
              <a:t>ro mikropočítač (2. část)</a:t>
            </a:r>
            <a:endParaRPr lang="cs-CZ" sz="2400" b="1" dirty="0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933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cs-CZ" dirty="0" smtClean="0">
                <a:cs typeface="Arial" charset="0"/>
              </a:rPr>
              <a:t>mikropočítač     </a:t>
            </a:r>
            <a:r>
              <a:rPr lang="en-US" b="1" dirty="0" smtClean="0">
                <a:cs typeface="Arial" charset="0"/>
              </a:rPr>
              <a:t>Modbus.</a:t>
            </a:r>
            <a:r>
              <a:rPr lang="cs-CZ" b="1" dirty="0" smtClean="0">
                <a:cs typeface="Arial" charset="0"/>
              </a:rPr>
              <a:t>c, </a:t>
            </a:r>
            <a:r>
              <a:rPr lang="cs-CZ" b="1" dirty="0" err="1" smtClean="0">
                <a:cs typeface="Arial" charset="0"/>
              </a:rPr>
              <a:t>Modbus.h</a:t>
            </a:r>
            <a:r>
              <a:rPr lang="en-US" b="1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 </a:t>
            </a:r>
            <a:endParaRPr lang="cs-CZ" b="1" dirty="0">
              <a:cs typeface="Arial" charset="0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47664" y="1981200"/>
            <a:ext cx="1160462" cy="151980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cs-CZ" sz="1400" b="1" dirty="0" smtClean="0"/>
          </a:p>
          <a:p>
            <a:pPr algn="ctr"/>
            <a:r>
              <a:rPr lang="cs-CZ" sz="1400" b="1" dirty="0" smtClean="0"/>
              <a:t>Slave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pic>
        <p:nvPicPr>
          <p:cNvPr id="18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476" y="2492896"/>
            <a:ext cx="915918" cy="772716"/>
          </a:xfrm>
          <a:prstGeom prst="rect">
            <a:avLst/>
          </a:prstGeom>
          <a:noFill/>
        </p:spPr>
      </p:pic>
      <p:pic>
        <p:nvPicPr>
          <p:cNvPr id="20" name="Obrázek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62" y="2358566"/>
            <a:ext cx="1304478" cy="926629"/>
          </a:xfrm>
          <a:prstGeom prst="rect">
            <a:avLst/>
          </a:prstGeom>
        </p:spPr>
      </p:pic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5499770" y="1988840"/>
            <a:ext cx="1160462" cy="151216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cs-CZ" sz="1400" b="1" dirty="0" smtClean="0"/>
          </a:p>
          <a:p>
            <a:pPr algn="ctr"/>
            <a:r>
              <a:rPr lang="cs-CZ" sz="1400" b="1" dirty="0" smtClean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3491880" y="2401143"/>
            <a:ext cx="1340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(USB)</a:t>
            </a:r>
            <a:endParaRPr lang="cs-CZ" sz="1400" b="1" dirty="0">
              <a:solidFill>
                <a:srgbClr val="C00000"/>
              </a:solidFill>
            </a:endParaRPr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>
            <a:off x="2659163" y="2852935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937458" y="4581128"/>
            <a:ext cx="335220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C:\RPS_podklady\modbus\C\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</a:t>
            </a:r>
            <a:r>
              <a:rPr lang="cs-CZ" dirty="0" smtClean="0">
                <a:cs typeface="Arial" charset="0"/>
              </a:rPr>
              <a:t>C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427984" y="4581128"/>
            <a:ext cx="1433149" cy="20313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ODBUS.C</a:t>
            </a:r>
            <a:endParaRPr lang="en-US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ODBUS.H</a:t>
            </a:r>
          </a:p>
          <a:p>
            <a:r>
              <a:rPr lang="cs-CZ" dirty="0" smtClean="0">
                <a:cs typeface="Arial" charset="0"/>
              </a:rPr>
              <a:t>MAIN.C</a:t>
            </a:r>
          </a:p>
          <a:p>
            <a:r>
              <a:rPr lang="cs-CZ" dirty="0" smtClean="0">
                <a:cs typeface="Arial" charset="0"/>
              </a:rPr>
              <a:t>ADC.C</a:t>
            </a:r>
          </a:p>
          <a:p>
            <a:r>
              <a:rPr lang="cs-CZ" dirty="0" smtClean="0">
                <a:cs typeface="Arial" charset="0"/>
              </a:rPr>
              <a:t>LCD.C</a:t>
            </a:r>
          </a:p>
          <a:p>
            <a:r>
              <a:rPr lang="cs-CZ" dirty="0" smtClean="0">
                <a:cs typeface="Arial" charset="0"/>
              </a:rPr>
              <a:t>LEDBAR.C</a:t>
            </a:r>
          </a:p>
          <a:p>
            <a:r>
              <a:rPr lang="cs-CZ" dirty="0" smtClean="0">
                <a:cs typeface="Arial" charset="0"/>
              </a:rPr>
              <a:t>TYPY.H</a:t>
            </a:r>
            <a:endParaRPr lang="cs-CZ" dirty="0">
              <a:cs typeface="Arial" charset="0"/>
            </a:endParaRPr>
          </a:p>
        </p:txBody>
      </p:sp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MA6M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409893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MA6M</a:t>
            </a:r>
            <a:endParaRPr lang="cs-CZ" sz="1200" b="1" dirty="0"/>
          </a:p>
        </p:txBody>
      </p:sp>
      <p:sp>
        <p:nvSpPr>
          <p:cNvPr id="10035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179388" y="1046163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>
                <a:cs typeface="Arial" charset="0"/>
              </a:rPr>
              <a:t>Podpora pro mikropočítač      prototypy fukcí  </a:t>
            </a:r>
            <a:r>
              <a:rPr lang="cs-CZ" b="1">
                <a:cs typeface="Arial" charset="0"/>
              </a:rPr>
              <a:t>Modbus.H</a:t>
            </a:r>
            <a:r>
              <a:rPr lang="cs-CZ">
                <a:cs typeface="Arial" charset="0"/>
              </a:rPr>
              <a:t> – zdrojový kód </a:t>
            </a:r>
            <a:r>
              <a:rPr lang="cs-CZ" b="1">
                <a:cs typeface="Arial" charset="0"/>
              </a:rPr>
              <a:t>Modbus.C</a:t>
            </a:r>
          </a:p>
        </p:txBody>
      </p:sp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322263" y="1746250"/>
            <a:ext cx="6842125" cy="43465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>
                <a:cs typeface="Arial" charset="0"/>
              </a:rPr>
              <a:t>byte AHex(byte c);</a:t>
            </a:r>
          </a:p>
          <a:p>
            <a:r>
              <a:rPr lang="cs-CZ" sz="1400">
                <a:cs typeface="Arial" charset="0"/>
              </a:rPr>
              <a:t>byte HexAsc(byte b);</a:t>
            </a:r>
          </a:p>
          <a:p>
            <a:endParaRPr lang="cs-CZ" sz="1400">
              <a:cs typeface="Arial" charset="0"/>
            </a:endParaRPr>
          </a:p>
          <a:p>
            <a:r>
              <a:rPr lang="en-US" sz="1400">
                <a:cs typeface="Arial" charset="0"/>
              </a:rPr>
              <a:t>byte WrWord(word val,byte *bf);</a:t>
            </a:r>
          </a:p>
          <a:p>
            <a:r>
              <a:rPr lang="en-US" sz="1400">
                <a:cs typeface="Arial" charset="0"/>
              </a:rPr>
              <a:t>word RdWord(byte *bf);</a:t>
            </a:r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MbRdByte(byte *bf);</a:t>
            </a:r>
          </a:p>
          <a:p>
            <a:r>
              <a:rPr lang="cs-CZ" sz="1400">
                <a:cs typeface="Arial" charset="0"/>
              </a:rPr>
              <a:t>word MbRdWord(byte *bf);</a:t>
            </a:r>
          </a:p>
          <a:p>
            <a:r>
              <a:rPr lang="cs-CZ" sz="1400">
                <a:cs typeface="Arial" charset="0"/>
              </a:rPr>
              <a:t>byte MbWrByte(byte b,byte *bf);</a:t>
            </a:r>
          </a:p>
          <a:p>
            <a:r>
              <a:rPr lang="cs-CZ" sz="1400">
                <a:cs typeface="Arial" charset="0"/>
              </a:rPr>
              <a:t>byte MbWrWord(word w,byte *bf);</a:t>
            </a: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MbRd(byte adr,byte fce,word reg,word val,byte *bf);</a:t>
            </a:r>
          </a:p>
          <a:p>
            <a:r>
              <a:rPr lang="cs-CZ" sz="1400">
                <a:cs typeface="Arial" charset="0"/>
              </a:rPr>
              <a:t>byte MbWrOne(byte adr,byte fce,word reg,word val,byte *bf);</a:t>
            </a:r>
          </a:p>
          <a:p>
            <a:r>
              <a:rPr lang="cs-CZ" sz="1400">
                <a:cs typeface="Arial" charset="0"/>
              </a:rPr>
              <a:t>byte MbWr(byte adr,byte fce,word reg,word nbr,byte *vals,byte *bf);</a:t>
            </a: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MbAnsWr(byte adr,byte fce,word reg,word val,byte *bf);</a:t>
            </a:r>
          </a:p>
          <a:p>
            <a:r>
              <a:rPr lang="cs-CZ" sz="1400">
                <a:cs typeface="Arial" charset="0"/>
              </a:rPr>
              <a:t>byte MbAnsRd(byte adr, byte fce, byte bytes, byte *vals,byte *bf);</a:t>
            </a:r>
          </a:p>
          <a:p>
            <a:r>
              <a:rPr lang="cs-CZ" sz="1400">
                <a:cs typeface="Arial" charset="0"/>
              </a:rPr>
              <a:t>byte MbAnsErr(byte adr,byte fce,byte er,byte *bf);</a:t>
            </a: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MbLrc(byte *bf,byte len);</a:t>
            </a:r>
          </a:p>
          <a:p>
            <a:r>
              <a:rPr lang="cs-CZ" sz="1400">
                <a:cs typeface="Arial" charset="0"/>
              </a:rPr>
              <a:t>byte MbWrEoT(byte *bf);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102404" name="Group 4"/>
          <p:cNvGraphicFramePr>
            <a:graphicFrameLocks noGrp="1"/>
          </p:cNvGraphicFramePr>
          <p:nvPr/>
        </p:nvGraphicFramePr>
        <p:xfrm>
          <a:off x="900113" y="1125538"/>
          <a:ext cx="5688012" cy="2238720"/>
        </p:xfrm>
        <a:graphic>
          <a:graphicData uri="http://schemas.openxmlformats.org/drawingml/2006/table">
            <a:tbl>
              <a:tblPr/>
              <a:tblGrid>
                <a:gridCol w="2968625"/>
                <a:gridCol w="2719387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funkce v aplikaci ze souboru 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Modbus.C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MbWrOne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MbRdByte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MbRd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MbWrByte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MbAnsWr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MbLrc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MbAnsRd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MbWrEoT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MbAnsErr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MbRdWord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#include</a:t>
                      </a: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</a:t>
                      </a: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.H”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2433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07952"/>
              </p:ext>
            </p:extLst>
          </p:nvPr>
        </p:nvGraphicFramePr>
        <p:xfrm>
          <a:off x="900113" y="3573463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468313" y="1196975"/>
            <a:ext cx="6573837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:</a:t>
            </a:r>
            <a:r>
              <a:rPr lang="en-US" sz="1600"/>
              <a:t>,  </a:t>
            </a:r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LRC</a:t>
            </a:r>
            <a:r>
              <a:rPr lang="cs-CZ" sz="1600"/>
              <a:t>, </a:t>
            </a:r>
            <a:r>
              <a:rPr lang="cs-CZ" sz="1600" b="1"/>
              <a:t>CRLF</a:t>
            </a:r>
          </a:p>
        </p:txBody>
      </p:sp>
      <p:sp>
        <p:nvSpPr>
          <p:cNvPr id="106501" name="AutoShape 5"/>
          <p:cNvSpPr>
            <a:spLocks noChangeArrowheads="1"/>
          </p:cNvSpPr>
          <p:nvPr/>
        </p:nvSpPr>
        <p:spPr bwMode="auto">
          <a:xfrm>
            <a:off x="3729038" y="1557338"/>
            <a:ext cx="485775" cy="504825"/>
          </a:xfrm>
          <a:prstGeom prst="downArrow">
            <a:avLst>
              <a:gd name="adj1" fmla="val 50000"/>
              <a:gd name="adj2" fmla="val 25980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488950" y="2179638"/>
            <a:ext cx="6408738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7164388" y="2976563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7935913" y="2781300"/>
            <a:ext cx="88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468313" y="2925763"/>
            <a:ext cx="6408737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106506" name="Line 10"/>
          <p:cNvSpPr>
            <a:spLocks noChangeShapeType="1"/>
          </p:cNvSpPr>
          <p:nvPr/>
        </p:nvSpPr>
        <p:spPr bwMode="auto">
          <a:xfrm>
            <a:off x="7164388" y="225742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7935913" y="206216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06508" name="Rectangle 12"/>
          <p:cNvSpPr>
            <a:spLocks noChangeArrowheads="1"/>
          </p:cNvSpPr>
          <p:nvPr/>
        </p:nvSpPr>
        <p:spPr bwMode="auto">
          <a:xfrm>
            <a:off x="539750" y="3644900"/>
            <a:ext cx="3484563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>
                <a:latin typeface="Lucida Console" pitchFamily="49" charset="0"/>
                <a:cs typeface="Courier New" pitchFamily="49" charset="0"/>
              </a:rPr>
              <a:t>xbyte bfin[256],bfout[256];</a:t>
            </a:r>
            <a:endParaRPr lang="cs-CZ" sz="160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06509" name="Rectangle 13"/>
          <p:cNvSpPr>
            <a:spLocks noChangeArrowheads="1"/>
          </p:cNvSpPr>
          <p:nvPr/>
        </p:nvSpPr>
        <p:spPr bwMode="auto">
          <a:xfrm>
            <a:off x="611188" y="4221163"/>
            <a:ext cx="3059112" cy="13144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0C0C0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bfout</a:t>
            </a:r>
            <a:r>
              <a:rPr lang="en-US" sz="1600"/>
              <a:t>[0]                 </a:t>
            </a:r>
            <a:r>
              <a:rPr lang="en-US" sz="1600" b="1"/>
              <a:t>:</a:t>
            </a:r>
          </a:p>
          <a:p>
            <a:r>
              <a:rPr lang="en-US" sz="1600"/>
              <a:t>bfout[1],bfout[2]    </a:t>
            </a:r>
            <a:r>
              <a:rPr lang="en-US" sz="1600" b="1"/>
              <a:t>adresa slavu</a:t>
            </a:r>
          </a:p>
          <a:p>
            <a:r>
              <a:rPr lang="en-US" sz="1600"/>
              <a:t>bfout[3],bfout[4]    </a:t>
            </a:r>
            <a:r>
              <a:rPr lang="en-US" sz="1600" b="1"/>
              <a:t>k</a:t>
            </a:r>
            <a:r>
              <a:rPr lang="cs-CZ" sz="1600" b="1"/>
              <a:t>ód funkce</a:t>
            </a:r>
          </a:p>
          <a:p>
            <a:r>
              <a:rPr lang="cs-CZ" sz="1600"/>
              <a:t>    </a:t>
            </a:r>
            <a:r>
              <a:rPr lang="cs-CZ" sz="1600" b="1"/>
              <a:t>.</a:t>
            </a:r>
          </a:p>
          <a:p>
            <a:r>
              <a:rPr lang="cs-CZ" sz="1600"/>
              <a:t>    </a:t>
            </a:r>
            <a:r>
              <a:rPr lang="cs-CZ" sz="1600" b="1"/>
              <a:t>.</a:t>
            </a:r>
            <a:r>
              <a:rPr lang="en-US" sz="1600" b="1"/>
              <a:t> </a:t>
            </a:r>
            <a:r>
              <a:rPr lang="en-US" sz="1600"/>
              <a:t>     </a:t>
            </a:r>
            <a:endParaRPr lang="cs-CZ" sz="1600"/>
          </a:p>
        </p:txBody>
      </p:sp>
      <p:sp>
        <p:nvSpPr>
          <p:cNvPr id="106510" name="Rectangle 14"/>
          <p:cNvSpPr>
            <a:spLocks noChangeArrowheads="1"/>
          </p:cNvSpPr>
          <p:nvPr/>
        </p:nvSpPr>
        <p:spPr bwMode="auto">
          <a:xfrm>
            <a:off x="4787900" y="4591050"/>
            <a:ext cx="3600450" cy="200660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r>
              <a:rPr lang="cs-CZ" sz="1400" b="1">
                <a:latin typeface="Lucida Console" pitchFamily="49" charset="0"/>
              </a:rPr>
              <a:t>void</a:t>
            </a:r>
            <a:r>
              <a:rPr lang="cs-CZ" sz="1400">
                <a:latin typeface="Lucida Console" pitchFamily="49" charset="0"/>
              </a:rPr>
              <a:t> SendBuf(byte *bf,byte len)</a:t>
            </a:r>
          </a:p>
          <a:p>
            <a:r>
              <a:rPr lang="cs-CZ" sz="1400">
                <a:latin typeface="Lucida Console" pitchFamily="49" charset="0"/>
              </a:rPr>
              <a:t>{</a:t>
            </a:r>
          </a:p>
          <a:p>
            <a:r>
              <a:rPr lang="cs-CZ" sz="1400">
                <a:latin typeface="Lucida Console" pitchFamily="49" charset="0"/>
              </a:rPr>
              <a:t>  </a:t>
            </a:r>
            <a:r>
              <a:rPr lang="cs-CZ" sz="1400" b="1">
                <a:latin typeface="Lucida Console" pitchFamily="49" charset="0"/>
              </a:rPr>
              <a:t>while</a:t>
            </a:r>
            <a:r>
              <a:rPr lang="cs-CZ" sz="1400">
                <a:latin typeface="Lucida Console" pitchFamily="49" charset="0"/>
              </a:rPr>
              <a:t>(len--)</a:t>
            </a:r>
          </a:p>
          <a:p>
            <a:r>
              <a:rPr lang="cs-CZ" sz="1400">
                <a:latin typeface="Lucida Console" pitchFamily="49" charset="0"/>
              </a:rPr>
              <a:t>  {</a:t>
            </a:r>
          </a:p>
          <a:p>
            <a:r>
              <a:rPr lang="cs-CZ" sz="1400">
                <a:latin typeface="Lucida Console" pitchFamily="49" charset="0"/>
              </a:rPr>
              <a:t>	SBUF=*bf++ | 0x80;</a:t>
            </a:r>
          </a:p>
          <a:p>
            <a:r>
              <a:rPr lang="cs-CZ" sz="1400">
                <a:latin typeface="Lucida Console" pitchFamily="49" charset="0"/>
              </a:rPr>
              <a:t>	</a:t>
            </a:r>
            <a:r>
              <a:rPr lang="cs-CZ" sz="1400" b="1">
                <a:latin typeface="Lucida Console" pitchFamily="49" charset="0"/>
              </a:rPr>
              <a:t>while</a:t>
            </a:r>
            <a:r>
              <a:rPr lang="cs-CZ" sz="1400">
                <a:latin typeface="Lucida Console" pitchFamily="49" charset="0"/>
              </a:rPr>
              <a:t>(!TI);</a:t>
            </a:r>
          </a:p>
          <a:p>
            <a:r>
              <a:rPr lang="cs-CZ" sz="1400">
                <a:latin typeface="Lucida Console" pitchFamily="49" charset="0"/>
              </a:rPr>
              <a:t>	TI=0;</a:t>
            </a:r>
          </a:p>
          <a:p>
            <a:r>
              <a:rPr lang="cs-CZ" sz="1400">
                <a:latin typeface="Lucida Console" pitchFamily="49" charset="0"/>
              </a:rPr>
              <a:t>  }</a:t>
            </a:r>
          </a:p>
          <a:p>
            <a:r>
              <a:rPr lang="cs-CZ" sz="1400">
                <a:latin typeface="Lucida Console" pitchFamily="49" charset="0"/>
              </a:rPr>
              <a:t>}</a:t>
            </a:r>
          </a:p>
        </p:txBody>
      </p:sp>
      <p:sp>
        <p:nvSpPr>
          <p:cNvPr id="106511" name="Rectangle 15"/>
          <p:cNvSpPr>
            <a:spLocks noChangeArrowheads="1"/>
          </p:cNvSpPr>
          <p:nvPr/>
        </p:nvSpPr>
        <p:spPr bwMode="auto">
          <a:xfrm>
            <a:off x="4773613" y="3644900"/>
            <a:ext cx="2616422" cy="83099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funkce pro vyslání zprávy:</a:t>
            </a:r>
          </a:p>
          <a:p>
            <a:pPr>
              <a:buFontTx/>
              <a:buChar char="-"/>
            </a:pPr>
            <a:r>
              <a:rPr lang="cs-CZ" sz="1600" dirty="0" smtClean="0">
                <a:cs typeface="Arial" charset="0"/>
              </a:rPr>
              <a:t> </a:t>
            </a:r>
            <a:r>
              <a:rPr lang="cs-CZ" sz="1600" dirty="0" err="1" smtClean="0">
                <a:cs typeface="Arial" charset="0"/>
              </a:rPr>
              <a:t>bf</a:t>
            </a:r>
            <a:r>
              <a:rPr lang="cs-CZ" sz="1600" dirty="0">
                <a:cs typeface="Arial" charset="0"/>
              </a:rPr>
              <a:t>:  pointer na pole </a:t>
            </a:r>
            <a:r>
              <a:rPr lang="cs-CZ" sz="1600" dirty="0" smtClean="0">
                <a:cs typeface="Arial" charset="0"/>
              </a:rPr>
              <a:t>znaků</a:t>
            </a:r>
            <a:endParaRPr lang="cs-CZ" sz="1600" dirty="0">
              <a:cs typeface="Arial" charset="0"/>
            </a:endParaRPr>
          </a:p>
          <a:p>
            <a:pPr>
              <a:buFontTx/>
              <a:buChar char="-"/>
            </a:pPr>
            <a:r>
              <a:rPr lang="cs-CZ" sz="1600" dirty="0">
                <a:cs typeface="Arial" charset="0"/>
              </a:rPr>
              <a:t> len: počet bytů k vyslání</a:t>
            </a:r>
          </a:p>
        </p:txBody>
      </p:sp>
      <p:sp>
        <p:nvSpPr>
          <p:cNvPr id="1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MA6M</a:t>
            </a:r>
            <a:endParaRPr lang="cs-CZ" sz="1200" b="1" dirty="0"/>
          </a:p>
        </p:txBody>
      </p:sp>
      <p:sp>
        <p:nvSpPr>
          <p:cNvPr id="49195" name="Line 4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01" name="Text Box 49"/>
          <p:cNvSpPr txBox="1">
            <a:spLocks noChangeArrowheads="1"/>
          </p:cNvSpPr>
          <p:nvPr/>
        </p:nvSpPr>
        <p:spPr bwMode="auto">
          <a:xfrm>
            <a:off x="539750" y="1844824"/>
            <a:ext cx="5809604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Úloha pro samostatná cvičení  - </a:t>
            </a:r>
            <a:r>
              <a:rPr lang="cs-CZ" sz="2400" b="1" dirty="0" smtClean="0"/>
              <a:t>MA6M</a:t>
            </a:r>
            <a:endParaRPr lang="cs-CZ" sz="2400" b="1" dirty="0"/>
          </a:p>
        </p:txBody>
      </p:sp>
      <p:sp>
        <p:nvSpPr>
          <p:cNvPr id="49202" name="Text Box 50"/>
          <p:cNvSpPr txBox="1">
            <a:spLocks noChangeArrowheads="1"/>
          </p:cNvSpPr>
          <p:nvPr/>
        </p:nvSpPr>
        <p:spPr bwMode="auto">
          <a:xfrm>
            <a:off x="2339975" y="1181100"/>
            <a:ext cx="4783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800" b="1">
                <a:latin typeface="Tahoma" pitchFamily="34" charset="0"/>
              </a:rPr>
              <a:t>Řídicí počítačové systémy</a:t>
            </a:r>
          </a:p>
        </p:txBody>
      </p:sp>
      <p:sp>
        <p:nvSpPr>
          <p:cNvPr id="49203" name="Text Box 51"/>
          <p:cNvSpPr txBox="1">
            <a:spLocks noChangeArrowheads="1"/>
          </p:cNvSpPr>
          <p:nvPr/>
        </p:nvSpPr>
        <p:spPr bwMode="auto">
          <a:xfrm>
            <a:off x="827088" y="2492896"/>
            <a:ext cx="7408182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cs-CZ" sz="1600" b="1" dirty="0"/>
              <a:t>Implementace protokolu MODBUS ASCII na PC a mikropočítačích řady ´51</a:t>
            </a:r>
          </a:p>
          <a:p>
            <a:pPr marL="342900" indent="-342900"/>
            <a:r>
              <a:rPr lang="cs-CZ" sz="1600" b="1" dirty="0"/>
              <a:t>pro uzly Master (Klient) i </a:t>
            </a:r>
            <a:r>
              <a:rPr lang="cs-CZ" sz="1600" b="1" dirty="0" err="1"/>
              <a:t>Slave</a:t>
            </a:r>
            <a:r>
              <a:rPr lang="cs-CZ" sz="1600" b="1" dirty="0"/>
              <a:t> (Server).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Požadované implementované funkce:</a:t>
            </a:r>
          </a:p>
          <a:p>
            <a:pPr marL="342900" indent="-342900"/>
            <a:r>
              <a:rPr lang="cs-CZ" sz="1600" b="1" dirty="0"/>
              <a:t>- zápis jediného bitového stavu (</a:t>
            </a:r>
            <a:r>
              <a:rPr lang="cs-CZ" sz="1600" b="1" dirty="0" err="1"/>
              <a:t>Coil</a:t>
            </a:r>
            <a:r>
              <a:rPr lang="cs-CZ" sz="1600" b="1" dirty="0"/>
              <a:t>) do uzlu Slave,</a:t>
            </a:r>
          </a:p>
          <a:p>
            <a:pPr marL="342900" indent="-342900"/>
            <a:r>
              <a:rPr lang="cs-CZ" sz="1600" b="1" dirty="0" smtClean="0"/>
              <a:t>- </a:t>
            </a:r>
            <a:r>
              <a:rPr lang="cs-CZ" sz="1600" b="1" dirty="0"/>
              <a:t>čtení bitového stavu (</a:t>
            </a:r>
            <a:r>
              <a:rPr lang="cs-CZ" sz="1600" b="1" dirty="0" err="1"/>
              <a:t>Coil</a:t>
            </a:r>
            <a:r>
              <a:rPr lang="cs-CZ" sz="1600" b="1" dirty="0"/>
              <a:t>) z uzlu Slave.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 smtClean="0"/>
              <a:t>     Rozhraní: RS232, standardní rámec 7,N,2</a:t>
            </a:r>
          </a:p>
          <a:p>
            <a:pPr marL="342900" indent="-342900"/>
            <a:r>
              <a:rPr lang="cs-CZ" sz="1600" b="1" dirty="0" smtClean="0"/>
              <a:t>1. část: propojení PC – </a:t>
            </a:r>
            <a:r>
              <a:rPr lang="cs-CZ" sz="1600" b="1" dirty="0" err="1" smtClean="0"/>
              <a:t>PC</a:t>
            </a:r>
            <a:r>
              <a:rPr lang="cs-CZ" sz="1600" b="1" dirty="0" smtClean="0"/>
              <a:t> </a:t>
            </a:r>
            <a:r>
              <a:rPr lang="en-US" sz="1600" b="1" dirty="0" smtClean="0"/>
              <a:t>(C# MSVS) </a:t>
            </a:r>
            <a:endParaRPr lang="cs-CZ" sz="1600" b="1" dirty="0" smtClean="0"/>
          </a:p>
          <a:p>
            <a:pPr marL="342900" indent="-342900"/>
            <a:r>
              <a:rPr lang="cs-CZ" sz="1600" b="1" dirty="0" smtClean="0"/>
              <a:t>2. část: propojení PC – mikropočítač  </a:t>
            </a:r>
          </a:p>
          <a:p>
            <a:pPr marL="342900" indent="-342900"/>
            <a:r>
              <a:rPr lang="cs-CZ" sz="1600" b="1" dirty="0" smtClean="0"/>
              <a:t>     Rozhraní: RS485, standardní rámec 7,N,2</a:t>
            </a:r>
          </a:p>
          <a:p>
            <a:pPr marL="342900" indent="-342900"/>
            <a:r>
              <a:rPr lang="cs-CZ" sz="1600" b="1" dirty="0" smtClean="0"/>
              <a:t>3. část: propojení  mikropočítač – </a:t>
            </a:r>
            <a:r>
              <a:rPr lang="cs-CZ" sz="1600" b="1" dirty="0" err="1" smtClean="0"/>
              <a:t>mikropočítač</a:t>
            </a:r>
            <a:r>
              <a:rPr lang="cs-CZ" sz="1600" b="1" dirty="0" smtClean="0"/>
              <a:t>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Funkce pro podporu aplikace protokolu MODBUS: </a:t>
            </a:r>
            <a:endParaRPr lang="en-US" sz="1600" b="1" dirty="0" smtClean="0"/>
          </a:p>
          <a:p>
            <a:pPr marL="342900" indent="-342900"/>
            <a:r>
              <a:rPr lang="en-US" sz="1600" b="1" dirty="0" smtClean="0"/>
              <a:t>   v </a:t>
            </a:r>
            <a:r>
              <a:rPr lang="en-US" sz="1600" b="1" dirty="0" err="1" smtClean="0"/>
              <a:t>souboru</a:t>
            </a:r>
            <a:r>
              <a:rPr lang="en-US" sz="1600" b="1" dirty="0" smtClean="0"/>
              <a:t> Modbus.dll a </a:t>
            </a:r>
            <a:r>
              <a:rPr lang="en-US" sz="1600" b="1" dirty="0" err="1" smtClean="0"/>
              <a:t>Modbus.cs</a:t>
            </a:r>
            <a:r>
              <a:rPr lang="en-US" sz="1600" b="1" dirty="0" smtClean="0"/>
              <a:t> pro PC (C#),</a:t>
            </a:r>
            <a:endParaRPr lang="cs-CZ" sz="1600" b="1" dirty="0"/>
          </a:p>
          <a:p>
            <a:pPr marL="342900" indent="-342900"/>
            <a:r>
              <a:rPr lang="cs-CZ" sz="1600" b="1" dirty="0" smtClean="0"/>
              <a:t>   v </a:t>
            </a:r>
            <a:r>
              <a:rPr lang="cs-CZ" sz="1600" b="1" dirty="0"/>
              <a:t>souboru </a:t>
            </a:r>
            <a:r>
              <a:rPr lang="cs-CZ" sz="1600" b="1" dirty="0" err="1"/>
              <a:t>Modbus.H</a:t>
            </a:r>
            <a:r>
              <a:rPr lang="cs-CZ" sz="1600" b="1" dirty="0"/>
              <a:t> a </a:t>
            </a:r>
            <a:r>
              <a:rPr lang="cs-CZ" sz="1600" b="1" dirty="0" err="1"/>
              <a:t>Modbus.C</a:t>
            </a:r>
            <a:r>
              <a:rPr lang="cs-CZ" sz="1600" b="1" dirty="0"/>
              <a:t> pro mikropočítač </a:t>
            </a:r>
          </a:p>
        </p:txBody>
      </p:sp>
    </p:spTree>
    <p:extLst>
      <p:ext uri="{BB962C8B-B14F-4D97-AF65-F5344CB8AC3E}">
        <p14:creationId xmlns:p14="http://schemas.microsoft.com/office/powerpoint/2010/main" val="309406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MA6M</a:t>
            </a:r>
            <a:endParaRPr lang="cs-CZ" sz="1200" b="1" dirty="0"/>
          </a:p>
        </p:txBody>
      </p:sp>
      <p:sp>
        <p:nvSpPr>
          <p:cNvPr id="1105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395288" y="1125538"/>
            <a:ext cx="5113337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mikropočítači (server)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395288" y="1773238"/>
            <a:ext cx="8374062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Přijímá požadavky od klienta a vrací odpovědi</a:t>
            </a:r>
          </a:p>
          <a:p>
            <a:r>
              <a:rPr lang="cs-CZ" sz="1600" dirty="0"/>
              <a:t>   - požadavek na zápis jediného bitového stavu  – funkční kód 5,</a:t>
            </a:r>
          </a:p>
          <a:p>
            <a:r>
              <a:rPr lang="cs-CZ" sz="1600" dirty="0"/>
              <a:t>     stav indikuje a vrací potvrzení o přijetí požadavku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MbAnsWr</a:t>
            </a:r>
            <a:r>
              <a:rPr lang="cs-CZ" sz="1600" dirty="0">
                <a:solidFill>
                  <a:srgbClr val="0000FF"/>
                </a:solidFill>
              </a:rPr>
              <a:t>  s kódem přijaté funkce</a:t>
            </a:r>
          </a:p>
          <a:p>
            <a:r>
              <a:rPr lang="cs-CZ" sz="1600" dirty="0"/>
              <a:t>   - požadavek na čtení bitové hodnoty – funkční kód 1 a vrací stav tlačítka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MbAnsRd</a:t>
            </a:r>
            <a:r>
              <a:rPr lang="cs-CZ" sz="1600" dirty="0">
                <a:solidFill>
                  <a:srgbClr val="0000FF"/>
                </a:solidFill>
              </a:rPr>
              <a:t> s kódem přijaté funkce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Kontrolovat přijatý požadavek a vracet chybovou odpověď v případě neimplementované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 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MbAnsErr</a:t>
            </a:r>
            <a:r>
              <a:rPr lang="cs-CZ" sz="1600" dirty="0">
                <a:solidFill>
                  <a:srgbClr val="0000FF"/>
                </a:solidFill>
              </a:rPr>
              <a:t> s upraveným kódem funkce a typem chyby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Skupinové vysílání ignorovat .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81483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0116" name="AutoShape 4"/>
          <p:cNvSpPr>
            <a:spLocks noChangeArrowheads="1"/>
          </p:cNvSpPr>
          <p:nvPr/>
        </p:nvSpPr>
        <p:spPr bwMode="auto">
          <a:xfrm>
            <a:off x="1765300" y="2257425"/>
            <a:ext cx="1079500" cy="7397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>
                <a:cs typeface="Arial" charset="0"/>
              </a:rPr>
              <a:t>Klid,</a:t>
            </a:r>
          </a:p>
          <a:p>
            <a:pPr algn="ctr"/>
            <a:r>
              <a:rPr lang="cs-CZ" sz="1400" dirty="0">
                <a:cs typeface="Arial" charset="0"/>
              </a:rPr>
              <a:t>čekání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fsmg:0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90117" name="Oval 5"/>
          <p:cNvSpPr>
            <a:spLocks noChangeArrowheads="1"/>
          </p:cNvSpPr>
          <p:nvPr/>
        </p:nvSpPr>
        <p:spPr bwMode="auto">
          <a:xfrm>
            <a:off x="1189038" y="1771650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90118" name="Line 6"/>
          <p:cNvSpPr>
            <a:spLocks noChangeShapeType="1"/>
          </p:cNvSpPr>
          <p:nvPr/>
        </p:nvSpPr>
        <p:spPr bwMode="auto">
          <a:xfrm>
            <a:off x="1333500" y="1897063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auto">
          <a:xfrm>
            <a:off x="1763713" y="1700213"/>
            <a:ext cx="865187" cy="431800"/>
          </a:xfrm>
          <a:prstGeom prst="wedgeRoundRectCallout">
            <a:avLst>
              <a:gd name="adj1" fmla="val -59907"/>
              <a:gd name="adj2" fmla="val 6360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</a:t>
            </a:r>
          </a:p>
          <a:p>
            <a:r>
              <a:rPr lang="cs-CZ" sz="1200">
                <a:latin typeface="Times New Roman" charset="0"/>
                <a:cs typeface="Times New Roman" charset="0"/>
              </a:rPr>
              <a:t>COM</a:t>
            </a:r>
          </a:p>
        </p:txBody>
      </p:sp>
      <p:sp>
        <p:nvSpPr>
          <p:cNvPr id="90120" name="AutoShape 8"/>
          <p:cNvSpPr>
            <a:spLocks noChangeArrowheads="1"/>
          </p:cNvSpPr>
          <p:nvPr/>
        </p:nvSpPr>
        <p:spPr bwMode="auto">
          <a:xfrm>
            <a:off x="1763713" y="3648075"/>
            <a:ext cx="1076325" cy="78898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cs typeface="Arial" charset="0"/>
              </a:rPr>
              <a:t>P</a:t>
            </a:r>
            <a:r>
              <a:rPr lang="cs-CZ" sz="1400" dirty="0">
                <a:cs typeface="Arial" charset="0"/>
              </a:rPr>
              <a:t>ří</a:t>
            </a:r>
            <a:r>
              <a:rPr lang="en-US" sz="1400" dirty="0" err="1">
                <a:cs typeface="Arial" charset="0"/>
              </a:rPr>
              <a:t>jem</a:t>
            </a:r>
            <a:endParaRPr lang="cs-CZ" sz="1400" dirty="0">
              <a:cs typeface="Arial" charset="0"/>
            </a:endParaRPr>
          </a:p>
          <a:p>
            <a:pPr algn="ctr"/>
            <a:r>
              <a:rPr lang="cs-CZ" sz="1400" dirty="0">
                <a:cs typeface="Arial" charset="0"/>
              </a:rPr>
              <a:t>požadavku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fmsg:1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90121" name="AutoShape 9"/>
          <p:cNvSpPr>
            <a:spLocks noChangeArrowheads="1"/>
          </p:cNvSpPr>
          <p:nvPr/>
        </p:nvSpPr>
        <p:spPr bwMode="auto">
          <a:xfrm>
            <a:off x="1768475" y="5230837"/>
            <a:ext cx="1076325" cy="10064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>
                <a:cs typeface="Arial" charset="0"/>
              </a:rPr>
              <a:t>Zpracování</a:t>
            </a:r>
          </a:p>
          <a:p>
            <a:pPr algn="ctr"/>
            <a:r>
              <a:rPr lang="cs-CZ" sz="1400" dirty="0">
                <a:cs typeface="Arial" charset="0"/>
              </a:rPr>
              <a:t>a vyslání</a:t>
            </a:r>
          </a:p>
          <a:p>
            <a:pPr algn="ctr"/>
            <a:r>
              <a:rPr lang="cs-CZ" sz="1400" dirty="0">
                <a:cs typeface="Arial" charset="0"/>
              </a:rPr>
              <a:t>odpovědi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fmsg:0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</p:txBody>
      </p:sp>
      <p:cxnSp>
        <p:nvCxnSpPr>
          <p:cNvPr id="90124" name="AutoShape 12"/>
          <p:cNvCxnSpPr>
            <a:cxnSpLocks noChangeShapeType="1"/>
            <a:stCxn id="90116" idx="2"/>
            <a:endCxn id="90120" idx="0"/>
          </p:cNvCxnSpPr>
          <p:nvPr/>
        </p:nvCxnSpPr>
        <p:spPr bwMode="auto">
          <a:xfrm flipH="1">
            <a:off x="2301875" y="2997200"/>
            <a:ext cx="3175" cy="650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90125" name="AutoShape 13"/>
          <p:cNvCxnSpPr>
            <a:cxnSpLocks noChangeShapeType="1"/>
            <a:stCxn id="90120" idx="2"/>
            <a:endCxn id="90121" idx="0"/>
          </p:cNvCxnSpPr>
          <p:nvPr/>
        </p:nvCxnSpPr>
        <p:spPr bwMode="auto">
          <a:xfrm>
            <a:off x="2301876" y="4437063"/>
            <a:ext cx="4762" cy="7937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90128" name="AutoShape 16"/>
          <p:cNvCxnSpPr>
            <a:cxnSpLocks noChangeShapeType="1"/>
            <a:stCxn id="90121" idx="1"/>
            <a:endCxn id="90116" idx="1"/>
          </p:cNvCxnSpPr>
          <p:nvPr/>
        </p:nvCxnSpPr>
        <p:spPr bwMode="auto">
          <a:xfrm rot="10800000">
            <a:off x="1765301" y="2627313"/>
            <a:ext cx="3175" cy="3106762"/>
          </a:xfrm>
          <a:prstGeom prst="bentConnector3">
            <a:avLst>
              <a:gd name="adj1" fmla="val 73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90130" name="AutoShape 18"/>
          <p:cNvSpPr>
            <a:spLocks noChangeArrowheads="1"/>
          </p:cNvSpPr>
          <p:nvPr/>
        </p:nvSpPr>
        <p:spPr bwMode="auto">
          <a:xfrm>
            <a:off x="2627313" y="3068638"/>
            <a:ext cx="1296987" cy="504825"/>
          </a:xfrm>
          <a:prstGeom prst="wedgeRoundRectCallout">
            <a:avLst>
              <a:gd name="adj1" fmla="val -76315"/>
              <a:gd name="adj2" fmla="val 2830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Přišel znak </a:t>
            </a:r>
            <a:r>
              <a:rPr lang="en-US" sz="1400" dirty="0">
                <a:latin typeface="Times New Roman" charset="0"/>
                <a:cs typeface="Times New Roman" charset="0"/>
              </a:rPr>
              <a:t>‘:’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 </a:t>
            </a:r>
            <a:r>
              <a:rPr lang="cs-CZ" sz="1400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1→</a:t>
            </a:r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fmsg</a:t>
            </a:r>
          </a:p>
        </p:txBody>
      </p:sp>
      <p:sp>
        <p:nvSpPr>
          <p:cNvPr id="90136" name="Rectangle 24"/>
          <p:cNvSpPr>
            <a:spLocks noChangeArrowheads="1"/>
          </p:cNvSpPr>
          <p:nvPr/>
        </p:nvSpPr>
        <p:spPr bwMode="auto">
          <a:xfrm>
            <a:off x="466725" y="1052513"/>
            <a:ext cx="4752975" cy="4175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cxnSp>
        <p:nvCxnSpPr>
          <p:cNvPr id="90138" name="AutoShape 26"/>
          <p:cNvCxnSpPr>
            <a:cxnSpLocks noChangeShapeType="1"/>
            <a:stCxn id="90120" idx="2"/>
            <a:endCxn id="90120" idx="3"/>
          </p:cNvCxnSpPr>
          <p:nvPr/>
        </p:nvCxnSpPr>
        <p:spPr bwMode="auto">
          <a:xfrm rot="5400000" flipH="1" flipV="1">
            <a:off x="2374107" y="3971131"/>
            <a:ext cx="393700" cy="538163"/>
          </a:xfrm>
          <a:prstGeom prst="curvedConnector4">
            <a:avLst>
              <a:gd name="adj1" fmla="val -58065"/>
              <a:gd name="adj2" fmla="val 142477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90140" name="AutoShape 28"/>
          <p:cNvSpPr>
            <a:spLocks noChangeArrowheads="1"/>
          </p:cNvSpPr>
          <p:nvPr/>
        </p:nvSpPr>
        <p:spPr bwMode="auto">
          <a:xfrm>
            <a:off x="3275013" y="5373688"/>
            <a:ext cx="1657350" cy="1152525"/>
          </a:xfrm>
          <a:prstGeom prst="wedgeRectCallout">
            <a:avLst>
              <a:gd name="adj1" fmla="val -76819"/>
              <a:gd name="adj2" fmla="val -42009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Times New Roman" charset="0"/>
                <a:cs typeface="Times New Roman" charset="0"/>
              </a:rPr>
              <a:t>Kontrola LRC,</a:t>
            </a:r>
            <a:endParaRPr lang="cs-CZ" sz="140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adresy,funkcí,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registru 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hodnoty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její zobrazení</a:t>
            </a:r>
          </a:p>
        </p:txBody>
      </p:sp>
      <p:sp>
        <p:nvSpPr>
          <p:cNvPr id="90143" name="AutoShape 31"/>
          <p:cNvSpPr>
            <a:spLocks noChangeArrowheads="1"/>
          </p:cNvSpPr>
          <p:nvPr/>
        </p:nvSpPr>
        <p:spPr bwMode="auto">
          <a:xfrm>
            <a:off x="2484438" y="4724400"/>
            <a:ext cx="1439862" cy="506437"/>
          </a:xfrm>
          <a:prstGeom prst="wedgeRoundRectCallout">
            <a:avLst>
              <a:gd name="adj1" fmla="val -61356"/>
              <a:gd name="adj2" fmla="val -1123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Přišel znak 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LF</a:t>
            </a:r>
          </a:p>
          <a:p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 </a:t>
            </a:r>
            <a:r>
              <a:rPr lang="cs-CZ" sz="1400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 0→fmsg</a:t>
            </a:r>
            <a:endParaRPr lang="cs-CZ" sz="1400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90151" name="AutoShape 39"/>
          <p:cNvSpPr>
            <a:spLocks noChangeArrowheads="1"/>
          </p:cNvSpPr>
          <p:nvPr/>
        </p:nvSpPr>
        <p:spPr bwMode="auto">
          <a:xfrm>
            <a:off x="250825" y="5805489"/>
            <a:ext cx="1225550" cy="359816"/>
          </a:xfrm>
          <a:prstGeom prst="wedgeRoundRectCallout">
            <a:avLst>
              <a:gd name="adj1" fmla="val 52442"/>
              <a:gd name="adj2" fmla="val -13201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 smtClean="0">
                <a:latin typeface="Times New Roman" charset="0"/>
                <a:cs typeface="Times New Roman" charset="0"/>
              </a:rPr>
              <a:t>ukončeno</a:t>
            </a:r>
            <a:endParaRPr lang="cs-CZ" sz="1400" dirty="0">
              <a:latin typeface="Times New Roman" charset="0"/>
              <a:cs typeface="Times New Roman" charset="0"/>
            </a:endParaRPr>
          </a:p>
        </p:txBody>
      </p:sp>
      <p:sp>
        <p:nvSpPr>
          <p:cNvPr id="90152" name="AutoShape 40"/>
          <p:cNvSpPr>
            <a:spLocks noChangeArrowheads="1"/>
          </p:cNvSpPr>
          <p:nvPr/>
        </p:nvSpPr>
        <p:spPr bwMode="auto">
          <a:xfrm>
            <a:off x="3203575" y="3860800"/>
            <a:ext cx="1296988" cy="360363"/>
          </a:xfrm>
          <a:prstGeom prst="wedgeRoundRectCallout">
            <a:avLst>
              <a:gd name="adj1" fmla="val -59671"/>
              <a:gd name="adj2" fmla="val 5969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Další znak 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4315619" y="1997012"/>
            <a:ext cx="4013200" cy="9429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b="1">
                <a:latin typeface="Lucida Console" pitchFamily="49" charset="0"/>
                <a:cs typeface="Courier New" pitchFamily="49" charset="0"/>
              </a:rPr>
              <a:t>bit </a:t>
            </a:r>
            <a:r>
              <a:rPr lang="en-US" sz="1400">
                <a:latin typeface="Lucida Console" pitchFamily="49" charset="0"/>
                <a:cs typeface="Courier New" pitchFamily="49" charset="0"/>
              </a:rPr>
              <a:t>fmsg</a:t>
            </a:r>
            <a:r>
              <a:rPr lang="cs-CZ" sz="1400">
                <a:latin typeface="Lucida Console" pitchFamily="49" charset="0"/>
                <a:cs typeface="Courier New" pitchFamily="49" charset="0"/>
              </a:rPr>
              <a:t>;</a:t>
            </a:r>
            <a:r>
              <a:rPr lang="en-US" sz="1400">
                <a:latin typeface="Lucida Console" pitchFamily="49" charset="0"/>
                <a:cs typeface="Courier New" pitchFamily="49" charset="0"/>
              </a:rPr>
              <a:t> </a:t>
            </a:r>
          </a:p>
          <a:p>
            <a:r>
              <a:rPr lang="en-US" sz="140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sz="1400" i="1">
                <a:latin typeface="Lucida Console" pitchFamily="49" charset="0"/>
                <a:cs typeface="Courier New" pitchFamily="49" charset="0"/>
              </a:rPr>
              <a:t>/* </a:t>
            </a:r>
            <a:r>
              <a:rPr lang="cs-CZ" sz="1400" i="1">
                <a:latin typeface="Lucida Console" pitchFamily="49" charset="0"/>
                <a:cs typeface="Courier New" pitchFamily="49" charset="0"/>
              </a:rPr>
              <a:t>0</a:t>
            </a:r>
            <a:r>
              <a:rPr lang="en-US" sz="1400" i="1">
                <a:latin typeface="Lucida Console" pitchFamily="49" charset="0"/>
                <a:cs typeface="Courier New" pitchFamily="49" charset="0"/>
              </a:rPr>
              <a:t> – </a:t>
            </a:r>
            <a:r>
              <a:rPr lang="cs-CZ" sz="1400" i="1">
                <a:latin typeface="Lucida Console" pitchFamily="49" charset="0"/>
                <a:cs typeface="Courier New" pitchFamily="49" charset="0"/>
              </a:rPr>
              <a:t>č</a:t>
            </a:r>
            <a:r>
              <a:rPr lang="en-US" sz="1400" i="1">
                <a:latin typeface="Lucida Console" pitchFamily="49" charset="0"/>
                <a:cs typeface="Courier New" pitchFamily="49" charset="0"/>
              </a:rPr>
              <a:t>ekan</a:t>
            </a:r>
            <a:r>
              <a:rPr lang="cs-CZ" sz="1400" i="1">
                <a:latin typeface="Lucida Console" pitchFamily="49" charset="0"/>
                <a:cs typeface="Courier New" pitchFamily="49" charset="0"/>
              </a:rPr>
              <a:t>í na požadavek</a:t>
            </a:r>
            <a:endParaRPr lang="en-US" sz="1400" i="1">
              <a:latin typeface="Lucida Console" pitchFamily="49" charset="0"/>
              <a:cs typeface="Courier New" pitchFamily="49" charset="0"/>
            </a:endParaRPr>
          </a:p>
          <a:p>
            <a:r>
              <a:rPr lang="en-US" sz="1400" i="1">
                <a:latin typeface="Lucida Console" pitchFamily="49" charset="0"/>
                <a:cs typeface="Courier New" pitchFamily="49" charset="0"/>
              </a:rPr>
              <a:t>   </a:t>
            </a:r>
            <a:r>
              <a:rPr lang="cs-CZ" sz="1400" i="1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400" i="1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400" i="1">
                <a:latin typeface="Lucida Console" pitchFamily="49" charset="0"/>
                <a:cs typeface="Courier New" pitchFamily="49" charset="0"/>
              </a:rPr>
              <a:t>1</a:t>
            </a:r>
            <a:r>
              <a:rPr lang="en-US" sz="1400" i="1">
                <a:latin typeface="Lucida Console" pitchFamily="49" charset="0"/>
                <a:cs typeface="Courier New" pitchFamily="49" charset="0"/>
              </a:rPr>
              <a:t> – p</a:t>
            </a:r>
            <a:r>
              <a:rPr lang="cs-CZ" sz="1400" i="1">
                <a:latin typeface="Lucida Console" pitchFamily="49" charset="0"/>
                <a:cs typeface="Courier New" pitchFamily="49" charset="0"/>
              </a:rPr>
              <a:t>říjem,zpracování požadavku</a:t>
            </a:r>
          </a:p>
          <a:p>
            <a:r>
              <a:rPr lang="cs-CZ" sz="1400" i="1">
                <a:latin typeface="Lucida Console" pitchFamily="49" charset="0"/>
                <a:cs typeface="Courier New" pitchFamily="49" charset="0"/>
              </a:rPr>
              <a:t>           a vyslaní odpovědi</a:t>
            </a:r>
            <a:r>
              <a:rPr lang="en-US" sz="1400" i="1">
                <a:latin typeface="Lucida Console" pitchFamily="49" charset="0"/>
                <a:cs typeface="Courier New" pitchFamily="49" charset="0"/>
              </a:rPr>
              <a:t> */</a:t>
            </a:r>
            <a:endParaRPr lang="cs-CZ" sz="1400" i="1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2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MA6M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174928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79388" y="1077913"/>
            <a:ext cx="3959225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p</a:t>
            </a:r>
            <a:r>
              <a:rPr lang="cs-CZ" b="1">
                <a:cs typeface="Arial" charset="0"/>
              </a:rPr>
              <a:t>říjem požadavku</a:t>
            </a:r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1258888" y="2708275"/>
            <a:ext cx="3529012" cy="332398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(RI)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=SBUF&amp;0x7F)==':')</a:t>
            </a:r>
          </a:p>
          <a:p>
            <a:r>
              <a:rPr lang="cs-CZ" sz="1400" dirty="0">
                <a:latin typeface="Lucida Console" pitchFamily="49" charset="0"/>
              </a:rPr>
              <a:t>   {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dirty="0" err="1">
                <a:latin typeface="Lucida Console" pitchFamily="49" charset="0"/>
              </a:rPr>
              <a:t>fmsg</a:t>
            </a:r>
            <a:r>
              <a:rPr lang="cs-CZ" sz="1400" dirty="0">
                <a:latin typeface="Lucida Console" pitchFamily="49" charset="0"/>
              </a:rPr>
              <a:t>=1;</a:t>
            </a:r>
          </a:p>
          <a:p>
            <a:r>
              <a:rPr lang="cs-CZ" sz="1400" dirty="0">
                <a:latin typeface="Lucida Console" pitchFamily="49" charset="0"/>
              </a:rPr>
              <a:t>   }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fmsg</a:t>
            </a:r>
            <a:r>
              <a:rPr lang="cs-CZ" sz="1400" dirty="0">
                <a:latin typeface="Lucida Console" pitchFamily="49" charset="0"/>
              </a:rPr>
              <a:t>)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++;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RI=0;</a:t>
            </a:r>
          </a:p>
          <a:p>
            <a:r>
              <a:rPr lang="cs-CZ" sz="1400" dirty="0">
                <a:latin typeface="Lucida Console" pitchFamily="49" charset="0"/>
              </a:rPr>
              <a:t>´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]=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fmsg</a:t>
            </a:r>
            <a:r>
              <a:rPr lang="cs-CZ" sz="1400" dirty="0">
                <a:latin typeface="Lucida Console" pitchFamily="49" charset="0"/>
              </a:rPr>
              <a:t> &amp;&amp; 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=='\n')</a:t>
            </a:r>
          </a:p>
          <a:p>
            <a:r>
              <a:rPr lang="cs-CZ" sz="1400" dirty="0">
                <a:latin typeface="Lucida Console" pitchFamily="49" charset="0"/>
              </a:rPr>
              <a:t>   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en-US" sz="1400" dirty="0" err="1">
                <a:latin typeface="Lucida Console" pitchFamily="49" charset="0"/>
              </a:rPr>
              <a:t>fmsg</a:t>
            </a:r>
            <a:r>
              <a:rPr lang="en-US" sz="1400" dirty="0">
                <a:latin typeface="Lucida Console" pitchFamily="49" charset="0"/>
              </a:rPr>
              <a:t>=0;</a:t>
            </a:r>
          </a:p>
          <a:p>
            <a:r>
              <a:rPr lang="en-US" sz="1400" dirty="0">
                <a:latin typeface="Lucida Console" pitchFamily="49" charset="0"/>
              </a:rPr>
              <a:t>        .</a:t>
            </a:r>
          </a:p>
          <a:p>
            <a:r>
              <a:rPr lang="en-US" sz="1400" dirty="0">
                <a:latin typeface="Lucida Console" pitchFamily="49" charset="0"/>
              </a:rPr>
              <a:t>        .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>
            <a:off x="6015038" y="3049588"/>
            <a:ext cx="1079500" cy="7397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Klid,</a:t>
            </a:r>
          </a:p>
          <a:p>
            <a:pPr algn="ctr"/>
            <a:r>
              <a:rPr lang="cs-CZ" sz="1400">
                <a:cs typeface="Arial" charset="0"/>
              </a:rPr>
              <a:t>čekání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fsmg:0</a:t>
            </a:r>
          </a:p>
        </p:txBody>
      </p:sp>
      <p:sp>
        <p:nvSpPr>
          <p:cNvPr id="116747" name="AutoShape 11"/>
          <p:cNvSpPr>
            <a:spLocks noChangeArrowheads="1"/>
          </p:cNvSpPr>
          <p:nvPr/>
        </p:nvSpPr>
        <p:spPr bwMode="auto">
          <a:xfrm>
            <a:off x="7235825" y="3644900"/>
            <a:ext cx="1296988" cy="504825"/>
          </a:xfrm>
          <a:prstGeom prst="wedgeRoundRectCallout">
            <a:avLst>
              <a:gd name="adj1" fmla="val -98227"/>
              <a:gd name="adj2" fmla="val 1635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  <a:r>
              <a:rPr lang="en-US" sz="1400">
                <a:latin typeface="Times New Roman" charset="0"/>
                <a:cs typeface="Times New Roman" charset="0"/>
              </a:rPr>
              <a:t>‘:’</a:t>
            </a:r>
            <a:endParaRPr lang="cs-CZ" sz="1400">
              <a:latin typeface="Times New Roman" charset="0"/>
              <a:cs typeface="Times New Roman" charset="0"/>
            </a:endParaRP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1→fmsg</a:t>
            </a:r>
          </a:p>
        </p:txBody>
      </p:sp>
      <p:sp>
        <p:nvSpPr>
          <p:cNvPr id="116748" name="Line 12"/>
          <p:cNvSpPr>
            <a:spLocks noChangeShapeType="1"/>
          </p:cNvSpPr>
          <p:nvPr/>
        </p:nvSpPr>
        <p:spPr bwMode="auto">
          <a:xfrm>
            <a:off x="6588125" y="37877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6749" name="AutoShape 13"/>
          <p:cNvSpPr>
            <a:spLocks noChangeArrowheads="1"/>
          </p:cNvSpPr>
          <p:nvPr/>
        </p:nvSpPr>
        <p:spPr bwMode="auto">
          <a:xfrm>
            <a:off x="6086475" y="4364038"/>
            <a:ext cx="1076325" cy="78898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cs typeface="Arial" charset="0"/>
              </a:rPr>
              <a:t>P</a:t>
            </a:r>
            <a:r>
              <a:rPr lang="cs-CZ" sz="1400">
                <a:cs typeface="Arial" charset="0"/>
              </a:rPr>
              <a:t>ří</a:t>
            </a:r>
            <a:r>
              <a:rPr lang="en-US" sz="1400">
                <a:cs typeface="Arial" charset="0"/>
              </a:rPr>
              <a:t>jem</a:t>
            </a:r>
            <a:endParaRPr lang="cs-CZ" sz="1400">
              <a:cs typeface="Arial" charset="0"/>
            </a:endParaRPr>
          </a:p>
          <a:p>
            <a:pPr algn="ctr"/>
            <a:r>
              <a:rPr lang="cs-CZ" sz="1400">
                <a:cs typeface="Arial" charset="0"/>
              </a:rPr>
              <a:t>požadavku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fmsg:1</a:t>
            </a:r>
          </a:p>
        </p:txBody>
      </p:sp>
      <p:cxnSp>
        <p:nvCxnSpPr>
          <p:cNvPr id="116750" name="AutoShape 14"/>
          <p:cNvCxnSpPr>
            <a:cxnSpLocks noChangeShapeType="1"/>
            <a:stCxn id="116749" idx="2"/>
            <a:endCxn id="116749" idx="3"/>
          </p:cNvCxnSpPr>
          <p:nvPr/>
        </p:nvCxnSpPr>
        <p:spPr bwMode="auto">
          <a:xfrm rot="5400000" flipH="1" flipV="1">
            <a:off x="6696869" y="4687094"/>
            <a:ext cx="393700" cy="538162"/>
          </a:xfrm>
          <a:prstGeom prst="curvedConnector4">
            <a:avLst>
              <a:gd name="adj1" fmla="val -58065"/>
              <a:gd name="adj2" fmla="val 142477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7523163" y="4651375"/>
            <a:ext cx="1296987" cy="360363"/>
          </a:xfrm>
          <a:prstGeom prst="wedgeRoundRectCallout">
            <a:avLst>
              <a:gd name="adj1" fmla="val -59671"/>
              <a:gd name="adj2" fmla="val 5969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Další znak </a:t>
            </a:r>
          </a:p>
        </p:txBody>
      </p:sp>
      <p:sp>
        <p:nvSpPr>
          <p:cNvPr id="116752" name="Line 16"/>
          <p:cNvSpPr>
            <a:spLocks noChangeShapeType="1"/>
          </p:cNvSpPr>
          <p:nvPr/>
        </p:nvSpPr>
        <p:spPr bwMode="auto">
          <a:xfrm>
            <a:off x="6588125" y="51562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6753" name="AutoShape 17"/>
          <p:cNvSpPr>
            <a:spLocks noChangeArrowheads="1"/>
          </p:cNvSpPr>
          <p:nvPr/>
        </p:nvSpPr>
        <p:spPr bwMode="auto">
          <a:xfrm>
            <a:off x="6804025" y="5445125"/>
            <a:ext cx="1439863" cy="360363"/>
          </a:xfrm>
          <a:prstGeom prst="wedgeRoundRectCallout">
            <a:avLst>
              <a:gd name="adj1" fmla="val -61356"/>
              <a:gd name="adj2" fmla="val -1123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MA6M</a:t>
            </a:r>
            <a:endParaRPr lang="cs-CZ" sz="1200" b="1" dirty="0"/>
          </a:p>
        </p:txBody>
      </p:sp>
      <p:sp>
        <p:nvSpPr>
          <p:cNvPr id="1146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179388" y="1484313"/>
            <a:ext cx="97472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cs-CZ" sz="1600"/>
              <a:t>LRC</a:t>
            </a:r>
            <a:endParaRPr lang="en-US" sz="1600"/>
          </a:p>
          <a:p>
            <a:pPr marL="342900" indent="-342900"/>
            <a:r>
              <a:rPr lang="en-US" sz="1600"/>
              <a:t>a adresa</a:t>
            </a:r>
            <a:endParaRPr lang="cs-CZ" sz="1600"/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203200" y="2636838"/>
            <a:ext cx="839788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  <a:r>
              <a:rPr lang="cs-CZ" sz="1600"/>
              <a:t>. kód</a:t>
            </a:r>
          </a:p>
          <a:p>
            <a:r>
              <a:rPr lang="cs-CZ" sz="1600"/>
              <a:t> funkce</a:t>
            </a: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1189038" y="2708275"/>
            <a:ext cx="3084499" cy="267765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cs-CZ" sz="1400" dirty="0" err="1" smtClean="0">
                <a:latin typeface="Lucida Console" pitchFamily="49" charset="0"/>
              </a:rPr>
              <a:t>MbRdByte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>
                <a:latin typeface="Lucida Console" pitchFamily="49" charset="0"/>
              </a:rPr>
              <a:t>+3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=0;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b="1" dirty="0">
                <a:latin typeface="Lucida Console" pitchFamily="49" charset="0"/>
              </a:rPr>
              <a:t>switch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  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>
                <a:latin typeface="Lucida Console" pitchFamily="49" charset="0"/>
              </a:rPr>
              <a:t>case </a:t>
            </a:r>
            <a:r>
              <a:rPr lang="cs-CZ" sz="1400" dirty="0">
                <a:latin typeface="Lucida Console" pitchFamily="49" charset="0"/>
              </a:rPr>
              <a:t>FCE_WBIT: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>
                <a:latin typeface="Lucida Console" pitchFamily="49" charset="0"/>
              </a:rPr>
              <a:t>case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FCE_RBIT: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r>
              <a:rPr lang="cs-CZ" sz="1400" i="1" dirty="0">
                <a:latin typeface="Lucida Console" pitchFamily="49" charset="0"/>
              </a:rPr>
              <a:t>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default</a:t>
            </a:r>
            <a:r>
              <a:rPr lang="en-US" sz="1400" dirty="0" smtClean="0">
                <a:latin typeface="Lucida Console" pitchFamily="49" charset="0"/>
              </a:rPr>
              <a:t>: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=1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</a:t>
            </a:r>
            <a:r>
              <a:rPr lang="en-US" sz="1400" dirty="0">
                <a:latin typeface="Lucida Console" pitchFamily="49" charset="0"/>
              </a:rPr>
              <a:t>}</a:t>
            </a:r>
            <a:r>
              <a:rPr lang="cs-CZ" sz="1400" dirty="0">
                <a:latin typeface="Lucida Console" pitchFamily="49" charset="0"/>
              </a:rPr>
              <a:t>  </a:t>
            </a:r>
          </a:p>
        </p:txBody>
      </p:sp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1233488" y="1484313"/>
            <a:ext cx="5570760" cy="73866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 smtClean="0">
                <a:latin typeface="Lucida Console" pitchFamily="49" charset="0"/>
              </a:rPr>
              <a:t>MbLrc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+1,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</a:t>
            </a:r>
            <a:r>
              <a:rPr lang="cs-CZ" sz="1400" dirty="0">
                <a:latin typeface="Lucida Console" pitchFamily="49" charset="0"/>
              </a:rPr>
              <a:t>)==(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</a:t>
            </a:r>
            <a:r>
              <a:rPr lang="cs-CZ" sz="1400" dirty="0">
                <a:latin typeface="Lucida Console" pitchFamily="49" charset="0"/>
              </a:rPr>
              <a:t>)))</a:t>
            </a:r>
          </a:p>
          <a:p>
            <a:r>
              <a:rPr lang="cs-CZ" sz="1400" dirty="0">
                <a:latin typeface="Lucida Console" pitchFamily="49" charset="0"/>
              </a:rPr>
              <a:t>                     </a:t>
            </a:r>
            <a:r>
              <a:rPr lang="cs-CZ" sz="1400" dirty="0" smtClean="0">
                <a:latin typeface="Lucida Console" pitchFamily="49" charset="0"/>
              </a:rPr>
              <a:t>&amp;&amp; 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MbRdByte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+1)==ADR_S))</a:t>
            </a:r>
          </a:p>
          <a:p>
            <a:r>
              <a:rPr lang="en-US" sz="1400" dirty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14697" name="Picture 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463" y="3716338"/>
            <a:ext cx="1512887" cy="1276350"/>
          </a:xfrm>
          <a:prstGeom prst="rect">
            <a:avLst/>
          </a:prstGeom>
          <a:noFill/>
        </p:spPr>
      </p:pic>
      <p:sp>
        <p:nvSpPr>
          <p:cNvPr id="114698" name="Line 10"/>
          <p:cNvSpPr>
            <a:spLocks noChangeShapeType="1"/>
          </p:cNvSpPr>
          <p:nvPr/>
        </p:nvSpPr>
        <p:spPr bwMode="auto">
          <a:xfrm flipV="1">
            <a:off x="2771775" y="3933825"/>
            <a:ext cx="3313113" cy="158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4699" name="Line 11"/>
          <p:cNvSpPr>
            <a:spLocks noChangeShapeType="1"/>
          </p:cNvSpPr>
          <p:nvPr/>
        </p:nvSpPr>
        <p:spPr bwMode="auto">
          <a:xfrm flipH="1" flipV="1">
            <a:off x="2339975" y="4724400"/>
            <a:ext cx="3600177" cy="14476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481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MA6M</a:t>
            </a:r>
            <a:endParaRPr lang="cs-CZ" sz="1200" b="1" dirty="0"/>
          </a:p>
        </p:txBody>
      </p:sp>
      <p:sp>
        <p:nvSpPr>
          <p:cNvPr id="11673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07950" y="2980184"/>
            <a:ext cx="1151277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FCE_RBIT: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1187450" y="5229200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) 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MbAnsErr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>
                <a:latin typeface="Lucida Console" pitchFamily="49" charset="0"/>
              </a:rPr>
              <a:t>|0x</a:t>
            </a:r>
            <a:r>
              <a:rPr lang="cs-CZ" sz="1400" dirty="0">
                <a:latin typeface="Lucida Console" pitchFamily="49" charset="0"/>
              </a:rPr>
              <a:t>80,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bfou</a:t>
            </a:r>
            <a:r>
              <a:rPr lang="en-US" sz="1400" dirty="0">
                <a:latin typeface="Lucida Console" pitchFamily="49" charset="0"/>
              </a:rPr>
              <a:t>t</a:t>
            </a:r>
            <a:r>
              <a:rPr lang="cs-CZ" sz="1400" dirty="0">
                <a:latin typeface="Lucida Console" pitchFamily="49" charset="0"/>
              </a:rPr>
              <a:t>);</a:t>
            </a:r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90488" y="5180682"/>
            <a:ext cx="952500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4. chyba</a:t>
            </a:r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107950" y="1412875"/>
            <a:ext cx="1247775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FCE_WBIT: </a:t>
            </a:r>
          </a:p>
        </p:txBody>
      </p:sp>
      <p:sp>
        <p:nvSpPr>
          <p:cNvPr id="116746" name="Rectangle 10"/>
          <p:cNvSpPr>
            <a:spLocks noChangeArrowheads="1"/>
          </p:cNvSpPr>
          <p:nvPr/>
        </p:nvSpPr>
        <p:spPr bwMode="auto">
          <a:xfrm>
            <a:off x="107950" y="5733256"/>
            <a:ext cx="10064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odesl</a:t>
            </a:r>
            <a:r>
              <a:rPr lang="cs-CZ" sz="1600"/>
              <a:t>ání</a:t>
            </a:r>
          </a:p>
          <a:p>
            <a:r>
              <a:rPr lang="cs-CZ" sz="1600"/>
              <a:t>odpovědi</a:t>
            </a:r>
          </a:p>
        </p:txBody>
      </p:sp>
      <p:sp>
        <p:nvSpPr>
          <p:cNvPr id="116747" name="Rectangle 11"/>
          <p:cNvSpPr>
            <a:spLocks noChangeArrowheads="1"/>
          </p:cNvSpPr>
          <p:nvPr/>
        </p:nvSpPr>
        <p:spPr bwMode="auto">
          <a:xfrm>
            <a:off x="323528" y="1772816"/>
            <a:ext cx="5832475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en-US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+5)</a:t>
            </a:r>
            <a:r>
              <a:rPr lang="en-US" sz="1400" dirty="0">
                <a:latin typeface="Lucida Console" pitchFamily="49" charset="0"/>
              </a:rPr>
              <a:t>)!=</a:t>
            </a:r>
            <a:r>
              <a:rPr lang="cs-CZ" sz="1400" dirty="0">
                <a:latin typeface="Lucida Console" pitchFamily="49" charset="0"/>
              </a:rPr>
              <a:t>BIT_WR)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=2;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else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((val=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+9))</a:t>
            </a:r>
            <a:r>
              <a:rPr lang="en-US" sz="1400" dirty="0">
                <a:latin typeface="Lucida Console" pitchFamily="49" charset="0"/>
              </a:rPr>
              <a:t>!=0&amp;&amp;</a:t>
            </a:r>
            <a:r>
              <a:rPr lang="en-US" sz="1400" dirty="0" err="1">
                <a:latin typeface="Lucida Console" pitchFamily="49" charset="0"/>
              </a:rPr>
              <a:t>val</a:t>
            </a:r>
            <a:r>
              <a:rPr lang="en-US" sz="1400" dirty="0">
                <a:latin typeface="Lucida Console" pitchFamily="49" charset="0"/>
              </a:rPr>
              <a:t>!=0xFF00</a:t>
            </a:r>
            <a:r>
              <a:rPr lang="cs-CZ" sz="1400" dirty="0">
                <a:latin typeface="Lucida Console" pitchFamily="49" charset="0"/>
              </a:rPr>
              <a:t>)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=3;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else</a:t>
            </a:r>
            <a:r>
              <a:rPr lang="en-US" sz="1400" dirty="0">
                <a:latin typeface="Lucida Console" pitchFamily="49" charset="0"/>
              </a:rPr>
              <a:t> LED_G ...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==0)</a:t>
            </a:r>
            <a:r>
              <a:rPr lang="cs-CZ" sz="1400" dirty="0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t</a:t>
            </a:r>
            <a:r>
              <a:rPr lang="cs-CZ" sz="1400" dirty="0" smtClean="0">
                <a:latin typeface="Lucida Console" pitchFamily="49" charset="0"/>
              </a:rPr>
              <a:t>x=</a:t>
            </a:r>
            <a:r>
              <a:rPr lang="cs-CZ" sz="1400" dirty="0" err="1" smtClean="0">
                <a:latin typeface="Lucida Console" pitchFamily="49" charset="0"/>
              </a:rPr>
              <a:t>MbAnsWr</a:t>
            </a:r>
            <a:r>
              <a:rPr lang="cs-CZ" sz="1400" dirty="0" smtClean="0">
                <a:latin typeface="Lucida Console" pitchFamily="49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cs-CZ" sz="1400" dirty="0" err="1" smtClean="0">
                <a:latin typeface="Lucida Console" pitchFamily="49" charset="0"/>
              </a:rPr>
              <a:t>reg</a:t>
            </a:r>
            <a:r>
              <a:rPr lang="cs-CZ" sz="1400" dirty="0" smtClean="0">
                <a:latin typeface="Lucida Console" pitchFamily="49" charset="0"/>
              </a:rPr>
              <a:t>,val,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b="1" dirty="0" err="1">
                <a:latin typeface="Lucida Console" pitchFamily="49" charset="0"/>
              </a:rPr>
              <a:t>break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116748" name="Rectangle 12"/>
          <p:cNvSpPr>
            <a:spLocks noChangeArrowheads="1"/>
          </p:cNvSpPr>
          <p:nvPr/>
        </p:nvSpPr>
        <p:spPr bwMode="auto">
          <a:xfrm>
            <a:off x="323528" y="3363317"/>
            <a:ext cx="7056784" cy="16004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(bfin+5))==BIT_RD&amp;&amp;(</a:t>
            </a:r>
            <a:r>
              <a:rPr lang="en-US" sz="1400" dirty="0" err="1">
                <a:latin typeface="Lucida Console" pitchFamily="49" charset="0"/>
              </a:rPr>
              <a:t>pocet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en-US" sz="1400" dirty="0">
                <a:latin typeface="Lucida Console" pitchFamily="49" charset="0"/>
              </a:rPr>
              <a:t>9</a:t>
            </a:r>
            <a:r>
              <a:rPr lang="cs-CZ" sz="1400" dirty="0">
                <a:latin typeface="Lucida Console" pitchFamily="49" charset="0"/>
              </a:rPr>
              <a:t>))==1)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bity[0]=</a:t>
            </a:r>
            <a:r>
              <a:rPr lang="cs-CZ" sz="1400" dirty="0">
                <a:latin typeface="Lucida Console" pitchFamily="49" charset="0"/>
              </a:rPr>
              <a:t> ... 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>
                <a:latin typeface="Lucida Console" pitchFamily="49" charset="0"/>
              </a:rPr>
              <a:t>i</a:t>
            </a:r>
            <a:r>
              <a:rPr lang="en-US" sz="1400" dirty="0">
                <a:latin typeface="Lucida Console" pitchFamily="49" charset="0"/>
              </a:rPr>
              <a:t>t</a:t>
            </a:r>
            <a:r>
              <a:rPr lang="cs-CZ" sz="1400" dirty="0">
                <a:latin typeface="Lucida Console" pitchFamily="49" charset="0"/>
              </a:rPr>
              <a:t>x=</a:t>
            </a:r>
            <a:r>
              <a:rPr lang="cs-CZ" sz="1400" dirty="0" err="1">
                <a:latin typeface="Lucida Console" pitchFamily="49" charset="0"/>
              </a:rPr>
              <a:t>MbAnsRd</a:t>
            </a:r>
            <a:r>
              <a:rPr lang="cs-CZ" sz="1400" dirty="0">
                <a:latin typeface="Lucida Console" pitchFamily="49" charset="0"/>
              </a:rPr>
              <a:t>(ADR_S,kod_r,1,bity,bfout);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=2;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break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16750" name="Picture 14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7263" y="1989138"/>
            <a:ext cx="1512887" cy="1295400"/>
          </a:xfrm>
          <a:prstGeom prst="rect">
            <a:avLst/>
          </a:prstGeom>
          <a:noFill/>
        </p:spPr>
      </p:pic>
      <p:sp>
        <p:nvSpPr>
          <p:cNvPr id="116751" name="Line 15"/>
          <p:cNvSpPr>
            <a:spLocks noChangeShapeType="1"/>
          </p:cNvSpPr>
          <p:nvPr/>
        </p:nvSpPr>
        <p:spPr bwMode="auto">
          <a:xfrm flipV="1">
            <a:off x="1763713" y="2205038"/>
            <a:ext cx="6911975" cy="21590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6752" name="Line 16"/>
          <p:cNvSpPr>
            <a:spLocks noChangeShapeType="1"/>
          </p:cNvSpPr>
          <p:nvPr/>
        </p:nvSpPr>
        <p:spPr bwMode="auto">
          <a:xfrm flipH="1">
            <a:off x="1763688" y="2924175"/>
            <a:ext cx="6840562" cy="792857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187450" y="5643825"/>
            <a:ext cx="5184775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DIR485=1;  /*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vys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l</a:t>
            </a:r>
            <a:r>
              <a:rPr lang="cs-CZ" sz="1400" dirty="0" smtClean="0">
                <a:latin typeface="Lucida Console" pitchFamily="49" charset="0"/>
              </a:rPr>
              <a:t>á</a:t>
            </a:r>
            <a:r>
              <a:rPr lang="en-US" sz="1400" dirty="0" smtClean="0">
                <a:latin typeface="Lucida Console" pitchFamily="49" charset="0"/>
              </a:rPr>
              <a:t>n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 */</a:t>
            </a:r>
          </a:p>
          <a:p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MbWrByte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MbLrc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en-US" sz="1400" dirty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1,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-1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MbWrEoT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>
                <a:latin typeface="Lucida Console" pitchFamily="49" charset="0"/>
              </a:rPr>
              <a:t>SendBuf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DIR485=0;  /* </a:t>
            </a:r>
            <a:r>
              <a:rPr lang="en-US" sz="1400" dirty="0" err="1" smtClean="0">
                <a:latin typeface="Lucida Console" pitchFamily="49" charset="0"/>
              </a:rPr>
              <a:t>zp</a:t>
            </a:r>
            <a:r>
              <a:rPr lang="cs-CZ" sz="1400" dirty="0" smtClean="0">
                <a:latin typeface="Lucida Console" pitchFamily="49" charset="0"/>
              </a:rPr>
              <a:t>ě</a:t>
            </a:r>
            <a:r>
              <a:rPr lang="en-US" sz="1400" dirty="0" smtClean="0">
                <a:latin typeface="Lucida Console" pitchFamily="49" charset="0"/>
              </a:rPr>
              <a:t>t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p</a:t>
            </a:r>
            <a:r>
              <a:rPr lang="cs-CZ" sz="1400" dirty="0" err="1" smtClean="0">
                <a:latin typeface="Lucida Console" pitchFamily="49" charset="0"/>
              </a:rPr>
              <a:t>ří</a:t>
            </a:r>
            <a:r>
              <a:rPr lang="en-US" sz="1400" dirty="0" err="1" smtClean="0">
                <a:latin typeface="Lucida Console" pitchFamily="49" charset="0"/>
              </a:rPr>
              <a:t>jem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7326313" y="3573016"/>
            <a:ext cx="1566862" cy="3048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sz="1400">
                <a:latin typeface="Lucida Console" pitchFamily="49" charset="0"/>
              </a:rPr>
              <a:t>byte bity</a:t>
            </a:r>
            <a:r>
              <a:rPr lang="cs-CZ" sz="1400">
                <a:latin typeface="Lucida Console" pitchFamily="49" charset="0"/>
              </a:rPr>
              <a:t>[1];</a:t>
            </a:r>
          </a:p>
        </p:txBody>
      </p:sp>
    </p:spTree>
    <p:extLst>
      <p:ext uri="{BB962C8B-B14F-4D97-AF65-F5344CB8AC3E}">
        <p14:creationId xmlns:p14="http://schemas.microsoft.com/office/powerpoint/2010/main" val="414754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8" name="Picture 6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9221" y="3006725"/>
            <a:ext cx="1512887" cy="1276350"/>
          </a:xfrm>
          <a:prstGeom prst="rect">
            <a:avLst/>
          </a:prstGeom>
          <a:noFill/>
        </p:spPr>
      </p:pic>
      <p:pic>
        <p:nvPicPr>
          <p:cNvPr id="59399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270" y="3026792"/>
            <a:ext cx="1512887" cy="1276350"/>
          </a:xfrm>
          <a:prstGeom prst="rect">
            <a:avLst/>
          </a:prstGeom>
          <a:noFill/>
        </p:spPr>
      </p:pic>
      <p:sp>
        <p:nvSpPr>
          <p:cNvPr id="59402" name="Line 10"/>
          <p:cNvSpPr>
            <a:spLocks noChangeShapeType="1"/>
          </p:cNvSpPr>
          <p:nvPr/>
        </p:nvSpPr>
        <p:spPr bwMode="auto">
          <a:xfrm flipH="1" flipV="1">
            <a:off x="2340422" y="3223440"/>
            <a:ext cx="4391818" cy="925637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V="1">
            <a:off x="2195736" y="3140968"/>
            <a:ext cx="4680520" cy="100810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5364758" y="2719387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Slave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829395" y="2718817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Master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59411" name="AutoShape 19"/>
          <p:cNvSpPr>
            <a:spLocks noChangeArrowheads="1"/>
          </p:cNvSpPr>
          <p:nvPr/>
        </p:nvSpPr>
        <p:spPr bwMode="auto">
          <a:xfrm>
            <a:off x="7380312" y="2863403"/>
            <a:ext cx="1214438" cy="865188"/>
          </a:xfrm>
          <a:prstGeom prst="wedgeRoundRectCallout">
            <a:avLst>
              <a:gd name="adj1" fmla="val -80064"/>
              <a:gd name="adj2" fmla="val -1164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potvrzení</a:t>
            </a:r>
          </a:p>
          <a:p>
            <a:r>
              <a:rPr lang="cs-CZ" sz="1400">
                <a:cs typeface="Arial" charset="0"/>
              </a:rPr>
              <a:t>požadavku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MbAnsWr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482609" y="1239143"/>
            <a:ext cx="596971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3</a:t>
            </a:r>
            <a:r>
              <a:rPr lang="cs-CZ" sz="2400" b="1" dirty="0" smtClean="0"/>
              <a:t>.část </a:t>
            </a:r>
            <a:r>
              <a:rPr lang="cs-CZ" sz="2400" b="1" dirty="0"/>
              <a:t>:   </a:t>
            </a:r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cs-CZ" sz="2400" b="1" dirty="0"/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cs-CZ" sz="1200" b="1" dirty="0"/>
              <a:t>6</a:t>
            </a:r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6843737" y="4603476"/>
            <a:ext cx="1511300" cy="792162"/>
          </a:xfrm>
          <a:prstGeom prst="wedgeRoundRectCallout">
            <a:avLst>
              <a:gd name="adj1" fmla="val -59246"/>
              <a:gd name="adj2" fmla="val -10350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s</a:t>
            </a:r>
            <a:r>
              <a:rPr lang="cs-CZ" sz="1400" dirty="0" smtClean="0">
                <a:cs typeface="Arial" charset="0"/>
              </a:rPr>
              <a:t>tav tlačítka</a:t>
            </a:r>
            <a:endParaRPr lang="cs-CZ" sz="1400" dirty="0">
              <a:cs typeface="Arial" charset="0"/>
            </a:endParaRPr>
          </a:p>
          <a:p>
            <a:r>
              <a:rPr lang="cs-CZ" sz="1400" dirty="0" err="1">
                <a:solidFill>
                  <a:schemeClr val="accent2"/>
                </a:solidFill>
                <a:cs typeface="Arial" charset="0"/>
              </a:rPr>
              <a:t>MbAnsRd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3203848" y="2473002"/>
            <a:ext cx="1119600" cy="739974"/>
          </a:xfrm>
          <a:prstGeom prst="wedgeRoundRectCallout">
            <a:avLst>
              <a:gd name="adj1" fmla="val -80997"/>
              <a:gd name="adj2" fmla="val 6440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</a:t>
            </a:r>
            <a:r>
              <a:rPr lang="cs-CZ" sz="1400" dirty="0" smtClean="0">
                <a:cs typeface="Arial" charset="0"/>
              </a:rPr>
              <a:t>bitu</a:t>
            </a:r>
            <a:endParaRPr lang="cs-CZ" sz="1400" dirty="0">
              <a:cs typeface="Arial" charset="0"/>
            </a:endParaRPr>
          </a:p>
          <a:p>
            <a:r>
              <a:rPr lang="cs-CZ" sz="1400" dirty="0">
                <a:cs typeface="Arial" charset="0"/>
              </a:rPr>
              <a:t>(funkce </a:t>
            </a:r>
            <a:r>
              <a:rPr lang="cs-CZ" sz="1400" dirty="0" smtClean="0">
                <a:cs typeface="Arial" charset="0"/>
              </a:rPr>
              <a:t>1)</a:t>
            </a:r>
            <a:endParaRPr lang="cs-CZ" sz="1400" dirty="0">
              <a:cs typeface="Arial" charset="0"/>
            </a:endParaRP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MbRd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8" name="AutoShape 23"/>
          <p:cNvSpPr>
            <a:spLocks noChangeArrowheads="1"/>
          </p:cNvSpPr>
          <p:nvPr/>
        </p:nvSpPr>
        <p:spPr bwMode="auto">
          <a:xfrm>
            <a:off x="1899369" y="4603476"/>
            <a:ext cx="1171575" cy="1009650"/>
          </a:xfrm>
          <a:prstGeom prst="wedgeRoundRectCallout">
            <a:avLst>
              <a:gd name="adj1" fmla="val -21410"/>
              <a:gd name="adj2" fmla="val -8836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zápis stavu</a:t>
            </a:r>
          </a:p>
          <a:p>
            <a:r>
              <a:rPr lang="cs-CZ" sz="1400">
                <a:cs typeface="Arial" charset="0"/>
              </a:rPr>
              <a:t>tlačítka</a:t>
            </a:r>
          </a:p>
          <a:p>
            <a:r>
              <a:rPr lang="cs-CZ" sz="1400">
                <a:cs typeface="Arial" charset="0"/>
              </a:rPr>
              <a:t>(funkce 5)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MbWrOne</a:t>
            </a:r>
          </a:p>
        </p:txBody>
      </p:sp>
    </p:spTree>
    <p:extLst>
      <p:ext uri="{BB962C8B-B14F-4D97-AF65-F5344CB8AC3E}">
        <p14:creationId xmlns:p14="http://schemas.microsoft.com/office/powerpoint/2010/main" val="347190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1350296" y="1239143"/>
            <a:ext cx="6894112" cy="41549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Pro </a:t>
            </a:r>
            <a:r>
              <a:rPr lang="cs-CZ" sz="2400" b="1" dirty="0" smtClean="0"/>
              <a:t>3.část :</a:t>
            </a:r>
          </a:p>
          <a:p>
            <a:pPr algn="ctr"/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je  </a:t>
            </a:r>
            <a:r>
              <a:rPr lang="en-US" sz="2400" b="1" dirty="0" err="1" smtClean="0"/>
              <a:t>nezbytn</a:t>
            </a:r>
            <a:r>
              <a:rPr lang="cs-CZ" sz="2400" b="1" dirty="0" smtClean="0"/>
              <a:t>é </a:t>
            </a:r>
          </a:p>
          <a:p>
            <a:pPr algn="ctr"/>
            <a:r>
              <a:rPr lang="cs-CZ" sz="2400" b="1" dirty="0" smtClean="0"/>
              <a:t>1. správně nastavit propojky pro modul UART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buď přenos konektorem USB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nebo přenos konektory RS232/485</a:t>
            </a:r>
          </a:p>
          <a:p>
            <a:endParaRPr lang="cs-CZ" sz="2400" b="1" dirty="0" smtClean="0">
              <a:solidFill>
                <a:schemeClr val="tx1"/>
              </a:solidFill>
            </a:endParaRPr>
          </a:p>
          <a:p>
            <a:r>
              <a:rPr lang="cs-CZ" sz="2400" b="1" dirty="0" smtClean="0">
                <a:solidFill>
                  <a:schemeClr val="tx1"/>
                </a:solidFill>
              </a:rPr>
              <a:t>2. správně přepínat budič RS485</a:t>
            </a:r>
          </a:p>
          <a:p>
            <a:r>
              <a:rPr lang="cs-CZ" sz="2400" b="1" dirty="0" smtClean="0">
                <a:solidFill>
                  <a:schemeClr val="tx1"/>
                </a:solidFill>
              </a:rPr>
              <a:t>    </a:t>
            </a:r>
            <a:r>
              <a:rPr lang="cs-CZ" sz="2400" b="1" dirty="0" smtClean="0">
                <a:solidFill>
                  <a:srgbClr val="C00000"/>
                </a:solidFill>
              </a:rPr>
              <a:t>pro příjem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nebo pro vysílání</a:t>
            </a:r>
            <a:endParaRPr lang="cs-CZ" sz="2400" b="1" dirty="0">
              <a:solidFill>
                <a:srgbClr val="C00000"/>
              </a:solidFill>
            </a:endParaRPr>
          </a:p>
        </p:txBody>
      </p:sp>
      <p:sp>
        <p:nvSpPr>
          <p:cNvPr id="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0" name="Line 68"/>
          <p:cNvSpPr>
            <a:spLocks noChangeShapeType="1"/>
          </p:cNvSpPr>
          <p:nvPr/>
        </p:nvSpPr>
        <p:spPr bwMode="auto">
          <a:xfrm flipH="1" flipV="1">
            <a:off x="2639307" y="3527425"/>
            <a:ext cx="152400" cy="2286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pic>
        <p:nvPicPr>
          <p:cNvPr id="49222" name="Picture 70" descr="priprave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1895" y="1196752"/>
            <a:ext cx="3782353" cy="5362798"/>
          </a:xfrm>
          <a:prstGeom prst="rect">
            <a:avLst/>
          </a:prstGeom>
          <a:noFill/>
        </p:spPr>
      </p:pic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785107" y="6219825"/>
            <a:ext cx="1863725" cy="377825"/>
          </a:xfrm>
          <a:prstGeom prst="wedgeRoundRectCallout">
            <a:avLst>
              <a:gd name="adj1" fmla="val 94208"/>
              <a:gd name="adj2" fmla="val -39074"/>
              <a:gd name="adj3" fmla="val 16667"/>
            </a:avLst>
          </a:prstGeom>
          <a:solidFill>
            <a:srgbClr val="CCFFCC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600" b="1">
                <a:latin typeface="Times New Roman" pitchFamily="18" charset="0"/>
                <a:cs typeface="Arial" charset="0"/>
              </a:rPr>
              <a:t>RS485 konektory </a:t>
            </a:r>
          </a:p>
        </p:txBody>
      </p:sp>
      <p:sp>
        <p:nvSpPr>
          <p:cNvPr id="49235" name="AutoShape 83"/>
          <p:cNvSpPr>
            <a:spLocks noChangeArrowheads="1"/>
          </p:cNvSpPr>
          <p:nvPr/>
        </p:nvSpPr>
        <p:spPr bwMode="auto">
          <a:xfrm>
            <a:off x="820851" y="1196752"/>
            <a:ext cx="1944216" cy="1872208"/>
          </a:xfrm>
          <a:prstGeom prst="wedgeRoundRectCallout">
            <a:avLst>
              <a:gd name="adj1" fmla="val 162302"/>
              <a:gd name="adj2" fmla="val -22804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pro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modul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UART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USB  x  RS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Pro nahrávání programu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USB</a:t>
            </a: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</a:t>
            </a:r>
            <a:endParaRPr lang="cs-CZ" sz="16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23" name="AutoShape 83"/>
          <p:cNvSpPr>
            <a:spLocks noChangeArrowheads="1"/>
          </p:cNvSpPr>
          <p:nvPr/>
        </p:nvSpPr>
        <p:spPr bwMode="auto">
          <a:xfrm>
            <a:off x="748843" y="4581128"/>
            <a:ext cx="2016224" cy="864096"/>
          </a:xfrm>
          <a:prstGeom prst="wedgeRoundRectCallout">
            <a:avLst>
              <a:gd name="adj1" fmla="val 82244"/>
              <a:gd name="adj2" fmla="val 5262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RS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RS232  x  RS485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RS85</a:t>
            </a:r>
          </a:p>
          <a:p>
            <a:pPr algn="ctr"/>
            <a:endParaRPr lang="cs-CZ" sz="1600" b="1" dirty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9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348880"/>
            <a:ext cx="63055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1331640" y="1412776"/>
            <a:ext cx="2304256" cy="377825"/>
          </a:xfrm>
          <a:prstGeom prst="wedgeRoundRectCallout">
            <a:avLst>
              <a:gd name="adj1" fmla="val 16452"/>
              <a:gd name="adj2" fmla="val 404057"/>
              <a:gd name="adj3" fmla="val 16667"/>
            </a:avLst>
          </a:prstGeom>
          <a:solidFill>
            <a:srgbClr val="CCFFFF"/>
          </a:solidFill>
          <a:ln w="9525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b="1" dirty="0" smtClean="0">
                <a:latin typeface="Lucida Console" pitchFamily="49" charset="0"/>
                <a:cs typeface="Arial" charset="0"/>
              </a:rPr>
              <a:t>#define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DIR485 P3_7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endParaRPr lang="cs-CZ" sz="1400" b="1" dirty="0">
              <a:latin typeface="Lucida Console" pitchFamily="49" charset="0"/>
              <a:cs typeface="Arial" charset="0"/>
            </a:endParaRPr>
          </a:p>
        </p:txBody>
      </p:sp>
      <p:graphicFrame>
        <p:nvGraphicFramePr>
          <p:cNvPr id="12" name="Group 142"/>
          <p:cNvGraphicFramePr>
            <a:graphicFrameLocks noGrp="1"/>
          </p:cNvGraphicFramePr>
          <p:nvPr/>
        </p:nvGraphicFramePr>
        <p:xfrm>
          <a:off x="1619672" y="4653136"/>
          <a:ext cx="1944216" cy="914400"/>
        </p:xfrm>
        <a:graphic>
          <a:graphicData uri="http://schemas.openxmlformats.org/drawingml/2006/table">
            <a:tbl>
              <a:tblPr/>
              <a:tblGrid>
                <a:gridCol w="792088"/>
                <a:gridCol w="1152128"/>
              </a:tblGrid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485</a:t>
                      </a: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směr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Rx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(p</a:t>
                      </a: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říjem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Tx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(vysílání)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AutoShape 79"/>
          <p:cNvSpPr>
            <a:spLocks noChangeArrowheads="1"/>
          </p:cNvSpPr>
          <p:nvPr/>
        </p:nvSpPr>
        <p:spPr bwMode="auto">
          <a:xfrm>
            <a:off x="4788024" y="4653136"/>
            <a:ext cx="3600400" cy="1296144"/>
          </a:xfrm>
          <a:prstGeom prst="wedgeRoundRectCallout">
            <a:avLst>
              <a:gd name="adj1" fmla="val -83505"/>
              <a:gd name="adj2" fmla="val -10478"/>
              <a:gd name="adj3" fmla="val 16667"/>
            </a:avLst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Nastavit na příjem (0)</a:t>
            </a:r>
          </a:p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Před vysláním zprávy nastavit na vysílání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(1)</a:t>
            </a:r>
          </a:p>
          <a:p>
            <a:pPr marL="342900" indent="-342900"/>
            <a:r>
              <a:rPr lang="cs-CZ" sz="1400" dirty="0" smtClean="0">
                <a:latin typeface="Lucida Console" pitchFamily="49" charset="0"/>
                <a:cs typeface="Arial" charset="0"/>
              </a:rPr>
              <a:t>   a po vyslání zprávy zpět na příjem (0)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9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MA6M</a:t>
            </a:r>
            <a:endParaRPr lang="cs-CZ" sz="1200" b="1" dirty="0"/>
          </a:p>
        </p:txBody>
      </p:sp>
      <p:sp>
        <p:nvSpPr>
          <p:cNvPr id="7782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179388" y="1557338"/>
            <a:ext cx="3600450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MASTER</a:t>
            </a:r>
          </a:p>
          <a:p>
            <a:pPr algn="ctr"/>
            <a:r>
              <a:rPr lang="cs-CZ" b="1"/>
              <a:t>(klient)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250825" y="22764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 dirty="0"/>
              <a:t>V pravidelných časových intervalech</a:t>
            </a:r>
          </a:p>
          <a:p>
            <a:r>
              <a:rPr lang="cs-CZ" sz="1600" dirty="0"/>
              <a:t> generuje 1bitovou informaci a</a:t>
            </a:r>
          </a:p>
          <a:p>
            <a:r>
              <a:rPr lang="cs-CZ" sz="1600" dirty="0"/>
              <a:t> předává požadavek na zápis</a:t>
            </a:r>
          </a:p>
          <a:p>
            <a:r>
              <a:rPr lang="cs-CZ" sz="1600" dirty="0"/>
              <a:t> do uzlu SLAVE</a:t>
            </a:r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250825" y="41941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generuje požadavek na čtení bitové</a:t>
            </a:r>
          </a:p>
          <a:p>
            <a:r>
              <a:rPr lang="cs-CZ" sz="1600"/>
              <a:t> informace z uzlu SLAVE</a:t>
            </a:r>
          </a:p>
          <a:p>
            <a:r>
              <a:rPr lang="cs-CZ" sz="1600"/>
              <a:t> a zobrazuje ji</a:t>
            </a:r>
          </a:p>
        </p:txBody>
      </p:sp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5581650" y="1557338"/>
            <a:ext cx="3094038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SLAVE</a:t>
            </a:r>
          </a:p>
          <a:p>
            <a:pPr algn="ctr"/>
            <a:r>
              <a:rPr lang="cs-CZ" b="1"/>
              <a:t>(server)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5653088" y="2276475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 dirty="0"/>
              <a:t>Po příjmu  informaci zobrazí </a:t>
            </a:r>
          </a:p>
          <a:p>
            <a:r>
              <a:rPr lang="cs-CZ" sz="1600" dirty="0"/>
              <a:t>a odešle potvrzovací odpověď</a:t>
            </a:r>
            <a:r>
              <a:rPr lang="cs-CZ" sz="1400" dirty="0"/>
              <a:t> </a:t>
            </a:r>
          </a:p>
        </p:txBody>
      </p:sp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5653088" y="4338638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požadavku hodnotu</a:t>
            </a:r>
          </a:p>
          <a:p>
            <a:r>
              <a:rPr lang="cs-CZ" sz="1600"/>
              <a:t> bitu odešle</a:t>
            </a:r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>
            <a:off x="3779838" y="270827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>
            <a:off x="3779838" y="3429000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9" name="Text Box 15"/>
          <p:cNvSpPr txBox="1">
            <a:spLocks noChangeArrowheads="1"/>
          </p:cNvSpPr>
          <p:nvPr/>
        </p:nvSpPr>
        <p:spPr bwMode="auto">
          <a:xfrm>
            <a:off x="3963345" y="2190750"/>
            <a:ext cx="12490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 dirty="0"/>
              <a:t>kód </a:t>
            </a:r>
            <a:r>
              <a:rPr lang="cs-CZ" sz="1400" dirty="0" err="1"/>
              <a:t>fukce</a:t>
            </a:r>
            <a:r>
              <a:rPr lang="cs-CZ" sz="1400" dirty="0"/>
              <a:t>: 05</a:t>
            </a:r>
          </a:p>
          <a:p>
            <a:pPr algn="ctr"/>
            <a:r>
              <a:rPr lang="cs-CZ" sz="1400" dirty="0"/>
              <a:t>+ data</a:t>
            </a:r>
          </a:p>
        </p:txBody>
      </p:sp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4140200" y="3124200"/>
            <a:ext cx="912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potvrzení</a:t>
            </a:r>
          </a:p>
        </p:txBody>
      </p:sp>
      <p:sp>
        <p:nvSpPr>
          <p:cNvPr id="77841" name="Line 17"/>
          <p:cNvSpPr>
            <a:spLocks noChangeShapeType="1"/>
          </p:cNvSpPr>
          <p:nvPr/>
        </p:nvSpPr>
        <p:spPr bwMode="auto">
          <a:xfrm>
            <a:off x="3779838" y="4652963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42" name="Text Box 18"/>
          <p:cNvSpPr txBox="1">
            <a:spLocks noChangeArrowheads="1"/>
          </p:cNvSpPr>
          <p:nvPr/>
        </p:nvSpPr>
        <p:spPr bwMode="auto">
          <a:xfrm>
            <a:off x="3981450" y="4348163"/>
            <a:ext cx="1238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01</a:t>
            </a:r>
          </a:p>
        </p:txBody>
      </p:sp>
      <p:sp>
        <p:nvSpPr>
          <p:cNvPr id="77843" name="Line 19"/>
          <p:cNvSpPr>
            <a:spLocks noChangeShapeType="1"/>
          </p:cNvSpPr>
          <p:nvPr/>
        </p:nvSpPr>
        <p:spPr bwMode="auto">
          <a:xfrm>
            <a:off x="3779838" y="544512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44" name="Text Box 20"/>
          <p:cNvSpPr txBox="1">
            <a:spLocks noChangeArrowheads="1"/>
          </p:cNvSpPr>
          <p:nvPr/>
        </p:nvSpPr>
        <p:spPr bwMode="auto">
          <a:xfrm>
            <a:off x="4356100" y="5140325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44235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81" y="2504009"/>
            <a:ext cx="29622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43" y="2538412"/>
            <a:ext cx="26955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MA6M</a:t>
            </a:r>
            <a:endParaRPr lang="cs-CZ" sz="1200" b="1" dirty="0"/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152140" y="1195388"/>
            <a:ext cx="458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1.část :   </a:t>
            </a:r>
            <a:r>
              <a:rPr lang="cs-CZ" sz="2400" b="1" dirty="0" smtClean="0"/>
              <a:t>PC-PC</a:t>
            </a:r>
            <a:r>
              <a:rPr lang="en-US" sz="2400" b="1" dirty="0" smtClean="0"/>
              <a:t>  (</a:t>
            </a:r>
            <a:r>
              <a:rPr lang="en-US" sz="2400" b="1" dirty="0" err="1" smtClean="0"/>
              <a:t>varianta</a:t>
            </a:r>
            <a:r>
              <a:rPr lang="en-US" sz="2400" b="1" dirty="0" smtClean="0"/>
              <a:t>  C#)</a:t>
            </a:r>
            <a:endParaRPr lang="cs-CZ" sz="2400" b="1" dirty="0"/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2483768" y="4740275"/>
            <a:ext cx="1085850" cy="738187"/>
          </a:xfrm>
          <a:prstGeom prst="wedgeRoundRectCallout">
            <a:avLst>
              <a:gd name="adj1" fmla="val -75148"/>
              <a:gd name="adj2" fmla="val -17989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bitu</a:t>
            </a:r>
          </a:p>
          <a:p>
            <a:r>
              <a:rPr lang="cs-CZ" sz="1400" dirty="0">
                <a:cs typeface="Arial" charset="0"/>
              </a:rPr>
              <a:t>(funkce 1)</a:t>
            </a:r>
          </a:p>
          <a:p>
            <a:pPr algn="ctr"/>
            <a:r>
              <a:rPr lang="cs-CZ" sz="1400" dirty="0">
                <a:solidFill>
                  <a:schemeClr val="accent2"/>
                </a:solidFill>
                <a:cs typeface="Arial" charset="0"/>
              </a:rPr>
              <a:t>  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1115617" y="3698875"/>
            <a:ext cx="4248472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 flipH="1" flipV="1">
            <a:off x="2123728" y="3789040"/>
            <a:ext cx="4378282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3" name="AutoShape 53"/>
          <p:cNvSpPr>
            <a:spLocks noChangeArrowheads="1"/>
          </p:cNvSpPr>
          <p:nvPr/>
        </p:nvSpPr>
        <p:spPr bwMode="auto">
          <a:xfrm>
            <a:off x="640455" y="4404146"/>
            <a:ext cx="1171575" cy="752475"/>
          </a:xfrm>
          <a:prstGeom prst="wedgeRoundRectCallout">
            <a:avLst>
              <a:gd name="adj1" fmla="val 544"/>
              <a:gd name="adj2" fmla="val -14092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1 bitu</a:t>
            </a:r>
          </a:p>
          <a:p>
            <a:r>
              <a:rPr lang="cs-CZ" sz="1400" dirty="0">
                <a:cs typeface="Arial" charset="0"/>
              </a:rPr>
              <a:t>(funkce 5)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82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69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947" y="1628800"/>
            <a:ext cx="666536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6" name="Obdélník 15"/>
          <p:cNvSpPr/>
          <p:nvPr/>
        </p:nvSpPr>
        <p:spPr>
          <a:xfrm>
            <a:off x="930971" y="2040895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 smtClean="0">
                <a:solidFill>
                  <a:srgbClr val="FFFF00"/>
                </a:solidFill>
              </a:rPr>
              <a:t>Master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17" name="Obdélník 16"/>
          <p:cNvSpPr/>
          <p:nvPr/>
        </p:nvSpPr>
        <p:spPr>
          <a:xfrm>
            <a:off x="5606555" y="2066439"/>
            <a:ext cx="941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 smtClean="0">
                <a:solidFill>
                  <a:srgbClr val="FFFF00"/>
                </a:solidFill>
              </a:rPr>
              <a:t>(Slave)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2659163" y="2204864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491880" y="1839962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 </a:t>
            </a:r>
            <a:r>
              <a:rPr lang="cs-CZ" sz="1400" dirty="0" smtClean="0"/>
              <a:t>- virtuální</a:t>
            </a:r>
            <a:endParaRPr lang="cs-CZ" sz="1400" b="1" dirty="0">
              <a:solidFill>
                <a:srgbClr val="C00000"/>
              </a:solidFill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PC  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(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) </a:t>
            </a:r>
            <a:endParaRPr lang="cs-CZ" b="1" dirty="0">
              <a:cs typeface="Arial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270997" y="4582869"/>
            <a:ext cx="418722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C: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 smtClean="0">
              <a:cs typeface="Arial" charset="0"/>
            </a:endParaRP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>
              <a:cs typeface="Arial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930971" y="543855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en-US" dirty="0" err="1" smtClean="0">
                <a:cs typeface="Arial" charset="0"/>
              </a:rPr>
              <a:t>testov</a:t>
            </a:r>
            <a:r>
              <a:rPr lang="cs-CZ" dirty="0" err="1" smtClean="0">
                <a:cs typeface="Arial" charset="0"/>
              </a:rPr>
              <a:t>ání</a:t>
            </a:r>
            <a:r>
              <a:rPr lang="cs-CZ" dirty="0" smtClean="0">
                <a:cs typeface="Arial" charset="0"/>
              </a:rPr>
              <a:t>  ModbusMaster.exe a ModbusSlave.exe</a:t>
            </a:r>
            <a:endParaRPr lang="cs-CZ" b="1" dirty="0">
              <a:cs typeface="Arial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1259632" y="5951021"/>
            <a:ext cx="4198585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dirty="0">
                <a:cs typeface="Arial" charset="0"/>
              </a:rPr>
              <a:t>C:</a:t>
            </a:r>
            <a:r>
              <a:rPr lang="en-US" dirty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\sharp\exe\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r>
              <a:rPr lang="cs-CZ" dirty="0" err="1" smtClean="0">
                <a:cs typeface="Arial" charset="0"/>
              </a:rPr>
              <a:t>exe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575900" y="4715852"/>
            <a:ext cx="1300356" cy="36933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modbus.dll</a:t>
            </a:r>
            <a:endParaRPr lang="cs-CZ" dirty="0">
              <a:cs typeface="Arial" charset="0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5550099" y="5951020"/>
            <a:ext cx="2168688" cy="646331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square">
            <a:spAutoFit/>
          </a:bodyPr>
          <a:lstStyle/>
          <a:p>
            <a:r>
              <a:rPr lang="en-US" dirty="0">
                <a:cs typeface="Arial" charset="0"/>
              </a:rPr>
              <a:t>ModbusMaster.exe</a:t>
            </a:r>
          </a:p>
          <a:p>
            <a:r>
              <a:rPr lang="en-US" dirty="0" smtClean="0">
                <a:cs typeface="Arial" charset="0"/>
              </a:rPr>
              <a:t>ModbusSlave.exe</a:t>
            </a:r>
            <a:endParaRPr lang="cs-CZ" dirty="0">
              <a:cs typeface="Arial" charset="0"/>
            </a:endParaRPr>
          </a:p>
        </p:txBody>
      </p:sp>
      <p:sp>
        <p:nvSpPr>
          <p:cNvPr id="2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MA6M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62886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4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467544" y="980728"/>
            <a:ext cx="38527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Zařazení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do aplikace</a:t>
            </a:r>
            <a:endParaRPr lang="cs-CZ" b="1" dirty="0">
              <a:cs typeface="Arial" charset="0"/>
            </a:endParaRPr>
          </a:p>
        </p:txBody>
      </p:sp>
      <p:pic>
        <p:nvPicPr>
          <p:cNvPr id="779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1469901"/>
            <a:ext cx="3015816" cy="174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47" y="2344117"/>
            <a:ext cx="2426451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62611"/>
            <a:ext cx="27717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653" y="2676872"/>
            <a:ext cx="19716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49"/>
          <p:cNvSpPr txBox="1">
            <a:spLocks noChangeArrowheads="1"/>
          </p:cNvSpPr>
          <p:nvPr/>
        </p:nvSpPr>
        <p:spPr bwMode="auto">
          <a:xfrm>
            <a:off x="6804248" y="1641574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1.</a:t>
            </a:r>
            <a:endParaRPr lang="cs-CZ" sz="2400" b="1" dirty="0"/>
          </a:p>
        </p:txBody>
      </p:sp>
      <p:sp>
        <p:nvSpPr>
          <p:cNvPr id="28" name="Text Box 49"/>
          <p:cNvSpPr txBox="1">
            <a:spLocks noChangeArrowheads="1"/>
          </p:cNvSpPr>
          <p:nvPr/>
        </p:nvSpPr>
        <p:spPr bwMode="auto">
          <a:xfrm>
            <a:off x="3635896" y="2350120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2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cxnSp>
        <p:nvCxnSpPr>
          <p:cNvPr id="3" name="Přímá spojnice se šipkou 2"/>
          <p:cNvCxnSpPr/>
          <p:nvPr/>
        </p:nvCxnSpPr>
        <p:spPr>
          <a:xfrm>
            <a:off x="1835696" y="3573016"/>
            <a:ext cx="5832648" cy="216024"/>
          </a:xfrm>
          <a:prstGeom prst="straightConnector1">
            <a:avLst/>
          </a:prstGeom>
          <a:ln w="19050">
            <a:solidFill>
              <a:srgbClr val="0000F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251520" y="3191743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3.</a:t>
            </a:r>
            <a:endParaRPr lang="cs-CZ" sz="2400" b="1" dirty="0"/>
          </a:p>
        </p:txBody>
      </p:sp>
      <p:sp>
        <p:nvSpPr>
          <p:cNvPr id="4" name="Ovál 3"/>
          <p:cNvSpPr/>
          <p:nvPr/>
        </p:nvSpPr>
        <p:spPr>
          <a:xfrm>
            <a:off x="971600" y="5758755"/>
            <a:ext cx="1728192" cy="31065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Text Box 49"/>
          <p:cNvSpPr txBox="1">
            <a:spLocks noChangeArrowheads="1"/>
          </p:cNvSpPr>
          <p:nvPr/>
        </p:nvSpPr>
        <p:spPr bwMode="auto">
          <a:xfrm>
            <a:off x="251520" y="5631631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4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sp>
        <p:nvSpPr>
          <p:cNvPr id="6" name="Zaoblený obdélníkový popisek 5"/>
          <p:cNvSpPr/>
          <p:nvPr/>
        </p:nvSpPr>
        <p:spPr>
          <a:xfrm>
            <a:off x="7334149" y="1700808"/>
            <a:ext cx="1381225" cy="612648"/>
          </a:xfrm>
          <a:prstGeom prst="wedgeRoundRectCallout">
            <a:avLst>
              <a:gd name="adj1" fmla="val -128752"/>
              <a:gd name="adj2" fmla="val 73383"/>
              <a:gd name="adj3" fmla="val 16667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0000FF"/>
                </a:solidFill>
              </a:rPr>
              <a:t>p</a:t>
            </a:r>
            <a:r>
              <a:rPr lang="cs-CZ" sz="1400" dirty="0" smtClean="0">
                <a:solidFill>
                  <a:srgbClr val="0000FF"/>
                </a:solidFill>
              </a:rPr>
              <a:t>ravé tlačítko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myši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MA6M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35159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79512" y="1556792"/>
            <a:ext cx="8629650" cy="483209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namespace</a:t>
            </a:r>
            <a:r>
              <a:rPr lang="cs-CZ" sz="1400" b="1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rgbClr val="0000FF"/>
                </a:solidFill>
                <a:cs typeface="Arial" charset="0"/>
              </a:rPr>
              <a:t>Modbus</a:t>
            </a:r>
            <a:r>
              <a:rPr lang="cs-CZ" sz="1400" dirty="0">
                <a:solidFill>
                  <a:srgbClr val="0000FF"/>
                </a:solidFill>
                <a:cs typeface="Arial" charset="0"/>
              </a:rPr>
              <a:t>;</a:t>
            </a:r>
          </a:p>
          <a:p>
            <a:endParaRPr lang="cs-CZ" sz="1400" dirty="0">
              <a:cs typeface="Arial" charset="0"/>
            </a:endParaRPr>
          </a:p>
          <a:p>
            <a:r>
              <a:rPr lang="cs-CZ" sz="1400" b="1" dirty="0" smtClean="0">
                <a:cs typeface="Arial" charset="0"/>
              </a:rPr>
              <a:t>  </a:t>
            </a:r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class</a:t>
            </a:r>
            <a:r>
              <a:rPr lang="cs-CZ" sz="1400" b="1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cs typeface="Arial" charset="0"/>
              </a:rPr>
              <a:t>Modbus</a:t>
            </a:r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ASCII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  <a:p>
            <a:endParaRPr lang="cs-CZ" sz="1400" dirty="0"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AHex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b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HexAsc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b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w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,byte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WrEoT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):;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WrOne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adr,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fce,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reg,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val,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bytes,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adr,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AnsErr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Lrc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le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n):</a:t>
            </a:r>
            <a:r>
              <a:rPr lang="cs-CZ" sz="1400" dirty="0">
                <a:latin typeface="Lucida Console" pitchFamily="49" charset="0"/>
                <a:cs typeface="Arial" charset="0"/>
              </a:rPr>
              <a:t>byte;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107702" y="980728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dirty="0">
                <a:cs typeface="Arial" charset="0"/>
              </a:rPr>
              <a:t>Podpora pro PC      </a:t>
            </a:r>
            <a:r>
              <a:rPr lang="en-US" dirty="0" smtClean="0">
                <a:solidFill>
                  <a:srgbClr val="0000FF"/>
                </a:solidFill>
                <a:cs typeface="Arial" charset="0"/>
              </a:rPr>
              <a:t>Class lib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  -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 </a:t>
            </a:r>
            <a:endParaRPr lang="cs-CZ" b="1" dirty="0">
              <a:cs typeface="Arial" charset="0"/>
            </a:endParaRP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67828" name="Group 244"/>
          <p:cNvGraphicFramePr>
            <a:graphicFrameLocks noGrp="1"/>
          </p:cNvGraphicFramePr>
          <p:nvPr/>
        </p:nvGraphicFramePr>
        <p:xfrm>
          <a:off x="900113" y="1125538"/>
          <a:ext cx="5688012" cy="2238720"/>
        </p:xfrm>
        <a:graphic>
          <a:graphicData uri="http://schemas.openxmlformats.org/drawingml/2006/table">
            <a:tbl>
              <a:tblPr/>
              <a:tblGrid>
                <a:gridCol w="2968625"/>
                <a:gridCol w="2719387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metody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třídy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ModbusASCII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 aplikaci z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dll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WrOne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AnsWr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WrEoT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AnsErr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v sekci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ing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přidat </a:t>
                      </a: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7830" name="Group 2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017087"/>
              </p:ext>
            </p:extLst>
          </p:nvPr>
        </p:nvGraphicFramePr>
        <p:xfrm>
          <a:off x="900113" y="3573463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Line 10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9876" name="Text Box 1028"/>
          <p:cNvSpPr txBox="1">
            <a:spLocks noChangeArrowheads="1"/>
          </p:cNvSpPr>
          <p:nvPr/>
        </p:nvSpPr>
        <p:spPr bwMode="auto">
          <a:xfrm>
            <a:off x="468313" y="1412875"/>
            <a:ext cx="6573837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:</a:t>
            </a:r>
            <a:r>
              <a:rPr lang="en-US" sz="1600"/>
              <a:t>,  </a:t>
            </a:r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LRC</a:t>
            </a:r>
            <a:r>
              <a:rPr lang="cs-CZ" sz="1600"/>
              <a:t>, </a:t>
            </a:r>
            <a:r>
              <a:rPr lang="cs-CZ" sz="1600" b="1"/>
              <a:t>CRLF</a:t>
            </a:r>
          </a:p>
        </p:txBody>
      </p:sp>
      <p:sp>
        <p:nvSpPr>
          <p:cNvPr id="79877" name="AutoShape 1029"/>
          <p:cNvSpPr>
            <a:spLocks noChangeArrowheads="1"/>
          </p:cNvSpPr>
          <p:nvPr/>
        </p:nvSpPr>
        <p:spPr bwMode="auto">
          <a:xfrm>
            <a:off x="3729038" y="1844675"/>
            <a:ext cx="485775" cy="6477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79878" name="Text Box 1030"/>
          <p:cNvSpPr txBox="1">
            <a:spLocks noChangeArrowheads="1"/>
          </p:cNvSpPr>
          <p:nvPr/>
        </p:nvSpPr>
        <p:spPr bwMode="auto">
          <a:xfrm>
            <a:off x="488950" y="2630488"/>
            <a:ext cx="6408738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79879" name="Line 1031"/>
          <p:cNvSpPr>
            <a:spLocks noChangeShapeType="1"/>
          </p:cNvSpPr>
          <p:nvPr/>
        </p:nvSpPr>
        <p:spPr bwMode="auto">
          <a:xfrm>
            <a:off x="7164388" y="3689350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9880" name="Text Box 1032"/>
          <p:cNvSpPr txBox="1">
            <a:spLocks noChangeArrowheads="1"/>
          </p:cNvSpPr>
          <p:nvPr/>
        </p:nvSpPr>
        <p:spPr bwMode="auto">
          <a:xfrm>
            <a:off x="7935913" y="349408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79881" name="Text Box 1033"/>
          <p:cNvSpPr txBox="1">
            <a:spLocks noChangeArrowheads="1"/>
          </p:cNvSpPr>
          <p:nvPr/>
        </p:nvSpPr>
        <p:spPr bwMode="auto">
          <a:xfrm>
            <a:off x="468313" y="3567113"/>
            <a:ext cx="6408737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79882" name="Line 1034"/>
          <p:cNvSpPr>
            <a:spLocks noChangeShapeType="1"/>
          </p:cNvSpPr>
          <p:nvPr/>
        </p:nvSpPr>
        <p:spPr bwMode="auto">
          <a:xfrm>
            <a:off x="7164388" y="270827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9883" name="Text Box 1035"/>
          <p:cNvSpPr txBox="1">
            <a:spLocks noChangeArrowheads="1"/>
          </p:cNvSpPr>
          <p:nvPr/>
        </p:nvSpPr>
        <p:spPr bwMode="auto">
          <a:xfrm>
            <a:off x="7935913" y="251301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79884" name="Rectangle 1036"/>
          <p:cNvSpPr>
            <a:spLocks noChangeArrowheads="1"/>
          </p:cNvSpPr>
          <p:nvPr/>
        </p:nvSpPr>
        <p:spPr bwMode="auto">
          <a:xfrm>
            <a:off x="539750" y="4525963"/>
            <a:ext cx="4257897" cy="5847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bfin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 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[512];    </a:t>
            </a:r>
          </a:p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bfout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 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[512];</a:t>
            </a:r>
            <a:endParaRPr lang="cs-CZ" sz="1600" dirty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79885" name="Rectangle 1037"/>
          <p:cNvSpPr>
            <a:spLocks noChangeArrowheads="1"/>
          </p:cNvSpPr>
          <p:nvPr/>
        </p:nvSpPr>
        <p:spPr bwMode="auto">
          <a:xfrm>
            <a:off x="755650" y="5368925"/>
            <a:ext cx="3059113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bfout</a:t>
            </a:r>
            <a:r>
              <a:rPr lang="en-US" sz="1600"/>
              <a:t>[0]                 </a:t>
            </a:r>
            <a:r>
              <a:rPr lang="en-US" sz="1600" b="1"/>
              <a:t>:</a:t>
            </a:r>
          </a:p>
          <a:p>
            <a:r>
              <a:rPr lang="en-US" sz="1600"/>
              <a:t>bfout[1],bfout[2]    </a:t>
            </a:r>
            <a:r>
              <a:rPr lang="en-US" sz="1600" b="1"/>
              <a:t>adresa slavu</a:t>
            </a:r>
          </a:p>
          <a:p>
            <a:r>
              <a:rPr lang="en-US" sz="1600"/>
              <a:t>bfout[3],bfout[4]    </a:t>
            </a:r>
            <a:r>
              <a:rPr lang="en-US" sz="1600" b="1"/>
              <a:t>k</a:t>
            </a:r>
            <a:r>
              <a:rPr lang="cs-CZ" sz="1600" b="1"/>
              <a:t>ód funkce</a:t>
            </a:r>
          </a:p>
          <a:p>
            <a:r>
              <a:rPr lang="cs-CZ" sz="1600"/>
              <a:t>    .</a:t>
            </a:r>
          </a:p>
          <a:p>
            <a:r>
              <a:rPr lang="cs-CZ" sz="1600"/>
              <a:t>    .</a:t>
            </a:r>
            <a:r>
              <a:rPr lang="en-US" sz="1600"/>
              <a:t>      </a:t>
            </a:r>
            <a:endParaRPr lang="cs-CZ" sz="1600"/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Motiv sady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Motiv sady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tiv sady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lastní návrh">
  <a:themeElements>
    <a:clrScheme name="Vlastn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lastn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lastn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3212</TotalTime>
  <Words>2269</Words>
  <Application>Microsoft Office PowerPoint</Application>
  <PresentationFormat>Předvádění na obrazovce (4:3)</PresentationFormat>
  <Paragraphs>588</Paragraphs>
  <Slides>28</Slides>
  <Notes>28</Notes>
  <HiddenSlides>0</HiddenSlides>
  <MMClips>0</MMClips>
  <ScaleCrop>false</ScaleCrop>
  <HeadingPairs>
    <vt:vector size="4" baseType="variant">
      <vt:variant>
        <vt:lpstr>Motiv</vt:lpstr>
      </vt:variant>
      <vt:variant>
        <vt:i4>2</vt:i4>
      </vt:variant>
      <vt:variant>
        <vt:lpstr>Nadpisy snímků</vt:lpstr>
      </vt:variant>
      <vt:variant>
        <vt:i4>28</vt:i4>
      </vt:variant>
    </vt:vector>
  </HeadingPairs>
  <TitlesOfParts>
    <vt:vector size="30" baseType="lpstr">
      <vt:lpstr>Motiv sady Office</vt:lpstr>
      <vt:lpstr>Vlastní návrh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Windows</dc:creator>
  <cp:lastModifiedBy>Josef Grosman</cp:lastModifiedBy>
  <cp:revision>116</cp:revision>
  <dcterms:created xsi:type="dcterms:W3CDTF">2010-03-02T11:37:00Z</dcterms:created>
  <dcterms:modified xsi:type="dcterms:W3CDTF">2015-10-27T14:14:36Z</dcterms:modified>
</cp:coreProperties>
</file>