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34"/>
  </p:notesMasterIdLst>
  <p:handoutMasterIdLst>
    <p:handoutMasterId r:id="rId35"/>
  </p:handoutMasterIdLst>
  <p:sldIdLst>
    <p:sldId id="257" r:id="rId3"/>
    <p:sldId id="303" r:id="rId4"/>
    <p:sldId id="265" r:id="rId5"/>
    <p:sldId id="307" r:id="rId6"/>
    <p:sldId id="301" r:id="rId7"/>
    <p:sldId id="304" r:id="rId8"/>
    <p:sldId id="309" r:id="rId9"/>
    <p:sldId id="306" r:id="rId10"/>
    <p:sldId id="310" r:id="rId11"/>
    <p:sldId id="334" r:id="rId12"/>
    <p:sldId id="311" r:id="rId13"/>
    <p:sldId id="312" r:id="rId14"/>
    <p:sldId id="321" r:id="rId15"/>
    <p:sldId id="314" r:id="rId16"/>
    <p:sldId id="322" r:id="rId17"/>
    <p:sldId id="263" r:id="rId18"/>
    <p:sldId id="333" r:id="rId19"/>
    <p:sldId id="260" r:id="rId20"/>
    <p:sldId id="283" r:id="rId21"/>
    <p:sldId id="285" r:id="rId22"/>
    <p:sldId id="288" r:id="rId23"/>
    <p:sldId id="293" r:id="rId24"/>
    <p:sldId id="294" r:id="rId25"/>
    <p:sldId id="299" r:id="rId26"/>
    <p:sldId id="300" r:id="rId27"/>
    <p:sldId id="297" r:id="rId28"/>
    <p:sldId id="328" r:id="rId29"/>
    <p:sldId id="329" r:id="rId30"/>
    <p:sldId id="330" r:id="rId31"/>
    <p:sldId id="331" r:id="rId32"/>
    <p:sldId id="332" r:id="rId33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CC"/>
    <a:srgbClr val="FFFFCC"/>
    <a:srgbClr val="0099FF"/>
    <a:srgbClr val="66CCFF"/>
    <a:srgbClr val="FF99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31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9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132FABE-9964-4521-B5C1-F50E955D6830}" type="datetimeFigureOut">
              <a:rPr lang="cs-CZ"/>
              <a:pPr>
                <a:defRPr/>
              </a:pPr>
              <a:t>28. 10. 2015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0C30689-6AA9-4CC7-914D-C0BE6C599D8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9005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011922-503B-43A4-8F86-6CDA5BC4D29B}" type="datetimeFigureOut">
              <a:rPr lang="cs-CZ"/>
              <a:pPr/>
              <a:t>28. 10. 2015</a:t>
            </a:fld>
            <a:endParaRPr lang="cs-CZ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D46F50-827C-4E10-92CD-35E429CCCB78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1663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27125" y="223838"/>
            <a:ext cx="6923088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Nadpis 4"/>
          <p:cNvSpPr>
            <a:spLocks/>
          </p:cNvSpPr>
          <p:nvPr userDrawn="1"/>
        </p:nvSpPr>
        <p:spPr bwMode="auto">
          <a:xfrm>
            <a:off x="428625" y="1857375"/>
            <a:ext cx="8286750" cy="18573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cs-CZ" sz="4400"/>
          </a:p>
        </p:txBody>
      </p:sp>
      <p:sp>
        <p:nvSpPr>
          <p:cNvPr id="13316" name="Obdélník 7"/>
          <p:cNvSpPr>
            <a:spLocks noChangeArrowheads="1"/>
          </p:cNvSpPr>
          <p:nvPr userDrawn="1"/>
        </p:nvSpPr>
        <p:spPr bwMode="auto">
          <a:xfrm>
            <a:off x="142875" y="4749800"/>
            <a:ext cx="8858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TECHNICKÁ UNIVERZITA V LIBERCI</a:t>
            </a:r>
          </a:p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Fakulta mechatroniky, informatiky a mezioborových studií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 userDrawn="1"/>
        </p:nvSpPr>
        <p:spPr bwMode="auto">
          <a:xfrm>
            <a:off x="71438" y="6059488"/>
            <a:ext cx="90011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400">
                <a:cs typeface="Arial" charset="0"/>
              </a:rPr>
              <a:t>Tento materiál vznikl v rámci projektu  ESF CZ.1.07/2.2.00/07.0247</a:t>
            </a:r>
          </a:p>
          <a:p>
            <a:pPr algn="ctr"/>
            <a:r>
              <a:rPr lang="cs-CZ" sz="1400" b="1">
                <a:cs typeface="Arial" charset="0"/>
              </a:rPr>
              <a:t>Reflexe požadavků průmyslu na výuku v oblasti automatického řízení a měření</a:t>
            </a:r>
            <a:r>
              <a:rPr lang="cs-CZ" sz="1400">
                <a:cs typeface="Arial" charset="0"/>
              </a:rPr>
              <a:t>,</a:t>
            </a:r>
          </a:p>
          <a:p>
            <a:pPr algn="ctr"/>
            <a:r>
              <a:rPr lang="cs-CZ" sz="1400">
                <a:cs typeface="Arial" charset="0"/>
              </a:rPr>
              <a:t> který je spolufinancován Evropským sociálním fondem a státním rozpočtem ČR</a:t>
            </a:r>
          </a:p>
        </p:txBody>
      </p:sp>
      <p:pic>
        <p:nvPicPr>
          <p:cNvPr id="13322" name="Obrázek 2" descr="untitled1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838825"/>
            <a:ext cx="9144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Obrázek 14" descr="logo_linka2_cerna_p_10000_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00500" y="207963"/>
            <a:ext cx="50371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Text Box 36"/>
          <p:cNvSpPr txBox="1">
            <a:spLocks noChangeArrowheads="1"/>
          </p:cNvSpPr>
          <p:nvPr userDrawn="1"/>
        </p:nvSpPr>
        <p:spPr bwMode="auto">
          <a:xfrm>
            <a:off x="3929063" y="501650"/>
            <a:ext cx="4776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000">
                <a:solidFill>
                  <a:srgbClr val="404040"/>
                </a:solidFill>
                <a:cs typeface="Arial" charset="0"/>
              </a:rPr>
              <a:t>Reflexe požadavků průmyslu na výuku v oblasti automatického řízení a měření</a:t>
            </a:r>
          </a:p>
        </p:txBody>
      </p:sp>
      <p:pic>
        <p:nvPicPr>
          <p:cNvPr id="25611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 r="15582" b="26382"/>
          <a:stretch>
            <a:fillRect/>
          </a:stretch>
        </p:blipFill>
        <p:spPr bwMode="auto">
          <a:xfrm>
            <a:off x="323850" y="149225"/>
            <a:ext cx="34417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Zástupný symbol pro text 3"/>
          <p:cNvSpPr txBox="1">
            <a:spLocks/>
          </p:cNvSpPr>
          <p:nvPr/>
        </p:nvSpPr>
        <p:spPr bwMode="auto">
          <a:xfrm>
            <a:off x="142875" y="4084638"/>
            <a:ext cx="88582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 b="1" i="1">
                <a:cs typeface="Arial" charset="0"/>
              </a:rPr>
              <a:t>Ing. Josef Grosman</a:t>
            </a:r>
            <a:endParaRPr lang="cs-CZ" sz="1600" b="1" i="1">
              <a:cs typeface="Arial" charset="0"/>
            </a:endParaRPr>
          </a:p>
        </p:txBody>
      </p:sp>
      <p:sp>
        <p:nvSpPr>
          <p:cNvPr id="4104" name="Zástupný symbol pro text 3"/>
          <p:cNvSpPr txBox="1">
            <a:spLocks/>
          </p:cNvSpPr>
          <p:nvPr/>
        </p:nvSpPr>
        <p:spPr bwMode="auto">
          <a:xfrm>
            <a:off x="539750" y="1916113"/>
            <a:ext cx="813593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cs-CZ" sz="3600" b="1" dirty="0">
                <a:cs typeface="Arial" charset="0"/>
              </a:rPr>
              <a:t>ŘPS – úloha MODBUS </a:t>
            </a:r>
            <a:r>
              <a:rPr lang="cs-CZ" sz="3600" b="1" dirty="0" smtClean="0">
                <a:cs typeface="Arial" charset="0"/>
              </a:rPr>
              <a:t>MR1M</a:t>
            </a:r>
            <a:endParaRPr lang="cs-CZ" sz="36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PC (klient)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15657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  - požadavek na zápis jediného vnitřního registru (hodnota 0 až 1023) – funkční kód 6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WrOne</a:t>
            </a:r>
            <a:r>
              <a:rPr lang="cs-CZ" sz="1600" dirty="0" smtClean="0">
                <a:solidFill>
                  <a:srgbClr val="0000FF"/>
                </a:solidFill>
              </a:rPr>
              <a:t> třídy </a:t>
            </a:r>
            <a:r>
              <a:rPr lang="cs-CZ" sz="1600" dirty="0" err="1" smtClean="0">
                <a:solidFill>
                  <a:srgbClr val="0000FF"/>
                </a:solidFill>
              </a:rPr>
              <a:t>ModbusRTU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s kódem funkce 6 (FCE_WREG)</a:t>
            </a:r>
          </a:p>
          <a:p>
            <a:r>
              <a:rPr lang="cs-CZ" sz="1600" dirty="0"/>
              <a:t>   - požadavek na čtení bitové hodnoty – funkční kód 1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Rd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</a:t>
            </a:r>
            <a:r>
              <a:rPr lang="cs-CZ" sz="1600" dirty="0" err="1">
                <a:solidFill>
                  <a:srgbClr val="0000FF"/>
                </a:solidFill>
              </a:rPr>
              <a:t>kodem</a:t>
            </a:r>
            <a:r>
              <a:rPr lang="cs-CZ" sz="1600" dirty="0">
                <a:solidFill>
                  <a:srgbClr val="0000FF"/>
                </a:solidFill>
              </a:rPr>
              <a:t> funkce 1 (FCE_RBIT)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Požadavky odesílat střídavě v pravidelných časových intervalech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intervalu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</a:t>
            </a:r>
            <a:r>
              <a:rPr lang="en-US" sz="1600" dirty="0">
                <a:solidFill>
                  <a:schemeClr val="tx2"/>
                </a:solidFill>
              </a:rPr>
              <a:t>p</a:t>
            </a:r>
            <a:r>
              <a:rPr lang="cs-CZ" sz="1600" dirty="0" err="1">
                <a:solidFill>
                  <a:schemeClr val="tx2"/>
                </a:solidFill>
              </a:rPr>
              <a:t>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po vypršení </a:t>
            </a:r>
            <a:r>
              <a:rPr lang="cs-CZ" sz="1600" dirty="0" err="1">
                <a:solidFill>
                  <a:schemeClr val="tx2"/>
                </a:solidFill>
              </a:rPr>
              <a:t>TimeOutu</a:t>
            </a:r>
            <a:r>
              <a:rPr lang="cs-CZ" sz="1600" dirty="0">
                <a:solidFill>
                  <a:schemeClr val="tx2"/>
                </a:solidFill>
              </a:rPr>
              <a:t> vyčkat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a </a:t>
            </a:r>
            <a:r>
              <a:rPr lang="cs-CZ" sz="1600" dirty="0" err="1">
                <a:solidFill>
                  <a:schemeClr val="tx2"/>
                </a:solidFill>
              </a:rPr>
              <a:t>vátit</a:t>
            </a:r>
            <a:r>
              <a:rPr lang="cs-CZ" sz="1600" dirty="0">
                <a:solidFill>
                  <a:schemeClr val="tx2"/>
                </a:solidFill>
              </a:rPr>
              <a:t> se do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b="1" dirty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Slave není nutno testovat, pouze správnost </a:t>
            </a:r>
            <a:r>
              <a:rPr lang="cs-CZ" sz="1600" dirty="0" smtClean="0">
                <a:solidFill>
                  <a:schemeClr val="tx2"/>
                </a:solidFill>
              </a:rPr>
              <a:t>CRC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  zpracovat jen odpověď na požadavek čtení bitu (FCE_RBIT)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informovat o chybové odpovědi od </a:t>
            </a:r>
            <a:r>
              <a:rPr lang="cs-CZ" sz="1600" dirty="0" err="1" smtClean="0">
                <a:solidFill>
                  <a:schemeClr val="tx2"/>
                </a:solidFill>
              </a:rPr>
              <a:t>Slave</a:t>
            </a:r>
            <a:endParaRPr lang="cs-CZ" sz="1600" dirty="0" smtClean="0">
              <a:solidFill>
                <a:schemeClr val="tx2"/>
              </a:solidFill>
            </a:endParaRPr>
          </a:p>
          <a:p>
            <a:r>
              <a:rPr lang="cs-CZ" sz="1600" dirty="0" smtClean="0">
                <a:solidFill>
                  <a:schemeClr val="tx2"/>
                </a:solidFill>
              </a:rPr>
              <a:t>  Implementace generování intervalu 3,5 znaku pro ukončení příjmu zprávy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  Omezená (žádná) implementace generování intervalu 1,5 znaku  </a:t>
            </a:r>
            <a:endParaRPr lang="cs-CZ" sz="1600" dirty="0">
              <a:solidFill>
                <a:schemeClr val="tx2"/>
              </a:solidFill>
            </a:endParaRP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65" name="AutoShape 25"/>
          <p:cNvSpPr>
            <a:spLocks noChangeArrowheads="1"/>
          </p:cNvSpPr>
          <p:nvPr/>
        </p:nvSpPr>
        <p:spPr bwMode="auto">
          <a:xfrm>
            <a:off x="4067175" y="4509120"/>
            <a:ext cx="936873" cy="434355"/>
          </a:xfrm>
          <a:prstGeom prst="wedgeRoundRectCallout">
            <a:avLst>
              <a:gd name="adj1" fmla="val -505"/>
              <a:gd name="adj2" fmla="val 12067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Přišel </a:t>
            </a:r>
            <a:r>
              <a:rPr lang="cs-CZ" sz="1200" dirty="0" smtClean="0">
                <a:latin typeface="Times New Roman" charset="0"/>
                <a:cs typeface="Times New Roman" charset="0"/>
              </a:rPr>
              <a:t>byte</a:t>
            </a:r>
          </a:p>
          <a:p>
            <a:r>
              <a:rPr lang="cs-CZ" sz="12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  <a:endParaRPr lang="cs-CZ" sz="1200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87050" name="AutoShape 10"/>
          <p:cNvSpPr>
            <a:spLocks noChangeArrowheads="1"/>
          </p:cNvSpPr>
          <p:nvPr/>
        </p:nvSpPr>
        <p:spPr bwMode="auto">
          <a:xfrm>
            <a:off x="4716463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>
                <a:cs typeface="Arial" charset="0"/>
              </a:rPr>
              <a:t>Příjem</a:t>
            </a:r>
          </a:p>
          <a:p>
            <a:pPr algn="ctr"/>
            <a:r>
              <a:rPr lang="cs-CZ" sz="1400" dirty="0">
                <a:cs typeface="Arial" charset="0"/>
              </a:rPr>
              <a:t>odpovědi</a:t>
            </a:r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6300192" y="908720"/>
            <a:ext cx="2843808" cy="181588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cs-CZ" sz="1400" b="1" dirty="0" smtClean="0">
                <a:latin typeface="Arial" pitchFamily="34" charset="0"/>
                <a:cs typeface="Arial" pitchFamily="34" charset="0"/>
              </a:rPr>
              <a:t>Po posledním bytu ve frontě</a:t>
            </a:r>
          </a:p>
          <a:p>
            <a:endParaRPr lang="cs-CZ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Upozornění: použit delegáta</a:t>
            </a: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cs-CZ" sz="1400" dirty="0" err="1" smtClean="0">
                <a:latin typeface="Arial" pitchFamily="34" charset="0"/>
                <a:cs typeface="Arial" pitchFamily="34" charset="0"/>
              </a:rPr>
              <a:t>BeginInvoke</a:t>
            </a:r>
            <a:r>
              <a:rPr lang="cs-CZ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cs-CZ" sz="1400" i="1" dirty="0" smtClean="0">
                <a:latin typeface="Arial" pitchFamily="34" charset="0"/>
                <a:cs typeface="Arial" pitchFamily="34" charset="0"/>
              </a:rPr>
              <a:t>metoda</a:t>
            </a:r>
            <a:r>
              <a:rPr lang="cs-CZ" sz="1400" dirty="0" smtClean="0">
                <a:latin typeface="Arial" pitchFamily="34" charset="0"/>
                <a:cs typeface="Arial" pitchFamily="34" charset="0"/>
              </a:rPr>
              <a:t>…))</a:t>
            </a:r>
          </a:p>
          <a:p>
            <a:endParaRPr lang="cs-CZ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 v samostatné metodě</a:t>
            </a:r>
          </a:p>
          <a:p>
            <a:endParaRPr lang="cs-CZ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 flipV="1">
            <a:off x="4788024" y="1196752"/>
            <a:ext cx="1512168" cy="367240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7069" name="AutoShape 29"/>
          <p:cNvSpPr>
            <a:spLocks noChangeArrowheads="1"/>
          </p:cNvSpPr>
          <p:nvPr/>
        </p:nvSpPr>
        <p:spPr bwMode="auto">
          <a:xfrm>
            <a:off x="6084888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</p:txBody>
      </p:sp>
      <p:sp>
        <p:nvSpPr>
          <p:cNvPr id="8704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7044" name="AutoShape 4"/>
          <p:cNvSpPr>
            <a:spLocks noChangeArrowheads="1"/>
          </p:cNvSpPr>
          <p:nvPr/>
        </p:nvSpPr>
        <p:spPr bwMode="auto">
          <a:xfrm>
            <a:off x="3419475" y="2638425"/>
            <a:ext cx="935038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87045" name="Oval 5"/>
          <p:cNvSpPr>
            <a:spLocks noChangeArrowheads="1"/>
          </p:cNvSpPr>
          <p:nvPr/>
        </p:nvSpPr>
        <p:spPr bwMode="auto">
          <a:xfrm>
            <a:off x="2987675" y="148590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>
            <a:off x="3132138" y="1630363"/>
            <a:ext cx="287337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7048" name="AutoShape 8"/>
          <p:cNvSpPr>
            <a:spLocks noChangeArrowheads="1"/>
          </p:cNvSpPr>
          <p:nvPr/>
        </p:nvSpPr>
        <p:spPr bwMode="auto">
          <a:xfrm>
            <a:off x="3422650" y="3646488"/>
            <a:ext cx="935038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Vysílání</a:t>
            </a:r>
          </a:p>
        </p:txBody>
      </p:sp>
      <p:sp>
        <p:nvSpPr>
          <p:cNvPr id="87049" name="AutoShape 9"/>
          <p:cNvSpPr>
            <a:spLocks noChangeArrowheads="1"/>
          </p:cNvSpPr>
          <p:nvPr/>
        </p:nvSpPr>
        <p:spPr bwMode="auto">
          <a:xfrm>
            <a:off x="3422650" y="5014913"/>
            <a:ext cx="935038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87051" name="AutoShape 11"/>
          <p:cNvSpPr>
            <a:spLocks noChangeArrowheads="1"/>
          </p:cNvSpPr>
          <p:nvPr/>
        </p:nvSpPr>
        <p:spPr bwMode="auto">
          <a:xfrm>
            <a:off x="1620838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TimeOut</a:t>
            </a:r>
          </a:p>
        </p:txBody>
      </p:sp>
      <p:cxnSp>
        <p:nvCxnSpPr>
          <p:cNvPr id="87052" name="AutoShape 12"/>
          <p:cNvCxnSpPr>
            <a:cxnSpLocks noChangeShapeType="1"/>
            <a:stCxn id="87044" idx="2"/>
            <a:endCxn id="87048" idx="0"/>
          </p:cNvCxnSpPr>
          <p:nvPr/>
        </p:nvCxnSpPr>
        <p:spPr bwMode="auto">
          <a:xfrm>
            <a:off x="3887788" y="3141663"/>
            <a:ext cx="3175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7053" name="AutoShape 13"/>
          <p:cNvCxnSpPr>
            <a:cxnSpLocks noChangeShapeType="1"/>
            <a:stCxn id="87048" idx="2"/>
            <a:endCxn id="87049" idx="0"/>
          </p:cNvCxnSpPr>
          <p:nvPr/>
        </p:nvCxnSpPr>
        <p:spPr bwMode="auto">
          <a:xfrm>
            <a:off x="3890963" y="4151313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7054" name="AutoShape 14"/>
          <p:cNvCxnSpPr>
            <a:cxnSpLocks noChangeShapeType="1"/>
            <a:stCxn id="87049" idx="3"/>
            <a:endCxn id="87050" idx="1"/>
          </p:cNvCxnSpPr>
          <p:nvPr/>
        </p:nvCxnSpPr>
        <p:spPr bwMode="auto">
          <a:xfrm>
            <a:off x="4357688" y="5267325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7055" name="AutoShape 15"/>
          <p:cNvCxnSpPr>
            <a:cxnSpLocks noChangeShapeType="1"/>
            <a:stCxn id="87049" idx="1"/>
            <a:endCxn id="87051" idx="3"/>
          </p:cNvCxnSpPr>
          <p:nvPr/>
        </p:nvCxnSpPr>
        <p:spPr bwMode="auto">
          <a:xfrm flipH="1">
            <a:off x="2555875" y="5267325"/>
            <a:ext cx="866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7056" name="AutoShape 16"/>
          <p:cNvCxnSpPr>
            <a:cxnSpLocks noChangeShapeType="1"/>
            <a:stCxn id="87069" idx="0"/>
            <a:endCxn id="87044" idx="3"/>
          </p:cNvCxnSpPr>
          <p:nvPr/>
        </p:nvCxnSpPr>
        <p:spPr bwMode="auto">
          <a:xfrm rot="5400000" flipH="1">
            <a:off x="4391819" y="2853532"/>
            <a:ext cx="2124075" cy="2198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cxnSp>
        <p:nvCxnSpPr>
          <p:cNvPr id="87057" name="AutoShape 17"/>
          <p:cNvCxnSpPr>
            <a:cxnSpLocks noChangeShapeType="1"/>
            <a:stCxn id="87051" idx="0"/>
            <a:endCxn id="87044" idx="1"/>
          </p:cNvCxnSpPr>
          <p:nvPr/>
        </p:nvCxnSpPr>
        <p:spPr bwMode="auto">
          <a:xfrm rot="16200000">
            <a:off x="1692275" y="3287713"/>
            <a:ext cx="2124075" cy="1330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87061" name="AutoShape 21"/>
          <p:cNvSpPr>
            <a:spLocks noChangeArrowheads="1"/>
          </p:cNvSpPr>
          <p:nvPr/>
        </p:nvSpPr>
        <p:spPr bwMode="auto">
          <a:xfrm>
            <a:off x="2195513" y="4438650"/>
            <a:ext cx="1296987" cy="503238"/>
          </a:xfrm>
          <a:prstGeom prst="wedgeRoundRectCallout">
            <a:avLst>
              <a:gd name="adj1" fmla="val 19889"/>
              <a:gd name="adj2" fmla="val 12444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87062" name="AutoShape 22"/>
          <p:cNvSpPr>
            <a:spLocks noChangeArrowheads="1"/>
          </p:cNvSpPr>
          <p:nvPr/>
        </p:nvSpPr>
        <p:spPr bwMode="auto">
          <a:xfrm>
            <a:off x="323850" y="3573463"/>
            <a:ext cx="1584325" cy="503237"/>
          </a:xfrm>
          <a:prstGeom prst="wedgeRoundRectCallout">
            <a:avLst>
              <a:gd name="adj1" fmla="val 58315"/>
              <a:gd name="adj2" fmla="val 10457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2. TimeOut uběhl</a:t>
            </a:r>
          </a:p>
        </p:txBody>
      </p:sp>
      <p:sp>
        <p:nvSpPr>
          <p:cNvPr id="87063" name="AutoShape 23"/>
          <p:cNvSpPr>
            <a:spLocks noChangeArrowheads="1"/>
          </p:cNvSpPr>
          <p:nvPr/>
        </p:nvSpPr>
        <p:spPr bwMode="auto">
          <a:xfrm>
            <a:off x="7021513" y="4222750"/>
            <a:ext cx="1871662" cy="431800"/>
          </a:xfrm>
          <a:prstGeom prst="wedgeRoundRectCallout">
            <a:avLst>
              <a:gd name="adj1" fmla="val -76125"/>
              <a:gd name="adj2" fmla="val 2500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Zpracování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87064" name="Rectangle 24"/>
          <p:cNvSpPr>
            <a:spLocks noChangeArrowheads="1"/>
          </p:cNvSpPr>
          <p:nvPr/>
        </p:nvSpPr>
        <p:spPr bwMode="auto">
          <a:xfrm>
            <a:off x="466725" y="908050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cxnSp>
        <p:nvCxnSpPr>
          <p:cNvPr id="87066" name="AutoShape 26"/>
          <p:cNvCxnSpPr>
            <a:cxnSpLocks noChangeShapeType="1"/>
            <a:stCxn id="87050" idx="2"/>
            <a:endCxn id="87051" idx="2"/>
          </p:cNvCxnSpPr>
          <p:nvPr/>
        </p:nvCxnSpPr>
        <p:spPr bwMode="auto">
          <a:xfrm rot="5400000">
            <a:off x="3636169" y="3971131"/>
            <a:ext cx="1588" cy="30956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87067" name="AutoShape 27"/>
          <p:cNvSpPr>
            <a:spLocks noChangeArrowheads="1"/>
          </p:cNvSpPr>
          <p:nvPr/>
        </p:nvSpPr>
        <p:spPr bwMode="auto">
          <a:xfrm>
            <a:off x="395288" y="5518150"/>
            <a:ext cx="1296987" cy="503238"/>
          </a:xfrm>
          <a:prstGeom prst="wedgeRoundRectCallout">
            <a:avLst>
              <a:gd name="adj1" fmla="val 93819"/>
              <a:gd name="adj2" fmla="val -2886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87068" name="AutoShape 28"/>
          <p:cNvSpPr>
            <a:spLocks noChangeArrowheads="1"/>
          </p:cNvSpPr>
          <p:nvPr/>
        </p:nvSpPr>
        <p:spPr bwMode="auto">
          <a:xfrm>
            <a:off x="7236296" y="4799013"/>
            <a:ext cx="1729904" cy="1152525"/>
          </a:xfrm>
          <a:prstGeom prst="wedgeRectCallout">
            <a:avLst>
              <a:gd name="adj1" fmla="val -67144"/>
              <a:gd name="adj2" fmla="val -922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dirty="0" err="1">
                <a:latin typeface="Times New Roman" charset="0"/>
                <a:cs typeface="Times New Roman" charset="0"/>
              </a:rPr>
              <a:t>Kontrola</a:t>
            </a:r>
            <a:r>
              <a:rPr lang="en-US" sz="1400" dirty="0">
                <a:latin typeface="Times New Roman" charset="0"/>
                <a:cs typeface="Times New Roman" charset="0"/>
              </a:rPr>
              <a:t> </a:t>
            </a:r>
            <a:r>
              <a:rPr lang="cs-CZ" sz="1400" dirty="0">
                <a:latin typeface="Times New Roman" charset="0"/>
                <a:cs typeface="Times New Roman" charset="0"/>
              </a:rPr>
              <a:t>C</a:t>
            </a:r>
            <a:r>
              <a:rPr lang="en-US" sz="1400" dirty="0">
                <a:latin typeface="Times New Roman" charset="0"/>
                <a:cs typeface="Times New Roman" charset="0"/>
              </a:rPr>
              <a:t>RC,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 dirty="0" smtClean="0">
                <a:latin typeface="Times New Roman" charset="0"/>
                <a:cs typeface="Times New Roman" charset="0"/>
              </a:rPr>
              <a:t>zpracování odpovědi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 dirty="0" smtClean="0">
                <a:latin typeface="Times New Roman" charset="0"/>
                <a:cs typeface="Times New Roman" charset="0"/>
              </a:rPr>
              <a:t>a informace </a:t>
            </a:r>
            <a:r>
              <a:rPr lang="cs-CZ" sz="1400" dirty="0">
                <a:latin typeface="Times New Roman" charset="0"/>
                <a:cs typeface="Times New Roman" charset="0"/>
              </a:rPr>
              <a:t>o chybě </a:t>
            </a:r>
            <a:r>
              <a:rPr lang="cs-CZ" sz="1400" dirty="0" err="1">
                <a:latin typeface="Times New Roman" charset="0"/>
                <a:cs typeface="Times New Roman" charset="0"/>
              </a:rPr>
              <a:t>SLAVu</a:t>
            </a:r>
            <a:endParaRPr lang="cs-CZ" sz="1400" dirty="0">
              <a:latin typeface="Times New Roman" charset="0"/>
              <a:cs typeface="Times New Roman" charset="0"/>
            </a:endParaRPr>
          </a:p>
        </p:txBody>
      </p:sp>
      <p:cxnSp>
        <p:nvCxnSpPr>
          <p:cNvPr id="87070" name="AutoShape 30"/>
          <p:cNvCxnSpPr>
            <a:cxnSpLocks noChangeShapeType="1"/>
            <a:stCxn id="87050" idx="3"/>
            <a:endCxn id="87069" idx="1"/>
          </p:cNvCxnSpPr>
          <p:nvPr/>
        </p:nvCxnSpPr>
        <p:spPr bwMode="auto">
          <a:xfrm>
            <a:off x="5651500" y="5267325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87071" name="AutoShape 31"/>
          <p:cNvSpPr>
            <a:spLocks noChangeArrowheads="1"/>
          </p:cNvSpPr>
          <p:nvPr/>
        </p:nvSpPr>
        <p:spPr bwMode="auto">
          <a:xfrm>
            <a:off x="5148263" y="5591175"/>
            <a:ext cx="1152525" cy="360363"/>
          </a:xfrm>
          <a:prstGeom prst="wedgeRoundRectCallout">
            <a:avLst>
              <a:gd name="adj1" fmla="val 8125"/>
              <a:gd name="adj2" fmla="val -12136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t3,5 vypršel</a:t>
            </a:r>
          </a:p>
        </p:txBody>
      </p:sp>
      <p:sp>
        <p:nvSpPr>
          <p:cNvPr id="87073" name="AutoShape 33"/>
          <p:cNvSpPr>
            <a:spLocks noChangeArrowheads="1"/>
          </p:cNvSpPr>
          <p:nvPr/>
        </p:nvSpPr>
        <p:spPr bwMode="auto">
          <a:xfrm>
            <a:off x="3419475" y="1846263"/>
            <a:ext cx="935038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 err="1">
                <a:cs typeface="Arial" charset="0"/>
              </a:rPr>
              <a:t>Poč.stav</a:t>
            </a:r>
            <a:endParaRPr lang="cs-CZ" sz="1400" dirty="0">
              <a:cs typeface="Arial" charset="0"/>
            </a:endParaRPr>
          </a:p>
        </p:txBody>
      </p:sp>
      <p:cxnSp>
        <p:nvCxnSpPr>
          <p:cNvPr id="87074" name="AutoShape 34"/>
          <p:cNvCxnSpPr>
            <a:cxnSpLocks noChangeShapeType="1"/>
            <a:stCxn id="87073" idx="2"/>
            <a:endCxn id="87044" idx="0"/>
          </p:cNvCxnSpPr>
          <p:nvPr/>
        </p:nvCxnSpPr>
        <p:spPr bwMode="auto">
          <a:xfrm>
            <a:off x="3887788" y="2349500"/>
            <a:ext cx="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87075" name="AutoShape 35"/>
          <p:cNvSpPr>
            <a:spLocks noChangeArrowheads="1"/>
          </p:cNvSpPr>
          <p:nvPr/>
        </p:nvSpPr>
        <p:spPr bwMode="auto">
          <a:xfrm>
            <a:off x="4787627" y="2276475"/>
            <a:ext cx="1152525" cy="360363"/>
          </a:xfrm>
          <a:prstGeom prst="wedgeRoundRectCallout">
            <a:avLst>
              <a:gd name="adj1" fmla="val -124106"/>
              <a:gd name="adj2" fmla="val 1387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t3,5 vypršel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3203575" y="6361583"/>
            <a:ext cx="5689599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/>
              <a:t>enum</a:t>
            </a:r>
            <a:r>
              <a:rPr lang="cs-CZ" sz="1400" b="1" dirty="0" smtClean="0"/>
              <a:t> </a:t>
            </a:r>
            <a:r>
              <a:rPr lang="cs-CZ" sz="1400" dirty="0" err="1" smtClean="0"/>
              <a:t>Tstav</a:t>
            </a:r>
            <a:r>
              <a:rPr lang="en-US" sz="1400" dirty="0" smtClean="0"/>
              <a:t>{</a:t>
            </a:r>
            <a:r>
              <a:rPr lang="cs-CZ" sz="1400" dirty="0" err="1" smtClean="0"/>
              <a:t>stPocatek,stKlid,stVysilani,stCekani,stPrijem,stTimeOut</a:t>
            </a:r>
            <a:r>
              <a:rPr lang="en-US" sz="1400" dirty="0" smtClean="0"/>
              <a:t>}</a:t>
            </a:r>
            <a:r>
              <a:rPr lang="cs-CZ" sz="1400" dirty="0" smtClean="0"/>
              <a:t>;</a:t>
            </a:r>
            <a:endParaRPr lang="cs-CZ" sz="1400" dirty="0"/>
          </a:p>
        </p:txBody>
      </p:sp>
      <p:sp>
        <p:nvSpPr>
          <p:cNvPr id="3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MR1M</a:t>
            </a:r>
            <a:endParaRPr lang="cs-CZ" sz="1200" b="1" dirty="0"/>
          </a:p>
        </p:txBody>
      </p:sp>
      <p:sp>
        <p:nvSpPr>
          <p:cNvPr id="39" name="Obdélník 38"/>
          <p:cNvSpPr/>
          <p:nvPr/>
        </p:nvSpPr>
        <p:spPr>
          <a:xfrm>
            <a:off x="6444208" y="2276872"/>
            <a:ext cx="2547492" cy="307777"/>
          </a:xfrm>
          <a:prstGeom prst="rect">
            <a:avLst/>
          </a:prstGeom>
          <a:solidFill>
            <a:srgbClr val="66CCFF"/>
          </a:solidFill>
        </p:spPr>
        <p:txBody>
          <a:bodyPr wrap="none">
            <a:spAutoFit/>
          </a:bodyPr>
          <a:lstStyle/>
          <a:p>
            <a:r>
              <a:rPr lang="cs-CZ" sz="1400" i="1" dirty="0" smtClean="0">
                <a:latin typeface="Lucida Console" pitchFamily="49" charset="0"/>
              </a:rPr>
              <a:t>timer3_5.Enabled=</a:t>
            </a:r>
            <a:r>
              <a:rPr lang="cs-CZ" sz="1400" i="1" dirty="0" err="1" smtClean="0">
                <a:latin typeface="Lucida Console" pitchFamily="49" charset="0"/>
              </a:rPr>
              <a:t>true</a:t>
            </a:r>
            <a:r>
              <a:rPr lang="cs-CZ" sz="1400" i="1" dirty="0" smtClean="0">
                <a:latin typeface="Lucida Console" pitchFamily="49" charset="0"/>
              </a:rPr>
              <a:t>;</a:t>
            </a:r>
            <a:endParaRPr lang="cs-CZ" sz="1400" i="1" dirty="0"/>
          </a:p>
        </p:txBody>
      </p:sp>
      <p:sp>
        <p:nvSpPr>
          <p:cNvPr id="42" name="AutoShape 14"/>
          <p:cNvSpPr>
            <a:spLocks noChangeArrowheads="1"/>
          </p:cNvSpPr>
          <p:nvPr/>
        </p:nvSpPr>
        <p:spPr bwMode="auto">
          <a:xfrm>
            <a:off x="1835696" y="1772816"/>
            <a:ext cx="1225550" cy="431800"/>
          </a:xfrm>
          <a:prstGeom prst="wedgeRoundRectCallout">
            <a:avLst>
              <a:gd name="adj1" fmla="val 74186"/>
              <a:gd name="adj2" fmla="val -3879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43" name="AutoShape 20"/>
          <p:cNvSpPr>
            <a:spLocks noChangeArrowheads="1"/>
          </p:cNvSpPr>
          <p:nvPr/>
        </p:nvSpPr>
        <p:spPr bwMode="auto">
          <a:xfrm>
            <a:off x="4427984" y="1556792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V="1">
            <a:off x="5292080" y="1124744"/>
            <a:ext cx="1080120" cy="72008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4" name="AutoShape 25"/>
          <p:cNvSpPr>
            <a:spLocks noChangeArrowheads="1"/>
          </p:cNvSpPr>
          <p:nvPr/>
        </p:nvSpPr>
        <p:spPr bwMode="auto">
          <a:xfrm>
            <a:off x="5148064" y="4509120"/>
            <a:ext cx="936873" cy="434355"/>
          </a:xfrm>
          <a:prstGeom prst="wedgeRoundRectCallout">
            <a:avLst>
              <a:gd name="adj1" fmla="val -63659"/>
              <a:gd name="adj2" fmla="val 7320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Přišel </a:t>
            </a:r>
            <a:r>
              <a:rPr lang="cs-CZ" sz="1200" dirty="0" smtClean="0">
                <a:latin typeface="Times New Roman" charset="0"/>
                <a:cs typeface="Times New Roman" charset="0"/>
              </a:rPr>
              <a:t>byte</a:t>
            </a:r>
          </a:p>
          <a:p>
            <a:r>
              <a:rPr lang="cs-CZ" sz="12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  <a:endParaRPr lang="cs-CZ" sz="1200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45" name="Line 15"/>
          <p:cNvSpPr>
            <a:spLocks noChangeShapeType="1"/>
          </p:cNvSpPr>
          <p:nvPr/>
        </p:nvSpPr>
        <p:spPr bwMode="auto">
          <a:xfrm flipV="1">
            <a:off x="5940152" y="1196752"/>
            <a:ext cx="432048" cy="3600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7058" name="AutoShape 18"/>
          <p:cNvSpPr>
            <a:spLocks noChangeArrowheads="1"/>
          </p:cNvSpPr>
          <p:nvPr/>
        </p:nvSpPr>
        <p:spPr bwMode="auto">
          <a:xfrm>
            <a:off x="4716463" y="2925763"/>
            <a:ext cx="1584325" cy="360362"/>
          </a:xfrm>
          <a:prstGeom prst="wedgeRoundRectCallout">
            <a:avLst>
              <a:gd name="adj1" fmla="val -100500"/>
              <a:gd name="adj2" fmla="val 6145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Čas </a:t>
            </a:r>
            <a:r>
              <a:rPr lang="cs-CZ" sz="1400" dirty="0" err="1">
                <a:latin typeface="Times New Roman" charset="0"/>
                <a:cs typeface="Times New Roman" charset="0"/>
              </a:rPr>
              <a:t>TimeInterval</a:t>
            </a:r>
            <a:endParaRPr lang="cs-CZ" sz="1400" dirty="0">
              <a:latin typeface="Times New Roman" charset="0"/>
              <a:cs typeface="Times New Roman" charset="0"/>
            </a:endParaRPr>
          </a:p>
        </p:txBody>
      </p:sp>
      <p:sp>
        <p:nvSpPr>
          <p:cNvPr id="87060" name="AutoShape 20"/>
          <p:cNvSpPr>
            <a:spLocks noChangeArrowheads="1"/>
          </p:cNvSpPr>
          <p:nvPr/>
        </p:nvSpPr>
        <p:spPr bwMode="auto">
          <a:xfrm>
            <a:off x="4643438" y="3357563"/>
            <a:ext cx="1657350" cy="576262"/>
          </a:xfrm>
          <a:prstGeom prst="wedgeRectCallout">
            <a:avLst>
              <a:gd name="adj1" fmla="val -67144"/>
              <a:gd name="adj2" fmla="val 14185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Vyslání požadavku,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start TmeOut</a:t>
            </a:r>
          </a:p>
        </p:txBody>
      </p:sp>
      <p:sp>
        <p:nvSpPr>
          <p:cNvPr id="87059" name="AutoShape 19"/>
          <p:cNvSpPr>
            <a:spLocks noChangeArrowheads="1"/>
          </p:cNvSpPr>
          <p:nvPr/>
        </p:nvSpPr>
        <p:spPr bwMode="auto">
          <a:xfrm>
            <a:off x="4572000" y="4006851"/>
            <a:ext cx="1800225" cy="431800"/>
          </a:xfrm>
          <a:prstGeom prst="wedgeRoundRectCallout">
            <a:avLst>
              <a:gd name="adj1" fmla="val -87829"/>
              <a:gd name="adj2" fmla="val 592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Vysílání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ukončeno</a:t>
            </a:r>
            <a:endParaRPr lang="cs-CZ" sz="1400" dirty="0"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0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547813" y="2378075"/>
            <a:ext cx="4248150" cy="24622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comPort.BytesToRead</a:t>
            </a:r>
            <a:r>
              <a:rPr lang="cs-CZ" sz="1400" dirty="0">
                <a:latin typeface="Lucida Console" pitchFamily="49" charset="0"/>
              </a:rPr>
              <a:t> &gt; 0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b="1" dirty="0" smtClean="0">
                <a:latin typeface="Lucida Console" pitchFamily="49" charset="0"/>
              </a:rPr>
              <a:t>byte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b = (</a:t>
            </a:r>
            <a:r>
              <a:rPr lang="cs-CZ" sz="1400" b="1" dirty="0">
                <a:latin typeface="Lucida Console" pitchFamily="49" charset="0"/>
              </a:rPr>
              <a:t>byte</a:t>
            </a:r>
            <a:r>
              <a:rPr lang="cs-CZ" sz="1400" dirty="0">
                <a:latin typeface="Lucida Console" pitchFamily="49" charset="0"/>
              </a:rPr>
              <a:t>)</a:t>
            </a:r>
            <a:r>
              <a:rPr lang="cs-CZ" sz="1400" dirty="0" err="1">
                <a:latin typeface="Lucida Console" pitchFamily="49" charset="0"/>
              </a:rPr>
              <a:t>comPort.ReadByte</a:t>
            </a:r>
            <a:r>
              <a:rPr lang="cs-CZ" sz="1400" dirty="0">
                <a:latin typeface="Lucida Console" pitchFamily="49" charset="0"/>
              </a:rPr>
              <a:t>();   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switch</a:t>
            </a:r>
            <a:r>
              <a:rPr lang="cs-CZ" sz="1400" dirty="0" smtClean="0">
                <a:latin typeface="Lucida Console" pitchFamily="49" charset="0"/>
              </a:rPr>
              <a:t>(stav)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    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case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Tstav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.</a:t>
            </a:r>
            <a:r>
              <a:rPr lang="cs-CZ" sz="1400" dirty="0" err="1" smtClean="0">
                <a:solidFill>
                  <a:srgbClr val="0000FF"/>
                </a:solidFill>
                <a:latin typeface="Lucida Console" pitchFamily="49" charset="0"/>
              </a:rPr>
              <a:t>stPocatek</a:t>
            </a:r>
            <a:r>
              <a:rPr lang="cs-CZ" sz="1400" dirty="0" smtClean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      .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      .</a:t>
            </a:r>
          </a:p>
          <a:p>
            <a:r>
              <a:rPr lang="en-US" sz="1400" dirty="0" smtClean="0">
                <a:latin typeface="Lucida Console" pitchFamily="49" charset="0"/>
              </a:rPr>
              <a:t>   }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BeginInvoke</a:t>
            </a:r>
            <a:r>
              <a:rPr lang="cs-CZ" sz="1400" i="1" dirty="0" smtClean="0">
                <a:latin typeface="Lucida Console" pitchFamily="49" charset="0"/>
              </a:rPr>
              <a:t>(metoda ...);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179388" y="981075"/>
            <a:ext cx="3600450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očáteční stav</a:t>
            </a: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1547813" y="1484313"/>
            <a:ext cx="42481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s</a:t>
            </a:r>
            <a:r>
              <a:rPr lang="cs-CZ" sz="1400" dirty="0" smtClean="0">
                <a:latin typeface="Lucida Console" pitchFamily="49" charset="0"/>
              </a:rPr>
              <a:t>tav = </a:t>
            </a:r>
            <a:r>
              <a:rPr lang="cs-CZ" sz="1400" dirty="0" err="1" smtClean="0">
                <a:latin typeface="Lucida Console" pitchFamily="49" charset="0"/>
              </a:rPr>
              <a:t>Tstav.stPocatek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Timer3_5.Enabled=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1547812" y="5368925"/>
            <a:ext cx="4706684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Timer3_5.Enabled=</a:t>
            </a:r>
            <a:r>
              <a:rPr lang="cs-CZ" sz="1400" dirty="0" err="1" smtClean="0">
                <a:latin typeface="Lucida Console" pitchFamily="49" charset="0"/>
              </a:rPr>
              <a:t>false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stav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en-US" sz="1400" dirty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stPocatek</a:t>
            </a:r>
            <a:r>
              <a:rPr lang="cs-CZ" sz="1400" dirty="0">
                <a:latin typeface="Lucida Console" pitchFamily="49" charset="0"/>
              </a:rPr>
              <a:t>: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              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80908" name="Oval 12"/>
          <p:cNvSpPr>
            <a:spLocks noChangeArrowheads="1"/>
          </p:cNvSpPr>
          <p:nvPr/>
        </p:nvSpPr>
        <p:spPr bwMode="auto">
          <a:xfrm>
            <a:off x="6804025" y="1628775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6946900" y="17732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0910" name="AutoShape 14"/>
          <p:cNvSpPr>
            <a:spLocks noChangeArrowheads="1"/>
          </p:cNvSpPr>
          <p:nvPr/>
        </p:nvSpPr>
        <p:spPr bwMode="auto">
          <a:xfrm>
            <a:off x="7234238" y="1628775"/>
            <a:ext cx="1225550" cy="431800"/>
          </a:xfrm>
          <a:prstGeom prst="wedgeRoundRectCallout">
            <a:avLst>
              <a:gd name="adj1" fmla="val -73574"/>
              <a:gd name="adj2" fmla="val 81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80912" name="AutoShape 16"/>
          <p:cNvSpPr>
            <a:spLocks noChangeArrowheads="1"/>
          </p:cNvSpPr>
          <p:nvPr/>
        </p:nvSpPr>
        <p:spPr bwMode="auto">
          <a:xfrm>
            <a:off x="6516688" y="4438650"/>
            <a:ext cx="935037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80913" name="AutoShape 17"/>
          <p:cNvSpPr>
            <a:spLocks noChangeArrowheads="1"/>
          </p:cNvSpPr>
          <p:nvPr/>
        </p:nvSpPr>
        <p:spPr bwMode="auto">
          <a:xfrm>
            <a:off x="6516688" y="2493963"/>
            <a:ext cx="935037" cy="6477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cxnSp>
        <p:nvCxnSpPr>
          <p:cNvPr id="80914" name="AutoShape 18"/>
          <p:cNvCxnSpPr>
            <a:cxnSpLocks noChangeShapeType="1"/>
            <a:stCxn id="80913" idx="2"/>
            <a:endCxn id="80912" idx="0"/>
          </p:cNvCxnSpPr>
          <p:nvPr/>
        </p:nvCxnSpPr>
        <p:spPr bwMode="auto">
          <a:xfrm>
            <a:off x="6985000" y="3141663"/>
            <a:ext cx="0" cy="1296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0915" name="AutoShape 19"/>
          <p:cNvCxnSpPr>
            <a:cxnSpLocks noChangeShapeType="1"/>
            <a:stCxn id="80913" idx="2"/>
            <a:endCxn id="80913" idx="3"/>
          </p:cNvCxnSpPr>
          <p:nvPr/>
        </p:nvCxnSpPr>
        <p:spPr bwMode="auto">
          <a:xfrm rot="5400000" flipH="1" flipV="1">
            <a:off x="7056438" y="2746375"/>
            <a:ext cx="323850" cy="466725"/>
          </a:xfrm>
          <a:prstGeom prst="curvedConnector4">
            <a:avLst>
              <a:gd name="adj1" fmla="val -70588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80916" name="AutoShape 20"/>
          <p:cNvSpPr>
            <a:spLocks noChangeArrowheads="1"/>
          </p:cNvSpPr>
          <p:nvPr/>
        </p:nvSpPr>
        <p:spPr bwMode="auto">
          <a:xfrm>
            <a:off x="7739063" y="2276475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80917" name="AutoShape 21"/>
          <p:cNvSpPr>
            <a:spLocks noChangeArrowheads="1"/>
          </p:cNvSpPr>
          <p:nvPr/>
        </p:nvSpPr>
        <p:spPr bwMode="auto">
          <a:xfrm>
            <a:off x="7524750" y="3933825"/>
            <a:ext cx="1368425" cy="431800"/>
          </a:xfrm>
          <a:prstGeom prst="wedgeRoundRectCallout">
            <a:avLst>
              <a:gd name="adj1" fmla="val -89097"/>
              <a:gd name="adj2" fmla="val -6727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čas t3,5 uplynul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21" name="Rectangle 55"/>
          <p:cNvSpPr>
            <a:spLocks noChangeArrowheads="1"/>
          </p:cNvSpPr>
          <p:nvPr/>
        </p:nvSpPr>
        <p:spPr bwMode="auto">
          <a:xfrm>
            <a:off x="6283721" y="977893"/>
            <a:ext cx="1744663" cy="30777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2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MR1M</a:t>
            </a:r>
            <a:endParaRPr lang="cs-CZ" sz="1200" b="1" dirty="0"/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179388" y="1484313"/>
            <a:ext cx="1079500" cy="4318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600" dirty="0" err="1" smtClean="0"/>
              <a:t>Click</a:t>
            </a:r>
            <a:endParaRPr lang="cs-CZ" sz="1600" dirty="0"/>
          </a:p>
          <a:p>
            <a:pPr algn="ctr"/>
            <a:r>
              <a:rPr lang="cs-CZ" sz="1400" dirty="0">
                <a:solidFill>
                  <a:srgbClr val="0000FF"/>
                </a:solidFill>
              </a:rPr>
              <a:t>(Open)</a:t>
            </a: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107504" y="2358653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323404" y="5382989"/>
            <a:ext cx="864220" cy="49428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r>
              <a:rPr lang="cs-CZ" sz="1400" dirty="0" smtClean="0"/>
              <a:t> 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3_5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26" name="Obdélník 25"/>
          <p:cNvSpPr/>
          <p:nvPr/>
        </p:nvSpPr>
        <p:spPr>
          <a:xfrm>
            <a:off x="2123728" y="4921423"/>
            <a:ext cx="2547492" cy="307777"/>
          </a:xfrm>
          <a:prstGeom prst="rect">
            <a:avLst/>
          </a:prstGeom>
          <a:solidFill>
            <a:srgbClr val="66CCFF"/>
          </a:solidFill>
        </p:spPr>
        <p:txBody>
          <a:bodyPr wrap="none">
            <a:spAutoFit/>
          </a:bodyPr>
          <a:lstStyle/>
          <a:p>
            <a:r>
              <a:rPr lang="cs-CZ" sz="1400" i="1" dirty="0" smtClean="0">
                <a:latin typeface="Lucida Console" pitchFamily="49" charset="0"/>
              </a:rPr>
              <a:t>timer3_5.Enabled=</a:t>
            </a:r>
            <a:r>
              <a:rPr lang="cs-CZ" sz="1400" i="1" dirty="0" err="1" smtClean="0">
                <a:latin typeface="Lucida Console" pitchFamily="49" charset="0"/>
              </a:rPr>
              <a:t>true</a:t>
            </a:r>
            <a:r>
              <a:rPr lang="cs-CZ" sz="1400" i="1" dirty="0" smtClean="0">
                <a:latin typeface="Lucida Console" pitchFamily="49" charset="0"/>
              </a:rPr>
              <a:t>;</a:t>
            </a:r>
            <a:endParaRPr lang="cs-CZ" sz="1400" i="1" dirty="0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2771800" y="4797152"/>
            <a:ext cx="432047" cy="144016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18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74" name="Rectangle 42"/>
          <p:cNvSpPr>
            <a:spLocks noChangeArrowheads="1"/>
          </p:cNvSpPr>
          <p:nvPr/>
        </p:nvSpPr>
        <p:spPr bwMode="auto">
          <a:xfrm>
            <a:off x="1727200" y="3225800"/>
            <a:ext cx="7021513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comPort.IsOpen</a:t>
            </a:r>
            <a:r>
              <a:rPr lang="cs-CZ" sz="1400" dirty="0" smtClean="0">
                <a:latin typeface="Lucida Console" pitchFamily="49" charset="0"/>
              </a:rPr>
              <a:t> &amp;&amp; stav == 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Tstav.stVysilani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en-US" sz="1400" dirty="0" smtClean="0">
                <a:latin typeface="Lucida Console" pitchFamily="49" charset="0"/>
              </a:rPr>
              <a:t>!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</a:t>
            </a:r>
            <a:r>
              <a:rPr lang="cs-CZ" sz="1400" dirty="0" err="1" smtClean="0">
                <a:latin typeface="Lucida Console" pitchFamily="49" charset="0"/>
              </a:rPr>
              <a:t>Mr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WrOne</a:t>
            </a:r>
            <a:r>
              <a:rPr lang="cs-CZ" sz="1400" dirty="0" smtClean="0">
                <a:latin typeface="Lucida Console" pitchFamily="49" charset="0"/>
              </a:rPr>
              <a:t>(ADR_S,FCE_WREG,REG_WR,pot,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</a:t>
            </a:r>
            <a:r>
              <a:rPr lang="cs-CZ" sz="1400" dirty="0" err="1" smtClean="0">
                <a:latin typeface="Lucida Console" pitchFamily="49" charset="0"/>
              </a:rPr>
              <a:t>Mr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Rd</a:t>
            </a:r>
            <a:r>
              <a:rPr lang="cs-CZ" sz="1400" dirty="0" smtClean="0">
                <a:latin typeface="Lucida Console" pitchFamily="49" charset="0"/>
              </a:rPr>
              <a:t>(ADR_S,FCE_RBIT,BIT_RD,1,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n=</a:t>
            </a:r>
            <a:r>
              <a:rPr lang="cs-CZ" sz="1400" dirty="0" err="1" smtClean="0">
                <a:latin typeface="Lucida Console" pitchFamily="49" charset="0"/>
              </a:rPr>
              <a:t>Mr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WrCrc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Mr.Crc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bfout,n</a:t>
            </a:r>
            <a:r>
              <a:rPr lang="cs-CZ" sz="1400" dirty="0" smtClean="0">
                <a:latin typeface="Lucida Console" pitchFamily="49" charset="0"/>
              </a:rPr>
              <a:t>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,0,n);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TimerOut.Interval</a:t>
            </a:r>
            <a:r>
              <a:rPr lang="cs-CZ" sz="1400" dirty="0" smtClean="0">
                <a:latin typeface="Lucida Console" pitchFamily="49" charset="0"/>
              </a:rPr>
              <a:t>=500;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TimerOut.Enabled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590" y="4891994"/>
            <a:ext cx="2671167" cy="141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434975" y="1714500"/>
            <a:ext cx="7602538" cy="3460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>
                <a:cs typeface="Arial" charset="0"/>
              </a:rPr>
              <a:t>střídavě každých cca 200 ms vysílá rámec s funcí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1</a:t>
            </a:r>
            <a:r>
              <a:rPr lang="cs-CZ" sz="1600">
                <a:cs typeface="Arial" charset="0"/>
              </a:rPr>
              <a:t> (čtení bitu) a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6</a:t>
            </a:r>
            <a:r>
              <a:rPr lang="cs-CZ" sz="1600">
                <a:cs typeface="Arial" charset="0"/>
              </a:rPr>
              <a:t> (zápis registru)</a:t>
            </a:r>
          </a:p>
        </p:txBody>
      </p:sp>
      <p:graphicFrame>
        <p:nvGraphicFramePr>
          <p:cNvPr id="69680" name="Group 48"/>
          <p:cNvGraphicFramePr>
            <a:graphicFrameLocks noGrp="1"/>
          </p:cNvGraphicFramePr>
          <p:nvPr/>
        </p:nvGraphicFramePr>
        <p:xfrm>
          <a:off x="395288" y="2276475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87" name="Rectangle 55"/>
          <p:cNvSpPr>
            <a:spLocks noChangeArrowheads="1"/>
          </p:cNvSpPr>
          <p:nvPr/>
        </p:nvSpPr>
        <p:spPr bwMode="auto">
          <a:xfrm>
            <a:off x="6372225" y="2276475"/>
            <a:ext cx="2447925" cy="73866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RTU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bool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MR1M</a:t>
            </a:r>
            <a:endParaRPr lang="cs-CZ" sz="1200" b="1" dirty="0"/>
          </a:p>
        </p:txBody>
      </p:sp>
      <p:sp>
        <p:nvSpPr>
          <p:cNvPr id="69686" name="Line 54"/>
          <p:cNvSpPr>
            <a:spLocks noChangeShapeType="1"/>
          </p:cNvSpPr>
          <p:nvPr/>
        </p:nvSpPr>
        <p:spPr bwMode="auto">
          <a:xfrm flipV="1">
            <a:off x="6732240" y="4365104"/>
            <a:ext cx="576064" cy="1538352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40" name="AutoShape 8"/>
          <p:cNvSpPr>
            <a:spLocks noChangeArrowheads="1"/>
          </p:cNvSpPr>
          <p:nvPr/>
        </p:nvSpPr>
        <p:spPr bwMode="auto">
          <a:xfrm>
            <a:off x="5652740" y="6372426"/>
            <a:ext cx="1079500" cy="287338"/>
          </a:xfrm>
          <a:prstGeom prst="wedgeRoundRectCallout">
            <a:avLst>
              <a:gd name="adj1" fmla="val 61764"/>
              <a:gd name="adj2" fmla="val -179836"/>
              <a:gd name="adj3" fmla="val 16667"/>
            </a:avLst>
          </a:prstGeom>
          <a:solidFill>
            <a:srgbClr val="99FF99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0 až 1023</a:t>
            </a:r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6179757" y="1088231"/>
            <a:ext cx="1584325" cy="360363"/>
          </a:xfrm>
          <a:prstGeom prst="wedgeRoundRectCallout">
            <a:avLst>
              <a:gd name="adj1" fmla="val -197895"/>
              <a:gd name="adj2" fmla="val 13017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latin typeface="Times New Roman" charset="0"/>
                <a:cs typeface="Times New Roman" charset="0"/>
              </a:rPr>
              <a:t>Časovač </a:t>
            </a:r>
            <a:r>
              <a:rPr lang="cs-CZ" sz="1400" b="1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Sample</a:t>
            </a:r>
            <a:endParaRPr lang="cs-CZ" sz="1400" b="1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5" name="Rectangle 43"/>
          <p:cNvSpPr>
            <a:spLocks noChangeArrowheads="1"/>
          </p:cNvSpPr>
          <p:nvPr/>
        </p:nvSpPr>
        <p:spPr bwMode="auto">
          <a:xfrm>
            <a:off x="323404" y="3222749"/>
            <a:ext cx="864220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endParaRPr lang="cs-CZ" sz="1400" dirty="0" smtClean="0"/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Sample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Line 10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3189" name="Rectangle 1029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říjem odpovědi</a:t>
            </a:r>
          </a:p>
        </p:txBody>
      </p:sp>
      <p:sp>
        <p:nvSpPr>
          <p:cNvPr id="93191" name="AutoShape 1031"/>
          <p:cNvSpPr>
            <a:spLocks noChangeArrowheads="1"/>
          </p:cNvSpPr>
          <p:nvPr/>
        </p:nvSpPr>
        <p:spPr bwMode="auto">
          <a:xfrm>
            <a:off x="6227763" y="2278063"/>
            <a:ext cx="935037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93192" name="AutoShape 1032"/>
          <p:cNvSpPr>
            <a:spLocks noChangeArrowheads="1"/>
          </p:cNvSpPr>
          <p:nvPr/>
        </p:nvSpPr>
        <p:spPr bwMode="auto">
          <a:xfrm>
            <a:off x="6227763" y="386080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93193" name="AutoShape 1033"/>
          <p:cNvCxnSpPr>
            <a:cxnSpLocks noChangeShapeType="1"/>
            <a:stCxn id="93191" idx="2"/>
            <a:endCxn id="93192" idx="0"/>
          </p:cNvCxnSpPr>
          <p:nvPr/>
        </p:nvCxnSpPr>
        <p:spPr bwMode="auto">
          <a:xfrm>
            <a:off x="6696075" y="2924175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3194" name="AutoShape 1034"/>
          <p:cNvCxnSpPr>
            <a:cxnSpLocks noChangeShapeType="1"/>
            <a:stCxn id="93192" idx="2"/>
            <a:endCxn id="93192" idx="3"/>
          </p:cNvCxnSpPr>
          <p:nvPr/>
        </p:nvCxnSpPr>
        <p:spPr bwMode="auto">
          <a:xfrm rot="5400000" flipH="1" flipV="1">
            <a:off x="6768306" y="4112419"/>
            <a:ext cx="322263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93195" name="AutoShape 1035"/>
          <p:cNvSpPr>
            <a:spLocks noChangeArrowheads="1"/>
          </p:cNvSpPr>
          <p:nvPr/>
        </p:nvSpPr>
        <p:spPr bwMode="auto">
          <a:xfrm>
            <a:off x="6802438" y="2997200"/>
            <a:ext cx="1296987" cy="503238"/>
          </a:xfrm>
          <a:prstGeom prst="wedgeRoundRectCallout">
            <a:avLst>
              <a:gd name="adj1" fmla="val -58690"/>
              <a:gd name="adj2" fmla="val 7302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byte 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93196" name="AutoShape 1036"/>
          <p:cNvSpPr>
            <a:spLocks noChangeArrowheads="1"/>
          </p:cNvSpPr>
          <p:nvPr/>
        </p:nvSpPr>
        <p:spPr bwMode="auto">
          <a:xfrm>
            <a:off x="7307262" y="3644900"/>
            <a:ext cx="1225178" cy="504825"/>
          </a:xfrm>
          <a:prstGeom prst="wedgeRoundRectCallout">
            <a:avLst>
              <a:gd name="adj1" fmla="val -47500"/>
              <a:gd name="adj2" fmla="val 7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 dirty="0" err="1">
                <a:latin typeface="Times New Roman" charset="0"/>
                <a:cs typeface="Times New Roman" charset="0"/>
              </a:rPr>
              <a:t>Dal</a:t>
            </a:r>
            <a:r>
              <a:rPr lang="cs-CZ" sz="1400" dirty="0" err="1">
                <a:latin typeface="Times New Roman" charset="0"/>
                <a:cs typeface="Times New Roman" charset="0"/>
              </a:rPr>
              <a:t>ší</a:t>
            </a:r>
            <a:r>
              <a:rPr lang="cs-CZ" sz="1400" dirty="0">
                <a:latin typeface="Times New Roman" charset="0"/>
                <a:cs typeface="Times New Roman" charset="0"/>
              </a:rPr>
              <a:t>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byte(y) 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93197" name="Line 1037"/>
          <p:cNvSpPr>
            <a:spLocks noChangeShapeType="1"/>
          </p:cNvSpPr>
          <p:nvPr/>
        </p:nvSpPr>
        <p:spPr bwMode="auto">
          <a:xfrm>
            <a:off x="6659563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3198" name="AutoShape 1038"/>
          <p:cNvSpPr>
            <a:spLocks noChangeArrowheads="1"/>
          </p:cNvSpPr>
          <p:nvPr/>
        </p:nvSpPr>
        <p:spPr bwMode="auto">
          <a:xfrm>
            <a:off x="6875463" y="4940300"/>
            <a:ext cx="1439862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t3,5 uplynul</a:t>
            </a:r>
          </a:p>
        </p:txBody>
      </p:sp>
      <p:sp>
        <p:nvSpPr>
          <p:cNvPr id="93199" name="Rectangle 1039"/>
          <p:cNvSpPr>
            <a:spLocks noChangeArrowheads="1"/>
          </p:cNvSpPr>
          <p:nvPr/>
        </p:nvSpPr>
        <p:spPr bwMode="auto">
          <a:xfrm>
            <a:off x="1548631" y="2236614"/>
            <a:ext cx="3527425" cy="2246769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 smtClean="0">
                <a:latin typeface="Lucida Console" pitchFamily="49" charset="0"/>
              </a:rPr>
              <a:t>: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0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0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en-US" sz="1400" dirty="0" smtClean="0">
              <a:latin typeface="Lucida Console" pitchFamily="49" charset="0"/>
            </a:endParaRPr>
          </a:p>
          <a:p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en-US" sz="1400" dirty="0" smtClean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</a:t>
            </a:r>
            <a:r>
              <a:rPr lang="cs-CZ" sz="1400" dirty="0" err="1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 smtClean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547812" y="5368925"/>
            <a:ext cx="4706684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stav</a:t>
            </a:r>
            <a:r>
              <a:rPr lang="en-US" sz="1400" dirty="0" smtClean="0">
                <a:latin typeface="Lucida Console" pitchFamily="49" charset="0"/>
              </a:rPr>
              <a:t>){</a:t>
            </a:r>
          </a:p>
          <a:p>
            <a:r>
              <a:rPr lang="en-US" sz="1400" b="1" dirty="0" smtClean="0">
                <a:latin typeface="Lucida Console" pitchFamily="49" charset="0"/>
              </a:rPr>
              <a:t>         .</a:t>
            </a:r>
            <a:endParaRPr lang="cs-CZ" sz="1400" b="1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 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 smtClean="0">
                <a:latin typeface="Lucida Console" pitchFamily="49" charset="0"/>
              </a:rPr>
              <a:t>:</a:t>
            </a:r>
          </a:p>
          <a:p>
            <a:r>
              <a:rPr lang="cs-CZ" sz="1400" dirty="0" smtClean="0">
                <a:latin typeface="Lucida Console" pitchFamily="49" charset="0"/>
              </a:rPr>
              <a:t>         </a:t>
            </a:r>
            <a:r>
              <a:rPr lang="cs-CZ" sz="1400" dirty="0">
                <a:latin typeface="Lucida Console" pitchFamily="49" charset="0"/>
              </a:rPr>
              <a:t>. // </a:t>
            </a:r>
            <a:r>
              <a:rPr lang="cs-CZ" sz="1400" i="1" dirty="0">
                <a:latin typeface="Lucida Console" pitchFamily="49" charset="0"/>
              </a:rPr>
              <a:t>zpracování odpovědi</a:t>
            </a:r>
          </a:p>
        </p:txBody>
      </p:sp>
      <p:sp>
        <p:nvSpPr>
          <p:cNvPr id="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MR1M</a:t>
            </a:r>
            <a:endParaRPr lang="cs-CZ" sz="1200" b="1" dirty="0"/>
          </a:p>
        </p:txBody>
      </p:sp>
      <p:sp>
        <p:nvSpPr>
          <p:cNvPr id="19" name="Rectangle 43"/>
          <p:cNvSpPr>
            <a:spLocks noChangeArrowheads="1"/>
          </p:cNvSpPr>
          <p:nvPr/>
        </p:nvSpPr>
        <p:spPr bwMode="auto">
          <a:xfrm>
            <a:off x="107504" y="2358653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323404" y="5382989"/>
            <a:ext cx="864220" cy="49428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r>
              <a:rPr lang="cs-CZ" sz="1400" dirty="0" smtClean="0"/>
              <a:t> 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3_5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95288" y="1412875"/>
            <a:ext cx="856325" cy="338554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 dirty="0"/>
              <a:t>1. C</a:t>
            </a:r>
            <a:r>
              <a:rPr lang="cs-CZ" sz="1600" dirty="0" smtClean="0"/>
              <a:t>RC</a:t>
            </a:r>
            <a:endParaRPr lang="cs-CZ" sz="1600" dirty="0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323850" y="2492375"/>
            <a:ext cx="13366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2. adresa</a:t>
            </a:r>
          </a:p>
          <a:p>
            <a:r>
              <a:rPr lang="cs-CZ" sz="1600"/>
              <a:t>a kód funkce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1979613" y="2564904"/>
            <a:ext cx="31686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[0]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[1]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1981200" y="3141663"/>
            <a:ext cx="5183188" cy="353943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 FCE_RBIT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pocet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[2]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smtClean="0">
                <a:latin typeface="Lucida Console" pitchFamily="49" charset="0"/>
              </a:rPr>
              <a:t>val=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[3]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</a:t>
            </a:r>
            <a:r>
              <a:rPr lang="cs-CZ" sz="1400" dirty="0" err="1">
                <a:latin typeface="Lucida Console" pitchFamily="49" charset="0"/>
              </a:rPr>
              <a:t>adr</a:t>
            </a:r>
            <a:r>
              <a:rPr lang="cs-CZ" sz="1400" dirty="0">
                <a:latin typeface="Lucida Console" pitchFamily="49" charset="0"/>
              </a:rPr>
              <a:t>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ADR_S </a:t>
            </a:r>
            <a:r>
              <a:rPr lang="en-US" sz="1400" b="1" dirty="0" smtClean="0">
                <a:latin typeface="Lucida Console" pitchFamily="49" charset="0"/>
              </a:rPr>
              <a:t>&amp;&amp;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pocet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1)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(val </a:t>
            </a:r>
            <a:r>
              <a:rPr lang="en-US" sz="1400" b="1" dirty="0" smtClean="0">
                <a:latin typeface="Lucida Console" pitchFamily="49" charset="0"/>
              </a:rPr>
              <a:t>&amp;</a:t>
            </a:r>
            <a:r>
              <a:rPr lang="cs-CZ" sz="1400" dirty="0" smtClean="0">
                <a:latin typeface="Lucida Console" pitchFamily="49" charset="0"/>
              </a:rPr>
              <a:t> 1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) { </a:t>
            </a:r>
            <a:r>
              <a:rPr lang="cs-CZ" sz="1400" i="1" dirty="0" smtClean="0">
                <a:latin typeface="Lucida Console" pitchFamily="49" charset="0"/>
              </a:rPr>
              <a:t>žlutá</a:t>
            </a:r>
            <a:r>
              <a:rPr lang="en-US" sz="1400" i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 </a:t>
            </a:r>
            <a:r>
              <a:rPr lang="cs-CZ" sz="1400" i="1" dirty="0" smtClean="0">
                <a:latin typeface="Lucida Console" pitchFamily="49" charset="0"/>
              </a:rPr>
              <a:t>bílá</a:t>
            </a:r>
            <a:r>
              <a:rPr lang="en-US" sz="1400" i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_r&gt;=</a:t>
            </a:r>
            <a:r>
              <a:rPr lang="en-US" sz="1400" dirty="0" smtClean="0">
                <a:latin typeface="Lucida Console" pitchFamily="49" charset="0"/>
              </a:rPr>
              <a:t>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[2]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</a:t>
            </a:r>
            <a:r>
              <a:rPr lang="cs-CZ" sz="1400" i="1" dirty="0">
                <a:latin typeface="Lucida Console" pitchFamily="49" charset="0"/>
              </a:rPr>
              <a:t>informace o chybě </a:t>
            </a:r>
            <a:r>
              <a:rPr lang="cs-CZ" sz="1400" i="1" dirty="0" err="1">
                <a:latin typeface="Lucida Console" pitchFamily="49" charset="0"/>
              </a:rPr>
              <a:t>slavu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323850" y="4071938"/>
            <a:ext cx="125730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3. reakce</a:t>
            </a:r>
          </a:p>
          <a:p>
            <a:r>
              <a:rPr lang="cs-CZ" sz="1600"/>
              <a:t>na odpověď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323850" y="5440363"/>
            <a:ext cx="1458913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informace</a:t>
            </a:r>
          </a:p>
          <a:p>
            <a:r>
              <a:rPr lang="cs-CZ" sz="1600"/>
              <a:t>o chybě Slavu</a:t>
            </a:r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MR1M</a:t>
            </a:r>
            <a:endParaRPr lang="cs-CZ" sz="1200" b="1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979190" y="1340768"/>
            <a:ext cx="5545138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Mr.Crc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bfin,ix</a:t>
            </a:r>
            <a:r>
              <a:rPr lang="en-US" sz="1400" dirty="0" smtClean="0">
                <a:latin typeface="Lucida Console" pitchFamily="49" charset="0"/>
              </a:rPr>
              <a:t>-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)!=M</a:t>
            </a:r>
            <a:r>
              <a:rPr lang="cs-CZ" sz="1400" dirty="0" err="1" smtClean="0">
                <a:latin typeface="Lucida Console" pitchFamily="49" charset="0"/>
              </a:rPr>
              <a:t>r.RdCrc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</a:t>
            </a:r>
            <a:r>
              <a:rPr lang="cs-CZ" sz="1400" dirty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</a:t>
            </a:r>
            <a:r>
              <a:rPr lang="cs-CZ" sz="1400" i="1" dirty="0" smtClean="0">
                <a:latin typeface="Lucida Console" pitchFamily="49" charset="0"/>
              </a:rPr>
              <a:t>CRC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321" y="2879962"/>
            <a:ext cx="2671167" cy="141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7" name="Line 17"/>
          <p:cNvSpPr>
            <a:spLocks noChangeShapeType="1"/>
          </p:cNvSpPr>
          <p:nvPr/>
        </p:nvSpPr>
        <p:spPr bwMode="auto">
          <a:xfrm flipV="1">
            <a:off x="5867400" y="3933056"/>
            <a:ext cx="2232992" cy="575444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07060"/>
            <a:ext cx="29527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MR1M</a:t>
            </a:r>
            <a:endParaRPr lang="cs-CZ" sz="1200" b="1" dirty="0"/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69646" name="Picture 14" descr="rt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7705" y="3411760"/>
            <a:ext cx="1512887" cy="1276350"/>
          </a:xfrm>
          <a:prstGeom prst="rect">
            <a:avLst/>
          </a:prstGeom>
          <a:noFill/>
        </p:spPr>
      </p:pic>
      <p:sp>
        <p:nvSpPr>
          <p:cNvPr id="69648" name="AutoShape 16"/>
          <p:cNvSpPr>
            <a:spLocks noChangeArrowheads="1"/>
          </p:cNvSpPr>
          <p:nvPr/>
        </p:nvSpPr>
        <p:spPr bwMode="auto">
          <a:xfrm>
            <a:off x="2599062" y="2443385"/>
            <a:ext cx="1584325" cy="752475"/>
          </a:xfrm>
          <a:prstGeom prst="wedgeRoundRectCallout">
            <a:avLst>
              <a:gd name="adj1" fmla="val 71443"/>
              <a:gd name="adj2" fmla="val 13839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registru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5573242" y="3124422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69652" name="AutoShape 20"/>
          <p:cNvSpPr>
            <a:spLocks noChangeArrowheads="1"/>
          </p:cNvSpPr>
          <p:nvPr/>
        </p:nvSpPr>
        <p:spPr bwMode="auto">
          <a:xfrm>
            <a:off x="1374380" y="4902422"/>
            <a:ext cx="1085850" cy="738188"/>
          </a:xfrm>
          <a:prstGeom prst="wedgeRoundRectCallout">
            <a:avLst>
              <a:gd name="adj1" fmla="val 61551"/>
              <a:gd name="adj2" fmla="val -9064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bitu</a:t>
            </a:r>
          </a:p>
          <a:p>
            <a:r>
              <a:rPr lang="cs-CZ" sz="1400" dirty="0">
                <a:cs typeface="Arial" charset="0"/>
              </a:rPr>
              <a:t>(funkce 1)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 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69654" name="Line 22"/>
          <p:cNvSpPr>
            <a:spLocks noChangeShapeType="1"/>
          </p:cNvSpPr>
          <p:nvPr/>
        </p:nvSpPr>
        <p:spPr bwMode="auto">
          <a:xfrm flipV="1">
            <a:off x="1695848" y="3536032"/>
            <a:ext cx="4359052" cy="94491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55" name="Line 23"/>
          <p:cNvSpPr>
            <a:spLocks noChangeShapeType="1"/>
          </p:cNvSpPr>
          <p:nvPr/>
        </p:nvSpPr>
        <p:spPr bwMode="auto">
          <a:xfrm>
            <a:off x="2742532" y="4480941"/>
            <a:ext cx="4176464" cy="135209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2700338" y="1052513"/>
            <a:ext cx="3910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/>
              <a:t>2.část :   PC-mikropočítač</a:t>
            </a:r>
          </a:p>
        </p:txBody>
      </p:sp>
      <p:sp>
        <p:nvSpPr>
          <p:cNvPr id="69662" name="AutoShape 30"/>
          <p:cNvSpPr>
            <a:spLocks noChangeArrowheads="1"/>
          </p:cNvSpPr>
          <p:nvPr/>
        </p:nvSpPr>
        <p:spPr bwMode="auto">
          <a:xfrm>
            <a:off x="7233965" y="2243582"/>
            <a:ext cx="1214437" cy="865187"/>
          </a:xfrm>
          <a:prstGeom prst="wedgeRoundRectCallout">
            <a:avLst>
              <a:gd name="adj1" fmla="val -95358"/>
              <a:gd name="adj2" fmla="val 10449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MrtuAnsWr</a:t>
            </a:r>
          </a:p>
        </p:txBody>
      </p:sp>
      <p:sp>
        <p:nvSpPr>
          <p:cNvPr id="69663" name="AutoShape 31"/>
          <p:cNvSpPr>
            <a:spLocks noChangeArrowheads="1"/>
          </p:cNvSpPr>
          <p:nvPr/>
        </p:nvSpPr>
        <p:spPr bwMode="auto">
          <a:xfrm>
            <a:off x="5603404" y="4951635"/>
            <a:ext cx="1223962" cy="709613"/>
          </a:xfrm>
          <a:prstGeom prst="wedgeRoundRectCallout">
            <a:avLst>
              <a:gd name="adj1" fmla="val -94357"/>
              <a:gd name="adj2" fmla="val -10391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stav tlačítka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MrtuAnsRd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</a:t>
            </a:r>
            <a:r>
              <a:rPr lang="cs-CZ" sz="1200" b="1" dirty="0" smtClean="0"/>
              <a:t>1M</a:t>
            </a:r>
            <a:endParaRPr lang="cs-CZ" sz="1200" b="1" dirty="0"/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2699792" y="1124744"/>
            <a:ext cx="392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p</a:t>
            </a:r>
            <a:r>
              <a:rPr lang="cs-CZ" sz="2400" b="1" dirty="0" smtClean="0"/>
              <a:t>ro mikropočítač (2. část)</a:t>
            </a:r>
            <a:endParaRPr lang="cs-CZ" sz="2400" b="1" dirty="0"/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cs-CZ" dirty="0" smtClean="0">
                <a:cs typeface="Arial" charset="0"/>
              </a:rPr>
              <a:t>mikropočítač     </a:t>
            </a:r>
            <a:r>
              <a:rPr lang="en-US" b="1" dirty="0" smtClean="0">
                <a:cs typeface="Arial" charset="0"/>
              </a:rPr>
              <a:t>Modbus.</a:t>
            </a:r>
            <a:r>
              <a:rPr lang="cs-CZ" b="1" dirty="0" smtClean="0">
                <a:cs typeface="Arial" charset="0"/>
              </a:rPr>
              <a:t>c, </a:t>
            </a:r>
            <a:r>
              <a:rPr lang="cs-CZ" b="1" dirty="0" err="1" smtClean="0">
                <a:cs typeface="Arial" charset="0"/>
              </a:rPr>
              <a:t>Modbus.h</a:t>
            </a:r>
            <a:r>
              <a:rPr lang="en-US" b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 </a:t>
            </a:r>
            <a:endParaRPr lang="cs-CZ" b="1" dirty="0">
              <a:cs typeface="Arial" charset="0"/>
            </a:endParaRPr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1547664" y="1981200"/>
            <a:ext cx="1160462" cy="151980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 sz="1400" b="1" dirty="0" smtClean="0"/>
          </a:p>
          <a:p>
            <a:pPr algn="ctr"/>
            <a:r>
              <a:rPr lang="cs-CZ" sz="1400" b="1" dirty="0" smtClean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pic>
        <p:nvPicPr>
          <p:cNvPr id="35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76" y="2492896"/>
            <a:ext cx="915918" cy="772716"/>
          </a:xfrm>
          <a:prstGeom prst="rect">
            <a:avLst/>
          </a:prstGeom>
          <a:noFill/>
        </p:spPr>
      </p:pic>
      <p:pic>
        <p:nvPicPr>
          <p:cNvPr id="36" name="Obrázek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62" y="2358566"/>
            <a:ext cx="1304478" cy="926629"/>
          </a:xfrm>
          <a:prstGeom prst="rect">
            <a:avLst/>
          </a:prstGeom>
        </p:spPr>
      </p:pic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5499770" y="1988840"/>
            <a:ext cx="1160462" cy="151216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 sz="1400" b="1" dirty="0" smtClean="0"/>
          </a:p>
          <a:p>
            <a:pPr algn="ctr"/>
            <a:r>
              <a:rPr lang="cs-CZ" sz="1400" b="1" dirty="0" smtClean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38" name="TextovéPole 37"/>
          <p:cNvSpPr txBox="1"/>
          <p:nvPr/>
        </p:nvSpPr>
        <p:spPr>
          <a:xfrm>
            <a:off x="3491880" y="2401143"/>
            <a:ext cx="1340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(USB)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>
            <a:off x="2659163" y="2852935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937458" y="4581128"/>
            <a:ext cx="335220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C:\RPS_podklady\modbus\C\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</a:t>
            </a:r>
            <a:r>
              <a:rPr lang="cs-CZ" dirty="0" smtClean="0">
                <a:cs typeface="Arial" charset="0"/>
              </a:rPr>
              <a:t>C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4427984" y="4581128"/>
            <a:ext cx="1433149" cy="20313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ODBUS.C</a:t>
            </a:r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ODBUS.H</a:t>
            </a:r>
          </a:p>
          <a:p>
            <a:r>
              <a:rPr lang="cs-CZ" dirty="0" smtClean="0">
                <a:cs typeface="Arial" charset="0"/>
              </a:rPr>
              <a:t>MAIN.C</a:t>
            </a:r>
          </a:p>
          <a:p>
            <a:r>
              <a:rPr lang="cs-CZ" dirty="0" smtClean="0">
                <a:cs typeface="Arial" charset="0"/>
              </a:rPr>
              <a:t>ADC.C</a:t>
            </a:r>
          </a:p>
          <a:p>
            <a:r>
              <a:rPr lang="cs-CZ" dirty="0" smtClean="0">
                <a:cs typeface="Arial" charset="0"/>
              </a:rPr>
              <a:t>LCD.C</a:t>
            </a:r>
          </a:p>
          <a:p>
            <a:r>
              <a:rPr lang="cs-CZ" dirty="0" smtClean="0">
                <a:cs typeface="Arial" charset="0"/>
              </a:rPr>
              <a:t>LEDBAR.C</a:t>
            </a:r>
          </a:p>
          <a:p>
            <a:r>
              <a:rPr lang="cs-CZ" dirty="0" smtClean="0">
                <a:cs typeface="Arial" charset="0"/>
              </a:rPr>
              <a:t>TYPY.H</a:t>
            </a:r>
            <a:endParaRPr lang="cs-CZ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93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MR1M</a:t>
            </a:r>
            <a:endParaRPr lang="cs-CZ" sz="1200" b="1" dirty="0"/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79388" y="1916113"/>
            <a:ext cx="6769100" cy="3708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cs typeface="Arial" charset="0"/>
              </a:rPr>
              <a:t>byte WrWord(word val,byte *bf);</a:t>
            </a:r>
          </a:p>
          <a:p>
            <a:r>
              <a:rPr lang="cs-CZ" sz="1400">
                <a:cs typeface="Arial" charset="0"/>
              </a:rPr>
              <a:t>word RdWord(byte *bf);</a:t>
            </a:r>
          </a:p>
          <a:p>
            <a:r>
              <a:rPr lang="cs-CZ" sz="1400">
                <a:cs typeface="Arial" charset="0"/>
              </a:rPr>
              <a:t>word MrtuRdCrc(byte *bf);</a:t>
            </a:r>
          </a:p>
          <a:p>
            <a:r>
              <a:rPr lang="cs-CZ" sz="1400">
                <a:cs typeface="Arial" charset="0"/>
              </a:rPr>
              <a:t>byte MrtuWrCrc(word crc,byte *bf 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MrtuWr(byte adr,byte fce,word reg,word nbr,byte *vals,byte *bf);</a:t>
            </a:r>
          </a:p>
          <a:p>
            <a:r>
              <a:rPr lang="cs-CZ" sz="1400">
                <a:cs typeface="Arial" charset="0"/>
              </a:rPr>
              <a:t>byte MrtuWrOne(byte adr,byte fce,word reg,word val,byte *bf);</a:t>
            </a:r>
          </a:p>
          <a:p>
            <a:r>
              <a:rPr lang="cs-CZ" sz="1400">
                <a:cs typeface="Arial" charset="0"/>
              </a:rPr>
              <a:t>byte MrtuRd(byte adr,byte fce,word reg,word val,byte *bf);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MrtuAnsErr(byte adr,byte fce,byte er,byte *bf);</a:t>
            </a:r>
          </a:p>
          <a:p>
            <a:r>
              <a:rPr lang="cs-CZ" sz="1400">
                <a:cs typeface="Arial" charset="0"/>
              </a:rPr>
              <a:t>byte MrtuAnsRd(byte adr,byte fce,byte reg,byte *vals,byte *bf);</a:t>
            </a:r>
          </a:p>
          <a:p>
            <a:r>
              <a:rPr lang="cs-CZ" sz="1400">
                <a:cs typeface="Arial" charset="0"/>
              </a:rPr>
              <a:t>byte MrtuAnsWr(byte adr,byte fce,word reg,word val,byte *bf);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word MrtuCrc(byte *bf, byte len);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79388" y="1046163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>
                <a:cs typeface="Arial" charset="0"/>
              </a:rPr>
              <a:t>Podpora pro mikropočítač      prototypy fukcí  </a:t>
            </a:r>
            <a:r>
              <a:rPr lang="cs-CZ" b="1">
                <a:cs typeface="Arial" charset="0"/>
              </a:rPr>
              <a:t>Modbus.H</a:t>
            </a:r>
            <a:r>
              <a:rPr lang="cs-CZ">
                <a:cs typeface="Arial" charset="0"/>
              </a:rPr>
              <a:t> – zdrojový kód </a:t>
            </a:r>
            <a:r>
              <a:rPr lang="cs-CZ" b="1">
                <a:cs typeface="Arial" charset="0"/>
              </a:rPr>
              <a:t>Modbus.C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</a:t>
            </a:r>
            <a:r>
              <a:rPr lang="en-US" sz="1200" b="1" dirty="0"/>
              <a:t>R</a:t>
            </a:r>
            <a:r>
              <a:rPr lang="cs-CZ" sz="1200" b="1" dirty="0" smtClean="0"/>
              <a:t>1M</a:t>
            </a:r>
            <a:endParaRPr lang="cs-CZ" sz="1200" b="1" dirty="0"/>
          </a:p>
        </p:txBody>
      </p:sp>
      <p:sp>
        <p:nvSpPr>
          <p:cNvPr id="11366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113697" name="Group 33"/>
          <p:cNvGraphicFramePr>
            <a:graphicFrameLocks noGrp="1"/>
          </p:cNvGraphicFramePr>
          <p:nvPr/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3731" name="Group 67"/>
          <p:cNvGraphicFramePr>
            <a:graphicFrameLocks noGrp="1"/>
          </p:cNvGraphicFramePr>
          <p:nvPr/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funkce v aplikaci ze souboru Modbus.C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MrtuWrOne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WrWord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MrtuAnsWr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MrtuWrCrc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MrtuAnsErr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MrtuRdCrc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#include “Modbus.H”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MR1M</a:t>
            </a:r>
            <a:endParaRPr lang="cs-CZ" sz="1200" b="1" dirty="0"/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641350" y="1700213"/>
            <a:ext cx="5809604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</a:t>
            </a:r>
            <a:r>
              <a:rPr lang="cs-CZ" sz="2400" b="1" dirty="0" smtClean="0"/>
              <a:t>MR1M</a:t>
            </a:r>
            <a:endParaRPr lang="cs-CZ" sz="2400" b="1" dirty="0"/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339975" y="1052513"/>
            <a:ext cx="4783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827088" y="2276872"/>
            <a:ext cx="728917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RTU na PC a mikropočítačích řady ´51</a:t>
            </a:r>
          </a:p>
          <a:p>
            <a:pPr marL="342900" indent="-342900"/>
            <a:r>
              <a:rPr lang="cs-CZ" sz="1600" b="1" dirty="0"/>
              <a:t>pro uzly Master (Klient) na PC, Slave (Server) na mikropočítači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zápis jediného vnitřního registru (Holding) do uzlu </a:t>
            </a:r>
            <a:r>
              <a:rPr lang="cs-CZ" sz="1600" b="1" dirty="0" err="1"/>
              <a:t>Slave</a:t>
            </a:r>
            <a:r>
              <a:rPr lang="cs-CZ" sz="1600" b="1" dirty="0"/>
              <a:t>,</a:t>
            </a:r>
          </a:p>
          <a:p>
            <a:pPr marL="342900" indent="-342900"/>
            <a:r>
              <a:rPr lang="cs-CZ" sz="1600" b="1" dirty="0"/>
              <a:t>- čtení bitového stavu (</a:t>
            </a:r>
            <a:r>
              <a:rPr lang="cs-CZ" sz="1600" b="1" dirty="0" err="1"/>
              <a:t>Coil</a:t>
            </a:r>
            <a:r>
              <a:rPr lang="cs-CZ" sz="1600" b="1" dirty="0"/>
              <a:t>) z uzlu </a:t>
            </a:r>
            <a:r>
              <a:rPr lang="cs-CZ" sz="1600" b="1" dirty="0" err="1"/>
              <a:t>Slave</a:t>
            </a:r>
            <a:r>
              <a:rPr lang="cs-CZ" sz="1600" b="1" dirty="0"/>
              <a:t>.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  </a:t>
            </a:r>
            <a:r>
              <a:rPr lang="cs-CZ" sz="1600" b="1" dirty="0" smtClean="0"/>
              <a:t>   </a:t>
            </a:r>
            <a:r>
              <a:rPr lang="cs-CZ" sz="1600" b="1" dirty="0" smtClean="0">
                <a:solidFill>
                  <a:srgbClr val="0000FF"/>
                </a:solidFill>
              </a:rPr>
              <a:t>Rozhraní</a:t>
            </a:r>
            <a:r>
              <a:rPr lang="cs-CZ" sz="1600" b="1" dirty="0">
                <a:solidFill>
                  <a:srgbClr val="0000FF"/>
                </a:solidFill>
              </a:rPr>
              <a:t>: RS232, standardní rámec </a:t>
            </a:r>
            <a:r>
              <a:rPr lang="cs-CZ" sz="1600" b="1" dirty="0" smtClean="0">
                <a:solidFill>
                  <a:srgbClr val="0000FF"/>
                </a:solidFill>
              </a:rPr>
              <a:t>8,N,2</a:t>
            </a:r>
            <a:endParaRPr lang="cs-CZ" sz="1600" b="1" dirty="0">
              <a:solidFill>
                <a:srgbClr val="0000FF"/>
              </a:solidFill>
            </a:endParaRPr>
          </a:p>
          <a:p>
            <a:pPr marL="342900" indent="-342900"/>
            <a:r>
              <a:rPr lang="cs-CZ" sz="1600" b="1" dirty="0"/>
              <a:t>1. část: propojení PC – PC </a:t>
            </a:r>
            <a:r>
              <a:rPr lang="en-US" sz="1600" b="1" dirty="0"/>
              <a:t>(C# MSVS) </a:t>
            </a:r>
            <a:endParaRPr lang="cs-CZ" sz="1600" b="1" dirty="0"/>
          </a:p>
          <a:p>
            <a:pPr marL="342900" indent="-342900"/>
            <a:r>
              <a:rPr lang="cs-CZ" sz="1600" b="1" dirty="0"/>
              <a:t>2. část: propojení PC – mikropočítač </a:t>
            </a:r>
            <a:endParaRPr lang="cs-CZ" sz="1600" b="1" dirty="0" smtClean="0"/>
          </a:p>
          <a:p>
            <a:pPr marL="342900" indent="-342900"/>
            <a:r>
              <a:rPr lang="cs-CZ" sz="1600" b="1" dirty="0" smtClean="0"/>
              <a:t> </a:t>
            </a:r>
            <a:endParaRPr lang="cs-CZ" sz="1600" b="1" dirty="0"/>
          </a:p>
          <a:p>
            <a:pPr marL="342900" indent="-342900"/>
            <a:r>
              <a:rPr lang="cs-CZ" sz="1600" b="1" dirty="0"/>
              <a:t>     </a:t>
            </a:r>
            <a:r>
              <a:rPr lang="cs-CZ" sz="1600" b="1" dirty="0">
                <a:solidFill>
                  <a:srgbClr val="0000FF"/>
                </a:solidFill>
              </a:rPr>
              <a:t>Rozhraní: RS485, standardní rámec </a:t>
            </a:r>
            <a:r>
              <a:rPr lang="cs-CZ" sz="1600" b="1" dirty="0" smtClean="0">
                <a:solidFill>
                  <a:srgbClr val="0000FF"/>
                </a:solidFill>
              </a:rPr>
              <a:t>8,N,2</a:t>
            </a:r>
            <a:endParaRPr lang="cs-CZ" sz="1600" b="1" dirty="0">
              <a:solidFill>
                <a:srgbClr val="0000FF"/>
              </a:solidFill>
            </a:endParaRPr>
          </a:p>
          <a:p>
            <a:pPr marL="342900" indent="-342900"/>
            <a:r>
              <a:rPr lang="cs-CZ" sz="1600" b="1" dirty="0"/>
              <a:t>3. část: propojení  mikropočítač – mikropočítač </a:t>
            </a:r>
            <a:endParaRPr lang="cs-CZ" sz="1600" b="1" dirty="0" smtClean="0"/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/>
          </a:p>
          <a:p>
            <a:pPr marL="342900" indent="-342900"/>
            <a:r>
              <a:rPr lang="en-US" sz="1600" b="1" dirty="0"/>
              <a:t>   v </a:t>
            </a:r>
            <a:r>
              <a:rPr lang="en-US" sz="1600" b="1" dirty="0" err="1"/>
              <a:t>souboru</a:t>
            </a:r>
            <a:r>
              <a:rPr lang="en-US" sz="1600" b="1" dirty="0"/>
              <a:t> Modbus.dll a </a:t>
            </a:r>
            <a:r>
              <a:rPr lang="en-US" sz="1600" b="1" dirty="0" err="1"/>
              <a:t>Modbus.cs</a:t>
            </a:r>
            <a:r>
              <a:rPr lang="en-US" sz="1600" b="1" dirty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/>
              <a:t>   v 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MR1M</a:t>
            </a:r>
            <a:endParaRPr lang="cs-CZ" sz="1200" b="1" dirty="0"/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827088" y="1052513"/>
            <a:ext cx="5832475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CRC</a:t>
            </a:r>
          </a:p>
        </p:txBody>
      </p:sp>
      <p:sp>
        <p:nvSpPr>
          <p:cNvPr id="117765" name="AutoShape 5"/>
          <p:cNvSpPr>
            <a:spLocks noChangeArrowheads="1"/>
          </p:cNvSpPr>
          <p:nvPr/>
        </p:nvSpPr>
        <p:spPr bwMode="auto">
          <a:xfrm>
            <a:off x="3562350" y="1412875"/>
            <a:ext cx="485775" cy="3397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847725" y="1919288"/>
            <a:ext cx="5738813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>
            <a:off x="7164388" y="265112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7935913" y="245586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827088" y="2528888"/>
            <a:ext cx="5759450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117770" name="Line 10"/>
          <p:cNvSpPr>
            <a:spLocks noChangeShapeType="1"/>
          </p:cNvSpPr>
          <p:nvPr/>
        </p:nvSpPr>
        <p:spPr bwMode="auto">
          <a:xfrm>
            <a:off x="7164388" y="19970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7935913" y="18018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684213" y="3276600"/>
            <a:ext cx="409575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600">
                <a:latin typeface="Lucida Console" pitchFamily="49" charset="0"/>
                <a:cs typeface="Courier New" pitchFamily="49" charset="0"/>
              </a:rPr>
              <a:t>                     //</a:t>
            </a:r>
            <a:r>
              <a:rPr lang="cs-CZ" sz="1600" i="1">
                <a:latin typeface="Lucida Console" pitchFamily="49" charset="0"/>
                <a:cs typeface="Courier New" pitchFamily="49" charset="0"/>
              </a:rPr>
              <a:t>globální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xbyte bfin[256],bfout[256];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900113" y="4038600"/>
            <a:ext cx="2322512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bfout[0]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bfout[1]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.</a:t>
            </a:r>
          </a:p>
          <a:p>
            <a:r>
              <a:rPr lang="cs-CZ" sz="1600"/>
              <a:t>    .</a:t>
            </a:r>
            <a:r>
              <a:rPr lang="en-US" sz="1600"/>
              <a:t>      </a:t>
            </a:r>
            <a:endParaRPr lang="cs-CZ" sz="1600"/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5292725" y="3962400"/>
            <a:ext cx="3600450" cy="28931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(byte *</a:t>
            </a:r>
            <a:r>
              <a:rPr lang="cs-CZ" sz="1400" dirty="0" err="1">
                <a:latin typeface="Lucida Console" pitchFamily="49" charset="0"/>
              </a:rPr>
              <a:t>bf</a:t>
            </a:r>
            <a:r>
              <a:rPr lang="cs-CZ" sz="1400" dirty="0">
                <a:latin typeface="Lucida Console" pitchFamily="49" charset="0"/>
              </a:rPr>
              <a:t>,byte len)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byte 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=*bf++;</a:t>
            </a:r>
          </a:p>
          <a:p>
            <a:r>
              <a:rPr lang="en-US" sz="1400" dirty="0">
                <a:latin typeface="Lucida Console" pitchFamily="49" charset="0"/>
              </a:rPr>
              <a:t>  TI=0;</a:t>
            </a:r>
          </a:p>
          <a:p>
            <a:r>
              <a:rPr lang="en-US" sz="1400" dirty="0">
                <a:latin typeface="Lucida Console" pitchFamily="49" charset="0"/>
              </a:rPr>
              <a:t>  SBUF=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--</a:t>
            </a:r>
            <a:r>
              <a:rPr lang="cs-CZ" sz="1400" dirty="0">
                <a:latin typeface="Lucida Console" pitchFamily="49" charset="0"/>
              </a:rPr>
              <a:t>len)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=*bf++;</a:t>
            </a: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b="1" dirty="0">
                <a:latin typeface="Lucida Console" pitchFamily="49" charset="0"/>
              </a:rPr>
              <a:t>while</a:t>
            </a:r>
            <a:r>
              <a:rPr lang="en-US" sz="1400" dirty="0">
                <a:latin typeface="Lucida Console" pitchFamily="49" charset="0"/>
              </a:rPr>
              <a:t>(!TI);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cs-CZ" sz="1400" dirty="0">
                <a:latin typeface="Lucida Console" pitchFamily="49" charset="0"/>
              </a:rPr>
              <a:t>SBUF=</a:t>
            </a:r>
            <a:r>
              <a:rPr lang="en-US" sz="1400" dirty="0" err="1" smtClean="0">
                <a:latin typeface="Lucida Console" pitchFamily="49" charset="0"/>
              </a:rPr>
              <a:t>byteOut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cs-CZ" sz="1400" dirty="0">
                <a:latin typeface="Lucida Console" pitchFamily="49" charset="0"/>
              </a:rPr>
              <a:t>TI=0;</a:t>
            </a:r>
          </a:p>
          <a:p>
            <a:r>
              <a:rPr lang="cs-CZ" sz="1400" dirty="0">
                <a:latin typeface="Lucida Console" pitchFamily="49" charset="0"/>
              </a:rPr>
              <a:t>  }</a:t>
            </a: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17775" name="Rectangle 15"/>
          <p:cNvSpPr>
            <a:spLocks noChangeArrowheads="1"/>
          </p:cNvSpPr>
          <p:nvPr/>
        </p:nvSpPr>
        <p:spPr bwMode="auto">
          <a:xfrm>
            <a:off x="5278438" y="3048000"/>
            <a:ext cx="2674130" cy="83099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funkce pro vyslání zprávy:</a:t>
            </a:r>
          </a:p>
          <a:p>
            <a:pPr>
              <a:buFontTx/>
              <a:buChar char="-"/>
            </a:pPr>
            <a:r>
              <a:rPr lang="cs-CZ" sz="1600" dirty="0" smtClean="0">
                <a:cs typeface="Arial" charset="0"/>
              </a:rPr>
              <a:t>  </a:t>
            </a:r>
            <a:r>
              <a:rPr lang="cs-CZ" sz="1600" dirty="0" err="1" smtClean="0">
                <a:cs typeface="Arial" charset="0"/>
              </a:rPr>
              <a:t>bf</a:t>
            </a:r>
            <a:r>
              <a:rPr lang="cs-CZ" sz="1600" dirty="0">
                <a:cs typeface="Arial" charset="0"/>
              </a:rPr>
              <a:t>:  pointer na pole znaků</a:t>
            </a:r>
          </a:p>
          <a:p>
            <a:pPr>
              <a:buFontTx/>
              <a:buChar char="-"/>
            </a:pPr>
            <a:r>
              <a:rPr lang="cs-CZ" sz="1600" dirty="0">
                <a:cs typeface="Arial" charset="0"/>
              </a:rPr>
              <a:t> len: počet bytů k vyslání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MR1M</a:t>
            </a:r>
            <a:endParaRPr lang="cs-CZ" sz="1200" b="1" dirty="0"/>
          </a:p>
        </p:txBody>
      </p:sp>
      <p:sp>
        <p:nvSpPr>
          <p:cNvPr id="12390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250825" y="981075"/>
            <a:ext cx="7345363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Časový interval 3,5 znaku – generování časovačem T1</a:t>
            </a:r>
            <a:r>
              <a:rPr lang="en-US" b="1">
                <a:cs typeface="Arial" charset="0"/>
              </a:rPr>
              <a:t> v re</a:t>
            </a:r>
            <a:r>
              <a:rPr lang="cs-CZ" b="1">
                <a:cs typeface="Arial" charset="0"/>
              </a:rPr>
              <a:t>žimu 1</a:t>
            </a:r>
            <a:endParaRPr lang="cs-CZ">
              <a:cs typeface="Arial" charset="0"/>
            </a:endParaRP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468313" y="1582738"/>
            <a:ext cx="6767512" cy="29495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600">
                <a:cs typeface="Arial" charset="0"/>
              </a:rPr>
              <a:t>Formát UART:   8,N,2  → 11 bitů , f</a:t>
            </a:r>
            <a:r>
              <a:rPr lang="cs-CZ" sz="1600" baseline="-25000">
                <a:cs typeface="Arial" charset="0"/>
              </a:rPr>
              <a:t>bit</a:t>
            </a:r>
            <a:r>
              <a:rPr lang="cs-CZ" sz="1600">
                <a:cs typeface="Arial" charset="0"/>
              </a:rPr>
              <a:t> = 19200 bit/s → t</a:t>
            </a:r>
            <a:r>
              <a:rPr lang="cs-CZ" sz="1600" baseline="-25000">
                <a:cs typeface="Arial" charset="0"/>
              </a:rPr>
              <a:t>bit</a:t>
            </a:r>
            <a:r>
              <a:rPr lang="cs-CZ" sz="1600">
                <a:cs typeface="Arial" charset="0"/>
              </a:rPr>
              <a:t> = 1/f</a:t>
            </a:r>
            <a:r>
              <a:rPr lang="cs-CZ" sz="1600" baseline="-25000">
                <a:cs typeface="Arial" charset="0"/>
              </a:rPr>
              <a:t>bit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t</a:t>
            </a:r>
            <a:r>
              <a:rPr lang="cs-CZ" sz="1600" baseline="-25000">
                <a:cs typeface="Arial" charset="0"/>
              </a:rPr>
              <a:t>3,5</a:t>
            </a:r>
            <a:r>
              <a:rPr lang="cs-CZ" sz="1600">
                <a:cs typeface="Arial" charset="0"/>
              </a:rPr>
              <a:t> = 3,5∙11∙t</a:t>
            </a:r>
            <a:r>
              <a:rPr lang="cs-CZ" sz="1600" baseline="-25000">
                <a:cs typeface="Arial" charset="0"/>
              </a:rPr>
              <a:t>bit </a:t>
            </a:r>
            <a:r>
              <a:rPr lang="cs-CZ" sz="1600">
                <a:cs typeface="Arial" charset="0"/>
              </a:rPr>
              <a:t> ≈ 2 ms  tik</a:t>
            </a:r>
            <a:endParaRPr lang="en-US" sz="1600">
              <a:cs typeface="Arial" charset="0"/>
            </a:endParaRPr>
          </a:p>
          <a:p>
            <a:endParaRPr lang="en-US" sz="1600">
              <a:cs typeface="Arial" charset="0"/>
            </a:endParaRPr>
          </a:p>
          <a:p>
            <a:r>
              <a:rPr lang="en-US" sz="1600">
                <a:cs typeface="Arial" charset="0"/>
              </a:rPr>
              <a:t>pro </a:t>
            </a:r>
            <a:r>
              <a:rPr lang="cs-CZ" sz="1600">
                <a:cs typeface="Arial" charset="0"/>
              </a:rPr>
              <a:t>časovač T1 :  t</a:t>
            </a:r>
            <a:r>
              <a:rPr lang="cs-CZ" sz="1600" baseline="-25000">
                <a:cs typeface="Arial" charset="0"/>
              </a:rPr>
              <a:t>3,5</a:t>
            </a:r>
            <a:r>
              <a:rPr lang="cs-CZ" sz="1600">
                <a:cs typeface="Arial" charset="0"/>
              </a:rPr>
              <a:t> = N3_5∙12/f</a:t>
            </a:r>
            <a:r>
              <a:rPr lang="cs-CZ" sz="1600" baseline="-25000">
                <a:cs typeface="Arial" charset="0"/>
              </a:rPr>
              <a:t>osc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pro sériový kanál řízený časovačem T2 je t</a:t>
            </a:r>
            <a:r>
              <a:rPr lang="cs-CZ" sz="1600" baseline="-25000">
                <a:cs typeface="Arial" charset="0"/>
              </a:rPr>
              <a:t>bit</a:t>
            </a:r>
            <a:r>
              <a:rPr lang="cs-CZ" sz="1600">
                <a:cs typeface="Arial" charset="0"/>
              </a:rPr>
              <a:t> = 32∙NBIT/f</a:t>
            </a:r>
            <a:r>
              <a:rPr lang="cs-CZ" sz="1600" baseline="-25000">
                <a:cs typeface="Arial" charset="0"/>
              </a:rPr>
              <a:t>osc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t3,5 = 3,5∙11∙32∙NBIT/fosc = N3_5∙12/fosc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N3_5 = NBIT∙109  →    </a:t>
            </a:r>
            <a:r>
              <a:rPr lang="en-US" sz="1600">
                <a:cs typeface="Arial" charset="0"/>
              </a:rPr>
              <a:t>#define N3_5 109*NBIT</a:t>
            </a:r>
            <a:endParaRPr lang="cs-CZ" sz="1600">
              <a:cs typeface="Arial" charset="0"/>
            </a:endParaRPr>
          </a:p>
          <a:p>
            <a:endParaRPr lang="cs-CZ" sz="1600" baseline="-25000">
              <a:cs typeface="Arial" charset="0"/>
            </a:endParaRP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1403350" y="4797425"/>
            <a:ext cx="2952750" cy="942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latin typeface="Lucida Console" pitchFamily="49" charset="0"/>
              </a:rPr>
              <a:t> TH1=(word)(-N3_5) &gt;&gt; 8;</a:t>
            </a:r>
          </a:p>
          <a:p>
            <a:r>
              <a:rPr lang="cs-CZ" sz="1400">
                <a:latin typeface="Lucida Console" pitchFamily="49" charset="0"/>
              </a:rPr>
              <a:t> TL1=</a:t>
            </a:r>
            <a:r>
              <a:rPr lang="en-US" sz="1400">
                <a:latin typeface="Lucida Console" pitchFamily="49" charset="0"/>
              </a:rPr>
              <a:t>(byte)(</a:t>
            </a:r>
            <a:r>
              <a:rPr lang="cs-CZ" sz="1400">
                <a:latin typeface="Lucida Console" pitchFamily="49" charset="0"/>
              </a:rPr>
              <a:t>-N3_5</a:t>
            </a:r>
            <a:r>
              <a:rPr lang="en-US" sz="1400">
                <a:latin typeface="Lucida Console" pitchFamily="49" charset="0"/>
              </a:rPr>
              <a:t>)</a:t>
            </a:r>
            <a:r>
              <a:rPr lang="cs-CZ" sz="1400">
                <a:latin typeface="Lucida Console" pitchFamily="49" charset="0"/>
              </a:rPr>
              <a:t>;</a:t>
            </a:r>
            <a:endParaRPr lang="en-US" sz="1400">
              <a:latin typeface="Lucida Console" pitchFamily="49" charset="0"/>
            </a:endParaRPr>
          </a:p>
          <a:p>
            <a:r>
              <a:rPr lang="en-US" sz="1400">
                <a:latin typeface="Lucida Console" pitchFamily="49" charset="0"/>
              </a:rPr>
              <a:t> TF</a:t>
            </a:r>
            <a:r>
              <a:rPr lang="cs-CZ" sz="1400">
                <a:latin typeface="Lucida Console" pitchFamily="49" charset="0"/>
              </a:rPr>
              <a:t>1</a:t>
            </a:r>
            <a:r>
              <a:rPr lang="en-US" sz="1400">
                <a:latin typeface="Lucida Console" pitchFamily="49" charset="0"/>
              </a:rPr>
              <a:t>=0`</a:t>
            </a:r>
            <a:endParaRPr lang="cs-CZ" sz="1400">
              <a:latin typeface="Lucida Console" pitchFamily="49" charset="0"/>
            </a:endParaRPr>
          </a:p>
          <a:p>
            <a:r>
              <a:rPr lang="cs-CZ" sz="1400">
                <a:latin typeface="Lucida Console" pitchFamily="49" charset="0"/>
              </a:rPr>
              <a:t> TR1=1;</a:t>
            </a: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107950" y="4797425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(re)</a:t>
            </a:r>
            <a:r>
              <a:rPr lang="cs-CZ" sz="1600"/>
              <a:t>start t3,5</a:t>
            </a:r>
          </a:p>
        </p:txBody>
      </p:sp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4767263" y="4797425"/>
            <a:ext cx="2736850" cy="5810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/>
              <a:t>čas uplynul:  přerušení nebo</a:t>
            </a:r>
          </a:p>
          <a:p>
            <a:r>
              <a:rPr lang="cs-CZ" sz="1600"/>
              <a:t>                     1 </a:t>
            </a:r>
            <a:r>
              <a:rPr lang="cs-CZ" sz="1600">
                <a:cs typeface="Arial" charset="0"/>
              </a:rPr>
              <a:t>→ TF1</a:t>
            </a:r>
          </a:p>
        </p:txBody>
      </p: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179388" y="5972175"/>
            <a:ext cx="7366000" cy="3365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/>
              <a:t>Poznámka: oba časovače T0 a T1 budou nastaveny v režimu 1:  TMOD = 0x11;</a:t>
            </a:r>
            <a:endParaRPr lang="cs-CZ" sz="16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MR1M</a:t>
            </a:r>
            <a:endParaRPr lang="cs-CZ" sz="1200" b="1" dirty="0"/>
          </a:p>
        </p:txBody>
      </p:sp>
      <p:sp>
        <p:nvSpPr>
          <p:cNvPr id="13414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323850" y="1133475"/>
            <a:ext cx="4968875" cy="4238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mikropočítači (server)</a:t>
            </a: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/>
              <a:t>Konfigurace:</a:t>
            </a:r>
          </a:p>
          <a:p>
            <a:r>
              <a:rPr lang="cs-CZ" sz="1600"/>
              <a:t>   Přijímá požadavky od klienta a vrací odpovědi</a:t>
            </a:r>
          </a:p>
          <a:p>
            <a:r>
              <a:rPr lang="cs-CZ" sz="1600"/>
              <a:t>   - požadavek na zápis jediného vnitřního registru (hodnota 0 až 1023) – funkční kód 6,</a:t>
            </a:r>
          </a:p>
          <a:p>
            <a:r>
              <a:rPr lang="cs-CZ" sz="1600"/>
              <a:t>     hodnotu zobrazí a vrací potvrzení o přijetí požadavku</a:t>
            </a:r>
          </a:p>
          <a:p>
            <a:r>
              <a:rPr lang="cs-CZ" sz="1600"/>
              <a:t>        </a:t>
            </a:r>
            <a:r>
              <a:rPr lang="en-US" sz="1600"/>
              <a:t>    </a:t>
            </a:r>
            <a:r>
              <a:rPr lang="cs-CZ" sz="1600">
                <a:solidFill>
                  <a:srgbClr val="0000FF"/>
                </a:solidFill>
              </a:rPr>
              <a:t>aplikační funkce MrtuAnsWr  s kódem přijaté funkce</a:t>
            </a:r>
          </a:p>
          <a:p>
            <a:r>
              <a:rPr lang="cs-CZ" sz="1600"/>
              <a:t>   - požadavek na čtení bitové hodnoty – funkční kód 1 a vrací stav požadovaného bitu</a:t>
            </a:r>
          </a:p>
          <a:p>
            <a:r>
              <a:rPr lang="cs-CZ" sz="1600"/>
              <a:t>        </a:t>
            </a:r>
            <a:r>
              <a:rPr lang="en-US" sz="1600"/>
              <a:t>    </a:t>
            </a:r>
            <a:r>
              <a:rPr lang="cs-CZ" sz="1600">
                <a:solidFill>
                  <a:srgbClr val="0000FF"/>
                </a:solidFill>
              </a:rPr>
              <a:t>aplikační funkce MrtuAnsRd s kódem přijaté funkce</a:t>
            </a:r>
          </a:p>
          <a:p>
            <a:r>
              <a:rPr lang="cs-CZ" sz="1600">
                <a:solidFill>
                  <a:schemeClr val="tx2"/>
                </a:solidFill>
              </a:rPr>
              <a:t>  Kontrolovat přijatý požadavek a vracet chybovou odpověď v případě neimplementované </a:t>
            </a:r>
          </a:p>
          <a:p>
            <a:r>
              <a:rPr lang="cs-CZ" sz="160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>
                <a:solidFill>
                  <a:schemeClr val="tx2"/>
                </a:solidFill>
              </a:rPr>
              <a:t>           </a:t>
            </a:r>
            <a:r>
              <a:rPr lang="cs-CZ" sz="1600">
                <a:solidFill>
                  <a:srgbClr val="0000FF"/>
                </a:solidFill>
              </a:rPr>
              <a:t>aplikační funkce MrtuAnsErr s upraveným kódem funkce a typem chyby</a:t>
            </a:r>
          </a:p>
          <a:p>
            <a:r>
              <a:rPr lang="cs-CZ" sz="160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>
                <a:solidFill>
                  <a:schemeClr val="tx2"/>
                </a:solidFill>
              </a:rPr>
              <a:t>  Implementace generování intervalu 3,5 znaku pro ukončení příjmu zprávy časovačem T1</a:t>
            </a:r>
          </a:p>
          <a:p>
            <a:r>
              <a:rPr lang="cs-CZ" sz="1600">
                <a:solidFill>
                  <a:schemeClr val="tx2"/>
                </a:solidFill>
              </a:rPr>
              <a:t>  Omezená (žádná) implementace generování intervalu 1,5 znaku</a:t>
            </a:r>
            <a:r>
              <a:rPr lang="cs-CZ" sz="1600"/>
              <a:t>  </a:t>
            </a:r>
            <a:endParaRPr lang="cs-CZ" sz="16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MR1M</a:t>
            </a:r>
            <a:endParaRPr lang="cs-CZ" sz="1200" b="1" dirty="0"/>
          </a:p>
        </p:txBody>
      </p:sp>
      <p:sp>
        <p:nvSpPr>
          <p:cNvPr id="1361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466725" y="1052513"/>
            <a:ext cx="4752975" cy="4175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sp>
        <p:nvSpPr>
          <p:cNvPr id="136208" name="AutoShape 16"/>
          <p:cNvSpPr>
            <a:spLocks noChangeArrowheads="1"/>
          </p:cNvSpPr>
          <p:nvPr/>
        </p:nvSpPr>
        <p:spPr bwMode="auto">
          <a:xfrm>
            <a:off x="5362922" y="5486844"/>
            <a:ext cx="1657350" cy="1152525"/>
          </a:xfrm>
          <a:prstGeom prst="wedgeRectCallout">
            <a:avLst>
              <a:gd name="adj1" fmla="val -158474"/>
              <a:gd name="adj2" fmla="val 10354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</a:t>
            </a:r>
            <a:r>
              <a:rPr lang="cs-CZ" sz="1400">
                <a:latin typeface="Times New Roman" charset="0"/>
                <a:cs typeface="Times New Roman" charset="0"/>
              </a:rPr>
              <a:t>C</a:t>
            </a:r>
            <a:r>
              <a:rPr lang="en-US" sz="1400">
                <a:latin typeface="Times New Roman" charset="0"/>
                <a:cs typeface="Times New Roman" charset="0"/>
              </a:rPr>
              <a:t>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adresy,funkcí,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registru 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hodnoty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její zobrazení</a:t>
            </a:r>
          </a:p>
        </p:txBody>
      </p:sp>
      <p:sp>
        <p:nvSpPr>
          <p:cNvPr id="136210" name="AutoShape 18"/>
          <p:cNvSpPr>
            <a:spLocks noChangeArrowheads="1"/>
          </p:cNvSpPr>
          <p:nvPr/>
        </p:nvSpPr>
        <p:spPr bwMode="auto">
          <a:xfrm>
            <a:off x="1126563" y="6165850"/>
            <a:ext cx="1225550" cy="287338"/>
          </a:xfrm>
          <a:prstGeom prst="wedgeRoundRectCallout">
            <a:avLst>
              <a:gd name="adj1" fmla="val 59069"/>
              <a:gd name="adj2" fmla="val -248343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ukončeno</a:t>
            </a: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2616928" y="335915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 smtClean="0">
                <a:cs typeface="Arial" charset="0"/>
              </a:rPr>
              <a:t>Klid</a:t>
            </a:r>
          </a:p>
          <a:p>
            <a:pPr algn="ctr"/>
            <a:r>
              <a:rPr lang="en-US" sz="1200" dirty="0" smtClean="0">
                <a:solidFill>
                  <a:srgbClr val="0000FF"/>
                </a:solidFill>
                <a:cs typeface="Arial" charset="0"/>
              </a:rPr>
              <a:t>ix:0</a:t>
            </a:r>
            <a:endParaRPr lang="cs-CZ" sz="1200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3048728" y="40052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2616928" y="4799013"/>
            <a:ext cx="935037" cy="646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 smtClean="0">
                <a:cs typeface="Arial" charset="0"/>
              </a:rPr>
              <a:t>Příjem</a:t>
            </a:r>
            <a:endParaRPr lang="en-US" sz="1400" dirty="0" smtClean="0">
              <a:cs typeface="Arial" charset="0"/>
            </a:endParaRPr>
          </a:p>
          <a:p>
            <a:pPr algn="ctr"/>
            <a:r>
              <a:rPr lang="en-US" sz="1200" dirty="0" smtClean="0">
                <a:solidFill>
                  <a:srgbClr val="0000FF"/>
                </a:solidFill>
                <a:cs typeface="Arial" charset="0"/>
              </a:rPr>
              <a:t>ix&gt;0</a:t>
            </a:r>
            <a:endParaRPr lang="cs-CZ" sz="1200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2615340" y="5807075"/>
            <a:ext cx="936625" cy="646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 smtClean="0">
                <a:cs typeface="Arial" charset="0"/>
              </a:rPr>
              <a:t>Zpracování</a:t>
            </a:r>
          </a:p>
          <a:p>
            <a:pPr algn="ctr"/>
            <a:r>
              <a:rPr lang="cs-CZ" sz="1400" dirty="0" smtClean="0">
                <a:cs typeface="Arial" charset="0"/>
              </a:rPr>
              <a:t>odpověď</a:t>
            </a:r>
            <a:endParaRPr lang="en-US" sz="1400" dirty="0" smtClean="0">
              <a:cs typeface="Arial" charset="0"/>
            </a:endParaRPr>
          </a:p>
          <a:p>
            <a:pPr algn="ctr"/>
            <a:r>
              <a:rPr lang="en-US" sz="1200" dirty="0" smtClean="0">
                <a:solidFill>
                  <a:srgbClr val="0000FF"/>
                </a:solidFill>
                <a:cs typeface="Arial" charset="0"/>
              </a:rPr>
              <a:t>0→ix</a:t>
            </a:r>
            <a:endParaRPr lang="cs-CZ" sz="1200" dirty="0">
              <a:solidFill>
                <a:srgbClr val="0000FF"/>
              </a:solidFill>
              <a:cs typeface="Arial" charset="0"/>
            </a:endParaRPr>
          </a:p>
        </p:txBody>
      </p:sp>
      <p:cxnSp>
        <p:nvCxnSpPr>
          <p:cNvPr id="24" name="AutoShape 8"/>
          <p:cNvCxnSpPr>
            <a:cxnSpLocks noChangeShapeType="1"/>
            <a:stCxn id="23" idx="0"/>
            <a:endCxn id="22" idx="2"/>
          </p:cNvCxnSpPr>
          <p:nvPr/>
        </p:nvCxnSpPr>
        <p:spPr bwMode="auto">
          <a:xfrm rot="16200000">
            <a:off x="2903472" y="5625306"/>
            <a:ext cx="361950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25" name="AutoShape 9"/>
          <p:cNvCxnSpPr>
            <a:cxnSpLocks noChangeShapeType="1"/>
            <a:stCxn id="22" idx="3"/>
            <a:endCxn id="22" idx="0"/>
          </p:cNvCxnSpPr>
          <p:nvPr/>
        </p:nvCxnSpPr>
        <p:spPr bwMode="auto">
          <a:xfrm flipH="1" flipV="1">
            <a:off x="3085240" y="4799013"/>
            <a:ext cx="466725" cy="323850"/>
          </a:xfrm>
          <a:prstGeom prst="curvedConnector4">
            <a:avLst>
              <a:gd name="adj1" fmla="val -48981"/>
              <a:gd name="adj2" fmla="val 17058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" name="AutoShape 10"/>
          <p:cNvCxnSpPr>
            <a:cxnSpLocks noChangeShapeType="1"/>
            <a:stCxn id="23" idx="1"/>
            <a:endCxn id="20" idx="1"/>
          </p:cNvCxnSpPr>
          <p:nvPr/>
        </p:nvCxnSpPr>
        <p:spPr bwMode="auto">
          <a:xfrm rot="10800000" flipH="1">
            <a:off x="2615340" y="3683000"/>
            <a:ext cx="1588" cy="2447925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7" name="AutoShape 12"/>
          <p:cNvSpPr>
            <a:spLocks noChangeArrowheads="1"/>
          </p:cNvSpPr>
          <p:nvPr/>
        </p:nvSpPr>
        <p:spPr bwMode="auto">
          <a:xfrm>
            <a:off x="3985353" y="4581525"/>
            <a:ext cx="1368425" cy="719138"/>
          </a:xfrm>
          <a:prstGeom prst="wedgeRoundRectCallout">
            <a:avLst>
              <a:gd name="adj1" fmla="val -83296"/>
              <a:gd name="adj2" fmla="val -4801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pitchFamily="18" charset="0"/>
                <a:cs typeface="Times New Roman" pitchFamily="18" charset="0"/>
              </a:rPr>
              <a:t>Příjem znaku</a:t>
            </a:r>
          </a:p>
          <a:p>
            <a:r>
              <a:rPr lang="cs-CZ" sz="12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/znak do bufferu</a:t>
            </a:r>
          </a:p>
          <a:p>
            <a:r>
              <a:rPr lang="cs-CZ" sz="12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 restart časovače</a:t>
            </a: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3840890" y="5516563"/>
            <a:ext cx="1296988" cy="358775"/>
          </a:xfrm>
          <a:prstGeom prst="wedgeRoundRectCallout">
            <a:avLst>
              <a:gd name="adj1" fmla="val -109731"/>
              <a:gd name="adj2" fmla="val -1991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pitchFamily="18" charset="0"/>
                <a:cs typeface="Times New Roman" pitchFamily="18" charset="0"/>
              </a:rPr>
              <a:t>čas </a:t>
            </a:r>
            <a:r>
              <a:rPr lang="cs-CZ" sz="1200" b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200" b="1" baseline="-25000">
                <a:latin typeface="Times New Roman" pitchFamily="18" charset="0"/>
                <a:cs typeface="Times New Roman" pitchFamily="18" charset="0"/>
              </a:rPr>
              <a:t>3,5</a:t>
            </a:r>
            <a:r>
              <a:rPr lang="cs-CZ" sz="12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sz="1200">
                <a:latin typeface="Times New Roman" pitchFamily="18" charset="0"/>
                <a:cs typeface="Times New Roman" pitchFamily="18" charset="0"/>
              </a:rPr>
              <a:t>uplynul</a:t>
            </a:r>
          </a:p>
        </p:txBody>
      </p:sp>
      <p:sp>
        <p:nvSpPr>
          <p:cNvPr id="29" name="AutoShape 16"/>
          <p:cNvSpPr>
            <a:spLocks noChangeArrowheads="1"/>
          </p:cNvSpPr>
          <p:nvPr/>
        </p:nvSpPr>
        <p:spPr bwMode="auto">
          <a:xfrm>
            <a:off x="2569303" y="2276475"/>
            <a:ext cx="936625" cy="6477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30" name="AutoShape 17"/>
          <p:cNvSpPr>
            <a:spLocks noChangeArrowheads="1"/>
          </p:cNvSpPr>
          <p:nvPr/>
        </p:nvSpPr>
        <p:spPr bwMode="auto">
          <a:xfrm>
            <a:off x="2640740" y="2349500"/>
            <a:ext cx="792163" cy="50165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 </a:t>
            </a:r>
            <a:r>
              <a:rPr lang="en-US" sz="1400">
                <a:cs typeface="Arial" charset="0"/>
              </a:rPr>
              <a:t>Po</a:t>
            </a:r>
            <a:r>
              <a:rPr lang="cs-CZ" sz="1400">
                <a:cs typeface="Arial" charset="0"/>
              </a:rPr>
              <a:t>čáteční 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sp>
        <p:nvSpPr>
          <p:cNvPr id="31" name="Oval 18"/>
          <p:cNvSpPr>
            <a:spLocks noChangeArrowheads="1"/>
          </p:cNvSpPr>
          <p:nvPr/>
        </p:nvSpPr>
        <p:spPr bwMode="auto">
          <a:xfrm>
            <a:off x="2353403" y="1700213"/>
            <a:ext cx="215900" cy="2174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32" name="Line 19"/>
          <p:cNvSpPr>
            <a:spLocks noChangeShapeType="1"/>
          </p:cNvSpPr>
          <p:nvPr/>
        </p:nvSpPr>
        <p:spPr bwMode="auto">
          <a:xfrm>
            <a:off x="2497865" y="1844675"/>
            <a:ext cx="43180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cxnSp>
        <p:nvCxnSpPr>
          <p:cNvPr id="33" name="AutoShape 20"/>
          <p:cNvCxnSpPr>
            <a:cxnSpLocks noChangeShapeType="1"/>
            <a:stCxn id="29" idx="1"/>
            <a:endCxn id="29" idx="2"/>
          </p:cNvCxnSpPr>
          <p:nvPr/>
        </p:nvCxnSpPr>
        <p:spPr bwMode="auto">
          <a:xfrm rot="10800000" flipH="1" flipV="1">
            <a:off x="2569303" y="2600325"/>
            <a:ext cx="468312" cy="323850"/>
          </a:xfrm>
          <a:prstGeom prst="curvedConnector4">
            <a:avLst>
              <a:gd name="adj1" fmla="val -95597"/>
              <a:gd name="adj2" fmla="val 18774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3074128" y="28527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5" name="AutoShape 14"/>
          <p:cNvSpPr>
            <a:spLocks noChangeArrowheads="1"/>
          </p:cNvSpPr>
          <p:nvPr/>
        </p:nvSpPr>
        <p:spPr bwMode="auto">
          <a:xfrm>
            <a:off x="3553553" y="3763963"/>
            <a:ext cx="1824037" cy="528637"/>
          </a:xfrm>
          <a:prstGeom prst="wedgeRoundRectCallout">
            <a:avLst>
              <a:gd name="adj1" fmla="val -76282"/>
              <a:gd name="adj2" fmla="val 8453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pitchFamily="18" charset="0"/>
                <a:cs typeface="Times New Roman" pitchFamily="18" charset="0"/>
              </a:rPr>
              <a:t>Přijetí prvního znaku</a:t>
            </a:r>
          </a:p>
          <a:p>
            <a:r>
              <a:rPr lang="cs-CZ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 start </a:t>
            </a:r>
            <a:r>
              <a:rPr lang="cs-CZ" sz="1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3,5</a:t>
            </a:r>
            <a:r>
              <a:rPr lang="cs-CZ" sz="1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cs-CZ" sz="1400" b="1" dirty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400" b="1" baseline="-25000" dirty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1,5</a:t>
            </a:r>
          </a:p>
        </p:txBody>
      </p:sp>
      <p:sp>
        <p:nvSpPr>
          <p:cNvPr id="36" name="AutoShape 24"/>
          <p:cNvSpPr>
            <a:spLocks noChangeArrowheads="1"/>
          </p:cNvSpPr>
          <p:nvPr/>
        </p:nvSpPr>
        <p:spPr bwMode="auto">
          <a:xfrm>
            <a:off x="4082190" y="2997200"/>
            <a:ext cx="1438275" cy="503808"/>
          </a:xfrm>
          <a:prstGeom prst="wedgeRoundRectCallout">
            <a:avLst>
              <a:gd name="adj1" fmla="val -118986"/>
              <a:gd name="adj2" fmla="val 797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pitchFamily="18" charset="0"/>
                <a:cs typeface="Times New Roman" pitchFamily="18" charset="0"/>
              </a:rPr>
              <a:t>Čas</a:t>
            </a:r>
            <a:r>
              <a:rPr lang="cs-CZ" sz="1400" b="1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cs-CZ" sz="1400" b="1" baseline="-25000" dirty="0">
                <a:latin typeface="Times New Roman" pitchFamily="18" charset="0"/>
                <a:cs typeface="Times New Roman" pitchFamily="18" charset="0"/>
              </a:rPr>
              <a:t>3,5 </a:t>
            </a:r>
            <a:r>
              <a:rPr lang="cs-CZ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sz="1400" dirty="0" smtClean="0">
                <a:latin typeface="Times New Roman" pitchFamily="18" charset="0"/>
                <a:cs typeface="Times New Roman" pitchFamily="18" charset="0"/>
              </a:rPr>
              <a:t>uplynul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 0→ix</a:t>
            </a:r>
            <a:endParaRPr lang="cs-CZ" sz="1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AutoShape 22"/>
          <p:cNvSpPr>
            <a:spLocks noChangeArrowheads="1"/>
          </p:cNvSpPr>
          <p:nvPr/>
        </p:nvSpPr>
        <p:spPr bwMode="auto">
          <a:xfrm>
            <a:off x="3218590" y="1628775"/>
            <a:ext cx="1149350" cy="542925"/>
          </a:xfrm>
          <a:prstGeom prst="wedgeRoundRectCallout">
            <a:avLst>
              <a:gd name="adj1" fmla="val -95440"/>
              <a:gd name="adj2" fmla="val 1754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pitchFamily="18" charset="0"/>
                <a:cs typeface="Times New Roman" pitchFamily="18" charset="0"/>
              </a:rPr>
              <a:t>Zapnutí </a:t>
            </a:r>
          </a:p>
          <a:p>
            <a:r>
              <a:rPr lang="cs-CZ" sz="1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 start </a:t>
            </a:r>
            <a:r>
              <a:rPr lang="cs-CZ" sz="1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4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3,5</a:t>
            </a:r>
          </a:p>
        </p:txBody>
      </p:sp>
      <p:sp>
        <p:nvSpPr>
          <p:cNvPr id="38" name="AutoShape 23"/>
          <p:cNvSpPr>
            <a:spLocks noChangeArrowheads="1"/>
          </p:cNvSpPr>
          <p:nvPr/>
        </p:nvSpPr>
        <p:spPr bwMode="auto">
          <a:xfrm>
            <a:off x="1343753" y="1989138"/>
            <a:ext cx="1209675" cy="571500"/>
          </a:xfrm>
          <a:prstGeom prst="wedgeRoundRectCallout">
            <a:avLst>
              <a:gd name="adj1" fmla="val 16144"/>
              <a:gd name="adj2" fmla="val 9944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pitchFamily="18" charset="0"/>
                <a:cs typeface="Times New Roman" pitchFamily="18" charset="0"/>
              </a:rPr>
              <a:t>Přijetí znaku</a:t>
            </a:r>
          </a:p>
          <a:p>
            <a:r>
              <a:rPr lang="cs-CZ" sz="1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 restart </a:t>
            </a:r>
            <a:r>
              <a:rPr lang="cs-CZ" sz="1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4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3,5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MR1M</a:t>
            </a:r>
            <a:endParaRPr lang="cs-CZ" sz="1200" b="1" dirty="0"/>
          </a:p>
        </p:txBody>
      </p:sp>
      <p:sp>
        <p:nvSpPr>
          <p:cNvPr id="1464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6437" name="Oval 5"/>
          <p:cNvSpPr>
            <a:spLocks noChangeArrowheads="1"/>
          </p:cNvSpPr>
          <p:nvPr/>
        </p:nvSpPr>
        <p:spPr bwMode="auto">
          <a:xfrm>
            <a:off x="6804025" y="1628775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6946900" y="17732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6439" name="AutoShape 7"/>
          <p:cNvSpPr>
            <a:spLocks noChangeArrowheads="1"/>
          </p:cNvSpPr>
          <p:nvPr/>
        </p:nvSpPr>
        <p:spPr bwMode="auto">
          <a:xfrm>
            <a:off x="7234238" y="1628775"/>
            <a:ext cx="1225550" cy="431800"/>
          </a:xfrm>
          <a:prstGeom prst="wedgeRoundRectCallout">
            <a:avLst>
              <a:gd name="adj1" fmla="val -73574"/>
              <a:gd name="adj2" fmla="val 81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>
                <a:latin typeface="Times New Roman" charset="0"/>
                <a:cs typeface="Times New Roman" charset="0"/>
              </a:rPr>
              <a:t>PowerOn</a:t>
            </a:r>
            <a:endParaRPr lang="cs-CZ" sz="1200">
              <a:latin typeface="Times New Roman" charset="0"/>
              <a:cs typeface="Times New Roman" charset="0"/>
            </a:endParaRP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46440" name="AutoShape 8"/>
          <p:cNvSpPr>
            <a:spLocks noChangeArrowheads="1"/>
          </p:cNvSpPr>
          <p:nvPr/>
        </p:nvSpPr>
        <p:spPr bwMode="auto">
          <a:xfrm>
            <a:off x="6516688" y="4438650"/>
            <a:ext cx="935037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46441" name="AutoShape 9"/>
          <p:cNvSpPr>
            <a:spLocks noChangeArrowheads="1"/>
          </p:cNvSpPr>
          <p:nvPr/>
        </p:nvSpPr>
        <p:spPr bwMode="auto">
          <a:xfrm>
            <a:off x="6516688" y="2493963"/>
            <a:ext cx="935037" cy="6477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cxnSp>
        <p:nvCxnSpPr>
          <p:cNvPr id="146442" name="AutoShape 10"/>
          <p:cNvCxnSpPr>
            <a:cxnSpLocks noChangeShapeType="1"/>
            <a:stCxn id="146441" idx="2"/>
            <a:endCxn id="146440" idx="0"/>
          </p:cNvCxnSpPr>
          <p:nvPr/>
        </p:nvCxnSpPr>
        <p:spPr bwMode="auto">
          <a:xfrm>
            <a:off x="6985000" y="3141663"/>
            <a:ext cx="0" cy="1296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46443" name="AutoShape 11"/>
          <p:cNvCxnSpPr>
            <a:cxnSpLocks noChangeShapeType="1"/>
            <a:stCxn id="146441" idx="2"/>
            <a:endCxn id="146441" idx="3"/>
          </p:cNvCxnSpPr>
          <p:nvPr/>
        </p:nvCxnSpPr>
        <p:spPr bwMode="auto">
          <a:xfrm rot="5400000" flipH="1" flipV="1">
            <a:off x="7056438" y="2746375"/>
            <a:ext cx="323850" cy="466725"/>
          </a:xfrm>
          <a:prstGeom prst="curvedConnector4">
            <a:avLst>
              <a:gd name="adj1" fmla="val -70588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46444" name="AutoShape 12"/>
          <p:cNvSpPr>
            <a:spLocks noChangeArrowheads="1"/>
          </p:cNvSpPr>
          <p:nvPr/>
        </p:nvSpPr>
        <p:spPr bwMode="auto">
          <a:xfrm>
            <a:off x="7739063" y="2276475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Přijat byte</a:t>
            </a:r>
            <a:r>
              <a:rPr lang="en-US" sz="1200" dirty="0">
                <a:latin typeface="Times New Roman" charset="0"/>
                <a:cs typeface="Times New Roman" charset="0"/>
              </a:rPr>
              <a:t> (RI)</a:t>
            </a:r>
            <a:endParaRPr lang="cs-CZ" sz="1200" dirty="0">
              <a:latin typeface="Times New Roman" charset="0"/>
              <a:cs typeface="Times New Roman" charset="0"/>
            </a:endParaRPr>
          </a:p>
          <a:p>
            <a:r>
              <a:rPr lang="cs-CZ" sz="12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146445" name="AutoShape 13"/>
          <p:cNvSpPr>
            <a:spLocks noChangeArrowheads="1"/>
          </p:cNvSpPr>
          <p:nvPr/>
        </p:nvSpPr>
        <p:spPr bwMode="auto">
          <a:xfrm>
            <a:off x="7524750" y="3933825"/>
            <a:ext cx="1368425" cy="431800"/>
          </a:xfrm>
          <a:prstGeom prst="wedgeRoundRectCallout">
            <a:avLst>
              <a:gd name="adj1" fmla="val -89097"/>
              <a:gd name="adj2" fmla="val -6727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čas t3,5 uplynul</a:t>
            </a:r>
          </a:p>
          <a:p>
            <a:r>
              <a:rPr lang="cs-CZ" sz="12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/0 → </a:t>
            </a:r>
            <a:r>
              <a:rPr lang="cs-CZ" sz="1200" dirty="0" err="1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ix</a:t>
            </a:r>
            <a:endParaRPr lang="cs-CZ" sz="1200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46446" name="Rectangle 14"/>
          <p:cNvSpPr>
            <a:spLocks noChangeArrowheads="1"/>
          </p:cNvSpPr>
          <p:nvPr/>
        </p:nvSpPr>
        <p:spPr bwMode="auto">
          <a:xfrm>
            <a:off x="1258888" y="1484313"/>
            <a:ext cx="3384550" cy="418576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main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.. // </a:t>
            </a:r>
            <a:r>
              <a:rPr lang="cs-CZ" sz="1400" i="1" dirty="0">
                <a:latin typeface="Lucida Console" pitchFamily="49" charset="0"/>
              </a:rPr>
              <a:t>inicializace</a:t>
            </a: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>
                <a:latin typeface="Lucida Console" pitchFamily="49" charset="0"/>
              </a:rPr>
              <a:t>do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</a:p>
          <a:p>
            <a:r>
              <a:rPr lang="cs-CZ" sz="1400" dirty="0">
                <a:latin typeface="Lucida Console" pitchFamily="49" charset="0"/>
              </a:rPr>
              <a:t>     RI=0;</a:t>
            </a:r>
          </a:p>
          <a:p>
            <a:r>
              <a:rPr lang="cs-CZ" sz="1400" dirty="0">
                <a:latin typeface="Lucida Console" pitchFamily="49" charset="0"/>
              </a:rPr>
              <a:t>     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>
                <a:latin typeface="Lucida Console" pitchFamily="49" charset="0"/>
              </a:rPr>
              <a:t>)(-N3_5) &gt;&gt; </a:t>
            </a:r>
            <a:r>
              <a:rPr lang="cs-CZ" sz="1400" dirty="0" smtClean="0">
                <a:latin typeface="Lucida Console" pitchFamily="49" charset="0"/>
              </a:rPr>
              <a:t>8;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TL1=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</a:t>
            </a:r>
            <a:r>
              <a:rPr lang="en-US" sz="1400" dirty="0">
                <a:latin typeface="Lucida Console" pitchFamily="49" charset="0"/>
              </a:rPr>
              <a:t>)</a:t>
            </a:r>
            <a:r>
              <a:rPr lang="cs-CZ" sz="1400" dirty="0">
                <a:latin typeface="Lucida Console" pitchFamily="49" charset="0"/>
              </a:rPr>
              <a:t> ;</a:t>
            </a:r>
          </a:p>
          <a:p>
            <a:r>
              <a:rPr lang="cs-CZ" sz="1400" dirty="0">
                <a:latin typeface="Lucida Console" pitchFamily="49" charset="0"/>
              </a:rPr>
              <a:t>     TR1=1;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(!TF1);</a:t>
            </a:r>
          </a:p>
          <a:p>
            <a:r>
              <a:rPr lang="cs-CZ" sz="1400" dirty="0">
                <a:latin typeface="Lucida Console" pitchFamily="49" charset="0"/>
              </a:rPr>
              <a:t>     TF1=0;</a:t>
            </a:r>
          </a:p>
          <a:p>
            <a:r>
              <a:rPr lang="cs-CZ" sz="1400" dirty="0">
                <a:latin typeface="Lucida Console" pitchFamily="49" charset="0"/>
              </a:rPr>
              <a:t>     TR1=0;</a:t>
            </a:r>
          </a:p>
          <a:p>
            <a:r>
              <a:rPr lang="cs-CZ" sz="1400" dirty="0">
                <a:latin typeface="Lucida Console" pitchFamily="49" charset="0"/>
              </a:rPr>
              <a:t>  }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(RI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ix=0;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(1)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</a:p>
          <a:p>
            <a:r>
              <a:rPr lang="en-US" sz="1400" dirty="0">
                <a:latin typeface="Lucida Console" pitchFamily="49" charset="0"/>
              </a:rPr>
              <a:t>    ..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46447" name="Rectangle 15"/>
          <p:cNvSpPr>
            <a:spLocks noChangeArrowheads="1"/>
          </p:cNvSpPr>
          <p:nvPr/>
        </p:nvSpPr>
        <p:spPr bwMode="auto">
          <a:xfrm>
            <a:off x="179388" y="981075"/>
            <a:ext cx="3600450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– p</a:t>
            </a:r>
            <a:r>
              <a:rPr lang="cs-CZ" b="1">
                <a:cs typeface="Arial" charset="0"/>
              </a:rPr>
              <a:t>očáteční stav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508104" y="2060848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MR1M</a:t>
            </a:r>
            <a:endParaRPr lang="cs-CZ" sz="1200" b="1" dirty="0"/>
          </a:p>
        </p:txBody>
      </p:sp>
      <p:sp>
        <p:nvSpPr>
          <p:cNvPr id="14848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8486" name="AutoShape 6"/>
          <p:cNvSpPr>
            <a:spLocks noChangeArrowheads="1"/>
          </p:cNvSpPr>
          <p:nvPr/>
        </p:nvSpPr>
        <p:spPr bwMode="auto">
          <a:xfrm>
            <a:off x="6084888" y="3282950"/>
            <a:ext cx="935037" cy="7905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148488" name="AutoShape 8"/>
          <p:cNvCxnSpPr>
            <a:cxnSpLocks noChangeShapeType="1"/>
            <a:stCxn id="148486" idx="2"/>
            <a:endCxn id="148486" idx="3"/>
          </p:cNvCxnSpPr>
          <p:nvPr/>
        </p:nvCxnSpPr>
        <p:spPr bwMode="auto">
          <a:xfrm rot="5400000" flipH="1" flipV="1">
            <a:off x="6588919" y="3642519"/>
            <a:ext cx="395287" cy="466725"/>
          </a:xfrm>
          <a:prstGeom prst="curvedConnector4">
            <a:avLst>
              <a:gd name="adj1" fmla="val -57833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48489" name="AutoShape 9"/>
          <p:cNvSpPr>
            <a:spLocks noChangeArrowheads="1"/>
          </p:cNvSpPr>
          <p:nvPr/>
        </p:nvSpPr>
        <p:spPr bwMode="auto">
          <a:xfrm>
            <a:off x="7381875" y="2708275"/>
            <a:ext cx="1296988" cy="503238"/>
          </a:xfrm>
          <a:prstGeom prst="wedgeRoundRectCallout">
            <a:avLst>
              <a:gd name="adj1" fmla="val -62972"/>
              <a:gd name="adj2" fmla="val 16892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/(re)start t3,5</a:t>
            </a:r>
          </a:p>
        </p:txBody>
      </p:sp>
      <p:sp>
        <p:nvSpPr>
          <p:cNvPr id="148491" name="Line 11"/>
          <p:cNvSpPr>
            <a:spLocks noChangeShapeType="1"/>
          </p:cNvSpPr>
          <p:nvPr/>
        </p:nvSpPr>
        <p:spPr bwMode="auto">
          <a:xfrm>
            <a:off x="6516688" y="4075113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8492" name="AutoShape 12"/>
          <p:cNvSpPr>
            <a:spLocks noChangeArrowheads="1"/>
          </p:cNvSpPr>
          <p:nvPr/>
        </p:nvSpPr>
        <p:spPr bwMode="auto">
          <a:xfrm>
            <a:off x="6734175" y="4508500"/>
            <a:ext cx="1439863" cy="503238"/>
          </a:xfrm>
          <a:prstGeom prst="wedgeRoundRectCallout">
            <a:avLst>
              <a:gd name="adj1" fmla="val -63671"/>
              <a:gd name="adj2" fmla="val -8501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t3,5 uplynul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755650" y="2501900"/>
            <a:ext cx="3384550" cy="20313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(RI)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[ix</a:t>
            </a:r>
            <a:r>
              <a:rPr lang="en-US" sz="1400" dirty="0">
                <a:latin typeface="Lucida Console" pitchFamily="49" charset="0"/>
              </a:rPr>
              <a:t>++]=SBUF;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RI=0;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 smtClean="0">
                <a:latin typeface="Lucida Console" pitchFamily="49" charset="0"/>
              </a:rPr>
              <a:t>)(</a:t>
            </a:r>
            <a:r>
              <a:rPr lang="en-US" sz="1400" dirty="0">
                <a:latin typeface="Lucida Console" pitchFamily="49" charset="0"/>
              </a:rPr>
              <a:t>-</a:t>
            </a:r>
            <a:r>
              <a:rPr lang="cs-CZ" sz="1400" dirty="0" smtClean="0">
                <a:latin typeface="Lucida Console" pitchFamily="49" charset="0"/>
              </a:rPr>
              <a:t>N3_5</a:t>
            </a:r>
            <a:r>
              <a:rPr lang="cs-CZ" sz="1400" dirty="0">
                <a:latin typeface="Lucida Console" pitchFamily="49" charset="0"/>
              </a:rPr>
              <a:t>) &gt;&gt; 8;</a:t>
            </a:r>
          </a:p>
          <a:p>
            <a:r>
              <a:rPr lang="cs-CZ" sz="1400" dirty="0">
                <a:latin typeface="Lucida Console" pitchFamily="49" charset="0"/>
              </a:rPr>
              <a:t>    TL1=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-N3_5) ;</a:t>
            </a:r>
          </a:p>
          <a:p>
            <a:r>
              <a:rPr lang="en-US" sz="1400" dirty="0">
                <a:latin typeface="Lucida Console" pitchFamily="49" charset="0"/>
              </a:rPr>
              <a:t>    T</a:t>
            </a:r>
            <a:r>
              <a:rPr lang="cs-CZ" sz="1400" dirty="0">
                <a:latin typeface="Lucida Console" pitchFamily="49" charset="0"/>
              </a:rPr>
              <a:t>F1=0;</a:t>
            </a:r>
          </a:p>
          <a:p>
            <a:r>
              <a:rPr lang="cs-CZ" sz="1400" dirty="0">
                <a:latin typeface="Lucida Console" pitchFamily="49" charset="0"/>
              </a:rPr>
              <a:t>    TR1=1;</a:t>
            </a: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48494" name="Rectangle 14"/>
          <p:cNvSpPr>
            <a:spLocks noChangeArrowheads="1"/>
          </p:cNvSpPr>
          <p:nvPr/>
        </p:nvSpPr>
        <p:spPr bwMode="auto">
          <a:xfrm>
            <a:off x="755650" y="4797425"/>
            <a:ext cx="3384550" cy="181588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(TF1)</a:t>
            </a:r>
          </a:p>
          <a:p>
            <a:r>
              <a:rPr lang="en-US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TR1=0;</a:t>
            </a:r>
          </a:p>
          <a:p>
            <a:r>
              <a:rPr lang="en-US" sz="1400" dirty="0">
                <a:latin typeface="Lucida Console" pitchFamily="49" charset="0"/>
              </a:rPr>
              <a:t>    .  //</a:t>
            </a:r>
            <a:r>
              <a:rPr lang="en-US" sz="1400" i="1" dirty="0">
                <a:latin typeface="Lucida Console" pitchFamily="49" charset="0"/>
              </a:rPr>
              <a:t>z</a:t>
            </a:r>
            <a:r>
              <a:rPr lang="cs-CZ" sz="1400" i="1" dirty="0">
                <a:latin typeface="Lucida Console" pitchFamily="49" charset="0"/>
              </a:rPr>
              <a:t>pracování požadavku</a:t>
            </a:r>
            <a:r>
              <a:rPr lang="en-US" sz="1400" dirty="0">
                <a:latin typeface="Lucida Console" pitchFamily="49" charset="0"/>
              </a:rPr>
              <a:t> 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.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ix=0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en-US" sz="1600" dirty="0">
              <a:latin typeface="Lucida Console" pitchFamily="49" charset="0"/>
            </a:endParaRPr>
          </a:p>
        </p:txBody>
      </p:sp>
      <p:sp>
        <p:nvSpPr>
          <p:cNvPr id="148495" name="Rectangle 15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p</a:t>
            </a:r>
            <a:r>
              <a:rPr lang="cs-CZ" b="1">
                <a:cs typeface="Arial" charset="0"/>
              </a:rPr>
              <a:t>říjem požadavku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148064" y="4221088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MR1M</a:t>
            </a:r>
            <a:endParaRPr lang="cs-CZ" sz="1200" b="1" dirty="0"/>
          </a:p>
        </p:txBody>
      </p:sp>
      <p:sp>
        <p:nvSpPr>
          <p:cNvPr id="1423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428625" y="1768475"/>
            <a:ext cx="97472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/>
            <a:r>
              <a:rPr lang="cs-CZ" sz="1600"/>
              <a:t>CRC</a:t>
            </a:r>
          </a:p>
          <a:p>
            <a:pPr marL="342900" indent="-342900"/>
            <a:r>
              <a:rPr lang="cs-CZ" sz="1600"/>
              <a:t>a adresa</a:t>
            </a:r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419100" y="2732088"/>
            <a:ext cx="839788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kód</a:t>
            </a:r>
          </a:p>
          <a:p>
            <a:r>
              <a:rPr lang="cs-CZ" sz="1600"/>
              <a:t> funkce</a:t>
            </a:r>
          </a:p>
        </p:txBody>
      </p:sp>
      <p:sp>
        <p:nvSpPr>
          <p:cNvPr id="142350" name="Rectangle 14"/>
          <p:cNvSpPr>
            <a:spLocks noChangeArrowheads="1"/>
          </p:cNvSpPr>
          <p:nvPr/>
        </p:nvSpPr>
        <p:spPr bwMode="auto">
          <a:xfrm>
            <a:off x="1476375" y="1755775"/>
            <a:ext cx="7416800" cy="5232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[0]==ADR_S)&amp;&amp;(</a:t>
            </a:r>
            <a:r>
              <a:rPr lang="cs-CZ" sz="1400" dirty="0" err="1" smtClean="0">
                <a:latin typeface="Lucida Console" pitchFamily="49" charset="0"/>
              </a:rPr>
              <a:t>MrtuCrc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)==</a:t>
            </a:r>
            <a:r>
              <a:rPr lang="cs-CZ" sz="1400" dirty="0" err="1" smtClean="0">
                <a:latin typeface="Lucida Console" pitchFamily="49" charset="0"/>
              </a:rPr>
              <a:t>MrtuRdCrc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)))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</p:txBody>
      </p:sp>
      <p:sp>
        <p:nvSpPr>
          <p:cNvPr id="142352" name="Rectangle 16"/>
          <p:cNvSpPr>
            <a:spLocks noChangeArrowheads="1"/>
          </p:cNvSpPr>
          <p:nvPr/>
        </p:nvSpPr>
        <p:spPr bwMode="auto">
          <a:xfrm>
            <a:off x="1763713" y="2725738"/>
            <a:ext cx="2592387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=0;</a:t>
            </a:r>
          </a:p>
          <a:p>
            <a:r>
              <a:rPr lang="cs-CZ" sz="1400" b="1" dirty="0" err="1">
                <a:latin typeface="Lucida Console" pitchFamily="49" charset="0"/>
              </a:rPr>
              <a:t>switch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_r=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[1])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FCE_WREG: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FCE_RBIT: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>
                <a:latin typeface="Lucida Console" pitchFamily="49" charset="0"/>
              </a:rPr>
              <a:t>default</a:t>
            </a:r>
            <a:r>
              <a:rPr lang="cs-CZ" sz="1400" dirty="0">
                <a:latin typeface="Lucida Console" pitchFamily="49" charset="0"/>
              </a:rPr>
              <a:t>: </a:t>
            </a:r>
            <a:r>
              <a:rPr lang="cs-CZ" sz="1400" dirty="0" smtClean="0">
                <a:latin typeface="Lucida Console" pitchFamily="49" charset="0"/>
              </a:rPr>
              <a:t>e</a:t>
            </a:r>
            <a:r>
              <a:rPr lang="en-US" sz="1400" smtClean="0">
                <a:latin typeface="Lucida Console" pitchFamily="49" charset="0"/>
              </a:rPr>
              <a:t>r</a:t>
            </a:r>
            <a:r>
              <a:rPr lang="cs-CZ" sz="1400" smtClean="0">
                <a:latin typeface="Lucida Console" pitchFamily="49" charset="0"/>
              </a:rPr>
              <a:t>=1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42355" name="Picture 1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825" y="3665538"/>
            <a:ext cx="1512888" cy="1276350"/>
          </a:xfrm>
          <a:prstGeom prst="rect">
            <a:avLst/>
          </a:prstGeom>
          <a:noFill/>
        </p:spPr>
      </p:pic>
      <p:sp>
        <p:nvSpPr>
          <p:cNvPr id="142356" name="Line 20"/>
          <p:cNvSpPr>
            <a:spLocks noChangeShapeType="1"/>
          </p:cNvSpPr>
          <p:nvPr/>
        </p:nvSpPr>
        <p:spPr bwMode="auto">
          <a:xfrm flipH="1" flipV="1">
            <a:off x="3348038" y="4500563"/>
            <a:ext cx="2952750" cy="2968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2357" name="Line 21"/>
          <p:cNvSpPr>
            <a:spLocks noChangeShapeType="1"/>
          </p:cNvSpPr>
          <p:nvPr/>
        </p:nvSpPr>
        <p:spPr bwMode="auto">
          <a:xfrm flipV="1">
            <a:off x="3094038" y="3852863"/>
            <a:ext cx="2447925" cy="158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MR1M</a:t>
            </a:r>
            <a:endParaRPr lang="cs-CZ" sz="1200" b="1" dirty="0"/>
          </a:p>
        </p:txBody>
      </p:sp>
      <p:sp>
        <p:nvSpPr>
          <p:cNvPr id="1443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250825" y="3213100"/>
            <a:ext cx="1141413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FCE_RBIT: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395288" y="1841500"/>
            <a:ext cx="5688012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+2))!=REG_WR)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((val=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+4))&gt;1023)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=3;</a:t>
            </a: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printf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...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==0)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MrtuAnsWr</a:t>
            </a:r>
            <a:r>
              <a:rPr lang="cs-CZ" sz="1400" dirty="0">
                <a:latin typeface="Lucida Console" pitchFamily="49" charset="0"/>
              </a:rPr>
              <a:t>(ADR_S,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_r,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,val,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144392" name="Rectangle 8"/>
          <p:cNvSpPr>
            <a:spLocks noChangeArrowheads="1"/>
          </p:cNvSpPr>
          <p:nvPr/>
        </p:nvSpPr>
        <p:spPr bwMode="auto">
          <a:xfrm>
            <a:off x="1187450" y="5356225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MrtuAnsErr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adr</a:t>
            </a:r>
            <a:r>
              <a:rPr lang="cs-CZ" sz="1400" dirty="0">
                <a:latin typeface="Lucida Console" pitchFamily="49" charset="0"/>
              </a:rPr>
              <a:t>_r,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</a:t>
            </a:r>
            <a:r>
              <a:rPr lang="en-US" sz="1400" dirty="0">
                <a:latin typeface="Lucida Console" pitchFamily="49" charset="0"/>
              </a:rPr>
              <a:t>|0x</a:t>
            </a:r>
            <a:r>
              <a:rPr lang="cs-CZ" sz="1400" dirty="0">
                <a:latin typeface="Lucida Console" pitchFamily="49" charset="0"/>
              </a:rPr>
              <a:t>80,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</p:txBody>
      </p:sp>
      <p:sp>
        <p:nvSpPr>
          <p:cNvPr id="144393" name="Rectangle 9"/>
          <p:cNvSpPr>
            <a:spLocks noChangeArrowheads="1"/>
          </p:cNvSpPr>
          <p:nvPr/>
        </p:nvSpPr>
        <p:spPr bwMode="auto">
          <a:xfrm>
            <a:off x="90488" y="5300663"/>
            <a:ext cx="782637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 chyba</a:t>
            </a:r>
          </a:p>
        </p:txBody>
      </p:sp>
      <p:sp>
        <p:nvSpPr>
          <p:cNvPr id="144394" name="Rectangle 10"/>
          <p:cNvSpPr>
            <a:spLocks noChangeArrowheads="1"/>
          </p:cNvSpPr>
          <p:nvPr/>
        </p:nvSpPr>
        <p:spPr bwMode="auto">
          <a:xfrm>
            <a:off x="250825" y="1412875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FCE_WREG: </a:t>
            </a:r>
          </a:p>
        </p:txBody>
      </p:sp>
      <p:sp>
        <p:nvSpPr>
          <p:cNvPr id="144395" name="Rectangle 11"/>
          <p:cNvSpPr>
            <a:spLocks noChangeArrowheads="1"/>
          </p:cNvSpPr>
          <p:nvPr/>
        </p:nvSpPr>
        <p:spPr bwMode="auto">
          <a:xfrm>
            <a:off x="7451725" y="3284538"/>
            <a:ext cx="1584325" cy="304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byte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bity</a:t>
            </a:r>
            <a:r>
              <a:rPr lang="en-US" sz="1400" dirty="0">
                <a:latin typeface="Lucida Console" pitchFamily="49" charset="0"/>
              </a:rPr>
              <a:t>[1]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144397" name="Rectangle 13"/>
          <p:cNvSpPr>
            <a:spLocks noChangeArrowheads="1"/>
          </p:cNvSpPr>
          <p:nvPr/>
        </p:nvSpPr>
        <p:spPr bwMode="auto">
          <a:xfrm>
            <a:off x="107950" y="5900738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pic>
        <p:nvPicPr>
          <p:cNvPr id="144402" name="Picture 18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7050" y="1844675"/>
            <a:ext cx="1512888" cy="1276350"/>
          </a:xfrm>
          <a:prstGeom prst="rect">
            <a:avLst/>
          </a:prstGeom>
          <a:noFill/>
        </p:spPr>
      </p:pic>
      <p:sp>
        <p:nvSpPr>
          <p:cNvPr id="144403" name="Line 19"/>
          <p:cNvSpPr>
            <a:spLocks noChangeShapeType="1"/>
          </p:cNvSpPr>
          <p:nvPr/>
        </p:nvSpPr>
        <p:spPr bwMode="auto">
          <a:xfrm flipV="1">
            <a:off x="2051050" y="2060575"/>
            <a:ext cx="5473700" cy="360363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4405" name="Rectangle 21"/>
          <p:cNvSpPr>
            <a:spLocks noChangeArrowheads="1"/>
          </p:cNvSpPr>
          <p:nvPr/>
        </p:nvSpPr>
        <p:spPr bwMode="auto">
          <a:xfrm>
            <a:off x="395288" y="3573463"/>
            <a:ext cx="7056437" cy="16004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+2))!=BIT_RD||(</a:t>
            </a:r>
            <a:r>
              <a:rPr lang="cs-CZ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+4))!=1)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endParaRPr lang="en-US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bity[0]=</a:t>
            </a:r>
            <a:r>
              <a:rPr lang="en-US" sz="1400" dirty="0" smtClean="0">
                <a:latin typeface="Lucida Console" pitchFamily="49" charset="0"/>
              </a:rPr>
              <a:t> ... 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MrtuAnsRd</a:t>
            </a:r>
            <a:r>
              <a:rPr lang="cs-CZ" sz="1400" dirty="0">
                <a:latin typeface="Lucida Console" pitchFamily="49" charset="0"/>
              </a:rPr>
              <a:t>(ADR_S,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_r,1,bity,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break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44406" name="Line 22"/>
          <p:cNvSpPr>
            <a:spLocks noChangeShapeType="1"/>
          </p:cNvSpPr>
          <p:nvPr/>
        </p:nvSpPr>
        <p:spPr bwMode="auto">
          <a:xfrm flipH="1">
            <a:off x="1692275" y="2997200"/>
            <a:ext cx="6408738" cy="129540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1187625" y="5859269"/>
            <a:ext cx="5256583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DIR485=1; 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*/ 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en-US" sz="1400" dirty="0" err="1" smtClean="0">
                <a:latin typeface="Lucida Console" pitchFamily="49" charset="0"/>
              </a:rPr>
              <a:t>MrtuWrCrc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MrtuCrc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bfout,itx</a:t>
            </a:r>
            <a:r>
              <a:rPr lang="en-US" sz="1400" dirty="0">
                <a:latin typeface="Lucida Console" pitchFamily="49" charset="0"/>
              </a:rPr>
              <a:t>),</a:t>
            </a:r>
            <a:r>
              <a:rPr lang="en-US" sz="1400" dirty="0" err="1" smtClean="0">
                <a:latin typeface="Lucida Console" pitchFamily="49" charset="0"/>
              </a:rPr>
              <a:t>bfout+itx</a:t>
            </a:r>
            <a:r>
              <a:rPr lang="en-US" sz="1400" dirty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>
                <a:latin typeface="Lucida Console" pitchFamily="49" charset="0"/>
              </a:rPr>
              <a:t>SendBuf</a:t>
            </a:r>
            <a:r>
              <a:rPr lang="cs-CZ" sz="1400" dirty="0" smtClean="0">
                <a:latin typeface="Lucida Console" pitchFamily="49" charset="0"/>
              </a:rPr>
              <a:t>(b</a:t>
            </a:r>
            <a:r>
              <a:rPr lang="en-US" sz="1400" dirty="0" err="1" smtClean="0">
                <a:latin typeface="Lucida Console" pitchFamily="49" charset="0"/>
              </a:rPr>
              <a:t>fout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DIR485=0;  /* </a:t>
            </a:r>
            <a:r>
              <a:rPr lang="en-US" sz="1400" dirty="0" err="1" smtClean="0">
                <a:latin typeface="Lucida Console" pitchFamily="49" charset="0"/>
              </a:rPr>
              <a:t>zp</a:t>
            </a:r>
            <a:r>
              <a:rPr lang="cs-CZ" sz="1400" dirty="0" smtClean="0">
                <a:latin typeface="Lucida Console" pitchFamily="49" charset="0"/>
              </a:rPr>
              <a:t>ě</a:t>
            </a:r>
            <a:r>
              <a:rPr lang="en-US" sz="1400" dirty="0" smtClean="0">
                <a:latin typeface="Lucida Console" pitchFamily="49" charset="0"/>
              </a:rPr>
              <a:t>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</a:t>
            </a:r>
            <a:r>
              <a:rPr lang="en-US" sz="1400" dirty="0" err="1" smtClean="0">
                <a:latin typeface="Lucida Console" pitchFamily="49" charset="0"/>
              </a:rPr>
              <a:t>jem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cs-CZ" sz="14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</a:t>
            </a:r>
            <a:r>
              <a:rPr lang="cs-CZ" sz="1200" b="1" dirty="0" smtClean="0"/>
              <a:t>1</a:t>
            </a:r>
            <a:endParaRPr lang="cs-CZ" sz="1200" b="1" dirty="0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9221" y="3006725"/>
            <a:ext cx="1512887" cy="1276350"/>
          </a:xfrm>
          <a:prstGeom prst="rect">
            <a:avLst/>
          </a:prstGeom>
          <a:noFill/>
        </p:spPr>
      </p:pic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270" y="302679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H="1" flipV="1">
            <a:off x="2411760" y="3295450"/>
            <a:ext cx="4320480" cy="93610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340422" y="3223443"/>
            <a:ext cx="3743746" cy="73945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364758" y="2719387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 smtClean="0"/>
              <a:t>RTU</a:t>
            </a:r>
            <a:r>
              <a:rPr lang="cs-CZ" sz="1400" b="1" dirty="0" smtClean="0"/>
              <a:t> </a:t>
            </a:r>
            <a:r>
              <a:rPr lang="cs-CZ" sz="1400" b="1" dirty="0" err="1"/>
              <a:t>Slave</a:t>
            </a:r>
            <a:endParaRPr lang="cs-CZ" sz="1400" b="1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829395" y="271881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 smtClean="0"/>
              <a:t>RTU</a:t>
            </a:r>
            <a:r>
              <a:rPr lang="cs-CZ" sz="1400" b="1" dirty="0" smtClean="0"/>
              <a:t> </a:t>
            </a:r>
            <a:r>
              <a:rPr lang="cs-CZ" sz="1400" b="1" dirty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9408" name="AutoShape 16"/>
          <p:cNvSpPr>
            <a:spLocks noChangeArrowheads="1"/>
          </p:cNvSpPr>
          <p:nvPr/>
        </p:nvSpPr>
        <p:spPr bwMode="auto">
          <a:xfrm>
            <a:off x="2915816" y="3933056"/>
            <a:ext cx="1728192" cy="1008062"/>
          </a:xfrm>
          <a:prstGeom prst="wedgeRoundRectCallout">
            <a:avLst>
              <a:gd name="adj1" fmla="val -71229"/>
              <a:gd name="adj2" fmla="val -5345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hodnoty</a:t>
            </a:r>
          </a:p>
          <a:p>
            <a:r>
              <a:rPr lang="cs-CZ" sz="1400" dirty="0">
                <a:cs typeface="Arial" charset="0"/>
              </a:rPr>
              <a:t>potenciometru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r>
              <a:rPr lang="en-US" sz="1400" dirty="0" err="1" smtClean="0">
                <a:solidFill>
                  <a:schemeClr val="accent2"/>
                </a:solidFill>
                <a:cs typeface="Arial" charset="0"/>
              </a:rPr>
              <a:t>Mrtu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0" name="AutoShape 18"/>
          <p:cNvSpPr>
            <a:spLocks noChangeArrowheads="1"/>
          </p:cNvSpPr>
          <p:nvPr/>
        </p:nvSpPr>
        <p:spPr bwMode="auto">
          <a:xfrm>
            <a:off x="3491880" y="2575371"/>
            <a:ext cx="1085850" cy="738188"/>
          </a:xfrm>
          <a:prstGeom prst="wedgeRoundRectCallout">
            <a:avLst>
              <a:gd name="adj1" fmla="val -129665"/>
              <a:gd name="adj2" fmla="val 4925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bitu</a:t>
            </a:r>
          </a:p>
          <a:p>
            <a:r>
              <a:rPr lang="cs-CZ" sz="1400" dirty="0">
                <a:cs typeface="Arial" charset="0"/>
              </a:rPr>
              <a:t>(funkce 1)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  </a:t>
            </a:r>
            <a:r>
              <a:rPr lang="cs-CZ" sz="1400" dirty="0" smtClean="0">
                <a:solidFill>
                  <a:schemeClr val="accent2"/>
                </a:solidFill>
                <a:cs typeface="Arial" charset="0"/>
              </a:rPr>
              <a:t>M</a:t>
            </a:r>
            <a:r>
              <a:rPr lang="en-US" sz="1400" dirty="0" err="1" smtClean="0">
                <a:solidFill>
                  <a:schemeClr val="accent2"/>
                </a:solidFill>
                <a:cs typeface="Arial" charset="0"/>
              </a:rPr>
              <a:t>rtu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7380312" y="2863403"/>
            <a:ext cx="1214438" cy="865188"/>
          </a:xfrm>
          <a:prstGeom prst="wedgeRoundRectCallout">
            <a:avLst>
              <a:gd name="adj1" fmla="val -114574"/>
              <a:gd name="adj2" fmla="val -1825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smtClean="0">
                <a:solidFill>
                  <a:schemeClr val="accent2"/>
                </a:solidFill>
                <a:cs typeface="Arial" charset="0"/>
              </a:rPr>
              <a:t>M</a:t>
            </a:r>
            <a:r>
              <a:rPr lang="en-US" sz="1400" dirty="0" err="1" smtClean="0">
                <a:solidFill>
                  <a:schemeClr val="accent2"/>
                </a:solidFill>
                <a:cs typeface="Arial" charset="0"/>
              </a:rPr>
              <a:t>rtu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2" name="AutoShape 20"/>
          <p:cNvSpPr>
            <a:spLocks noChangeArrowheads="1"/>
          </p:cNvSpPr>
          <p:nvPr/>
        </p:nvSpPr>
        <p:spPr bwMode="auto">
          <a:xfrm>
            <a:off x="6948264" y="4807619"/>
            <a:ext cx="1296988" cy="709613"/>
          </a:xfrm>
          <a:prstGeom prst="wedgeRoundRectCallout">
            <a:avLst>
              <a:gd name="adj1" fmla="val -65469"/>
              <a:gd name="adj2" fmla="val -13046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stav tlačítka</a:t>
            </a:r>
          </a:p>
          <a:p>
            <a:r>
              <a:rPr lang="cs-CZ" sz="1400" dirty="0" smtClean="0">
                <a:solidFill>
                  <a:schemeClr val="accent2"/>
                </a:solidFill>
                <a:cs typeface="Arial" charset="0"/>
              </a:rPr>
              <a:t>M</a:t>
            </a:r>
            <a:r>
              <a:rPr lang="en-US" sz="1400" dirty="0" err="1" smtClean="0">
                <a:solidFill>
                  <a:schemeClr val="accent2"/>
                </a:solidFill>
                <a:cs typeface="Arial" charset="0"/>
              </a:rPr>
              <a:t>rtu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350296" y="1239143"/>
            <a:ext cx="6894112" cy="41549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Pro </a:t>
            </a:r>
            <a:r>
              <a:rPr lang="cs-CZ" sz="2400" b="1" dirty="0" smtClean="0"/>
              <a:t>3.část :</a:t>
            </a:r>
          </a:p>
          <a:p>
            <a:pPr algn="ctr"/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je  </a:t>
            </a:r>
            <a:r>
              <a:rPr lang="en-US" sz="2400" b="1" dirty="0" err="1" smtClean="0"/>
              <a:t>nezbytn</a:t>
            </a:r>
            <a:r>
              <a:rPr lang="cs-CZ" sz="2400" b="1" dirty="0" smtClean="0"/>
              <a:t>é </a:t>
            </a:r>
          </a:p>
          <a:p>
            <a:pPr algn="ctr"/>
            <a:r>
              <a:rPr lang="cs-CZ" sz="2400" b="1" dirty="0" smtClean="0"/>
              <a:t>1. správně nastavit propojky pro modul UART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buď přenos konektorem USB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nebo přenos konektory RS232/485</a:t>
            </a:r>
          </a:p>
          <a:p>
            <a:endParaRPr lang="cs-CZ" sz="2400" b="1" dirty="0" smtClean="0">
              <a:solidFill>
                <a:schemeClr val="tx1"/>
              </a:solidFill>
            </a:endParaRPr>
          </a:p>
          <a:p>
            <a:r>
              <a:rPr lang="cs-CZ" sz="2400" b="1" dirty="0" smtClean="0">
                <a:solidFill>
                  <a:schemeClr val="tx1"/>
                </a:solidFill>
              </a:rPr>
              <a:t>2. správně přepínat budič RS485</a:t>
            </a:r>
          </a:p>
          <a:p>
            <a:r>
              <a:rPr lang="cs-CZ" sz="2400" b="1" dirty="0" smtClean="0">
                <a:solidFill>
                  <a:schemeClr val="tx1"/>
                </a:solidFill>
              </a:rPr>
              <a:t>    </a:t>
            </a:r>
            <a:r>
              <a:rPr lang="cs-CZ" sz="2400" b="1" dirty="0" smtClean="0">
                <a:solidFill>
                  <a:srgbClr val="C00000"/>
                </a:solidFill>
              </a:rPr>
              <a:t>pro příjem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nebo pro vysílání</a:t>
            </a:r>
            <a:endParaRPr lang="cs-CZ" sz="2400" b="1" dirty="0">
              <a:solidFill>
                <a:srgbClr val="C00000"/>
              </a:solidFill>
            </a:endParaRPr>
          </a:p>
        </p:txBody>
      </p:sp>
      <p:sp>
        <p:nvSpPr>
          <p:cNvPr id="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</a:t>
            </a:r>
            <a:r>
              <a:rPr lang="cs-CZ" sz="1200" b="1" dirty="0" smtClean="0"/>
              <a:t>1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MR1M</a:t>
            </a:r>
            <a:endParaRPr lang="cs-CZ" sz="1200" b="1" dirty="0"/>
          </a:p>
        </p:txBody>
      </p:sp>
      <p:sp>
        <p:nvSpPr>
          <p:cNvPr id="7577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250825" y="22764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 generuje 16 bitovou hodnotu</a:t>
            </a:r>
          </a:p>
          <a:p>
            <a:r>
              <a:rPr lang="cs-CZ" sz="1600"/>
              <a:t> a předává požadavek na zápis</a:t>
            </a:r>
          </a:p>
          <a:p>
            <a:r>
              <a:rPr lang="cs-CZ" sz="1600"/>
              <a:t> do uzlu SLAVE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250825" y="41941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generuje požadavek na čtení bitové</a:t>
            </a:r>
          </a:p>
          <a:p>
            <a:r>
              <a:rPr lang="cs-CZ" sz="1600"/>
              <a:t> informace z uzlu SLAVE</a:t>
            </a:r>
          </a:p>
          <a:p>
            <a:r>
              <a:rPr lang="cs-CZ" sz="1600"/>
              <a:t> a zobrazuje ji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5653088" y="2276475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 hodnotu zobrazí </a:t>
            </a:r>
          </a:p>
          <a:p>
            <a:r>
              <a:rPr lang="cs-CZ" sz="1600"/>
              <a:t>a odešle potvrzovací odpověď</a:t>
            </a:r>
            <a:r>
              <a:rPr lang="cs-CZ" sz="1400"/>
              <a:t> </a:t>
            </a: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5653088" y="4338638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požadavku hodnotu</a:t>
            </a:r>
          </a:p>
          <a:p>
            <a:r>
              <a:rPr lang="cs-CZ" sz="1600"/>
              <a:t> bitu odešle</a:t>
            </a:r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3779838" y="270827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3779838" y="3429000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3968750" y="2190750"/>
            <a:ext cx="1238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06</a:t>
            </a:r>
          </a:p>
          <a:p>
            <a:pPr algn="ctr"/>
            <a:r>
              <a:rPr lang="cs-CZ" sz="1400"/>
              <a:t>+ data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4140200" y="3124200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3779838" y="4652963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3981450" y="4348163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01</a:t>
            </a:r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3779838" y="544512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4356100" y="5140325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0" name="Line 68"/>
          <p:cNvSpPr>
            <a:spLocks noChangeShapeType="1"/>
          </p:cNvSpPr>
          <p:nvPr/>
        </p:nvSpPr>
        <p:spPr bwMode="auto">
          <a:xfrm flipH="1" flipV="1">
            <a:off x="2639307" y="3527425"/>
            <a:ext cx="152400" cy="2286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pic>
        <p:nvPicPr>
          <p:cNvPr id="49222" name="Picture 70" descr="priprav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1895" y="1196752"/>
            <a:ext cx="3782353" cy="5362798"/>
          </a:xfrm>
          <a:prstGeom prst="rect">
            <a:avLst/>
          </a:prstGeom>
          <a:noFill/>
        </p:spPr>
      </p:pic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785107" y="6219825"/>
            <a:ext cx="1863725" cy="377825"/>
          </a:xfrm>
          <a:prstGeom prst="wedgeRoundRectCallout">
            <a:avLst>
              <a:gd name="adj1" fmla="val 94208"/>
              <a:gd name="adj2" fmla="val -39074"/>
              <a:gd name="adj3" fmla="val 16667"/>
            </a:avLst>
          </a:prstGeom>
          <a:solidFill>
            <a:srgbClr val="CCFFCC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600" b="1">
                <a:latin typeface="Times New Roman" pitchFamily="18" charset="0"/>
                <a:cs typeface="Arial" charset="0"/>
              </a:rPr>
              <a:t>RS485 konektory </a:t>
            </a:r>
          </a:p>
        </p:txBody>
      </p:sp>
      <p:sp>
        <p:nvSpPr>
          <p:cNvPr id="49235" name="AutoShape 83"/>
          <p:cNvSpPr>
            <a:spLocks noChangeArrowheads="1"/>
          </p:cNvSpPr>
          <p:nvPr/>
        </p:nvSpPr>
        <p:spPr bwMode="auto">
          <a:xfrm>
            <a:off x="820851" y="1196752"/>
            <a:ext cx="1944216" cy="1872208"/>
          </a:xfrm>
          <a:prstGeom prst="wedgeRoundRectCallout">
            <a:avLst>
              <a:gd name="adj1" fmla="val 162302"/>
              <a:gd name="adj2" fmla="val -22804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pro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modul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UART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USB  x  RS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Pro nahrávání programu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USB</a:t>
            </a: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</a:t>
            </a:r>
            <a:endParaRPr lang="cs-CZ" sz="16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3" name="AutoShape 83"/>
          <p:cNvSpPr>
            <a:spLocks noChangeArrowheads="1"/>
          </p:cNvSpPr>
          <p:nvPr/>
        </p:nvSpPr>
        <p:spPr bwMode="auto">
          <a:xfrm>
            <a:off x="748843" y="4581128"/>
            <a:ext cx="2016224" cy="864096"/>
          </a:xfrm>
          <a:prstGeom prst="wedgeRoundRectCallout">
            <a:avLst>
              <a:gd name="adj1" fmla="val 82244"/>
              <a:gd name="adj2" fmla="val 5262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RS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RS232  x  RS485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RS85</a:t>
            </a:r>
          </a:p>
          <a:p>
            <a:pPr algn="ctr"/>
            <a:endParaRPr lang="cs-CZ" sz="1600" b="1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</a:t>
            </a:r>
            <a:r>
              <a:rPr lang="cs-CZ" sz="1200" b="1" dirty="0" smtClean="0"/>
              <a:t>1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348880"/>
            <a:ext cx="63055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1331640" y="1412776"/>
            <a:ext cx="2304256" cy="377825"/>
          </a:xfrm>
          <a:prstGeom prst="wedgeRoundRectCallout">
            <a:avLst>
              <a:gd name="adj1" fmla="val 16452"/>
              <a:gd name="adj2" fmla="val 404057"/>
              <a:gd name="adj3" fmla="val 16667"/>
            </a:avLst>
          </a:prstGeom>
          <a:solidFill>
            <a:srgbClr val="CCFFFF"/>
          </a:solidFill>
          <a:ln w="9525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b="1" dirty="0" smtClean="0">
                <a:latin typeface="Lucida Console" pitchFamily="49" charset="0"/>
                <a:cs typeface="Arial" charset="0"/>
              </a:rPr>
              <a:t>#define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DIR485 P3_7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endParaRPr lang="cs-CZ" sz="1400" b="1" dirty="0">
              <a:latin typeface="Lucida Console" pitchFamily="49" charset="0"/>
              <a:cs typeface="Arial" charset="0"/>
            </a:endParaRPr>
          </a:p>
        </p:txBody>
      </p:sp>
      <p:graphicFrame>
        <p:nvGraphicFramePr>
          <p:cNvPr id="12" name="Group 142"/>
          <p:cNvGraphicFramePr>
            <a:graphicFrameLocks noGrp="1"/>
          </p:cNvGraphicFramePr>
          <p:nvPr/>
        </p:nvGraphicFramePr>
        <p:xfrm>
          <a:off x="1619672" y="4653136"/>
          <a:ext cx="1944216" cy="914400"/>
        </p:xfrm>
        <a:graphic>
          <a:graphicData uri="http://schemas.openxmlformats.org/drawingml/2006/table">
            <a:tbl>
              <a:tblPr/>
              <a:tblGrid>
                <a:gridCol w="792088"/>
                <a:gridCol w="1152128"/>
              </a:tblGrid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485</a:t>
                      </a: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směr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Rx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(p</a:t>
                      </a: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říjem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(vysílání)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AutoShape 79"/>
          <p:cNvSpPr>
            <a:spLocks noChangeArrowheads="1"/>
          </p:cNvSpPr>
          <p:nvPr/>
        </p:nvSpPr>
        <p:spPr bwMode="auto">
          <a:xfrm>
            <a:off x="4788024" y="4653136"/>
            <a:ext cx="3600400" cy="1296144"/>
          </a:xfrm>
          <a:prstGeom prst="wedgeRoundRectCallout">
            <a:avLst>
              <a:gd name="adj1" fmla="val -83505"/>
              <a:gd name="adj2" fmla="val -10478"/>
              <a:gd name="adj3" fmla="val 16667"/>
            </a:avLst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Nastavit na příjem (0)</a:t>
            </a:r>
          </a:p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Před vysláním zprávy nastavit na vysílání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(1)</a:t>
            </a:r>
          </a:p>
          <a:p>
            <a:pPr marL="342900" indent="-342900"/>
            <a:r>
              <a:rPr lang="cs-CZ" sz="1400" dirty="0" smtClean="0">
                <a:latin typeface="Lucida Console" pitchFamily="49" charset="0"/>
                <a:cs typeface="Arial" charset="0"/>
              </a:rPr>
              <a:t>   a po vyslání zprávy zpět na příjem (0)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9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</a:t>
            </a:r>
            <a:r>
              <a:rPr lang="cs-CZ" sz="1200" b="1" dirty="0" smtClean="0"/>
              <a:t>1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64904"/>
            <a:ext cx="29241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86980"/>
            <a:ext cx="29527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MR1M</a:t>
            </a:r>
            <a:endParaRPr lang="cs-CZ" sz="1200" b="1" dirty="0"/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 flipH="1" flipV="1">
            <a:off x="2152138" y="3843337"/>
            <a:ext cx="4405823" cy="6508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827584" y="3654029"/>
            <a:ext cx="4412754" cy="6627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98" name="AutoShape 14"/>
          <p:cNvSpPr>
            <a:spLocks noChangeArrowheads="1"/>
          </p:cNvSpPr>
          <p:nvPr/>
        </p:nvSpPr>
        <p:spPr bwMode="auto">
          <a:xfrm>
            <a:off x="3203699" y="2636912"/>
            <a:ext cx="1584325" cy="752475"/>
          </a:xfrm>
          <a:prstGeom prst="wedgeRoundRectCallout">
            <a:avLst>
              <a:gd name="adj1" fmla="val -55313"/>
              <a:gd name="adj2" fmla="val 8839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registru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pPr algn="ctr"/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67599" name="AutoShape 15"/>
          <p:cNvSpPr>
            <a:spLocks noChangeArrowheads="1"/>
          </p:cNvSpPr>
          <p:nvPr/>
        </p:nvSpPr>
        <p:spPr bwMode="auto">
          <a:xfrm>
            <a:off x="2425700" y="4203700"/>
            <a:ext cx="1085850" cy="738188"/>
          </a:xfrm>
          <a:prstGeom prst="wedgeRoundRectCallout">
            <a:avLst>
              <a:gd name="adj1" fmla="val -82165"/>
              <a:gd name="adj2" fmla="val -9473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bitu</a:t>
            </a:r>
          </a:p>
          <a:p>
            <a:r>
              <a:rPr lang="cs-CZ" sz="1400" dirty="0">
                <a:cs typeface="Arial" charset="0"/>
              </a:rPr>
              <a:t>(funkce 1)</a:t>
            </a:r>
          </a:p>
          <a:p>
            <a:pPr algn="ctr"/>
            <a:r>
              <a:rPr lang="cs-CZ" sz="1400" dirty="0">
                <a:solidFill>
                  <a:schemeClr val="accent2"/>
                </a:solidFill>
                <a:cs typeface="Arial" charset="0"/>
              </a:rPr>
              <a:t>  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152140" y="1195388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PC  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(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) </a:t>
            </a:r>
            <a:endParaRPr lang="cs-CZ" b="1" dirty="0">
              <a:cs typeface="Arial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270997" y="4587800"/>
            <a:ext cx="5173211" cy="369332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Sirius\notepad\RPS\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</a:t>
            </a:r>
            <a:r>
              <a:rPr lang="en-US" dirty="0" smtClean="0">
                <a:cs typeface="Arial" charset="0"/>
              </a:rPr>
              <a:t>\sharp\modbus.dll</a:t>
            </a:r>
            <a:endParaRPr lang="cs-CZ" dirty="0">
              <a:cs typeface="Arial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930971" y="515719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en-US" dirty="0" err="1" smtClean="0">
                <a:cs typeface="Arial" charset="0"/>
              </a:rPr>
              <a:t>testov</a:t>
            </a:r>
            <a:r>
              <a:rPr lang="cs-CZ" dirty="0" err="1" smtClean="0">
                <a:cs typeface="Arial" charset="0"/>
              </a:rPr>
              <a:t>ání</a:t>
            </a:r>
            <a:r>
              <a:rPr lang="cs-CZ" dirty="0" smtClean="0">
                <a:cs typeface="Arial" charset="0"/>
              </a:rPr>
              <a:t>  ModbusMaster.exe a ModbusSlave.exe</a:t>
            </a:r>
            <a:endParaRPr lang="cs-CZ" b="1" dirty="0">
              <a:cs typeface="Arial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259632" y="5651956"/>
            <a:ext cx="6442854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Sirius\notepad\RPS\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</a:t>
            </a:r>
            <a:r>
              <a:rPr lang="en-US" dirty="0" smtClean="0">
                <a:cs typeface="Arial" charset="0"/>
              </a:rPr>
              <a:t>\sharp\</a:t>
            </a:r>
            <a:r>
              <a:rPr lang="cs-CZ" dirty="0" err="1" smtClean="0">
                <a:cs typeface="Arial" charset="0"/>
              </a:rPr>
              <a:t>exe</a:t>
            </a:r>
            <a:r>
              <a:rPr lang="en-US" dirty="0" smtClean="0">
                <a:cs typeface="Arial" charset="0"/>
              </a:rPr>
              <a:t>\ModbusMaster.exe</a:t>
            </a:r>
          </a:p>
          <a:p>
            <a:r>
              <a:rPr lang="en-US" dirty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                                                                  ModbusSlave.exe</a:t>
            </a:r>
            <a:endParaRPr lang="cs-CZ" dirty="0">
              <a:cs typeface="Arial" charset="0"/>
            </a:endParaRPr>
          </a:p>
        </p:txBody>
      </p:sp>
      <p:sp>
        <p:nvSpPr>
          <p:cNvPr id="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MR1M</a:t>
            </a:r>
            <a:endParaRPr lang="cs-CZ" sz="1200" b="1" dirty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947" y="1628800"/>
            <a:ext cx="666536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bdélník 19"/>
          <p:cNvSpPr/>
          <p:nvPr/>
        </p:nvSpPr>
        <p:spPr>
          <a:xfrm>
            <a:off x="930971" y="2040895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Master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21" name="Obdélník 20"/>
          <p:cNvSpPr/>
          <p:nvPr/>
        </p:nvSpPr>
        <p:spPr>
          <a:xfrm>
            <a:off x="5606555" y="2066439"/>
            <a:ext cx="941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(Slave)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2659163" y="2204864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TextovéPole 23"/>
          <p:cNvSpPr txBox="1"/>
          <p:nvPr/>
        </p:nvSpPr>
        <p:spPr>
          <a:xfrm>
            <a:off x="3491880" y="1839962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 </a:t>
            </a:r>
            <a:r>
              <a:rPr lang="cs-CZ" sz="1400" dirty="0" smtClean="0"/>
              <a:t>- virtuální</a:t>
            </a:r>
            <a:endParaRPr lang="cs-CZ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467544" y="980728"/>
            <a:ext cx="38527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Zařazení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do aplikace</a:t>
            </a:r>
            <a:endParaRPr lang="cs-CZ" b="1" dirty="0">
              <a:cs typeface="Arial" charset="0"/>
            </a:endParaRPr>
          </a:p>
        </p:txBody>
      </p:sp>
      <p:pic>
        <p:nvPicPr>
          <p:cNvPr id="779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1469901"/>
            <a:ext cx="3015816" cy="174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47" y="2344117"/>
            <a:ext cx="242645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62611"/>
            <a:ext cx="27717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53" y="2676872"/>
            <a:ext cx="19716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6804248" y="1641574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1.</a:t>
            </a:r>
            <a:endParaRPr lang="cs-CZ" sz="2400" b="1" dirty="0"/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3635896" y="2350120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2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cxnSp>
        <p:nvCxnSpPr>
          <p:cNvPr id="3" name="Přímá spojnice se šipkou 2"/>
          <p:cNvCxnSpPr/>
          <p:nvPr/>
        </p:nvCxnSpPr>
        <p:spPr>
          <a:xfrm>
            <a:off x="1835696" y="3573016"/>
            <a:ext cx="5832648" cy="216024"/>
          </a:xfrm>
          <a:prstGeom prst="straightConnector1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251520" y="3191743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3.</a:t>
            </a:r>
            <a:endParaRPr lang="cs-CZ" sz="2400" b="1" dirty="0"/>
          </a:p>
        </p:txBody>
      </p:sp>
      <p:sp>
        <p:nvSpPr>
          <p:cNvPr id="4" name="Ovál 3"/>
          <p:cNvSpPr/>
          <p:nvPr/>
        </p:nvSpPr>
        <p:spPr>
          <a:xfrm>
            <a:off x="971600" y="5758755"/>
            <a:ext cx="1728192" cy="3106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251520" y="5631631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4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sp>
        <p:nvSpPr>
          <p:cNvPr id="6" name="Zaoblený obdélníkový popisek 5"/>
          <p:cNvSpPr/>
          <p:nvPr/>
        </p:nvSpPr>
        <p:spPr>
          <a:xfrm>
            <a:off x="7334149" y="1700808"/>
            <a:ext cx="1381225" cy="612648"/>
          </a:xfrm>
          <a:prstGeom prst="wedgeRoundRectCallout">
            <a:avLst>
              <a:gd name="adj1" fmla="val -128752"/>
              <a:gd name="adj2" fmla="val 73383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0000FF"/>
                </a:solidFill>
              </a:rPr>
              <a:t>p</a:t>
            </a:r>
            <a:r>
              <a:rPr lang="cs-CZ" sz="1400" dirty="0" smtClean="0">
                <a:solidFill>
                  <a:srgbClr val="0000FF"/>
                </a:solidFill>
              </a:rPr>
              <a:t>ravé tlačítko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myši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MR1M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35159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185738" y="1700213"/>
            <a:ext cx="8785225" cy="440120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namespace</a:t>
            </a:r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>
                <a:solidFill>
                  <a:srgbClr val="0000FF"/>
                </a:solidFill>
                <a:cs typeface="Arial" charset="0"/>
              </a:rPr>
              <a:t>;</a:t>
            </a: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class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rgbClr val="0000FF"/>
                </a:solidFill>
                <a:cs typeface="Arial" charset="0"/>
              </a:rPr>
              <a:t>ModbusRTU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dirty="0" smtClean="0">
                <a:cs typeface="Arial" charset="0"/>
              </a:rPr>
              <a:t>// metody</a:t>
            </a:r>
            <a:r>
              <a:rPr lang="en-US" sz="1400" dirty="0" smtClean="0">
                <a:cs typeface="Arial" charset="0"/>
              </a:rPr>
              <a:t> </a:t>
            </a:r>
            <a:r>
              <a:rPr lang="en-US" sz="1400" dirty="0">
                <a:cs typeface="Arial" charset="0"/>
              </a:rPr>
              <a:t>pro </a:t>
            </a:r>
            <a:r>
              <a:rPr lang="en-US" sz="1400" dirty="0" err="1">
                <a:cs typeface="Arial" charset="0"/>
              </a:rPr>
              <a:t>Modbus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smtClean="0">
                <a:cs typeface="Arial" charset="0"/>
              </a:rPr>
              <a:t>RTU</a:t>
            </a:r>
            <a:endParaRPr lang="cs-CZ" sz="1400" b="1" dirty="0">
              <a:cs typeface="Arial" charset="0"/>
            </a:endParaRPr>
          </a:p>
          <a:p>
            <a:endParaRPr lang="cs-CZ" sz="1400" b="1" dirty="0">
              <a:cs typeface="Arial" charset="0"/>
            </a:endParaRPr>
          </a:p>
          <a:p>
            <a:r>
              <a:rPr lang="cs-CZ" sz="1400" b="1" dirty="0">
                <a:cs typeface="Arial" charset="0"/>
              </a:rPr>
              <a:t>  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n);</a:t>
            </a:r>
            <a:endParaRPr lang="en-US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en-US" sz="1400" b="1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Crc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len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WrCrc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crc,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n)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RdCrc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en-US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WrOne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nbr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nbr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bytes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AnsErr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(byte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7702" y="980728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dirty="0">
                <a:cs typeface="Arial" charset="0"/>
              </a:rPr>
              <a:t>Podpora pro PC      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Class lib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  -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 </a:t>
            </a:r>
            <a:endParaRPr lang="cs-CZ" b="1" dirty="0">
              <a:cs typeface="Arial" charset="0"/>
            </a:endParaRPr>
          </a:p>
        </p:txBody>
      </p:sp>
      <p:sp>
        <p:nvSpPr>
          <p:cNvPr id="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7" name="Group 73"/>
          <p:cNvGraphicFramePr>
            <a:graphicFrameLocks noGrp="1"/>
          </p:cNvGraphicFramePr>
          <p:nvPr/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244"/>
          <p:cNvGraphicFramePr>
            <a:graphicFrameLocks noGrp="1"/>
          </p:cNvGraphicFramePr>
          <p:nvPr/>
        </p:nvGraphicFramePr>
        <p:xfrm>
          <a:off x="899592" y="1124744"/>
          <a:ext cx="5760640" cy="2238720"/>
        </p:xfrm>
        <a:graphic>
          <a:graphicData uri="http://schemas.openxmlformats.org/drawingml/2006/table">
            <a:tbl>
              <a:tblPr/>
              <a:tblGrid>
                <a:gridCol w="3006530"/>
                <a:gridCol w="2754110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metody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třídy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ModbusRTU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aplikaci z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dll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WrOne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AnsWr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AnsErr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v sekci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přidat </a:t>
                      </a: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5832475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CRC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3562350" y="1844675"/>
            <a:ext cx="485775" cy="6477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847725" y="2630488"/>
            <a:ext cx="5738813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>
            <a:off x="7164388" y="3689350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7935913" y="34940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827088" y="3567113"/>
            <a:ext cx="5759450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89098" name="Line 10"/>
          <p:cNvSpPr>
            <a:spLocks noChangeShapeType="1"/>
          </p:cNvSpPr>
          <p:nvPr/>
        </p:nvSpPr>
        <p:spPr bwMode="auto">
          <a:xfrm>
            <a:off x="7164388" y="27082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7935913" y="25130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1241425" y="5368925"/>
            <a:ext cx="234391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dirty="0" err="1" smtClean="0"/>
              <a:t>bfout</a:t>
            </a:r>
            <a:r>
              <a:rPr lang="en-US" sz="1600" dirty="0" smtClean="0"/>
              <a:t>[</a:t>
            </a:r>
            <a:r>
              <a:rPr lang="cs-CZ" sz="1600" dirty="0" smtClean="0"/>
              <a:t>0</a:t>
            </a:r>
            <a:r>
              <a:rPr lang="en-US" sz="1600" dirty="0" smtClean="0"/>
              <a:t>]    </a:t>
            </a:r>
            <a:r>
              <a:rPr lang="en-US" sz="1600" b="1" dirty="0" err="1"/>
              <a:t>adresa</a:t>
            </a:r>
            <a:r>
              <a:rPr lang="en-US" sz="1600" b="1" dirty="0"/>
              <a:t> </a:t>
            </a:r>
            <a:r>
              <a:rPr lang="en-US" sz="1600" b="1" dirty="0" err="1"/>
              <a:t>slavu</a:t>
            </a:r>
            <a:endParaRPr lang="en-US" sz="1600" b="1" dirty="0"/>
          </a:p>
          <a:p>
            <a:r>
              <a:rPr lang="en-US" sz="1600" dirty="0" err="1" smtClean="0"/>
              <a:t>bfout</a:t>
            </a:r>
            <a:r>
              <a:rPr lang="en-US" sz="1600" dirty="0" smtClean="0"/>
              <a:t>[</a:t>
            </a:r>
            <a:r>
              <a:rPr lang="cs-CZ" sz="1600" dirty="0"/>
              <a:t>1</a:t>
            </a:r>
            <a:r>
              <a:rPr lang="en-US" sz="1600" dirty="0" smtClean="0"/>
              <a:t>]    </a:t>
            </a:r>
            <a:r>
              <a:rPr lang="en-US" sz="1600" b="1" dirty="0"/>
              <a:t>k</a:t>
            </a:r>
            <a:r>
              <a:rPr lang="cs-CZ" sz="1600" b="1" dirty="0"/>
              <a:t>ód funkce</a:t>
            </a:r>
          </a:p>
          <a:p>
            <a:r>
              <a:rPr lang="cs-CZ" sz="1600" dirty="0"/>
              <a:t>    .</a:t>
            </a:r>
          </a:p>
          <a:p>
            <a:r>
              <a:rPr lang="cs-CZ" sz="1600" dirty="0"/>
              <a:t>    .</a:t>
            </a:r>
            <a:r>
              <a:rPr lang="en-US" sz="1600" dirty="0"/>
              <a:t>      </a:t>
            </a:r>
            <a:endParaRPr lang="cs-CZ" sz="1600" dirty="0"/>
          </a:p>
        </p:txBody>
      </p:sp>
      <p:sp>
        <p:nvSpPr>
          <p:cNvPr id="15" name="Rectangle 1036"/>
          <p:cNvSpPr>
            <a:spLocks noChangeArrowheads="1"/>
          </p:cNvSpPr>
          <p:nvPr/>
        </p:nvSpPr>
        <p:spPr bwMode="auto">
          <a:xfrm>
            <a:off x="539750" y="4525963"/>
            <a:ext cx="4134465" cy="5847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bfin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cs-CZ" sz="1600" dirty="0" smtClean="0">
                <a:latin typeface="Lucida Console" pitchFamily="49" charset="0"/>
                <a:cs typeface="Courier New" pitchFamily="49" charset="0"/>
              </a:rPr>
              <a:t>256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];    </a:t>
            </a:r>
          </a:p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bfout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cs-CZ" sz="1600" dirty="0" smtClean="0">
                <a:latin typeface="Lucida Console" pitchFamily="49" charset="0"/>
                <a:cs typeface="Courier New" pitchFamily="49" charset="0"/>
              </a:rPr>
              <a:t>256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];</a:t>
            </a:r>
            <a:endParaRPr lang="cs-CZ" sz="1600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MR1M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14017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Motiv sady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otiv sady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tiv sady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Vlastn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lastn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lastn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2028</TotalTime>
  <Words>2590</Words>
  <Application>Microsoft Office PowerPoint</Application>
  <PresentationFormat>Předvádění na obrazovce (4:3)</PresentationFormat>
  <Paragraphs>684</Paragraphs>
  <Slides>31</Slides>
  <Notes>31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31</vt:i4>
      </vt:variant>
    </vt:vector>
  </HeadingPairs>
  <TitlesOfParts>
    <vt:vector size="33" baseType="lpstr">
      <vt:lpstr>Motiv sady Office</vt:lpstr>
      <vt:lpstr>Vlastní návrh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Windows</dc:creator>
  <cp:lastModifiedBy>pepa</cp:lastModifiedBy>
  <cp:revision>87</cp:revision>
  <dcterms:created xsi:type="dcterms:W3CDTF">2010-03-02T11:37:00Z</dcterms:created>
  <dcterms:modified xsi:type="dcterms:W3CDTF">2015-10-28T09:42:31Z</dcterms:modified>
</cp:coreProperties>
</file>