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4"/>
  </p:notesMasterIdLst>
  <p:handoutMasterIdLst>
    <p:handoutMasterId r:id="rId35"/>
  </p:handoutMasterIdLst>
  <p:sldIdLst>
    <p:sldId id="257" r:id="rId3"/>
    <p:sldId id="301" r:id="rId4"/>
    <p:sldId id="266" r:id="rId5"/>
    <p:sldId id="302" r:id="rId6"/>
    <p:sldId id="309" r:id="rId7"/>
    <p:sldId id="310" r:id="rId8"/>
    <p:sldId id="311" r:id="rId9"/>
    <p:sldId id="312" r:id="rId10"/>
    <p:sldId id="313" r:id="rId11"/>
    <p:sldId id="316" r:id="rId12"/>
    <p:sldId id="344" r:id="rId13"/>
    <p:sldId id="345" r:id="rId14"/>
    <p:sldId id="304" r:id="rId15"/>
    <p:sldId id="341" r:id="rId16"/>
    <p:sldId id="305" r:id="rId17"/>
    <p:sldId id="321" r:id="rId18"/>
    <p:sldId id="340" r:id="rId19"/>
    <p:sldId id="329" r:id="rId20"/>
    <p:sldId id="330" r:id="rId21"/>
    <p:sldId id="331" r:id="rId22"/>
    <p:sldId id="332" r:id="rId23"/>
    <p:sldId id="325" r:id="rId24"/>
    <p:sldId id="296" r:id="rId25"/>
    <p:sldId id="297" r:id="rId26"/>
    <p:sldId id="298" r:id="rId27"/>
    <p:sldId id="326" r:id="rId28"/>
    <p:sldId id="327" r:id="rId29"/>
    <p:sldId id="328" r:id="rId30"/>
    <p:sldId id="336" r:id="rId31"/>
    <p:sldId id="337" r:id="rId32"/>
    <p:sldId id="338" r:id="rId33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0099FF"/>
    <a:srgbClr val="66CCFF"/>
    <a:srgbClr val="FF9900"/>
    <a:srgbClr val="FF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01" autoAdjust="0"/>
  </p:normalViewPr>
  <p:slideViewPr>
    <p:cSldViewPr>
      <p:cViewPr varScale="1">
        <p:scale>
          <a:sx n="106" d="100"/>
          <a:sy n="106" d="100"/>
        </p:scale>
        <p:origin x="-4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52AF7CE-62BA-4319-870A-5A13DAE8CFC6}" type="datetimeFigureOut">
              <a:rPr lang="cs-CZ"/>
              <a:pPr>
                <a:defRPr/>
              </a:pPr>
              <a:t>11.11.2014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F7C84C1-04A4-456F-814B-61270CE6F3D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1526774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E95B8C-0383-4F33-A2C3-D8AC56AC9F2A}" type="datetimeFigureOut">
              <a:rPr lang="cs-CZ"/>
              <a:pPr/>
              <a:t>11.11.2014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D510C5-C62E-48E5-911C-215BA3B0F960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206027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 userDrawn="1"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 userDrawn="1"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 userDrawn="1"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 userDrawn="1"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>
                <a:cs typeface="Arial" charset="0"/>
              </a:rPr>
              <a:t>ŘPS – úloha MODBUS </a:t>
            </a:r>
            <a:r>
              <a:rPr lang="cs-CZ" sz="3600" b="1" dirty="0" smtClean="0">
                <a:cs typeface="Arial" charset="0"/>
              </a:rPr>
              <a:t>MR2M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MR2M</a:t>
            </a:r>
            <a:endParaRPr lang="cs-CZ" sz="1200" b="1" dirty="0"/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539750" y="1773238"/>
            <a:ext cx="81565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- požadavek na zápis jediného bitového stavu  – funkční kód 5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WrOne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funkce 5 (FCE_WBIT)</a:t>
            </a:r>
            <a:endParaRPr lang="cs-CZ" sz="1600" dirty="0"/>
          </a:p>
          <a:p>
            <a:r>
              <a:rPr lang="cs-CZ" sz="1600" dirty="0"/>
              <a:t> - požadavek na čtení 16 bitové hodnoty vnitřního registru – funkční kód 3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Rb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3 (FCE_RREG)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není nutno testovat, pouze správnost CRC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registru (FCE_RREG)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informovat o chybové odpovědi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 Implementace generování intervalu 3,5 znaku pro ukončení příjmu zprávy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Omezená (žádná) implementace generování intervalu 1,5 znaku  </a:t>
            </a:r>
          </a:p>
        </p:txBody>
      </p:sp>
    </p:spTree>
    <p:extLst>
      <p:ext uri="{BB962C8B-B14F-4D97-AF65-F5344CB8AC3E}">
        <p14:creationId xmlns="" xmlns:p14="http://schemas.microsoft.com/office/powerpoint/2010/main" val="32051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65" name="AutoShape 25"/>
          <p:cNvSpPr>
            <a:spLocks noChangeArrowheads="1"/>
          </p:cNvSpPr>
          <p:nvPr/>
        </p:nvSpPr>
        <p:spPr bwMode="auto">
          <a:xfrm>
            <a:off x="4067175" y="4509120"/>
            <a:ext cx="936873" cy="434355"/>
          </a:xfrm>
          <a:prstGeom prst="wedgeRoundRectCallout">
            <a:avLst>
              <a:gd name="adj1" fmla="val -505"/>
              <a:gd name="adj2" fmla="val 12067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Přišel 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byte</a:t>
            </a:r>
          </a:p>
          <a:p>
            <a:r>
              <a:rPr lang="cs-CZ" sz="12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  <a:endParaRPr lang="cs-CZ" sz="12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4716463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Příjem</a:t>
            </a:r>
          </a:p>
          <a:p>
            <a:pPr algn="ctr"/>
            <a:r>
              <a:rPr lang="cs-CZ" sz="1400" dirty="0">
                <a:cs typeface="Arial" charset="0"/>
              </a:rPr>
              <a:t>odpovědi</a:t>
            </a: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6300192" y="908720"/>
            <a:ext cx="2843808" cy="181588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cs-CZ" sz="1400" b="1" dirty="0" smtClean="0">
                <a:latin typeface="Arial" pitchFamily="34" charset="0"/>
                <a:cs typeface="Arial" pitchFamily="34" charset="0"/>
              </a:rPr>
              <a:t>Po posledním bytu ve frontě</a:t>
            </a:r>
          </a:p>
          <a:p>
            <a:endParaRPr lang="cs-CZ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Upozornění: použit delegáta</a:t>
            </a: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cs-CZ" sz="1400" dirty="0" err="1" smtClean="0">
                <a:latin typeface="Arial" pitchFamily="34" charset="0"/>
                <a:cs typeface="Arial" pitchFamily="34" charset="0"/>
              </a:rPr>
              <a:t>BeginInvoke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cs-CZ" sz="1400" i="1" dirty="0" smtClean="0">
                <a:latin typeface="Arial" pitchFamily="34" charset="0"/>
                <a:cs typeface="Arial" pitchFamily="34" charset="0"/>
              </a:rPr>
              <a:t>metoda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…))</a:t>
            </a:r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 v samostatné metodě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 flipV="1">
            <a:off x="4788024" y="1196752"/>
            <a:ext cx="1512168" cy="367240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69" name="AutoShape 29"/>
          <p:cNvSpPr>
            <a:spLocks noChangeArrowheads="1"/>
          </p:cNvSpPr>
          <p:nvPr/>
        </p:nvSpPr>
        <p:spPr bwMode="auto">
          <a:xfrm>
            <a:off x="608488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sp>
        <p:nvSpPr>
          <p:cNvPr id="8704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>
            <a:off x="3419475" y="2638425"/>
            <a:ext cx="935038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87045" name="Oval 5"/>
          <p:cNvSpPr>
            <a:spLocks noChangeArrowheads="1"/>
          </p:cNvSpPr>
          <p:nvPr/>
        </p:nvSpPr>
        <p:spPr bwMode="auto">
          <a:xfrm>
            <a:off x="2987675" y="148590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3132138" y="1630363"/>
            <a:ext cx="287337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48" name="AutoShape 8"/>
          <p:cNvSpPr>
            <a:spLocks noChangeArrowheads="1"/>
          </p:cNvSpPr>
          <p:nvPr/>
        </p:nvSpPr>
        <p:spPr bwMode="auto">
          <a:xfrm>
            <a:off x="3422650" y="3646488"/>
            <a:ext cx="935038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87049" name="AutoShape 9"/>
          <p:cNvSpPr>
            <a:spLocks noChangeArrowheads="1"/>
          </p:cNvSpPr>
          <p:nvPr/>
        </p:nvSpPr>
        <p:spPr bwMode="auto">
          <a:xfrm>
            <a:off x="3422650" y="501491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87051" name="AutoShape 11"/>
          <p:cNvSpPr>
            <a:spLocks noChangeArrowheads="1"/>
          </p:cNvSpPr>
          <p:nvPr/>
        </p:nvSpPr>
        <p:spPr bwMode="auto">
          <a:xfrm>
            <a:off x="162083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87052" name="AutoShape 12"/>
          <p:cNvCxnSpPr>
            <a:cxnSpLocks noChangeShapeType="1"/>
            <a:stCxn id="87044" idx="2"/>
            <a:endCxn id="87048" idx="0"/>
          </p:cNvCxnSpPr>
          <p:nvPr/>
        </p:nvCxnSpPr>
        <p:spPr bwMode="auto">
          <a:xfrm>
            <a:off x="3887788" y="3141663"/>
            <a:ext cx="317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3" name="AutoShape 13"/>
          <p:cNvCxnSpPr>
            <a:cxnSpLocks noChangeShapeType="1"/>
            <a:stCxn id="87048" idx="2"/>
            <a:endCxn id="87049" idx="0"/>
          </p:cNvCxnSpPr>
          <p:nvPr/>
        </p:nvCxnSpPr>
        <p:spPr bwMode="auto">
          <a:xfrm>
            <a:off x="3890963" y="4151313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4" name="AutoShape 14"/>
          <p:cNvCxnSpPr>
            <a:cxnSpLocks noChangeShapeType="1"/>
            <a:stCxn id="87049" idx="3"/>
            <a:endCxn id="87050" idx="1"/>
          </p:cNvCxnSpPr>
          <p:nvPr/>
        </p:nvCxnSpPr>
        <p:spPr bwMode="auto">
          <a:xfrm>
            <a:off x="4357688" y="526732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5" name="AutoShape 15"/>
          <p:cNvCxnSpPr>
            <a:cxnSpLocks noChangeShapeType="1"/>
            <a:stCxn id="87049" idx="1"/>
            <a:endCxn id="87051" idx="3"/>
          </p:cNvCxnSpPr>
          <p:nvPr/>
        </p:nvCxnSpPr>
        <p:spPr bwMode="auto">
          <a:xfrm flipH="1">
            <a:off x="2555875" y="526732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6" name="AutoShape 16"/>
          <p:cNvCxnSpPr>
            <a:cxnSpLocks noChangeShapeType="1"/>
            <a:stCxn id="87069" idx="0"/>
            <a:endCxn id="87044" idx="3"/>
          </p:cNvCxnSpPr>
          <p:nvPr/>
        </p:nvCxnSpPr>
        <p:spPr bwMode="auto">
          <a:xfrm rot="5400000" flipH="1">
            <a:off x="4391819" y="2853532"/>
            <a:ext cx="2124075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87057" name="AutoShape 17"/>
          <p:cNvCxnSpPr>
            <a:cxnSpLocks noChangeShapeType="1"/>
            <a:stCxn id="87051" idx="0"/>
            <a:endCxn id="87044" idx="1"/>
          </p:cNvCxnSpPr>
          <p:nvPr/>
        </p:nvCxnSpPr>
        <p:spPr bwMode="auto">
          <a:xfrm rot="16200000">
            <a:off x="1692275" y="3287713"/>
            <a:ext cx="2124075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87061" name="AutoShape 21"/>
          <p:cNvSpPr>
            <a:spLocks noChangeArrowheads="1"/>
          </p:cNvSpPr>
          <p:nvPr/>
        </p:nvSpPr>
        <p:spPr bwMode="auto">
          <a:xfrm>
            <a:off x="2195513" y="4438650"/>
            <a:ext cx="1296987" cy="503238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87062" name="AutoShape 22"/>
          <p:cNvSpPr>
            <a:spLocks noChangeArrowheads="1"/>
          </p:cNvSpPr>
          <p:nvPr/>
        </p:nvSpPr>
        <p:spPr bwMode="auto">
          <a:xfrm>
            <a:off x="323850" y="3573463"/>
            <a:ext cx="1584325" cy="503237"/>
          </a:xfrm>
          <a:prstGeom prst="wedgeRoundRectCallout">
            <a:avLst>
              <a:gd name="adj1" fmla="val 58315"/>
              <a:gd name="adj2" fmla="val 10457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2. TimeOut uběhl</a:t>
            </a:r>
          </a:p>
        </p:txBody>
      </p:sp>
      <p:sp>
        <p:nvSpPr>
          <p:cNvPr id="87063" name="AutoShape 23"/>
          <p:cNvSpPr>
            <a:spLocks noChangeArrowheads="1"/>
          </p:cNvSpPr>
          <p:nvPr/>
        </p:nvSpPr>
        <p:spPr bwMode="auto">
          <a:xfrm>
            <a:off x="7021513" y="4222750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87066" name="AutoShape 26"/>
          <p:cNvCxnSpPr>
            <a:cxnSpLocks noChangeShapeType="1"/>
            <a:stCxn id="87050" idx="2"/>
            <a:endCxn id="87051" idx="2"/>
          </p:cNvCxnSpPr>
          <p:nvPr/>
        </p:nvCxnSpPr>
        <p:spPr bwMode="auto">
          <a:xfrm rot="5400000">
            <a:off x="3636169" y="3971131"/>
            <a:ext cx="1588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7067" name="AutoShape 27"/>
          <p:cNvSpPr>
            <a:spLocks noChangeArrowheads="1"/>
          </p:cNvSpPr>
          <p:nvPr/>
        </p:nvSpPr>
        <p:spPr bwMode="auto">
          <a:xfrm>
            <a:off x="395288" y="5518150"/>
            <a:ext cx="1296987" cy="503238"/>
          </a:xfrm>
          <a:prstGeom prst="wedgeRoundRectCallout">
            <a:avLst>
              <a:gd name="adj1" fmla="val 93819"/>
              <a:gd name="adj2" fmla="val -288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87068" name="AutoShape 28"/>
          <p:cNvSpPr>
            <a:spLocks noChangeArrowheads="1"/>
          </p:cNvSpPr>
          <p:nvPr/>
        </p:nvSpPr>
        <p:spPr bwMode="auto">
          <a:xfrm>
            <a:off x="7236296" y="4799013"/>
            <a:ext cx="1729904" cy="1152525"/>
          </a:xfrm>
          <a:prstGeom prst="wedgeRectCallout">
            <a:avLst>
              <a:gd name="adj1" fmla="val -67144"/>
              <a:gd name="adj2" fmla="val -922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dirty="0" err="1">
                <a:latin typeface="Times New Roman" charset="0"/>
                <a:cs typeface="Times New Roman" charset="0"/>
              </a:rPr>
              <a:t>Kontrola</a:t>
            </a:r>
            <a:r>
              <a:rPr lang="en-US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>
                <a:latin typeface="Times New Roman" charset="0"/>
                <a:cs typeface="Times New Roman" charset="0"/>
              </a:rPr>
              <a:t>C</a:t>
            </a:r>
            <a:r>
              <a:rPr lang="en-US" sz="1400" dirty="0">
                <a:latin typeface="Times New Roman" charset="0"/>
                <a:cs typeface="Times New Roman" charset="0"/>
              </a:rPr>
              <a:t>RC,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 smtClean="0">
                <a:latin typeface="Times New Roman" charset="0"/>
                <a:cs typeface="Times New Roman" charset="0"/>
              </a:rPr>
              <a:t>zpracování odpovědi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 smtClean="0">
                <a:latin typeface="Times New Roman" charset="0"/>
                <a:cs typeface="Times New Roman" charset="0"/>
              </a:rPr>
              <a:t>a informace </a:t>
            </a:r>
            <a:r>
              <a:rPr lang="cs-CZ" sz="1400" dirty="0">
                <a:latin typeface="Times New Roman" charset="0"/>
                <a:cs typeface="Times New Roman" charset="0"/>
              </a:rPr>
              <a:t>o chybě </a:t>
            </a:r>
            <a:r>
              <a:rPr lang="cs-CZ" sz="1400" dirty="0" err="1">
                <a:latin typeface="Times New Roman" charset="0"/>
                <a:cs typeface="Times New Roman" charset="0"/>
              </a:rPr>
              <a:t>SLAVu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cxnSp>
        <p:nvCxnSpPr>
          <p:cNvPr id="87070" name="AutoShape 30"/>
          <p:cNvCxnSpPr>
            <a:cxnSpLocks noChangeShapeType="1"/>
            <a:stCxn id="87050" idx="3"/>
            <a:endCxn id="87069" idx="1"/>
          </p:cNvCxnSpPr>
          <p:nvPr/>
        </p:nvCxnSpPr>
        <p:spPr bwMode="auto">
          <a:xfrm>
            <a:off x="5651500" y="526732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87071" name="AutoShape 31"/>
          <p:cNvSpPr>
            <a:spLocks noChangeArrowheads="1"/>
          </p:cNvSpPr>
          <p:nvPr/>
        </p:nvSpPr>
        <p:spPr bwMode="auto">
          <a:xfrm>
            <a:off x="5148263" y="5591175"/>
            <a:ext cx="1152525" cy="360363"/>
          </a:xfrm>
          <a:prstGeom prst="wedgeRoundRectCallout">
            <a:avLst>
              <a:gd name="adj1" fmla="val 8125"/>
              <a:gd name="adj2" fmla="val -1213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87073" name="AutoShape 33"/>
          <p:cNvSpPr>
            <a:spLocks noChangeArrowheads="1"/>
          </p:cNvSpPr>
          <p:nvPr/>
        </p:nvSpPr>
        <p:spPr bwMode="auto">
          <a:xfrm>
            <a:off x="3419475" y="184626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err="1">
                <a:cs typeface="Arial" charset="0"/>
              </a:rPr>
              <a:t>Poč.stav</a:t>
            </a:r>
            <a:endParaRPr lang="cs-CZ" sz="1400" dirty="0">
              <a:cs typeface="Arial" charset="0"/>
            </a:endParaRPr>
          </a:p>
        </p:txBody>
      </p:sp>
      <p:cxnSp>
        <p:nvCxnSpPr>
          <p:cNvPr id="87074" name="AutoShape 34"/>
          <p:cNvCxnSpPr>
            <a:cxnSpLocks noChangeShapeType="1"/>
            <a:stCxn id="87073" idx="2"/>
            <a:endCxn id="87044" idx="0"/>
          </p:cNvCxnSpPr>
          <p:nvPr/>
        </p:nvCxnSpPr>
        <p:spPr bwMode="auto">
          <a:xfrm>
            <a:off x="3887788" y="2349500"/>
            <a:ext cx="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87075" name="AutoShape 35"/>
          <p:cNvSpPr>
            <a:spLocks noChangeArrowheads="1"/>
          </p:cNvSpPr>
          <p:nvPr/>
        </p:nvSpPr>
        <p:spPr bwMode="auto">
          <a:xfrm>
            <a:off x="4787627" y="2276475"/>
            <a:ext cx="1152525" cy="360363"/>
          </a:xfrm>
          <a:prstGeom prst="wedgeRoundRectCallout">
            <a:avLst>
              <a:gd name="adj1" fmla="val -124106"/>
              <a:gd name="adj2" fmla="val 1387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3203575" y="6361583"/>
            <a:ext cx="5689599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dirty="0" err="1" smtClean="0"/>
              <a:t>Tstav</a:t>
            </a:r>
            <a:r>
              <a:rPr lang="en-US" sz="1400" dirty="0" smtClean="0"/>
              <a:t>{</a:t>
            </a:r>
            <a:r>
              <a:rPr lang="cs-CZ" sz="1400" dirty="0" err="1" smtClean="0"/>
              <a:t>stPocatek,stKlid,stVysilani,stCekani,stPrijem,stTimeOut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  <p:sp>
        <p:nvSpPr>
          <p:cNvPr id="3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MR2M</a:t>
            </a:r>
            <a:endParaRPr lang="cs-CZ" sz="1200" b="1" dirty="0"/>
          </a:p>
        </p:txBody>
      </p:sp>
      <p:sp>
        <p:nvSpPr>
          <p:cNvPr id="39" name="Obdélník 38"/>
          <p:cNvSpPr/>
          <p:nvPr/>
        </p:nvSpPr>
        <p:spPr>
          <a:xfrm>
            <a:off x="6444208" y="2276872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42" name="AutoShape 14"/>
          <p:cNvSpPr>
            <a:spLocks noChangeArrowheads="1"/>
          </p:cNvSpPr>
          <p:nvPr/>
        </p:nvSpPr>
        <p:spPr bwMode="auto">
          <a:xfrm>
            <a:off x="1835696" y="1772816"/>
            <a:ext cx="1225550" cy="431800"/>
          </a:xfrm>
          <a:prstGeom prst="wedgeRoundRectCallout">
            <a:avLst>
              <a:gd name="adj1" fmla="val 74186"/>
              <a:gd name="adj2" fmla="val -3879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4427984" y="1556792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V="1">
            <a:off x="5292080" y="1124744"/>
            <a:ext cx="1080120" cy="72008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4" name="AutoShape 25"/>
          <p:cNvSpPr>
            <a:spLocks noChangeArrowheads="1"/>
          </p:cNvSpPr>
          <p:nvPr/>
        </p:nvSpPr>
        <p:spPr bwMode="auto">
          <a:xfrm>
            <a:off x="5148064" y="4509120"/>
            <a:ext cx="936873" cy="434355"/>
          </a:xfrm>
          <a:prstGeom prst="wedgeRoundRectCallout">
            <a:avLst>
              <a:gd name="adj1" fmla="val -63659"/>
              <a:gd name="adj2" fmla="val 732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Přišel 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byte</a:t>
            </a:r>
          </a:p>
          <a:p>
            <a:r>
              <a:rPr lang="cs-CZ" sz="12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  <a:endParaRPr lang="cs-CZ" sz="12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 flipV="1">
            <a:off x="5940152" y="1196752"/>
            <a:ext cx="432048" cy="3600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58" name="AutoShape 18"/>
          <p:cNvSpPr>
            <a:spLocks noChangeArrowheads="1"/>
          </p:cNvSpPr>
          <p:nvPr/>
        </p:nvSpPr>
        <p:spPr bwMode="auto">
          <a:xfrm>
            <a:off x="4716463" y="2925763"/>
            <a:ext cx="1584325" cy="360362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Čas </a:t>
            </a:r>
            <a:r>
              <a:rPr lang="cs-CZ" sz="1400" dirty="0" err="1">
                <a:latin typeface="Times New Roman" charset="0"/>
                <a:cs typeface="Times New Roman" charset="0"/>
              </a:rPr>
              <a:t>TimeInterval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sp>
        <p:nvSpPr>
          <p:cNvPr id="87060" name="AutoShape 20"/>
          <p:cNvSpPr>
            <a:spLocks noChangeArrowheads="1"/>
          </p:cNvSpPr>
          <p:nvPr/>
        </p:nvSpPr>
        <p:spPr bwMode="auto">
          <a:xfrm>
            <a:off x="4643438" y="3357563"/>
            <a:ext cx="1657350" cy="576262"/>
          </a:xfrm>
          <a:prstGeom prst="wedgeRectCallout">
            <a:avLst>
              <a:gd name="adj1" fmla="val -67144"/>
              <a:gd name="adj2" fmla="val 14185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start TmeOut</a:t>
            </a:r>
          </a:p>
        </p:txBody>
      </p:sp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4572000" y="4006851"/>
            <a:ext cx="1800225" cy="431800"/>
          </a:xfrm>
          <a:prstGeom prst="wedgeRoundRectCallout">
            <a:avLst>
              <a:gd name="adj1" fmla="val -87829"/>
              <a:gd name="adj2" fmla="val 592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Vysílání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ukončeno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4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547813" y="2378075"/>
            <a:ext cx="4248150" cy="24622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comPort.BytesToRead</a:t>
            </a:r>
            <a:r>
              <a:rPr lang="cs-CZ" sz="1400" dirty="0">
                <a:latin typeface="Lucida Console" pitchFamily="49" charset="0"/>
              </a:rPr>
              <a:t> &gt; 0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b = (</a:t>
            </a:r>
            <a:r>
              <a:rPr lang="cs-CZ" sz="1400" b="1" dirty="0">
                <a:latin typeface="Lucida Console" pitchFamily="49" charset="0"/>
              </a:rPr>
              <a:t>byte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cs-CZ" sz="1400" dirty="0" err="1">
                <a:latin typeface="Lucida Console" pitchFamily="49" charset="0"/>
              </a:rPr>
              <a:t>comPort.ReadByte</a:t>
            </a:r>
            <a:r>
              <a:rPr lang="cs-CZ" sz="1400" dirty="0">
                <a:latin typeface="Lucida Console" pitchFamily="49" charset="0"/>
              </a:rPr>
              <a:t>();   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(stav)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  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case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Tstav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cs-CZ" sz="1400" dirty="0" err="1" smtClean="0">
                <a:solidFill>
                  <a:srgbClr val="0000FF"/>
                </a:solidFill>
                <a:latin typeface="Lucida Console" pitchFamily="49" charset="0"/>
              </a:rPr>
              <a:t>stPocatek</a:t>
            </a:r>
            <a:r>
              <a:rPr lang="cs-CZ" sz="1400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en-US" sz="1400" dirty="0" smtClean="0">
                <a:latin typeface="Lucida Console" pitchFamily="49" charset="0"/>
              </a:rPr>
              <a:t>   }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BeginInvoke</a:t>
            </a:r>
            <a:r>
              <a:rPr lang="cs-CZ" sz="1400" i="1" dirty="0" smtClean="0">
                <a:latin typeface="Lucida Console" pitchFamily="49" charset="0"/>
              </a:rPr>
              <a:t>(metoda ...);</a:t>
            </a:r>
            <a:endParaRPr lang="cs-CZ" sz="1400" i="1" dirty="0" smtClean="0">
              <a:latin typeface="Lucida Console" pitchFamily="49" charset="0"/>
            </a:endParaRP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1547813" y="1484313"/>
            <a:ext cx="42481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s</a:t>
            </a:r>
            <a:r>
              <a:rPr lang="cs-CZ" sz="1400" dirty="0" smtClean="0">
                <a:latin typeface="Lucida Console" pitchFamily="49" charset="0"/>
              </a:rPr>
              <a:t>tav = </a:t>
            </a:r>
            <a:r>
              <a:rPr lang="cs-CZ" sz="1400" dirty="0" err="1" smtClean="0">
                <a:latin typeface="Lucida Console" pitchFamily="49" charset="0"/>
              </a:rPr>
              <a:t>Tstav.stPocatek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1547812" y="5368925"/>
            <a:ext cx="4706684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stPocatek</a:t>
            </a:r>
            <a:r>
              <a:rPr lang="cs-CZ" sz="1400" dirty="0">
                <a:latin typeface="Lucida Console" pitchFamily="49" charset="0"/>
              </a:rPr>
              <a:t>: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              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10" name="AutoShape 14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80912" name="AutoShape 16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80913" name="AutoShape 17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80914" name="AutoShape 18"/>
          <p:cNvCxnSpPr>
            <a:cxnSpLocks noChangeShapeType="1"/>
            <a:stCxn id="80913" idx="2"/>
            <a:endCxn id="80912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0915" name="AutoShape 19"/>
          <p:cNvCxnSpPr>
            <a:cxnSpLocks noChangeShapeType="1"/>
            <a:stCxn id="80913" idx="2"/>
            <a:endCxn id="80913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0916" name="AutoShape 20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80917" name="AutoShape 21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21" name="Rectangle 55"/>
          <p:cNvSpPr>
            <a:spLocks noChangeArrowheads="1"/>
          </p:cNvSpPr>
          <p:nvPr/>
        </p:nvSpPr>
        <p:spPr bwMode="auto">
          <a:xfrm>
            <a:off x="6283721" y="977893"/>
            <a:ext cx="1744663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MR2M</a:t>
            </a:r>
            <a:endParaRPr lang="cs-CZ" sz="1200" b="1" dirty="0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79388" y="1484313"/>
            <a:ext cx="1079500" cy="4318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600" dirty="0" err="1" smtClean="0"/>
              <a:t>Click</a:t>
            </a:r>
            <a:endParaRPr lang="cs-CZ" sz="1600" dirty="0"/>
          </a:p>
          <a:p>
            <a:pPr algn="ctr"/>
            <a:r>
              <a:rPr lang="cs-CZ" sz="1400" dirty="0">
                <a:solidFill>
                  <a:srgbClr val="0000FF"/>
                </a:solidFill>
              </a:rPr>
              <a:t>(Open)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107504" y="2358653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323404" y="5382989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26" name="Obdélník 25"/>
          <p:cNvSpPr/>
          <p:nvPr/>
        </p:nvSpPr>
        <p:spPr>
          <a:xfrm>
            <a:off x="2123728" y="4921423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2771800" y="4797152"/>
            <a:ext cx="432047" cy="14401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34218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/>
        </p:nvSpPr>
        <p:spPr bwMode="auto">
          <a:xfrm>
            <a:off x="1582935" y="3271624"/>
            <a:ext cx="7021513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</a:t>
            </a:r>
            <a:r>
              <a:rPr lang="cs-CZ" sz="1400" dirty="0" err="1">
                <a:latin typeface="Lucida Console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WrOne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ADR_S,FCE_WBIT,BIT_WR,val,bfout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</a:t>
            </a:r>
            <a:r>
              <a:rPr lang="cs-CZ" sz="1400" dirty="0" err="1">
                <a:latin typeface="Lucida Console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(ADR_S,FCE_RREG,REG_RD,1,bfout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n=</a:t>
            </a:r>
            <a:r>
              <a:rPr lang="cs-CZ" sz="1400" dirty="0" err="1">
                <a:latin typeface="Lucida Console" pitchFamily="49" charset="0"/>
              </a:rPr>
              <a:t>Mr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>
                <a:latin typeface="Lucida Console" pitchFamily="49" charset="0"/>
              </a:rPr>
              <a:t>WrCrc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Mr.Crc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bfout,n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>
                <a:latin typeface="Lucida Console" pitchFamily="49" charset="0"/>
              </a:rPr>
              <a:t>,</a:t>
            </a:r>
            <a:r>
              <a:rPr lang="cs-CZ" sz="1400" dirty="0">
                <a:latin typeface="Lucida Console" pitchFamily="49" charset="0"/>
              </a:rPr>
              <a:t>n);</a:t>
            </a:r>
          </a:p>
          <a:p>
            <a:r>
              <a:rPr lang="cs-CZ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085184"/>
            <a:ext cx="2665307" cy="135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MR2M</a:t>
            </a:r>
            <a:endParaRPr lang="cs-CZ" sz="1200" b="1" dirty="0"/>
          </a:p>
        </p:txBody>
      </p:sp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434975" y="1714500"/>
            <a:ext cx="760253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200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>
                <a:cs typeface="Arial" charset="0"/>
              </a:rPr>
              <a:t> (čtení registru)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>
                <a:cs typeface="Arial" charset="0"/>
              </a:rPr>
              <a:t> (zápis bitu)</a:t>
            </a:r>
          </a:p>
        </p:txBody>
      </p:sp>
      <p:graphicFrame>
        <p:nvGraphicFramePr>
          <p:cNvPr id="90118" name="Group 6"/>
          <p:cNvGraphicFramePr>
            <a:graphicFrameLocks noGrp="1"/>
          </p:cNvGraphicFramePr>
          <p:nvPr/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55" name="Rectangle 43"/>
          <p:cNvSpPr>
            <a:spLocks noChangeArrowheads="1"/>
          </p:cNvSpPr>
          <p:nvPr/>
        </p:nvSpPr>
        <p:spPr bwMode="auto">
          <a:xfrm>
            <a:off x="6372225" y="2276475"/>
            <a:ext cx="2447925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>
                <a:latin typeface="Lucida Console" pitchFamily="49" charset="0"/>
                <a:cs typeface="Courier New" pitchFamily="49" charset="0"/>
              </a:rPr>
              <a:t>var</a:t>
            </a:r>
            <a:r>
              <a:rPr lang="en-US" sz="140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>
                <a:latin typeface="Lucida Console" pitchFamily="49" charset="0"/>
                <a:cs typeface="Courier New" pitchFamily="49" charset="0"/>
              </a:rPr>
              <a:t>      //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globální</a:t>
            </a:r>
            <a:endParaRPr lang="cs-CZ" sz="140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>
                <a:latin typeface="Lucida Console" pitchFamily="49" charset="0"/>
                <a:cs typeface="Courier New" pitchFamily="49" charset="0"/>
              </a:rPr>
              <a:t>  prep:bool</a:t>
            </a:r>
            <a:r>
              <a:rPr lang="en-US" sz="1400">
                <a:latin typeface="Lucida Console" pitchFamily="49" charset="0"/>
                <a:cs typeface="Courier New" pitchFamily="49" charset="0"/>
              </a:rPr>
              <a:t>;</a:t>
            </a:r>
            <a:endParaRPr lang="cs-CZ" sz="140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>
                <a:latin typeface="Lucida Console" pitchFamily="49" charset="0"/>
                <a:cs typeface="Courier New" pitchFamily="49" charset="0"/>
              </a:rPr>
              <a:t>  stav:Tstat;</a:t>
            </a:r>
          </a:p>
        </p:txBody>
      </p:sp>
      <p:sp>
        <p:nvSpPr>
          <p:cNvPr id="14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RTU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6" name="AutoShape 57"/>
          <p:cNvSpPr>
            <a:spLocks noChangeArrowheads="1"/>
          </p:cNvSpPr>
          <p:nvPr/>
        </p:nvSpPr>
        <p:spPr bwMode="auto">
          <a:xfrm>
            <a:off x="7668344" y="4509119"/>
            <a:ext cx="1229568" cy="559311"/>
          </a:xfrm>
          <a:prstGeom prst="wedgeRoundRectCallout">
            <a:avLst>
              <a:gd name="adj1" fmla="val -68484"/>
              <a:gd name="adj2" fmla="val 4649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 smtClean="0">
                <a:cs typeface="Arial" charset="0"/>
              </a:rPr>
              <a:t> stisk: 0xFF00</a:t>
            </a:r>
            <a:endParaRPr lang="cs-CZ" sz="1200" dirty="0">
              <a:cs typeface="Arial" charset="0"/>
            </a:endParaRPr>
          </a:p>
          <a:p>
            <a:r>
              <a:rPr lang="cs-CZ" sz="1200" dirty="0" smtClean="0">
                <a:cs typeface="Arial" charset="0"/>
              </a:rPr>
              <a:t> jinak: 0</a:t>
            </a:r>
            <a:endParaRPr lang="cs-CZ" sz="1200" dirty="0">
              <a:cs typeface="Arial" charset="0"/>
            </a:endParaRPr>
          </a:p>
        </p:txBody>
      </p:sp>
      <p:sp>
        <p:nvSpPr>
          <p:cNvPr id="90158" name="Line 46"/>
          <p:cNvSpPr>
            <a:spLocks noChangeShapeType="1"/>
          </p:cNvSpPr>
          <p:nvPr/>
        </p:nvSpPr>
        <p:spPr bwMode="auto">
          <a:xfrm flipH="1" flipV="1">
            <a:off x="7236294" y="4365103"/>
            <a:ext cx="504353" cy="1727721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493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3189" name="Rectangle 1029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říjem odpovědi</a:t>
            </a:r>
          </a:p>
        </p:txBody>
      </p:sp>
      <p:sp>
        <p:nvSpPr>
          <p:cNvPr id="93191" name="AutoShape 1031"/>
          <p:cNvSpPr>
            <a:spLocks noChangeArrowheads="1"/>
          </p:cNvSpPr>
          <p:nvPr/>
        </p:nvSpPr>
        <p:spPr bwMode="auto">
          <a:xfrm>
            <a:off x="6227763" y="2278063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93192" name="AutoShape 1032"/>
          <p:cNvSpPr>
            <a:spLocks noChangeArrowheads="1"/>
          </p:cNvSpPr>
          <p:nvPr/>
        </p:nvSpPr>
        <p:spPr bwMode="auto">
          <a:xfrm>
            <a:off x="6227763" y="38608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93193" name="AutoShape 1033"/>
          <p:cNvCxnSpPr>
            <a:cxnSpLocks noChangeShapeType="1"/>
            <a:stCxn id="93191" idx="2"/>
            <a:endCxn id="93192" idx="0"/>
          </p:cNvCxnSpPr>
          <p:nvPr/>
        </p:nvCxnSpPr>
        <p:spPr bwMode="auto">
          <a:xfrm>
            <a:off x="6696075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3194" name="AutoShape 1034"/>
          <p:cNvCxnSpPr>
            <a:cxnSpLocks noChangeShapeType="1"/>
            <a:stCxn id="93192" idx="2"/>
            <a:endCxn id="93192" idx="3"/>
          </p:cNvCxnSpPr>
          <p:nvPr/>
        </p:nvCxnSpPr>
        <p:spPr bwMode="auto">
          <a:xfrm rot="5400000" flipH="1" flipV="1">
            <a:off x="6768306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3195" name="AutoShape 1035"/>
          <p:cNvSpPr>
            <a:spLocks noChangeArrowheads="1"/>
          </p:cNvSpPr>
          <p:nvPr/>
        </p:nvSpPr>
        <p:spPr bwMode="auto">
          <a:xfrm>
            <a:off x="6802438" y="2997200"/>
            <a:ext cx="1296987" cy="503238"/>
          </a:xfrm>
          <a:prstGeom prst="wedgeRoundRectCallout">
            <a:avLst>
              <a:gd name="adj1" fmla="val -58690"/>
              <a:gd name="adj2" fmla="val 730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93196" name="AutoShape 1036"/>
          <p:cNvSpPr>
            <a:spLocks noChangeArrowheads="1"/>
          </p:cNvSpPr>
          <p:nvPr/>
        </p:nvSpPr>
        <p:spPr bwMode="auto">
          <a:xfrm>
            <a:off x="7307262" y="3644900"/>
            <a:ext cx="1297185" cy="504825"/>
          </a:xfrm>
          <a:prstGeom prst="wedgeRoundRectCallout">
            <a:avLst>
              <a:gd name="adj1" fmla="val -47500"/>
              <a:gd name="adj2" fmla="val 7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err="1">
                <a:latin typeface="Times New Roman" charset="0"/>
                <a:cs typeface="Times New Roman" charset="0"/>
              </a:rPr>
              <a:t>Dal</a:t>
            </a:r>
            <a:r>
              <a:rPr lang="cs-CZ" sz="1400" dirty="0" err="1">
                <a:latin typeface="Times New Roman" charset="0"/>
                <a:cs typeface="Times New Roman" charset="0"/>
              </a:rPr>
              <a:t>ší</a:t>
            </a:r>
            <a:r>
              <a:rPr lang="cs-CZ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byte(y)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93197" name="Line 1037"/>
          <p:cNvSpPr>
            <a:spLocks noChangeShapeType="1"/>
          </p:cNvSpPr>
          <p:nvPr/>
        </p:nvSpPr>
        <p:spPr bwMode="auto">
          <a:xfrm>
            <a:off x="665956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3198" name="AutoShape 1038"/>
          <p:cNvSpPr>
            <a:spLocks noChangeArrowheads="1"/>
          </p:cNvSpPr>
          <p:nvPr/>
        </p:nvSpPr>
        <p:spPr bwMode="auto">
          <a:xfrm>
            <a:off x="6875463" y="4940300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</p:txBody>
      </p:sp>
      <p:sp>
        <p:nvSpPr>
          <p:cNvPr id="93199" name="Rectangle 1039"/>
          <p:cNvSpPr>
            <a:spLocks noChangeArrowheads="1"/>
          </p:cNvSpPr>
          <p:nvPr/>
        </p:nvSpPr>
        <p:spPr bwMode="auto">
          <a:xfrm>
            <a:off x="1548631" y="2236614"/>
            <a:ext cx="3527425" cy="224676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cs-CZ" sz="1400" dirty="0" err="1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547812" y="5368925"/>
            <a:ext cx="4706684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){</a:t>
            </a:r>
          </a:p>
          <a:p>
            <a:r>
              <a:rPr lang="en-US" sz="1400" b="1" dirty="0" smtClean="0">
                <a:latin typeface="Lucida Console" pitchFamily="49" charset="0"/>
              </a:rPr>
              <a:t>         .</a:t>
            </a:r>
            <a:endParaRPr lang="cs-CZ" sz="1400" b="1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 smtClean="0">
                <a:latin typeface="Lucida Console" pitchFamily="49" charset="0"/>
              </a:rPr>
              <a:t>:</a:t>
            </a:r>
          </a:p>
          <a:p>
            <a:r>
              <a:rPr lang="cs-CZ" sz="1400" dirty="0" smtClean="0">
                <a:latin typeface="Lucida Console" pitchFamily="49" charset="0"/>
              </a:rPr>
              <a:t>         </a:t>
            </a:r>
            <a:r>
              <a:rPr lang="cs-CZ" sz="1400" dirty="0">
                <a:latin typeface="Lucida Console" pitchFamily="49" charset="0"/>
              </a:rPr>
              <a:t>. // </a:t>
            </a:r>
            <a:r>
              <a:rPr lang="cs-CZ" sz="1400" i="1" dirty="0">
                <a:latin typeface="Lucida Console" pitchFamily="49" charset="0"/>
              </a:rPr>
              <a:t>zpracování odpovědi</a:t>
            </a: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MR2M</a:t>
            </a:r>
            <a:endParaRPr lang="cs-CZ" sz="1200" b="1" dirty="0"/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107504" y="2358653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323404" y="5382989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38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MR2M</a:t>
            </a:r>
            <a:endParaRPr lang="cs-CZ" sz="1200" b="1" dirty="0"/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1979613" y="2636912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[0];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[1];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1981200" y="3200777"/>
            <a:ext cx="5183188" cy="310854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==FCE_RREG)</a:t>
            </a:r>
            <a:r>
              <a:rPr lang="en-US" sz="1400" dirty="0" smtClean="0">
                <a:latin typeface="Lucida Console" pitchFamily="49" charset="0"/>
              </a:rPr>
              <a:t> 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[2];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smtClean="0">
                <a:latin typeface="Lucida Console" pitchFamily="49" charset="0"/>
              </a:rPr>
              <a:t>val=</a:t>
            </a:r>
            <a:r>
              <a:rPr lang="cs-CZ" sz="1400" dirty="0" err="1" smtClean="0">
                <a:latin typeface="Lucida Console" pitchFamily="49" charset="0"/>
              </a:rPr>
              <a:t>Mr.RdWord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..</a:t>
            </a: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 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r>
              <a:rPr lang="cs-CZ" sz="1400" dirty="0" smtClean="0">
                <a:latin typeface="Lucida Console" pitchFamily="49" charset="0"/>
              </a:rPr>
              <a:t>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2</a:t>
            </a:r>
            <a:r>
              <a:rPr lang="cs-CZ" sz="1400" dirty="0" smtClean="0">
                <a:latin typeface="Lucida Console" pitchFamily="49" charset="0"/>
              </a:rPr>
              <a:t>]);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95288" y="1412875"/>
            <a:ext cx="8159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LRC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23850" y="2492375"/>
            <a:ext cx="13366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  <a:p>
            <a:r>
              <a:rPr lang="cs-CZ" sz="1600"/>
              <a:t>a kód funkce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323850" y="3501008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323850" y="5157192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informace</a:t>
            </a:r>
          </a:p>
          <a:p>
            <a:r>
              <a:rPr lang="cs-CZ" sz="1600"/>
              <a:t>o chybě Slavu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979190" y="1412776"/>
            <a:ext cx="5545138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cs-CZ" sz="1400" i="1" dirty="0" smtClean="0">
                <a:latin typeface="Lucida Console" pitchFamily="49" charset="0"/>
              </a:rPr>
              <a:t>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62" y="3443210"/>
            <a:ext cx="2665307" cy="135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74" name="Line 18"/>
          <p:cNvSpPr>
            <a:spLocks noChangeShapeType="1"/>
          </p:cNvSpPr>
          <p:nvPr/>
        </p:nvSpPr>
        <p:spPr bwMode="auto">
          <a:xfrm>
            <a:off x="3348038" y="4221089"/>
            <a:ext cx="3456210" cy="288032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51572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95" y="2778621"/>
            <a:ext cx="29813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MR2M</a:t>
            </a:r>
            <a:endParaRPr lang="cs-CZ" sz="1200" b="1" dirty="0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69638" name="Picture 6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1439" y="3159795"/>
            <a:ext cx="1512888" cy="1276350"/>
          </a:xfrm>
          <a:prstGeom prst="rect">
            <a:avLst/>
          </a:prstGeom>
          <a:noFill/>
        </p:spPr>
      </p:pic>
      <p:sp>
        <p:nvSpPr>
          <p:cNvPr id="69642" name="Line 10"/>
          <p:cNvSpPr>
            <a:spLocks noChangeShapeType="1"/>
          </p:cNvSpPr>
          <p:nvPr/>
        </p:nvSpPr>
        <p:spPr bwMode="auto">
          <a:xfrm flipH="1" flipV="1">
            <a:off x="1691680" y="4004865"/>
            <a:ext cx="5688631" cy="71959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 flipV="1">
            <a:off x="2681682" y="3284413"/>
            <a:ext cx="4698629" cy="5762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47" name="AutoShape 15"/>
          <p:cNvSpPr>
            <a:spLocks noChangeArrowheads="1"/>
          </p:cNvSpPr>
          <p:nvPr/>
        </p:nvSpPr>
        <p:spPr bwMode="auto">
          <a:xfrm>
            <a:off x="1278332" y="4580607"/>
            <a:ext cx="1403350" cy="936625"/>
          </a:xfrm>
          <a:prstGeom prst="wedgeRoundRectCallout">
            <a:avLst>
              <a:gd name="adj1" fmla="val 47963"/>
              <a:gd name="adj2" fmla="val -10033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5940152" y="2924845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RTU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69650" name="AutoShape 18"/>
          <p:cNvSpPr>
            <a:spLocks noChangeArrowheads="1"/>
          </p:cNvSpPr>
          <p:nvPr/>
        </p:nvSpPr>
        <p:spPr bwMode="auto">
          <a:xfrm>
            <a:off x="3996530" y="2316038"/>
            <a:ext cx="1223963" cy="865187"/>
          </a:xfrm>
          <a:prstGeom prst="wedgeRoundRectCallout">
            <a:avLst>
              <a:gd name="adj1" fmla="val -57783"/>
              <a:gd name="adj2" fmla="val 11275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9651" name="AutoShape 19"/>
          <p:cNvSpPr>
            <a:spLocks noChangeArrowheads="1"/>
          </p:cNvSpPr>
          <p:nvPr/>
        </p:nvSpPr>
        <p:spPr bwMode="auto">
          <a:xfrm>
            <a:off x="5566569" y="4554412"/>
            <a:ext cx="1511300" cy="792162"/>
          </a:xfrm>
          <a:prstGeom prst="wedgeRoundRectCallout">
            <a:avLst>
              <a:gd name="adj1" fmla="val -68069"/>
              <a:gd name="adj2" fmla="val -11192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MrtuAnsRd</a:t>
            </a:r>
          </a:p>
        </p:txBody>
      </p:sp>
      <p:sp>
        <p:nvSpPr>
          <p:cNvPr id="69652" name="AutoShape 20"/>
          <p:cNvSpPr>
            <a:spLocks noChangeArrowheads="1"/>
          </p:cNvSpPr>
          <p:nvPr/>
        </p:nvSpPr>
        <p:spPr bwMode="auto">
          <a:xfrm>
            <a:off x="7500938" y="2276625"/>
            <a:ext cx="1214437" cy="752475"/>
          </a:xfrm>
          <a:prstGeom prst="wedgeRoundRectCallout">
            <a:avLst>
              <a:gd name="adj1" fmla="val -51961"/>
              <a:gd name="adj2" fmla="val 8586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MrtuAnsWr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389511" y="1052513"/>
            <a:ext cx="427072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2.část :   </a:t>
            </a:r>
            <a:r>
              <a:rPr lang="cs-CZ" sz="2400" b="1" dirty="0" smtClean="0"/>
              <a:t>PC – mikropočítač </a:t>
            </a:r>
            <a:endParaRPr lang="cs-CZ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R2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368320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</a:t>
            </a:r>
            <a:r>
              <a:rPr lang="en-US" sz="1200" b="1" dirty="0" smtClean="0"/>
              <a:t>2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79388" y="1916113"/>
            <a:ext cx="6769100" cy="3708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WrWord(word val,byte *bf);</a:t>
            </a:r>
          </a:p>
          <a:p>
            <a:r>
              <a:rPr lang="cs-CZ" sz="1400">
                <a:cs typeface="Arial" charset="0"/>
              </a:rPr>
              <a:t>word RdWord(byte *bf);</a:t>
            </a:r>
          </a:p>
          <a:p>
            <a:r>
              <a:rPr lang="cs-CZ" sz="1400">
                <a:cs typeface="Arial" charset="0"/>
              </a:rPr>
              <a:t>word MrtuRdCrc(byte *bf);</a:t>
            </a:r>
          </a:p>
          <a:p>
            <a:r>
              <a:rPr lang="cs-CZ" sz="1400">
                <a:cs typeface="Arial" charset="0"/>
              </a:rPr>
              <a:t>byte MrtuWrCrc(word crc,byte *bf 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MrtuWr(byte adr,byte fce,word reg,word nbr,byte *vals,byte *bf);</a:t>
            </a:r>
          </a:p>
          <a:p>
            <a:r>
              <a:rPr lang="cs-CZ" sz="1400">
                <a:cs typeface="Arial" charset="0"/>
              </a:rPr>
              <a:t>byte MrtuWrOne(byte adr,byte fce,word reg,word val,byte *bf);</a:t>
            </a:r>
          </a:p>
          <a:p>
            <a:r>
              <a:rPr lang="cs-CZ" sz="1400">
                <a:cs typeface="Arial" charset="0"/>
              </a:rPr>
              <a:t>byte MrtuRd(byte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MrtuAnsErr(byte adr,byte fce,byte er,byte *bf);</a:t>
            </a:r>
          </a:p>
          <a:p>
            <a:r>
              <a:rPr lang="cs-CZ" sz="1400">
                <a:cs typeface="Arial" charset="0"/>
              </a:rPr>
              <a:t>byte MrtuAnsRd(byte adr,byte fce,byte reg,byte *vals,byte *bf);</a:t>
            </a:r>
          </a:p>
          <a:p>
            <a:r>
              <a:rPr lang="cs-CZ" sz="1400">
                <a:cs typeface="Arial" charset="0"/>
              </a:rPr>
              <a:t>byte MrtuAnsWr(byte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word MrtuCrc(byte *bf, byte len);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</a:t>
            </a:r>
            <a:r>
              <a:rPr lang="en-US" sz="1200" b="1" dirty="0" smtClean="0"/>
              <a:t>R2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208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20870" name="Group 38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Modbus.C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MrtuAnsWr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#include “Modbus.H”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0899" name="Group 67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MR2</a:t>
            </a: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809604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MR2M</a:t>
            </a:r>
            <a:endParaRPr lang="cs-CZ" sz="2400" b="1" dirty="0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755576" y="2492896"/>
            <a:ext cx="728917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RTU na PC a mikropočítačích řady ´51</a:t>
            </a:r>
          </a:p>
          <a:p>
            <a:pPr marL="342900" indent="-342900"/>
            <a:r>
              <a:rPr lang="cs-CZ" sz="1600" b="1" dirty="0"/>
              <a:t>pro uzly Master (Klient) na PC, Slave (Server) na mikropočítači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do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čtení 16 bitového vnitřního registru (Holding) z uzlu </a:t>
            </a:r>
            <a:r>
              <a:rPr lang="cs-CZ" sz="1600" b="1" dirty="0" err="1"/>
              <a:t>Slave</a:t>
            </a:r>
            <a:r>
              <a:rPr lang="cs-CZ" sz="1600" b="1" dirty="0"/>
              <a:t>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</a:t>
            </a:r>
            <a:r>
              <a:rPr lang="cs-CZ" sz="1600" b="1" dirty="0" smtClean="0"/>
              <a:t>    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RS232, standardní rámec 8,N,2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</a:t>
            </a:r>
            <a:endParaRPr lang="cs-CZ" sz="1600" b="1" dirty="0" smtClean="0"/>
          </a:p>
          <a:p>
            <a:pPr marL="342900" indent="-342900"/>
            <a:r>
              <a:rPr lang="cs-CZ" sz="1600" b="1" dirty="0" smtClean="0"/>
              <a:t> 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  </a:t>
            </a:r>
            <a:r>
              <a:rPr lang="cs-CZ" sz="1600" b="1" dirty="0">
                <a:solidFill>
                  <a:srgbClr val="0000FF"/>
                </a:solidFill>
              </a:rPr>
              <a:t>Rozhraní: RS485, standardní rámec 8,N,2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MR2M</a:t>
            </a:r>
            <a:endParaRPr lang="cs-CZ" sz="1200" b="1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827088" y="1052513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129041" name="AutoShape 17"/>
          <p:cNvSpPr>
            <a:spLocks noChangeArrowheads="1"/>
          </p:cNvSpPr>
          <p:nvPr/>
        </p:nvSpPr>
        <p:spPr bwMode="auto">
          <a:xfrm>
            <a:off x="3562350" y="1412875"/>
            <a:ext cx="485775" cy="339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9042" name="Text Box 18"/>
          <p:cNvSpPr txBox="1">
            <a:spLocks noChangeArrowheads="1"/>
          </p:cNvSpPr>
          <p:nvPr/>
        </p:nvSpPr>
        <p:spPr bwMode="auto">
          <a:xfrm>
            <a:off x="847725" y="19192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>
            <a:off x="7164388" y="26511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7935913" y="24558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827088" y="2528888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>
            <a:off x="7164388" y="19970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7935913" y="18018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29048" name="Rectangle 24"/>
          <p:cNvSpPr>
            <a:spLocks noChangeArrowheads="1"/>
          </p:cNvSpPr>
          <p:nvPr/>
        </p:nvSpPr>
        <p:spPr bwMode="auto">
          <a:xfrm>
            <a:off x="684213" y="3276600"/>
            <a:ext cx="409575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600">
                <a:latin typeface="Lucida Console" pitchFamily="49" charset="0"/>
                <a:cs typeface="Courier New" pitchFamily="49" charset="0"/>
              </a:rPr>
              <a:t>                     //</a:t>
            </a:r>
            <a:r>
              <a:rPr lang="cs-CZ" sz="1600" i="1">
                <a:latin typeface="Lucida Console" pitchFamily="49" charset="0"/>
                <a:cs typeface="Courier New" pitchFamily="49" charset="0"/>
              </a:rPr>
              <a:t>globální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900113" y="4038600"/>
            <a:ext cx="23225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bfout[0]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bfout[1]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  <p:sp>
        <p:nvSpPr>
          <p:cNvPr id="129050" name="Rectangle 26"/>
          <p:cNvSpPr>
            <a:spLocks noChangeArrowheads="1"/>
          </p:cNvSpPr>
          <p:nvPr/>
        </p:nvSpPr>
        <p:spPr bwMode="auto">
          <a:xfrm>
            <a:off x="5292725" y="3933056"/>
            <a:ext cx="3600450" cy="28931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(byte *</a:t>
            </a:r>
            <a:r>
              <a:rPr lang="cs-CZ" sz="1400" dirty="0" err="1">
                <a:latin typeface="Lucida Console" pitchFamily="49" charset="0"/>
              </a:rPr>
              <a:t>bf</a:t>
            </a:r>
            <a:r>
              <a:rPr lang="cs-CZ" sz="1400" dirty="0">
                <a:latin typeface="Lucida Console" pitchFamily="49" charset="0"/>
              </a:rPr>
              <a:t>,byte len)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byte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TI=0;</a:t>
            </a:r>
          </a:p>
          <a:p>
            <a:r>
              <a:rPr lang="en-US" sz="1400" dirty="0">
                <a:latin typeface="Lucida Console" pitchFamily="49" charset="0"/>
              </a:rPr>
              <a:t>  SBUF=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--</a:t>
            </a:r>
            <a:r>
              <a:rPr lang="cs-CZ" sz="1400" dirty="0">
                <a:latin typeface="Lucida Console" pitchFamily="49" charset="0"/>
              </a:rPr>
              <a:t>len)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b="1" dirty="0">
                <a:latin typeface="Lucida Console" pitchFamily="49" charset="0"/>
              </a:rPr>
              <a:t>while</a:t>
            </a:r>
            <a:r>
              <a:rPr lang="en-US" sz="1400" dirty="0">
                <a:latin typeface="Lucida Console" pitchFamily="49" charset="0"/>
              </a:rPr>
              <a:t>(!TI);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SBUF=</a:t>
            </a:r>
            <a:r>
              <a:rPr lang="en-US" sz="1400" dirty="0" err="1" smtClean="0">
                <a:latin typeface="Lucida Console" pitchFamily="49" charset="0"/>
              </a:rPr>
              <a:t>byteOut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TI=0;</a:t>
            </a:r>
          </a:p>
          <a:p>
            <a:r>
              <a:rPr lang="cs-CZ" sz="1400" dirty="0">
                <a:latin typeface="Lucida Console" pitchFamily="49" charset="0"/>
              </a:rPr>
              <a:t>  }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29051" name="Rectangle 27"/>
          <p:cNvSpPr>
            <a:spLocks noChangeArrowheads="1"/>
          </p:cNvSpPr>
          <p:nvPr/>
        </p:nvSpPr>
        <p:spPr bwMode="auto">
          <a:xfrm>
            <a:off x="5278438" y="3048000"/>
            <a:ext cx="2616422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 err="1" smtClean="0">
                <a:cs typeface="Arial" charset="0"/>
              </a:rPr>
              <a:t>bf</a:t>
            </a:r>
            <a:r>
              <a:rPr lang="cs-CZ" sz="1600" dirty="0">
                <a:cs typeface="Arial" charset="0"/>
              </a:rPr>
              <a:t>:  pointer na pole znaků</a:t>
            </a: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MR2M</a:t>
            </a:r>
            <a:endParaRPr lang="cs-CZ" sz="1200" b="1" dirty="0"/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250825" y="981075"/>
            <a:ext cx="7345363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Časový interval 3,5 znaku – generování časovačem T1</a:t>
            </a:r>
            <a:r>
              <a:rPr lang="en-US" b="1">
                <a:cs typeface="Arial" charset="0"/>
              </a:rPr>
              <a:t> v re</a:t>
            </a:r>
            <a:r>
              <a:rPr lang="cs-CZ" b="1">
                <a:cs typeface="Arial" charset="0"/>
              </a:rPr>
              <a:t>žimu 1</a:t>
            </a:r>
            <a:endParaRPr lang="cs-CZ">
              <a:cs typeface="Arial" charset="0"/>
            </a:endParaRP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468313" y="1582738"/>
            <a:ext cx="6767512" cy="29495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>
                <a:cs typeface="Arial" charset="0"/>
              </a:rPr>
              <a:t>Formát UART:   8,N,2  → 11 bitů , f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19200 bit/s →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1/f</a:t>
            </a:r>
            <a:r>
              <a:rPr lang="cs-CZ" sz="1600" baseline="-25000">
                <a:cs typeface="Arial" charset="0"/>
              </a:rPr>
              <a:t>bit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3,5∙11∙t</a:t>
            </a:r>
            <a:r>
              <a:rPr lang="cs-CZ" sz="1600" baseline="-25000">
                <a:cs typeface="Arial" charset="0"/>
              </a:rPr>
              <a:t>bit </a:t>
            </a:r>
            <a:r>
              <a:rPr lang="cs-CZ" sz="1600">
                <a:cs typeface="Arial" charset="0"/>
              </a:rPr>
              <a:t> ≈ 2 ms  tik</a:t>
            </a:r>
            <a:endParaRPr lang="en-US" sz="1600">
              <a:cs typeface="Arial" charset="0"/>
            </a:endParaRPr>
          </a:p>
          <a:p>
            <a:endParaRPr lang="en-US" sz="1600">
              <a:cs typeface="Arial" charset="0"/>
            </a:endParaRPr>
          </a:p>
          <a:p>
            <a:r>
              <a:rPr lang="en-US" sz="1600">
                <a:cs typeface="Arial" charset="0"/>
              </a:rPr>
              <a:t>pro </a:t>
            </a:r>
            <a:r>
              <a:rPr lang="cs-CZ" sz="1600">
                <a:cs typeface="Arial" charset="0"/>
              </a:rPr>
              <a:t>časovač T1 :  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N3_5∙12/f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pro sériový kanál řízený časovačem T2 je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32∙NBIT/f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t3,5 = 3,5∙11∙32∙NBIT/fosc = N3_5∙12/fosc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N3_5 = NBIT∙109  →    </a:t>
            </a:r>
            <a:r>
              <a:rPr lang="en-US" sz="1600">
                <a:cs typeface="Arial" charset="0"/>
              </a:rPr>
              <a:t>#define N3_5 109*NBIT</a:t>
            </a:r>
            <a:endParaRPr lang="cs-CZ" sz="1600">
              <a:cs typeface="Arial" charset="0"/>
            </a:endParaRPr>
          </a:p>
          <a:p>
            <a:endParaRPr lang="cs-CZ" sz="1600" baseline="-25000">
              <a:cs typeface="Arial" charset="0"/>
            </a:endParaRP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1403350" y="4797425"/>
            <a:ext cx="2952750" cy="942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latin typeface="Lucida Console" pitchFamily="49" charset="0"/>
              </a:rPr>
              <a:t> TH1=(word)(-N3_5) &gt;&gt; 8;</a:t>
            </a:r>
          </a:p>
          <a:p>
            <a:r>
              <a:rPr lang="cs-CZ" sz="1400">
                <a:latin typeface="Lucida Console" pitchFamily="49" charset="0"/>
              </a:rPr>
              <a:t> TL1=</a:t>
            </a:r>
            <a:r>
              <a:rPr lang="en-US" sz="1400">
                <a:latin typeface="Lucida Console" pitchFamily="49" charset="0"/>
              </a:rPr>
              <a:t>(byte)(</a:t>
            </a:r>
            <a:r>
              <a:rPr lang="cs-CZ" sz="1400">
                <a:latin typeface="Lucida Console" pitchFamily="49" charset="0"/>
              </a:rPr>
              <a:t>-N3_5</a:t>
            </a:r>
            <a:r>
              <a:rPr lang="en-US" sz="1400">
                <a:latin typeface="Lucida Console" pitchFamily="49" charset="0"/>
              </a:rPr>
              <a:t>)</a:t>
            </a:r>
            <a:r>
              <a:rPr lang="cs-CZ" sz="1400">
                <a:latin typeface="Lucida Console" pitchFamily="49" charset="0"/>
              </a:rPr>
              <a:t>;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 TF</a:t>
            </a:r>
            <a:r>
              <a:rPr lang="cs-CZ" sz="1400">
                <a:latin typeface="Lucida Console" pitchFamily="49" charset="0"/>
              </a:rPr>
              <a:t>1</a:t>
            </a:r>
            <a:r>
              <a:rPr lang="en-US" sz="1400">
                <a:latin typeface="Lucida Console" pitchFamily="49" charset="0"/>
              </a:rPr>
              <a:t>=0`</a:t>
            </a:r>
            <a:endParaRPr lang="cs-CZ" sz="1400">
              <a:latin typeface="Lucida Console" pitchFamily="49" charset="0"/>
            </a:endParaRPr>
          </a:p>
          <a:p>
            <a:r>
              <a:rPr lang="cs-CZ" sz="1400">
                <a:latin typeface="Lucida Console" pitchFamily="49" charset="0"/>
              </a:rPr>
              <a:t> TR1=1;</a:t>
            </a: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107950" y="47974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(re)</a:t>
            </a:r>
            <a:r>
              <a:rPr lang="cs-CZ" sz="1600"/>
              <a:t>start t3,5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4767263" y="4797425"/>
            <a:ext cx="2736850" cy="5810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čas uplynul:  přerušení nebo</a:t>
            </a:r>
          </a:p>
          <a:p>
            <a:r>
              <a:rPr lang="cs-CZ" sz="1600"/>
              <a:t>                     1 </a:t>
            </a:r>
            <a:r>
              <a:rPr lang="cs-CZ" sz="1600">
                <a:cs typeface="Arial" charset="0"/>
              </a:rPr>
              <a:t>→ TF1</a:t>
            </a: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179388" y="5972175"/>
            <a:ext cx="7366000" cy="336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Poznámka: oba časovače T0 a T1 budou nastaveny v režimu 1:  TMOD = 0x11;</a:t>
            </a:r>
            <a:endParaRPr lang="cs-CZ" sz="16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MR2M</a:t>
            </a:r>
            <a:endParaRPr lang="cs-CZ" sz="1200" b="1" dirty="0"/>
          </a:p>
        </p:txBody>
      </p:sp>
      <p:sp>
        <p:nvSpPr>
          <p:cNvPr id="14541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323850" y="1133475"/>
            <a:ext cx="4968875" cy="423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- požadavek na zápis jediného bitového stavu  – funkční kód 5,</a:t>
            </a:r>
          </a:p>
          <a:p>
            <a:r>
              <a:rPr lang="cs-CZ" sz="1600" dirty="0"/>
              <a:t>     stav indikuje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MrtuAnsWr</a:t>
            </a:r>
            <a:r>
              <a:rPr lang="cs-CZ" sz="1600" dirty="0">
                <a:solidFill>
                  <a:srgbClr val="0000FF"/>
                </a:solidFill>
              </a:rPr>
              <a:t>  s kódem přijaté funkce</a:t>
            </a:r>
          </a:p>
          <a:p>
            <a:r>
              <a:rPr lang="cs-CZ" sz="1600" dirty="0"/>
              <a:t> - požadavek na čtení 16 bitové hodnoty – funkční kód 3 a vrací požadovanou hodnotu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MrtuAnsRd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MrtuAnsErr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Implementace generování intervalu 3,5 znaku pro ukončení příjmu zprávy časovačem T1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 dirty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MR2M</a:t>
            </a:r>
            <a:endParaRPr lang="cs-CZ" sz="1200" b="1" dirty="0"/>
          </a:p>
        </p:txBody>
      </p:sp>
      <p:sp>
        <p:nvSpPr>
          <p:cNvPr id="1495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5362922" y="5486844"/>
            <a:ext cx="1657350" cy="1152525"/>
          </a:xfrm>
          <a:prstGeom prst="wedgeRectCallout">
            <a:avLst>
              <a:gd name="adj1" fmla="val -158474"/>
              <a:gd name="adj2" fmla="val 10354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</a:t>
            </a:r>
            <a:r>
              <a:rPr lang="cs-CZ" sz="1400">
                <a:latin typeface="Times New Roman" charset="0"/>
                <a:cs typeface="Times New Roman" charset="0"/>
              </a:rPr>
              <a:t>C</a:t>
            </a:r>
            <a:r>
              <a:rPr lang="en-US" sz="1400">
                <a:latin typeface="Times New Roman" charset="0"/>
                <a:cs typeface="Times New Roman" charset="0"/>
              </a:rPr>
              <a:t>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1126563" y="6165850"/>
            <a:ext cx="1225550" cy="287338"/>
          </a:xfrm>
          <a:prstGeom prst="wedgeRoundRectCallout">
            <a:avLst>
              <a:gd name="adj1" fmla="val 59069"/>
              <a:gd name="adj2" fmla="val -24834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ukončeno</a:t>
            </a: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2616928" y="335915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smtClean="0">
                <a:cs typeface="Arial" charset="0"/>
              </a:rPr>
              <a:t>Klid</a:t>
            </a:r>
          </a:p>
          <a:p>
            <a:pPr algn="ctr"/>
            <a:r>
              <a:rPr lang="en-US" sz="1200" dirty="0" smtClean="0">
                <a:solidFill>
                  <a:srgbClr val="0000FF"/>
                </a:solidFill>
                <a:cs typeface="Arial" charset="0"/>
              </a:rPr>
              <a:t>ix:0</a:t>
            </a:r>
            <a:endParaRPr lang="cs-CZ" sz="12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>
            <a:off x="3048728" y="40052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2616928" y="4799013"/>
            <a:ext cx="935037" cy="646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smtClean="0">
                <a:cs typeface="Arial" charset="0"/>
              </a:rPr>
              <a:t>Příjem</a:t>
            </a:r>
            <a:endParaRPr lang="en-US" sz="1400" dirty="0" smtClean="0">
              <a:cs typeface="Arial" charset="0"/>
            </a:endParaRPr>
          </a:p>
          <a:p>
            <a:pPr algn="ctr"/>
            <a:r>
              <a:rPr lang="en-US" sz="1200" dirty="0" smtClean="0">
                <a:solidFill>
                  <a:srgbClr val="0000FF"/>
                </a:solidFill>
                <a:cs typeface="Arial" charset="0"/>
              </a:rPr>
              <a:t>ix&gt;0</a:t>
            </a:r>
            <a:endParaRPr lang="cs-CZ" sz="12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2615340" y="5807075"/>
            <a:ext cx="936625" cy="646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smtClean="0">
                <a:cs typeface="Arial" charset="0"/>
              </a:rPr>
              <a:t>Zpracování</a:t>
            </a:r>
          </a:p>
          <a:p>
            <a:pPr algn="ctr"/>
            <a:r>
              <a:rPr lang="cs-CZ" sz="1400" dirty="0" smtClean="0">
                <a:cs typeface="Arial" charset="0"/>
              </a:rPr>
              <a:t>odpověď</a:t>
            </a:r>
            <a:endParaRPr lang="en-US" sz="1400" dirty="0" smtClean="0">
              <a:cs typeface="Arial" charset="0"/>
            </a:endParaRPr>
          </a:p>
          <a:p>
            <a:pPr algn="ctr"/>
            <a:r>
              <a:rPr lang="en-US" sz="1200" dirty="0" smtClean="0">
                <a:solidFill>
                  <a:srgbClr val="0000FF"/>
                </a:solidFill>
                <a:cs typeface="Arial" charset="0"/>
              </a:rPr>
              <a:t>0→ix</a:t>
            </a:r>
            <a:endParaRPr lang="cs-CZ" sz="1200" dirty="0">
              <a:solidFill>
                <a:srgbClr val="0000FF"/>
              </a:solidFill>
              <a:cs typeface="Arial" charset="0"/>
            </a:endParaRPr>
          </a:p>
        </p:txBody>
      </p:sp>
      <p:cxnSp>
        <p:nvCxnSpPr>
          <p:cNvPr id="27" name="AutoShape 8"/>
          <p:cNvCxnSpPr>
            <a:cxnSpLocks noChangeShapeType="1"/>
            <a:stCxn id="26" idx="0"/>
            <a:endCxn id="25" idx="2"/>
          </p:cNvCxnSpPr>
          <p:nvPr/>
        </p:nvCxnSpPr>
        <p:spPr bwMode="auto">
          <a:xfrm rot="16200000">
            <a:off x="2903472" y="5625306"/>
            <a:ext cx="36195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8" name="AutoShape 9"/>
          <p:cNvCxnSpPr>
            <a:cxnSpLocks noChangeShapeType="1"/>
            <a:stCxn id="25" idx="3"/>
            <a:endCxn id="25" idx="0"/>
          </p:cNvCxnSpPr>
          <p:nvPr/>
        </p:nvCxnSpPr>
        <p:spPr bwMode="auto">
          <a:xfrm flipH="1" flipV="1">
            <a:off x="3085240" y="4799013"/>
            <a:ext cx="466725" cy="323850"/>
          </a:xfrm>
          <a:prstGeom prst="curvedConnector4">
            <a:avLst>
              <a:gd name="adj1" fmla="val -48981"/>
              <a:gd name="adj2" fmla="val 1705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10"/>
          <p:cNvCxnSpPr>
            <a:cxnSpLocks noChangeShapeType="1"/>
            <a:stCxn id="26" idx="1"/>
            <a:endCxn id="23" idx="1"/>
          </p:cNvCxnSpPr>
          <p:nvPr/>
        </p:nvCxnSpPr>
        <p:spPr bwMode="auto">
          <a:xfrm rot="10800000" flipH="1">
            <a:off x="2615340" y="3683000"/>
            <a:ext cx="1588" cy="244792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3985353" y="4581525"/>
            <a:ext cx="1368425" cy="719138"/>
          </a:xfrm>
          <a:prstGeom prst="wedgeRoundRectCallout">
            <a:avLst>
              <a:gd name="adj1" fmla="val -83296"/>
              <a:gd name="adj2" fmla="val -4801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pitchFamily="18" charset="0"/>
                <a:cs typeface="Times New Roman" pitchFamily="18" charset="0"/>
              </a:rPr>
              <a:t>Příjem znaku</a:t>
            </a:r>
          </a:p>
          <a:p>
            <a:r>
              <a:rPr lang="cs-CZ" sz="1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/znak do bufferu</a:t>
            </a:r>
          </a:p>
          <a:p>
            <a:r>
              <a:rPr lang="cs-CZ" sz="1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 restart časovače</a:t>
            </a:r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3840890" y="5516563"/>
            <a:ext cx="1296988" cy="358775"/>
          </a:xfrm>
          <a:prstGeom prst="wedgeRoundRectCallout">
            <a:avLst>
              <a:gd name="adj1" fmla="val -109731"/>
              <a:gd name="adj2" fmla="val -1991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pitchFamily="18" charset="0"/>
                <a:cs typeface="Times New Roman" pitchFamily="18" charset="0"/>
              </a:rPr>
              <a:t>čas </a:t>
            </a:r>
            <a:r>
              <a:rPr lang="cs-CZ" sz="1200" b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200" b="1" baseline="-25000">
                <a:latin typeface="Times New Roman" pitchFamily="18" charset="0"/>
                <a:cs typeface="Times New Roman" pitchFamily="18" charset="0"/>
              </a:rPr>
              <a:t>3,5</a:t>
            </a:r>
            <a:r>
              <a:rPr lang="cs-CZ" sz="1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1200">
                <a:latin typeface="Times New Roman" pitchFamily="18" charset="0"/>
                <a:cs typeface="Times New Roman" pitchFamily="18" charset="0"/>
              </a:rPr>
              <a:t>uplynul</a:t>
            </a: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2569303" y="2276475"/>
            <a:ext cx="936625" cy="6477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33" name="AutoShape 17"/>
          <p:cNvSpPr>
            <a:spLocks noChangeArrowheads="1"/>
          </p:cNvSpPr>
          <p:nvPr/>
        </p:nvSpPr>
        <p:spPr bwMode="auto">
          <a:xfrm>
            <a:off x="2640740" y="2349500"/>
            <a:ext cx="792163" cy="5016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 </a:t>
            </a:r>
            <a:r>
              <a:rPr lang="en-US" sz="1400">
                <a:cs typeface="Arial" charset="0"/>
              </a:rPr>
              <a:t>Po</a:t>
            </a:r>
            <a:r>
              <a:rPr lang="cs-CZ" sz="1400">
                <a:cs typeface="Arial" charset="0"/>
              </a:rPr>
              <a:t>čáteční 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sp>
        <p:nvSpPr>
          <p:cNvPr id="34" name="Oval 18"/>
          <p:cNvSpPr>
            <a:spLocks noChangeArrowheads="1"/>
          </p:cNvSpPr>
          <p:nvPr/>
        </p:nvSpPr>
        <p:spPr bwMode="auto">
          <a:xfrm>
            <a:off x="2353403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2497865" y="1844675"/>
            <a:ext cx="43180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cxnSp>
        <p:nvCxnSpPr>
          <p:cNvPr id="36" name="AutoShape 20"/>
          <p:cNvCxnSpPr>
            <a:cxnSpLocks noChangeShapeType="1"/>
            <a:stCxn id="32" idx="1"/>
            <a:endCxn id="32" idx="2"/>
          </p:cNvCxnSpPr>
          <p:nvPr/>
        </p:nvCxnSpPr>
        <p:spPr bwMode="auto">
          <a:xfrm rot="10800000" flipH="1" flipV="1">
            <a:off x="2569303" y="2600325"/>
            <a:ext cx="468312" cy="323850"/>
          </a:xfrm>
          <a:prstGeom prst="curvedConnector4">
            <a:avLst>
              <a:gd name="adj1" fmla="val -95597"/>
              <a:gd name="adj2" fmla="val 18774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Line 21"/>
          <p:cNvSpPr>
            <a:spLocks noChangeShapeType="1"/>
          </p:cNvSpPr>
          <p:nvPr/>
        </p:nvSpPr>
        <p:spPr bwMode="auto">
          <a:xfrm>
            <a:off x="3074128" y="28527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8" name="AutoShape 14"/>
          <p:cNvSpPr>
            <a:spLocks noChangeArrowheads="1"/>
          </p:cNvSpPr>
          <p:nvPr/>
        </p:nvSpPr>
        <p:spPr bwMode="auto">
          <a:xfrm>
            <a:off x="3553553" y="3763963"/>
            <a:ext cx="1824037" cy="528637"/>
          </a:xfrm>
          <a:prstGeom prst="wedgeRoundRectCallout">
            <a:avLst>
              <a:gd name="adj1" fmla="val -76282"/>
              <a:gd name="adj2" fmla="val 8453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pitchFamily="18" charset="0"/>
                <a:cs typeface="Times New Roman" pitchFamily="18" charset="0"/>
              </a:rPr>
              <a:t>Přijetí prvního znaku</a:t>
            </a:r>
          </a:p>
          <a:p>
            <a:r>
              <a:rPr lang="cs-CZ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start </a:t>
            </a:r>
            <a:r>
              <a:rPr lang="cs-CZ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3,5</a:t>
            </a:r>
            <a:r>
              <a:rPr lang="cs-CZ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cs-CZ" sz="1400" b="1" dirty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 dirty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1,5</a:t>
            </a:r>
          </a:p>
        </p:txBody>
      </p:sp>
      <p:sp>
        <p:nvSpPr>
          <p:cNvPr id="39" name="AutoShape 24"/>
          <p:cNvSpPr>
            <a:spLocks noChangeArrowheads="1"/>
          </p:cNvSpPr>
          <p:nvPr/>
        </p:nvSpPr>
        <p:spPr bwMode="auto">
          <a:xfrm>
            <a:off x="4082190" y="2997200"/>
            <a:ext cx="1438275" cy="503808"/>
          </a:xfrm>
          <a:prstGeom prst="wedgeRoundRectCallout">
            <a:avLst>
              <a:gd name="adj1" fmla="val -118986"/>
              <a:gd name="adj2" fmla="val 797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pitchFamily="18" charset="0"/>
                <a:cs typeface="Times New Roman" pitchFamily="18" charset="0"/>
              </a:rPr>
              <a:t>Čas</a:t>
            </a:r>
            <a:r>
              <a:rPr lang="cs-CZ" sz="1400" b="1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cs-CZ" sz="1400" b="1" baseline="-25000" dirty="0">
                <a:latin typeface="Times New Roman" pitchFamily="18" charset="0"/>
                <a:cs typeface="Times New Roman" pitchFamily="18" charset="0"/>
              </a:rPr>
              <a:t>3,5 </a:t>
            </a:r>
            <a:r>
              <a:rPr lang="cs-CZ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1400" dirty="0" smtClean="0">
                <a:latin typeface="Times New Roman" pitchFamily="18" charset="0"/>
                <a:cs typeface="Times New Roman" pitchFamily="18" charset="0"/>
              </a:rPr>
              <a:t>uplynul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0→ix</a:t>
            </a:r>
            <a:endParaRPr lang="cs-CZ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AutoShape 22"/>
          <p:cNvSpPr>
            <a:spLocks noChangeArrowheads="1"/>
          </p:cNvSpPr>
          <p:nvPr/>
        </p:nvSpPr>
        <p:spPr bwMode="auto">
          <a:xfrm>
            <a:off x="3218590" y="1628775"/>
            <a:ext cx="1149350" cy="542925"/>
          </a:xfrm>
          <a:prstGeom prst="wedgeRoundRectCallout">
            <a:avLst>
              <a:gd name="adj1" fmla="val -95440"/>
              <a:gd name="adj2" fmla="val 1754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pitchFamily="18" charset="0"/>
                <a:cs typeface="Times New Roman" pitchFamily="18" charset="0"/>
              </a:rPr>
              <a:t>Zapnutí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start </a:t>
            </a:r>
            <a:r>
              <a:rPr lang="cs-CZ" sz="1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3,5</a:t>
            </a:r>
          </a:p>
        </p:txBody>
      </p:sp>
      <p:sp>
        <p:nvSpPr>
          <p:cNvPr id="41" name="AutoShape 23"/>
          <p:cNvSpPr>
            <a:spLocks noChangeArrowheads="1"/>
          </p:cNvSpPr>
          <p:nvPr/>
        </p:nvSpPr>
        <p:spPr bwMode="auto">
          <a:xfrm>
            <a:off x="1343753" y="1989138"/>
            <a:ext cx="1209675" cy="571500"/>
          </a:xfrm>
          <a:prstGeom prst="wedgeRoundRectCallout">
            <a:avLst>
              <a:gd name="adj1" fmla="val 16144"/>
              <a:gd name="adj2" fmla="val 9944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pitchFamily="18" charset="0"/>
                <a:cs typeface="Times New Roman" pitchFamily="18" charset="0"/>
              </a:rPr>
              <a:t>Přijetí znaku</a:t>
            </a:r>
          </a:p>
          <a:p>
            <a:r>
              <a:rPr lang="cs-CZ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restart </a:t>
            </a:r>
            <a:r>
              <a:rPr lang="cs-CZ" sz="1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3,5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MR2M</a:t>
            </a:r>
            <a:endParaRPr lang="cs-CZ" sz="1200" b="1" dirty="0"/>
          </a:p>
        </p:txBody>
      </p:sp>
      <p:sp>
        <p:nvSpPr>
          <p:cNvPr id="1515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1556" name="Oval 4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1558" name="AutoShape 6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Times New Roman" charset="0"/>
                <a:cs typeface="Times New Roman" charset="0"/>
              </a:rPr>
              <a:t>PowerOn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51559" name="AutoShape 7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51560" name="AutoShape 8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151561" name="AutoShape 9"/>
          <p:cNvCxnSpPr>
            <a:cxnSpLocks noChangeShapeType="1"/>
            <a:stCxn id="151560" idx="2"/>
            <a:endCxn id="151559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51562" name="AutoShape 10"/>
          <p:cNvCxnSpPr>
            <a:cxnSpLocks noChangeShapeType="1"/>
            <a:stCxn id="151560" idx="2"/>
            <a:endCxn id="151560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51563" name="AutoShape 11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  <a:r>
              <a:rPr lang="en-US" sz="1200">
                <a:latin typeface="Times New Roman" charset="0"/>
                <a:cs typeface="Times New Roman" charset="0"/>
              </a:rPr>
              <a:t> (RI)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51564" name="AutoShape 12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0→</a:t>
            </a:r>
            <a:r>
              <a:rPr lang="en-US" sz="1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ix</a:t>
            </a:r>
            <a:endParaRPr lang="cs-CZ" sz="1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565" name="Rectangle 13"/>
          <p:cNvSpPr>
            <a:spLocks noChangeArrowheads="1"/>
          </p:cNvSpPr>
          <p:nvPr/>
        </p:nvSpPr>
        <p:spPr bwMode="auto">
          <a:xfrm>
            <a:off x="1258888" y="1484313"/>
            <a:ext cx="3384550" cy="418576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main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.. // </a:t>
            </a:r>
            <a:r>
              <a:rPr lang="cs-CZ" sz="1400" i="1" dirty="0">
                <a:latin typeface="Lucida Console" pitchFamily="49" charset="0"/>
              </a:rPr>
              <a:t>inicializace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>
                <a:latin typeface="Lucida Console" pitchFamily="49" charset="0"/>
              </a:rPr>
              <a:t>do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cs-CZ" sz="1400" dirty="0">
                <a:latin typeface="Lucida Console" pitchFamily="49" charset="0"/>
              </a:rPr>
              <a:t>     RI=0;</a:t>
            </a:r>
          </a:p>
          <a:p>
            <a:r>
              <a:rPr lang="cs-CZ" sz="1400" dirty="0">
                <a:latin typeface="Lucida Console" pitchFamily="49" charset="0"/>
              </a:rPr>
              <a:t>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)(-N3_5) &gt;&gt; </a:t>
            </a:r>
            <a:r>
              <a:rPr lang="cs-CZ" sz="1400" dirty="0" smtClean="0">
                <a:latin typeface="Lucida Console" pitchFamily="49" charset="0"/>
              </a:rPr>
              <a:t>8;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;</a:t>
            </a:r>
          </a:p>
          <a:p>
            <a:r>
              <a:rPr lang="cs-CZ" sz="1400" dirty="0">
                <a:latin typeface="Lucida Console" pitchFamily="49" charset="0"/>
              </a:rPr>
              <a:t>     TR1=1;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(!TF1);</a:t>
            </a:r>
          </a:p>
          <a:p>
            <a:r>
              <a:rPr lang="cs-CZ" sz="1400" dirty="0">
                <a:latin typeface="Lucida Console" pitchFamily="49" charset="0"/>
              </a:rPr>
              <a:t>     TF1=0;</a:t>
            </a:r>
          </a:p>
          <a:p>
            <a:r>
              <a:rPr lang="cs-CZ" sz="1400" dirty="0">
                <a:latin typeface="Lucida Console" pitchFamily="49" charset="0"/>
              </a:rPr>
              <a:t>     TR1=0;</a:t>
            </a:r>
          </a:p>
          <a:p>
            <a:r>
              <a:rPr lang="cs-CZ" sz="1400" dirty="0">
                <a:latin typeface="Lucida Console" pitchFamily="49" charset="0"/>
              </a:rPr>
              <a:t>  }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(RI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ix=0;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(1)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en-US" sz="1400" dirty="0">
                <a:latin typeface="Lucida Console" pitchFamily="49" charset="0"/>
              </a:rPr>
              <a:t>    ..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1566" name="Rectangle 14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436096" y="2132856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MR2M</a:t>
            </a:r>
            <a:endParaRPr lang="cs-CZ" sz="1200" b="1" dirty="0"/>
          </a:p>
        </p:txBody>
      </p:sp>
      <p:sp>
        <p:nvSpPr>
          <p:cNvPr id="15360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3604" name="AutoShape 4"/>
          <p:cNvSpPr>
            <a:spLocks noChangeArrowheads="1"/>
          </p:cNvSpPr>
          <p:nvPr/>
        </p:nvSpPr>
        <p:spPr bwMode="auto">
          <a:xfrm>
            <a:off x="6084888" y="3282950"/>
            <a:ext cx="935037" cy="7905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153605" name="AutoShape 5"/>
          <p:cNvCxnSpPr>
            <a:cxnSpLocks noChangeShapeType="1"/>
            <a:stCxn id="153604" idx="2"/>
            <a:endCxn id="153604" idx="3"/>
          </p:cNvCxnSpPr>
          <p:nvPr/>
        </p:nvCxnSpPr>
        <p:spPr bwMode="auto">
          <a:xfrm rot="5400000" flipH="1" flipV="1">
            <a:off x="6588919" y="3642519"/>
            <a:ext cx="395287" cy="466725"/>
          </a:xfrm>
          <a:prstGeom prst="curvedConnector4">
            <a:avLst>
              <a:gd name="adj1" fmla="val -57833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53606" name="AutoShape 6"/>
          <p:cNvSpPr>
            <a:spLocks noChangeArrowheads="1"/>
          </p:cNvSpPr>
          <p:nvPr/>
        </p:nvSpPr>
        <p:spPr bwMode="auto">
          <a:xfrm>
            <a:off x="7381875" y="2708275"/>
            <a:ext cx="1296988" cy="503238"/>
          </a:xfrm>
          <a:prstGeom prst="wedgeRoundRectCallout">
            <a:avLst>
              <a:gd name="adj1" fmla="val -62972"/>
              <a:gd name="adj2" fmla="val 16892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/(re)start t3,5</a:t>
            </a:r>
          </a:p>
        </p:txBody>
      </p:sp>
      <p:sp>
        <p:nvSpPr>
          <p:cNvPr id="153607" name="Line 7"/>
          <p:cNvSpPr>
            <a:spLocks noChangeShapeType="1"/>
          </p:cNvSpPr>
          <p:nvPr/>
        </p:nvSpPr>
        <p:spPr bwMode="auto">
          <a:xfrm>
            <a:off x="6516688" y="4075113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3608" name="AutoShape 8"/>
          <p:cNvSpPr>
            <a:spLocks noChangeArrowheads="1"/>
          </p:cNvSpPr>
          <p:nvPr/>
        </p:nvSpPr>
        <p:spPr bwMode="auto">
          <a:xfrm>
            <a:off x="6734175" y="4508500"/>
            <a:ext cx="1439863" cy="503238"/>
          </a:xfrm>
          <a:prstGeom prst="wedgeRoundRectCallout">
            <a:avLst>
              <a:gd name="adj1" fmla="val -63671"/>
              <a:gd name="adj2" fmla="val -8501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755650" y="2501900"/>
            <a:ext cx="3384550" cy="20313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(RI)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[ix</a:t>
            </a:r>
            <a:r>
              <a:rPr lang="en-US" sz="1400" dirty="0">
                <a:latin typeface="Lucida Console" pitchFamily="49" charset="0"/>
              </a:rPr>
              <a:t>++]=SBUF;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RI=0;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)(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N3_5</a:t>
            </a:r>
            <a:r>
              <a:rPr lang="cs-CZ" sz="1400" dirty="0">
                <a:latin typeface="Lucida Console" pitchFamily="49" charset="0"/>
              </a:rPr>
              <a:t>) &gt;&gt; 8;</a:t>
            </a:r>
          </a:p>
          <a:p>
            <a:r>
              <a:rPr lang="cs-CZ" sz="1400" dirty="0">
                <a:latin typeface="Lucida Console" pitchFamily="49" charset="0"/>
              </a:rPr>
              <a:t>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-N3_5) ;</a:t>
            </a:r>
          </a:p>
          <a:p>
            <a:r>
              <a:rPr lang="en-US" sz="1400" dirty="0">
                <a:latin typeface="Lucida Console" pitchFamily="49" charset="0"/>
              </a:rPr>
              <a:t>    T</a:t>
            </a:r>
            <a:r>
              <a:rPr lang="cs-CZ" sz="1400" dirty="0">
                <a:latin typeface="Lucida Console" pitchFamily="49" charset="0"/>
              </a:rPr>
              <a:t>F1=0;</a:t>
            </a:r>
          </a:p>
          <a:p>
            <a:r>
              <a:rPr lang="cs-CZ" sz="1400" dirty="0">
                <a:latin typeface="Lucida Console" pitchFamily="49" charset="0"/>
              </a:rPr>
              <a:t>    TR1=1;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755650" y="4797425"/>
            <a:ext cx="3384550" cy="181588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(TF1)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TR1=0;</a:t>
            </a:r>
          </a:p>
          <a:p>
            <a:r>
              <a:rPr lang="en-US" sz="1400" dirty="0">
                <a:latin typeface="Lucida Console" pitchFamily="49" charset="0"/>
              </a:rPr>
              <a:t>    .  //</a:t>
            </a:r>
            <a:r>
              <a:rPr lang="en-US" sz="1400" i="1" dirty="0">
                <a:latin typeface="Lucida Console" pitchFamily="49" charset="0"/>
              </a:rPr>
              <a:t>z</a:t>
            </a:r>
            <a:r>
              <a:rPr lang="cs-CZ" sz="1400" i="1" dirty="0">
                <a:latin typeface="Lucida Console" pitchFamily="49" charset="0"/>
              </a:rPr>
              <a:t>pracování požadavku</a:t>
            </a:r>
            <a:r>
              <a:rPr lang="en-US" sz="1400" dirty="0">
                <a:latin typeface="Lucida Console" pitchFamily="49" charset="0"/>
              </a:rPr>
              <a:t> 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.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ix=0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220072" y="2780928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MR2M</a:t>
            </a:r>
            <a:endParaRPr lang="cs-CZ" sz="1200" b="1" dirty="0"/>
          </a:p>
        </p:txBody>
      </p:sp>
      <p:sp>
        <p:nvSpPr>
          <p:cNvPr id="1556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428625" y="1768475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/>
              <a:t>CRC</a:t>
            </a:r>
          </a:p>
          <a:p>
            <a:pPr marL="342900" indent="-342900"/>
            <a:r>
              <a:rPr lang="cs-CZ" sz="1600"/>
              <a:t>a adresa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419100" y="273208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1476375" y="1755775"/>
            <a:ext cx="7416800" cy="5232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[0]==ADR_S)&amp;&amp;(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)==</a:t>
            </a:r>
            <a:r>
              <a:rPr lang="cs-CZ" sz="1400" dirty="0" err="1" smtClean="0">
                <a:latin typeface="Lucida Console" pitchFamily="49" charset="0"/>
              </a:rPr>
              <a:t>MrtuRdCrc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)))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1763713" y="2725738"/>
            <a:ext cx="2592387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b="1" dirty="0" err="1">
                <a:latin typeface="Lucida Console" pitchFamily="49" charset="0"/>
              </a:rPr>
              <a:t>switch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[1])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FCE_WBIT: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FCE_RREG: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default</a:t>
            </a:r>
            <a:r>
              <a:rPr lang="cs-CZ" sz="1400" dirty="0">
                <a:latin typeface="Lucida Console" pitchFamily="49" charset="0"/>
              </a:rPr>
              <a:t>: </a:t>
            </a:r>
            <a:r>
              <a:rPr lang="cs-CZ" sz="1400" dirty="0" smtClean="0">
                <a:latin typeface="Lucida Console" pitchFamily="49" charset="0"/>
              </a:rPr>
              <a:t>e</a:t>
            </a:r>
            <a:r>
              <a:rPr lang="en-US" sz="1400" dirty="0" smtClean="0">
                <a:latin typeface="Lucida Console" pitchFamily="49" charset="0"/>
              </a:rPr>
              <a:t>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55657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3665538"/>
            <a:ext cx="1512888" cy="1276350"/>
          </a:xfrm>
          <a:prstGeom prst="rect">
            <a:avLst/>
          </a:prstGeom>
          <a:noFill/>
        </p:spPr>
      </p:pic>
      <p:sp>
        <p:nvSpPr>
          <p:cNvPr id="155658" name="Line 10"/>
          <p:cNvSpPr>
            <a:spLocks noChangeShapeType="1"/>
          </p:cNvSpPr>
          <p:nvPr/>
        </p:nvSpPr>
        <p:spPr bwMode="auto">
          <a:xfrm flipH="1" flipV="1">
            <a:off x="3348038" y="4500563"/>
            <a:ext cx="3024187" cy="809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5659" name="Line 11"/>
          <p:cNvSpPr>
            <a:spLocks noChangeShapeType="1"/>
          </p:cNvSpPr>
          <p:nvPr/>
        </p:nvSpPr>
        <p:spPr bwMode="auto">
          <a:xfrm>
            <a:off x="3094038" y="3868738"/>
            <a:ext cx="3349625" cy="650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</a:t>
            </a:r>
            <a:r>
              <a:rPr lang="en-US" sz="1200" b="1" dirty="0" smtClean="0"/>
              <a:t>2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576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250825" y="3068638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</a:t>
            </a:r>
            <a:r>
              <a:rPr lang="en-US" sz="1400">
                <a:latin typeface="Lucida Console" pitchFamily="49" charset="0"/>
              </a:rPr>
              <a:t>REG</a:t>
            </a:r>
            <a:r>
              <a:rPr lang="cs-CZ" sz="1400">
                <a:latin typeface="Lucida Console" pitchFamily="49" charset="0"/>
              </a:rPr>
              <a:t>: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395288" y="1841500"/>
            <a:ext cx="5905500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+2))!=BIT_WR)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+4))</a:t>
            </a:r>
            <a:r>
              <a:rPr lang="en-US" sz="1400" dirty="0">
                <a:latin typeface="Lucida Console" pitchFamily="49" charset="0"/>
              </a:rPr>
              <a:t>!=0 &amp;&amp; 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!=0xFF00</a:t>
            </a:r>
            <a:r>
              <a:rPr lang="cs-CZ" sz="1400" dirty="0">
                <a:latin typeface="Lucida Console" pitchFamily="49" charset="0"/>
              </a:rPr>
              <a:t>)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=3;</a:t>
            </a: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LED_G ...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==0)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MrtuAnsWr</a:t>
            </a:r>
            <a:r>
              <a:rPr lang="cs-CZ" sz="1400" dirty="0">
                <a:latin typeface="Lucida Console" pitchFamily="49" charset="0"/>
              </a:rPr>
              <a:t>(ADR_S,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_r,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,val,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1187450" y="5356225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latin typeface="Lucida Console" pitchFamily="49" charset="0"/>
              </a:rPr>
              <a:t> </a:t>
            </a:r>
            <a:r>
              <a:rPr lang="cs-CZ" sz="1400" b="1">
                <a:latin typeface="Lucida Console" pitchFamily="49" charset="0"/>
              </a:rPr>
              <a:t>if</a:t>
            </a:r>
            <a:r>
              <a:rPr lang="en-US" sz="1400">
                <a:latin typeface="Lucida Console" pitchFamily="49" charset="0"/>
              </a:rPr>
              <a:t>(</a:t>
            </a:r>
            <a:r>
              <a:rPr lang="cs-CZ" sz="1400">
                <a:latin typeface="Lucida Console" pitchFamily="49" charset="0"/>
              </a:rPr>
              <a:t>er</a:t>
            </a:r>
            <a:r>
              <a:rPr lang="en-US" sz="1400">
                <a:latin typeface="Lucida Console" pitchFamily="49" charset="0"/>
              </a:rPr>
              <a:t>)itx</a:t>
            </a:r>
            <a:r>
              <a:rPr lang="cs-CZ" sz="1400">
                <a:latin typeface="Lucida Console" pitchFamily="49" charset="0"/>
              </a:rPr>
              <a:t>=MrtuAnsErr(adr_r,kod_r</a:t>
            </a:r>
            <a:r>
              <a:rPr lang="en-US" sz="1400">
                <a:latin typeface="Lucida Console" pitchFamily="49" charset="0"/>
              </a:rPr>
              <a:t>|0x</a:t>
            </a:r>
            <a:r>
              <a:rPr lang="cs-CZ" sz="1400">
                <a:latin typeface="Lucida Console" pitchFamily="49" charset="0"/>
              </a:rPr>
              <a:t>80,er,bfout);</a:t>
            </a: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90488" y="5300663"/>
            <a:ext cx="782637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 chyba</a:t>
            </a:r>
          </a:p>
        </p:txBody>
      </p:sp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250825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FCE_WBIT: </a:t>
            </a:r>
          </a:p>
        </p:txBody>
      </p: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107950" y="5900738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pic>
        <p:nvPicPr>
          <p:cNvPr id="157709" name="Picture 13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7050" y="1844675"/>
            <a:ext cx="1512888" cy="1276350"/>
          </a:xfrm>
          <a:prstGeom prst="rect">
            <a:avLst/>
          </a:prstGeom>
          <a:noFill/>
        </p:spPr>
      </p:pic>
      <p:sp>
        <p:nvSpPr>
          <p:cNvPr id="157710" name="Line 14"/>
          <p:cNvSpPr>
            <a:spLocks noChangeShapeType="1"/>
          </p:cNvSpPr>
          <p:nvPr/>
        </p:nvSpPr>
        <p:spPr bwMode="auto">
          <a:xfrm flipV="1">
            <a:off x="1835150" y="2060575"/>
            <a:ext cx="6408738" cy="360363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7711" name="Rectangle 15"/>
          <p:cNvSpPr>
            <a:spLocks noChangeArrowheads="1"/>
          </p:cNvSpPr>
          <p:nvPr/>
        </p:nvSpPr>
        <p:spPr bwMode="auto">
          <a:xfrm>
            <a:off x="395288" y="3429000"/>
            <a:ext cx="7056437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+2))!=REG_RD||(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+4))!=1)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 = ... 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[0</a:t>
            </a:r>
            <a:r>
              <a:rPr lang="en-US" sz="1400" dirty="0" smtClean="0">
                <a:latin typeface="Lucida Console" pitchFamily="49" charset="0"/>
              </a:rPr>
              <a:t>]=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&gt;&gt;</a:t>
            </a:r>
            <a:r>
              <a:rPr lang="en-US" sz="1400" dirty="0">
                <a:latin typeface="Lucida Console" pitchFamily="49" charset="0"/>
              </a:rPr>
              <a:t>8;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[1]=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MrtuAnsRd</a:t>
            </a:r>
            <a:r>
              <a:rPr lang="cs-CZ" sz="1400" dirty="0">
                <a:latin typeface="Lucida Console" pitchFamily="49" charset="0"/>
              </a:rPr>
              <a:t>(ADR_S,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_r,</a:t>
            </a:r>
            <a:r>
              <a:rPr lang="en-US" sz="1400" dirty="0">
                <a:latin typeface="Lucida Console" pitchFamily="49" charset="0"/>
              </a:rPr>
              <a:t>2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7712" name="Line 16"/>
          <p:cNvSpPr>
            <a:spLocks noChangeShapeType="1"/>
          </p:cNvSpPr>
          <p:nvPr/>
        </p:nvSpPr>
        <p:spPr bwMode="auto">
          <a:xfrm flipH="1">
            <a:off x="1691679" y="2997201"/>
            <a:ext cx="6409333" cy="1007864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7713" name="Rectangle 17"/>
          <p:cNvSpPr>
            <a:spLocks noChangeArrowheads="1"/>
          </p:cNvSpPr>
          <p:nvPr/>
        </p:nvSpPr>
        <p:spPr bwMode="auto">
          <a:xfrm>
            <a:off x="7524750" y="3501008"/>
            <a:ext cx="1566863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byte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en-US" sz="1400" dirty="0">
                <a:latin typeface="Lucida Console" pitchFamily="49" charset="0"/>
              </a:rPr>
              <a:t>2</a:t>
            </a:r>
            <a:r>
              <a:rPr lang="cs-CZ" sz="1400" dirty="0">
                <a:latin typeface="Lucida Console" pitchFamily="49" charset="0"/>
              </a:rPr>
              <a:t>];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187625" y="5859269"/>
            <a:ext cx="5256583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MrtuWrCrc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MrtuCrc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bfout,itx</a:t>
            </a:r>
            <a:r>
              <a:rPr lang="en-US" sz="1400" dirty="0">
                <a:latin typeface="Lucida Console" pitchFamily="49" charset="0"/>
              </a:rPr>
              <a:t>),</a:t>
            </a:r>
            <a:r>
              <a:rPr lang="en-US" sz="1400" dirty="0" err="1" smtClean="0">
                <a:latin typeface="Lucida Console" pitchFamily="49" charset="0"/>
              </a:rPr>
              <a:t>bfout+itx</a:t>
            </a:r>
            <a:r>
              <a:rPr lang="en-US" sz="1400" dirty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(b</a:t>
            </a:r>
            <a:r>
              <a:rPr lang="en-US" sz="1400" dirty="0" err="1" smtClean="0">
                <a:latin typeface="Lucida Console" pitchFamily="49" charset="0"/>
              </a:rPr>
              <a:t>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1907704" y="3212976"/>
            <a:ext cx="4896544" cy="72008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195736" y="3356991"/>
            <a:ext cx="4680520" cy="86409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 err="1"/>
              <a:t>Slave</a:t>
            </a:r>
            <a:endParaRPr lang="cs-CZ" sz="1400" b="1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5" name="AutoShape 22"/>
          <p:cNvSpPr>
            <a:spLocks noChangeArrowheads="1"/>
          </p:cNvSpPr>
          <p:nvPr/>
        </p:nvSpPr>
        <p:spPr bwMode="auto">
          <a:xfrm>
            <a:off x="2915816" y="2276872"/>
            <a:ext cx="1439862" cy="936625"/>
          </a:xfrm>
          <a:prstGeom prst="wedgeRoundRectCallout">
            <a:avLst>
              <a:gd name="adj1" fmla="val -77638"/>
              <a:gd name="adj2" fmla="val 5552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smtClean="0">
                <a:solidFill>
                  <a:schemeClr val="accent2"/>
                </a:solidFill>
                <a:cs typeface="Arial" charset="0"/>
              </a:rPr>
              <a:t>M</a:t>
            </a:r>
            <a:r>
              <a:rPr lang="en-US" sz="1400" dirty="0" err="1" smtClean="0">
                <a:solidFill>
                  <a:schemeClr val="accent2"/>
                </a:solidFill>
                <a:cs typeface="Arial" charset="0"/>
              </a:rPr>
              <a:t>rtu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2771800" y="4435574"/>
            <a:ext cx="1224136" cy="1009650"/>
          </a:xfrm>
          <a:prstGeom prst="wedgeRoundRectCallout">
            <a:avLst>
              <a:gd name="adj1" fmla="val -73649"/>
              <a:gd name="adj2" fmla="val -7417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stavu</a:t>
            </a:r>
          </a:p>
          <a:p>
            <a:r>
              <a:rPr lang="cs-CZ" sz="1400" dirty="0">
                <a:cs typeface="Arial" charset="0"/>
              </a:rPr>
              <a:t>tlačítka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smtClean="0">
                <a:solidFill>
                  <a:schemeClr val="accent2"/>
                </a:solidFill>
                <a:cs typeface="Arial" charset="0"/>
              </a:rPr>
              <a:t>M</a:t>
            </a:r>
            <a:r>
              <a:rPr lang="en-US" sz="1400" dirty="0" err="1" smtClean="0">
                <a:solidFill>
                  <a:schemeClr val="accent2"/>
                </a:solidFill>
                <a:cs typeface="Arial" charset="0"/>
              </a:rPr>
              <a:t>rtu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7236296" y="4077072"/>
            <a:ext cx="1433760" cy="792162"/>
          </a:xfrm>
          <a:prstGeom prst="wedgeRoundRectCallout">
            <a:avLst>
              <a:gd name="adj1" fmla="val -73111"/>
              <a:gd name="adj2" fmla="val -6623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hodnota potenciometru</a:t>
            </a:r>
          </a:p>
          <a:p>
            <a:r>
              <a:rPr lang="cs-CZ" sz="1400" dirty="0" smtClean="0">
                <a:solidFill>
                  <a:schemeClr val="accent2"/>
                </a:solidFill>
                <a:cs typeface="Arial" charset="0"/>
              </a:rPr>
              <a:t>M</a:t>
            </a:r>
            <a:r>
              <a:rPr lang="en-US" sz="1400" dirty="0" err="1" smtClean="0">
                <a:solidFill>
                  <a:schemeClr val="accent2"/>
                </a:solidFill>
                <a:cs typeface="Arial" charset="0"/>
              </a:rPr>
              <a:t>rtu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7524328" y="2996952"/>
            <a:ext cx="1152128" cy="752475"/>
          </a:xfrm>
          <a:prstGeom prst="wedgeRoundRectCallout">
            <a:avLst>
              <a:gd name="adj1" fmla="val -105140"/>
              <a:gd name="adj2" fmla="val -432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smtClean="0">
                <a:solidFill>
                  <a:schemeClr val="accent2"/>
                </a:solidFill>
                <a:cs typeface="Arial" charset="0"/>
              </a:rPr>
              <a:t>M</a:t>
            </a:r>
            <a:r>
              <a:rPr lang="en-US" sz="1400" dirty="0" err="1" smtClean="0">
                <a:solidFill>
                  <a:schemeClr val="accent2"/>
                </a:solidFill>
                <a:cs typeface="Arial" charset="0"/>
              </a:rPr>
              <a:t>rtu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R2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8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MR2M</a:t>
            </a:r>
            <a:endParaRPr lang="cs-CZ" sz="1200" b="1" dirty="0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50825" y="2565400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1bitovou informaci a</a:t>
            </a:r>
          </a:p>
          <a:p>
            <a:r>
              <a:rPr lang="cs-CZ" sz="1600"/>
              <a:t>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250825" y="4508500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</a:t>
            </a:r>
          </a:p>
          <a:p>
            <a:r>
              <a:rPr lang="cs-CZ" sz="1600"/>
              <a:t>16bitové hodnoty</a:t>
            </a:r>
          </a:p>
          <a:p>
            <a:r>
              <a:rPr lang="cs-CZ" sz="1600"/>
              <a:t>z uzlu SLAVE a zobrazuje ji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5653088" y="2636838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informaci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5653088" y="4581525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 </a:t>
            </a:r>
          </a:p>
          <a:p>
            <a:r>
              <a:rPr lang="cs-CZ" sz="1600"/>
              <a:t>odešle</a:t>
            </a: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3779838" y="2852738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3779838" y="3500438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3968750" y="234950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05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4140200" y="32131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3779838" y="47418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3981450" y="44370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03</a:t>
            </a:r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779838" y="5462588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4356100" y="5157788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R2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R2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38483"/>
            <a:ext cx="29241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21965"/>
            <a:ext cx="29813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MR2</a:t>
            </a: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2267744" y="3717032"/>
            <a:ext cx="4680520" cy="112092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H="1" flipV="1">
            <a:off x="1259632" y="3614018"/>
            <a:ext cx="4032448" cy="5150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5" name="AutoShape 11"/>
          <p:cNvSpPr>
            <a:spLocks noChangeArrowheads="1"/>
          </p:cNvSpPr>
          <p:nvPr/>
        </p:nvSpPr>
        <p:spPr bwMode="auto">
          <a:xfrm>
            <a:off x="3421112" y="4188693"/>
            <a:ext cx="1222375" cy="752475"/>
          </a:xfrm>
          <a:prstGeom prst="wedgeRoundRectCallout">
            <a:avLst>
              <a:gd name="adj1" fmla="val -48312"/>
              <a:gd name="adj2" fmla="val -10801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7596" name="AutoShape 12"/>
          <p:cNvSpPr>
            <a:spLocks noChangeArrowheads="1"/>
          </p:cNvSpPr>
          <p:nvPr/>
        </p:nvSpPr>
        <p:spPr bwMode="auto">
          <a:xfrm>
            <a:off x="1166266" y="4181770"/>
            <a:ext cx="1439863" cy="936625"/>
          </a:xfrm>
          <a:prstGeom prst="wedgeRoundRectCallout">
            <a:avLst>
              <a:gd name="adj1" fmla="val -65766"/>
              <a:gd name="adj2" fmla="val -9660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MR2M</a:t>
            </a:r>
            <a:endParaRPr lang="cs-CZ" sz="1200" b="1" dirty="0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628800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Obdélník 25"/>
          <p:cNvSpPr/>
          <p:nvPr/>
        </p:nvSpPr>
        <p:spPr>
          <a:xfrm>
            <a:off x="930971" y="2040895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Master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5606555" y="2066439"/>
            <a:ext cx="94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(Slave)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204864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9" name="TextovéPole 28"/>
          <p:cNvSpPr txBox="1"/>
          <p:nvPr/>
        </p:nvSpPr>
        <p:spPr>
          <a:xfrm>
            <a:off x="3491880" y="183996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88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MR2M</a:t>
            </a:r>
            <a:endParaRPr lang="cs-CZ" sz="1200" b="1" dirty="0"/>
          </a:p>
        </p:txBody>
      </p:sp>
    </p:spTree>
    <p:extLst>
      <p:ext uri="{BB962C8B-B14F-4D97-AF65-F5344CB8AC3E}">
        <p14:creationId xmlns="" xmlns:p14="http://schemas.microsoft.com/office/powerpoint/2010/main" val="3515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185738" y="1700213"/>
            <a:ext cx="8785225" cy="440120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ModbusRTU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cs typeface="Arial" charset="0"/>
              </a:rPr>
              <a:t>// metody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>
                <a:cs typeface="Arial" charset="0"/>
              </a:rPr>
              <a:t>pro </a:t>
            </a:r>
            <a:r>
              <a:rPr lang="en-US" sz="1400" dirty="0" err="1">
                <a:cs typeface="Arial" charset="0"/>
              </a:rPr>
              <a:t>Modbus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smtClean="0">
                <a:cs typeface="Arial" charset="0"/>
              </a:rPr>
              <a:t>RTU</a:t>
            </a:r>
            <a:endParaRPr lang="cs-CZ" sz="1400" b="1" dirty="0">
              <a:cs typeface="Arial" charset="0"/>
            </a:endParaRPr>
          </a:p>
          <a:p>
            <a:endParaRPr lang="cs-CZ" sz="1400" b="1" dirty="0">
              <a:cs typeface="Arial" charset="0"/>
            </a:endParaRPr>
          </a:p>
          <a:p>
            <a:r>
              <a:rPr lang="cs-CZ" sz="1400" b="1" dirty="0">
                <a:cs typeface="Arial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b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len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WrCrc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n)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RdCrc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bytes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(byte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8" name="Group 244"/>
          <p:cNvGraphicFramePr>
            <a:graphicFrameLocks noGrp="1"/>
          </p:cNvGraphicFramePr>
          <p:nvPr/>
        </p:nvGraphicFramePr>
        <p:xfrm>
          <a:off x="899592" y="1124744"/>
          <a:ext cx="5760640" cy="2238720"/>
        </p:xfrm>
        <a:graphic>
          <a:graphicData uri="http://schemas.openxmlformats.org/drawingml/2006/table">
            <a:tbl>
              <a:tblPr/>
              <a:tblGrid>
                <a:gridCol w="3006530"/>
                <a:gridCol w="2754110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ModbusRTU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Group 67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3562350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847725" y="26304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827088" y="3567113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1241425" y="5368925"/>
            <a:ext cx="23439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 smtClean="0"/>
              <a:t>0</a:t>
            </a:r>
            <a:r>
              <a:rPr lang="en-US" sz="1600" dirty="0" smtClean="0"/>
              <a:t>]    </a:t>
            </a:r>
            <a:r>
              <a:rPr lang="en-US" sz="1600" b="1" dirty="0" err="1"/>
              <a:t>adresa</a:t>
            </a:r>
            <a:r>
              <a:rPr lang="en-US" sz="1600" b="1" dirty="0"/>
              <a:t> </a:t>
            </a:r>
            <a:r>
              <a:rPr lang="en-US" sz="1600" b="1" dirty="0" err="1"/>
              <a:t>slavu</a:t>
            </a:r>
            <a:endParaRPr lang="en-US" sz="1600" b="1" dirty="0"/>
          </a:p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/>
              <a:t>1</a:t>
            </a:r>
            <a:r>
              <a:rPr lang="en-US" sz="1600" dirty="0" smtClean="0"/>
              <a:t>]    </a:t>
            </a:r>
            <a:r>
              <a:rPr lang="en-US" sz="1600" b="1" dirty="0"/>
              <a:t>k</a:t>
            </a:r>
            <a:r>
              <a:rPr lang="cs-CZ" sz="1600" b="1" dirty="0"/>
              <a:t>ód funkce</a:t>
            </a:r>
          </a:p>
          <a:p>
            <a:r>
              <a:rPr lang="cs-CZ" sz="1600" dirty="0"/>
              <a:t>    .</a:t>
            </a:r>
          </a:p>
          <a:p>
            <a:r>
              <a:rPr lang="cs-CZ" sz="1600" dirty="0"/>
              <a:t>    .</a:t>
            </a:r>
            <a:r>
              <a:rPr lang="en-US" sz="1600" dirty="0"/>
              <a:t>      </a:t>
            </a:r>
            <a:endParaRPr lang="cs-CZ" sz="1600" dirty="0"/>
          </a:p>
        </p:txBody>
      </p:sp>
      <p:sp>
        <p:nvSpPr>
          <p:cNvPr id="15" name="Rectangle 1036"/>
          <p:cNvSpPr>
            <a:spLocks noChangeArrowheads="1"/>
          </p:cNvSpPr>
          <p:nvPr/>
        </p:nvSpPr>
        <p:spPr bwMode="auto">
          <a:xfrm>
            <a:off x="539750" y="4525963"/>
            <a:ext cx="4134465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MR2M</a:t>
            </a:r>
            <a:endParaRPr lang="cs-CZ" sz="1200" b="1" dirty="0"/>
          </a:p>
        </p:txBody>
      </p:sp>
    </p:spTree>
    <p:extLst>
      <p:ext uri="{BB962C8B-B14F-4D97-AF65-F5344CB8AC3E}">
        <p14:creationId xmlns="" xmlns:p14="http://schemas.microsoft.com/office/powerpoint/2010/main" val="14017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</TotalTime>
  <Words>2606</Words>
  <Application>Microsoft Office PowerPoint</Application>
  <PresentationFormat>Předvádění na obrazovce (4:3)</PresentationFormat>
  <Paragraphs>692</Paragraphs>
  <Slides>31</Slides>
  <Notes>31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31</vt:i4>
      </vt:variant>
    </vt:vector>
  </HeadingPairs>
  <TitlesOfParts>
    <vt:vector size="33" baseType="lpstr">
      <vt:lpstr>Motiv sady Office</vt:lpstr>
      <vt:lpstr>Vlastní návrh</vt:lpstr>
      <vt:lpstr>Snímek 1</vt:lpstr>
      <vt:lpstr>Snímek 2</vt:lpstr>
      <vt:lpstr>Snímek 3</vt:lpstr>
      <vt:lpstr>Snímek 4</vt:lpstr>
      <vt:lpstr>Snímek 5</vt:lpstr>
      <vt:lpstr>Snímek 6</vt:lpstr>
      <vt:lpstr>Snímek 7</vt:lpstr>
      <vt:lpstr>Snímek 8</vt:lpstr>
      <vt:lpstr>Snímek 9</vt:lpstr>
      <vt:lpstr>Snímek 10</vt:lpstr>
      <vt:lpstr>Snímek 11</vt:lpstr>
      <vt:lpstr>Snímek 12</vt:lpstr>
      <vt:lpstr>Snímek 13</vt:lpstr>
      <vt:lpstr>Snímek 14</vt:lpstr>
      <vt:lpstr>Snímek 15</vt:lpstr>
      <vt:lpstr>Snímek 16</vt:lpstr>
      <vt:lpstr>Snímek 17</vt:lpstr>
      <vt:lpstr>Snímek 18</vt:lpstr>
      <vt:lpstr>Snímek 19</vt:lpstr>
      <vt:lpstr>Snímek 20</vt:lpstr>
      <vt:lpstr>Snímek 21</vt:lpstr>
      <vt:lpstr>Snímek 22</vt:lpstr>
      <vt:lpstr>Snímek 23</vt:lpstr>
      <vt:lpstr>Snímek 24</vt:lpstr>
      <vt:lpstr>Snímek 25</vt:lpstr>
      <vt:lpstr>Snímek 26</vt:lpstr>
      <vt:lpstr>Snímek 27</vt:lpstr>
      <vt:lpstr>Snímek 28</vt:lpstr>
      <vt:lpstr>Snímek 29</vt:lpstr>
      <vt:lpstr>Snímek 30</vt:lpstr>
      <vt:lpstr>Snímek 31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josef.grosman</cp:lastModifiedBy>
  <cp:revision>76</cp:revision>
  <dcterms:created xsi:type="dcterms:W3CDTF">2010-03-02T11:37:00Z</dcterms:created>
  <dcterms:modified xsi:type="dcterms:W3CDTF">2014-11-11T08:14:21Z</dcterms:modified>
</cp:coreProperties>
</file>