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5"/>
  </p:notesMasterIdLst>
  <p:handoutMasterIdLst>
    <p:handoutMasterId r:id="rId36"/>
  </p:handoutMasterIdLst>
  <p:sldIdLst>
    <p:sldId id="257" r:id="rId3"/>
    <p:sldId id="318" r:id="rId4"/>
    <p:sldId id="265" r:id="rId5"/>
    <p:sldId id="310" r:id="rId6"/>
    <p:sldId id="319" r:id="rId7"/>
    <p:sldId id="320" r:id="rId8"/>
    <p:sldId id="321" r:id="rId9"/>
    <p:sldId id="322" r:id="rId10"/>
    <p:sldId id="323" r:id="rId11"/>
    <p:sldId id="311" r:id="rId12"/>
    <p:sldId id="329" r:id="rId13"/>
    <p:sldId id="330" r:id="rId14"/>
    <p:sldId id="312" r:id="rId15"/>
    <p:sldId id="326" r:id="rId16"/>
    <p:sldId id="313" r:id="rId17"/>
    <p:sldId id="314" r:id="rId18"/>
    <p:sldId id="260" r:id="rId19"/>
    <p:sldId id="301" r:id="rId20"/>
    <p:sldId id="284" r:id="rId21"/>
    <p:sldId id="285" r:id="rId22"/>
    <p:sldId id="288" r:id="rId23"/>
    <p:sldId id="289" r:id="rId24"/>
    <p:sldId id="294" r:id="rId25"/>
    <p:sldId id="295" r:id="rId26"/>
    <p:sldId id="296" r:id="rId27"/>
    <p:sldId id="297" r:id="rId28"/>
    <p:sldId id="307" r:id="rId29"/>
    <p:sldId id="308" r:id="rId30"/>
    <p:sldId id="309" r:id="rId31"/>
    <p:sldId id="302" r:id="rId32"/>
    <p:sldId id="303" r:id="rId33"/>
    <p:sldId id="304" r:id="rId34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CC3300"/>
    <a:srgbClr val="0099FF"/>
    <a:srgbClr val="66CCFF"/>
    <a:srgbClr val="FF9900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01" autoAdjust="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E0592E5-0AAC-4032-A4B8-1BBFBF492B56}" type="datetimeFigureOut">
              <a:rPr lang="cs-CZ"/>
              <a:pPr>
                <a:defRPr/>
              </a:pPr>
              <a:t>11.11.2014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BF85BF-2CBB-494B-AE5B-16DCDFB5D74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40728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5AB51B-CBFA-41F6-B940-A63EA32852A3}" type="datetimeFigureOut">
              <a:rPr lang="cs-CZ"/>
              <a:pPr/>
              <a:t>11.11.2014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844405-0739-4E7E-8CF5-96ACF84BE6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2239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MR3M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5657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- požadavek na čtení 16bitové hodnoty vnitřního registru 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funkce 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cs-CZ" sz="1600" dirty="0">
                <a:solidFill>
                  <a:srgbClr val="0000FF"/>
                </a:solidFill>
              </a:rPr>
              <a:t> (FCE_</a:t>
            </a:r>
            <a:r>
              <a:rPr lang="en-US" sz="1600" dirty="0">
                <a:solidFill>
                  <a:srgbClr val="0000FF"/>
                </a:solidFill>
              </a:rPr>
              <a:t>R</a:t>
            </a:r>
            <a:r>
              <a:rPr lang="cs-CZ" sz="1600" dirty="0">
                <a:solidFill>
                  <a:srgbClr val="0000FF"/>
                </a:solidFill>
              </a:rPr>
              <a:t>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smtClean="0">
                <a:solidFill>
                  <a:schemeClr val="tx2"/>
                </a:solidFill>
              </a:rPr>
              <a:t>zpracovat </a:t>
            </a:r>
            <a:r>
              <a:rPr lang="cs-CZ" sz="1600" dirty="0" err="1">
                <a:solidFill>
                  <a:schemeClr val="tx2"/>
                </a:solidFill>
              </a:rPr>
              <a:t>odpově</a:t>
            </a:r>
            <a:r>
              <a:rPr lang="en-US" sz="1600" dirty="0">
                <a:solidFill>
                  <a:schemeClr val="tx2"/>
                </a:solidFill>
              </a:rPr>
              <a:t>di</a:t>
            </a:r>
            <a:r>
              <a:rPr lang="cs-CZ" sz="1600" dirty="0">
                <a:solidFill>
                  <a:schemeClr val="tx2"/>
                </a:solidFill>
              </a:rPr>
              <a:t> na požadavky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a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Slave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="" xmlns:p14="http://schemas.microsoft.com/office/powerpoint/2010/main" val="18460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4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 ...);</a:t>
            </a:r>
            <a:endParaRPr lang="cs-CZ" sz="1400" i="1" dirty="0" smtClean="0">
              <a:latin typeface="Lucida Console" pitchFamily="49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123728" y="4921423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771800" y="4797152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421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106502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582935" y="3271624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.Rd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BIT,BIT_</a:t>
            </a:r>
            <a:r>
              <a:rPr lang="en-US" sz="1400" dirty="0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12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2" y="3644900"/>
            <a:ext cx="1297185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348880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</a:p>
          <a:p>
            <a:r>
              <a:rPr lang="cs-CZ" sz="1400" dirty="0" smtClean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8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979613" y="3141663"/>
            <a:ext cx="5183187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cs-CZ" sz="1400" dirty="0">
                <a:latin typeface="Lucida Console" pitchFamily="49" charset="0"/>
              </a:rPr>
              <a:t>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 case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FCE_RREG: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=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]);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78" y="3284984"/>
            <a:ext cx="2774997" cy="1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23850" y="350100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979613" y="256490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979190" y="1340768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>
            <a:off x="3276600" y="3789363"/>
            <a:ext cx="4751784" cy="57574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 flipV="1">
            <a:off x="3276601" y="4437111"/>
            <a:ext cx="3311624" cy="7138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588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116013" y="1989138"/>
            <a:ext cx="5183187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begin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3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>
                <a:latin typeface="Lucida Console" pitchFamily="49" charset="0"/>
              </a:rPr>
              <a:t>=ADR_S) </a:t>
            </a:r>
            <a:r>
              <a:rPr lang="cs-CZ" sz="1400" b="1" dirty="0">
                <a:latin typeface="Lucida Console" pitchFamily="49" charset="0"/>
              </a:rPr>
              <a:t>and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=1) </a:t>
            </a:r>
            <a:r>
              <a:rPr lang="cs-CZ" sz="1400" b="1" dirty="0" err="1">
                <a:latin typeface="Lucida Console" pitchFamily="49" charset="0"/>
              </a:rPr>
              <a:t>then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cs-CZ" sz="1400" b="1" dirty="0">
                <a:latin typeface="Lucida Console" pitchFamily="49" charset="0"/>
              </a:rPr>
              <a:t>and</a:t>
            </a:r>
            <a:r>
              <a:rPr lang="cs-CZ" sz="1400" dirty="0">
                <a:latin typeface="Lucida Console" pitchFamily="49" charset="0"/>
              </a:rPr>
              <a:t> 1)=1 </a:t>
            </a:r>
            <a:r>
              <a:rPr lang="cs-CZ" sz="1400" b="1" dirty="0" err="1">
                <a:latin typeface="Lucida Console" pitchFamily="49" charset="0"/>
              </a:rPr>
              <a:t>then</a:t>
            </a:r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i="1" dirty="0">
                <a:latin typeface="Lucida Console" pitchFamily="49" charset="0"/>
              </a:rPr>
              <a:t>žlutá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i="1" dirty="0">
                <a:latin typeface="Lucida Console" pitchFamily="49" charset="0"/>
              </a:rPr>
              <a:t>bílá</a:t>
            </a:r>
          </a:p>
          <a:p>
            <a:r>
              <a:rPr lang="cs-CZ" sz="1400" b="1" dirty="0">
                <a:latin typeface="Lucida Console" pitchFamily="49" charset="0"/>
              </a:rPr>
              <a:t>end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68313" y="1557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82588" y="3716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1042988" y="4149725"/>
            <a:ext cx="5183187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begin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en-US" sz="1400" dirty="0" smtClean="0">
                <a:latin typeface="Lucida Console" pitchFamily="49" charset="0"/>
              </a:rPr>
              <a:t>Mr.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..</a:t>
            </a:r>
          </a:p>
          <a:p>
            <a:r>
              <a:rPr lang="cs-CZ" sz="1400" b="1" dirty="0">
                <a:latin typeface="Lucida Console" pitchFamily="49" charset="0"/>
              </a:rPr>
              <a:t>end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78" y="3284984"/>
            <a:ext cx="2774997" cy="1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4356100" y="3141663"/>
            <a:ext cx="3672284" cy="129544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 flipV="1">
            <a:off x="2555875" y="4437111"/>
            <a:ext cx="4032349" cy="50477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3821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57128"/>
            <a:ext cx="3009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572" y="3356992"/>
            <a:ext cx="1512888" cy="1276350"/>
          </a:xfrm>
          <a:prstGeom prst="rect">
            <a:avLst/>
          </a:prstGeom>
          <a:noFill/>
        </p:spPr>
      </p:pic>
      <p:sp>
        <p:nvSpPr>
          <p:cNvPr id="59407" name="Line 15"/>
          <p:cNvSpPr>
            <a:spLocks noChangeShapeType="1"/>
          </p:cNvSpPr>
          <p:nvPr/>
        </p:nvSpPr>
        <p:spPr bwMode="auto">
          <a:xfrm flipH="1" flipV="1">
            <a:off x="3131095" y="4293095"/>
            <a:ext cx="4141341" cy="24117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 flipV="1">
            <a:off x="2195139" y="4149079"/>
            <a:ext cx="5256583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5940697" y="3120454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RTU Slave</a:t>
            </a:r>
            <a:endParaRPr lang="cs-CZ" sz="1400" b="1" i="1" dirty="0"/>
          </a:p>
          <a:p>
            <a:pPr algn="ctr"/>
            <a:endParaRPr lang="cs-CZ" i="1" dirty="0"/>
          </a:p>
          <a:p>
            <a:pPr algn="ctr"/>
            <a:endParaRPr lang="cs-CZ" i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1727745" y="4783930"/>
            <a:ext cx="1403350" cy="936625"/>
          </a:xfrm>
          <a:prstGeom prst="wedgeRoundRectCallout">
            <a:avLst>
              <a:gd name="adj1" fmla="val -68890"/>
              <a:gd name="adj2" fmla="val -9491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3289845" y="4783930"/>
            <a:ext cx="1085850" cy="738188"/>
          </a:xfrm>
          <a:prstGeom prst="wedgeRoundRectCallout">
            <a:avLst>
              <a:gd name="adj1" fmla="val -63595"/>
              <a:gd name="adj2" fmla="val -1091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6" name="AutoShape 24"/>
          <p:cNvSpPr>
            <a:spLocks noChangeArrowheads="1"/>
          </p:cNvSpPr>
          <p:nvPr/>
        </p:nvSpPr>
        <p:spPr bwMode="auto">
          <a:xfrm>
            <a:off x="5579541" y="4776217"/>
            <a:ext cx="1296987" cy="709613"/>
          </a:xfrm>
          <a:prstGeom prst="wedgeRoundRectCallout">
            <a:avLst>
              <a:gd name="adj1" fmla="val -73624"/>
              <a:gd name="adj2" fmla="val -989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59417" name="AutoShape 25"/>
          <p:cNvSpPr>
            <a:spLocks noChangeArrowheads="1"/>
          </p:cNvSpPr>
          <p:nvPr/>
        </p:nvSpPr>
        <p:spPr bwMode="auto">
          <a:xfrm>
            <a:off x="4782367" y="2384921"/>
            <a:ext cx="1511300" cy="792163"/>
          </a:xfrm>
          <a:prstGeom prst="wedgeRoundRectCallout">
            <a:avLst>
              <a:gd name="adj1" fmla="val 841"/>
              <a:gd name="adj2" fmla="val 17565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3M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</a:t>
            </a:r>
            <a:r>
              <a:rPr lang="en-US" sz="2400" b="1" dirty="0"/>
              <a:t>R</a:t>
            </a:r>
            <a:r>
              <a:rPr lang="cs-CZ" sz="2400" b="1" dirty="0" smtClean="0"/>
              <a:t>3M</a:t>
            </a:r>
            <a:endParaRPr lang="cs-CZ" sz="2400" b="1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827584" y="2492896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na PC, Slave (Server) na mikropočítači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3M</a:t>
            </a:r>
            <a:endParaRPr lang="cs-CZ" sz="1200" b="1" dirty="0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20870" name="Group 38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899" name="Group 67"/>
          <p:cNvGraphicFramePr>
            <a:graphicFrameLocks noGrp="1"/>
          </p:cNvGraphicFramePr>
          <p:nvPr/>
        </p:nvGraphicFramePr>
        <p:xfrm>
          <a:off x="973138" y="3676650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26993" name="AutoShape 17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5292725" y="3933056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smtClean="0">
                <a:cs typeface="Arial" charset="0"/>
              </a:rPr>
              <a:t> 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- požadavek na čtení 16bitové hodnoty – funkční kód 3 a vrací požadovanou hodnotu,</a:t>
            </a:r>
            <a:endParaRPr lang="en-US" sz="1600"/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MrtuAns</a:t>
            </a:r>
            <a:r>
              <a:rPr lang="en-US" sz="1600">
                <a:solidFill>
                  <a:srgbClr val="0000FF"/>
                </a:solidFill>
              </a:rPr>
              <a:t>Rd</a:t>
            </a:r>
            <a:r>
              <a:rPr lang="cs-CZ" sz="160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/>
              <a:t>   - požadavek na čtení bitové hodnoty – funkční kód 1 a vrací stav požadovaného bitu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MrtuAnsErr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5362922" y="5486844"/>
            <a:ext cx="1657350" cy="1152525"/>
          </a:xfrm>
          <a:prstGeom prst="wedgeRectCallout">
            <a:avLst>
              <a:gd name="adj1" fmla="val -158474"/>
              <a:gd name="adj2" fmla="val 1035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1126563" y="6165850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616928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3048728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2616928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2615340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</a:p>
          <a:p>
            <a:pPr algn="ctr"/>
            <a:r>
              <a:rPr lang="cs-CZ" sz="1400" dirty="0" smtClean="0">
                <a:cs typeface="Arial" charset="0"/>
              </a:rPr>
              <a:t>odpověď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7" name="AutoShape 8"/>
          <p:cNvCxnSpPr>
            <a:cxnSpLocks noChangeShapeType="1"/>
            <a:stCxn id="26" idx="0"/>
            <a:endCxn id="25" idx="2"/>
          </p:cNvCxnSpPr>
          <p:nvPr/>
        </p:nvCxnSpPr>
        <p:spPr bwMode="auto">
          <a:xfrm rot="16200000">
            <a:off x="2903472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8" name="AutoShape 9"/>
          <p:cNvCxnSpPr>
            <a:cxnSpLocks noChangeShapeType="1"/>
            <a:stCxn id="25" idx="3"/>
            <a:endCxn id="25" idx="0"/>
          </p:cNvCxnSpPr>
          <p:nvPr/>
        </p:nvCxnSpPr>
        <p:spPr bwMode="auto">
          <a:xfrm flipH="1" flipV="1">
            <a:off x="3085240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10"/>
          <p:cNvCxnSpPr>
            <a:cxnSpLocks noChangeShapeType="1"/>
            <a:stCxn id="26" idx="1"/>
            <a:endCxn id="23" idx="1"/>
          </p:cNvCxnSpPr>
          <p:nvPr/>
        </p:nvCxnSpPr>
        <p:spPr bwMode="auto">
          <a:xfrm rot="10800000" flipH="1">
            <a:off x="2615340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3985353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3840890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569303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2640740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235340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2497865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6" name="AutoShape 20"/>
          <p:cNvCxnSpPr>
            <a:cxnSpLocks noChangeShapeType="1"/>
            <a:stCxn id="32" idx="1"/>
            <a:endCxn id="32" idx="2"/>
          </p:cNvCxnSpPr>
          <p:nvPr/>
        </p:nvCxnSpPr>
        <p:spPr bwMode="auto">
          <a:xfrm rot="10800000" flipH="1" flipV="1">
            <a:off x="2569303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307412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3553553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4082190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22"/>
          <p:cNvSpPr>
            <a:spLocks noChangeArrowheads="1"/>
          </p:cNvSpPr>
          <p:nvPr/>
        </p:nvSpPr>
        <p:spPr bwMode="auto">
          <a:xfrm>
            <a:off x="3218590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1343753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</a:t>
            </a:r>
            <a:r>
              <a:rPr lang="en-US" sz="1200" b="1"/>
              <a:t>3</a:t>
            </a:r>
            <a:endParaRPr lang="cs-CZ" sz="1200" b="1"/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43367" name="AutoShape 7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43368" name="AutoShape 8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43369" name="AutoShape 9"/>
          <p:cNvCxnSpPr>
            <a:cxnSpLocks noChangeShapeType="1"/>
            <a:stCxn id="143368" idx="2"/>
            <a:endCxn id="143367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43370" name="AutoShape 10"/>
          <p:cNvCxnSpPr>
            <a:cxnSpLocks noChangeShapeType="1"/>
            <a:stCxn id="143368" idx="2"/>
            <a:endCxn id="143368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</a:t>
            </a:r>
            <a:r>
              <a:rPr lang="en-US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ix</a:t>
            </a:r>
            <a:endParaRPr lang="cs-CZ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ix=0;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92080" y="206084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45413" name="AutoShape 5"/>
          <p:cNvCxnSpPr>
            <a:cxnSpLocks noChangeShapeType="1"/>
            <a:stCxn id="145412" idx="2"/>
            <a:endCxn id="145412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755650" y="2501900"/>
            <a:ext cx="3384550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-N3_5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55650" y="4797425"/>
            <a:ext cx="3384550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004048" y="285293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</a:t>
            </a:r>
            <a:r>
              <a:rPr lang="en-US" sz="1400" dirty="0">
                <a:latin typeface="Lucida Console" pitchFamily="49" charset="0"/>
              </a:rPr>
              <a:t>R</a:t>
            </a:r>
            <a:r>
              <a:rPr lang="cs-CZ" sz="1400" dirty="0">
                <a:latin typeface="Lucida Console" pitchFamily="49" charset="0"/>
              </a:rPr>
              <a:t>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FCE_RBIT: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7465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7466" name="Line 10"/>
          <p:cNvSpPr>
            <a:spLocks noChangeShapeType="1"/>
          </p:cNvSpPr>
          <p:nvPr/>
        </p:nvSpPr>
        <p:spPr bwMode="auto">
          <a:xfrm flipH="1" flipV="1">
            <a:off x="3132138" y="4508500"/>
            <a:ext cx="316865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H="1" flipV="1">
            <a:off x="3059113" y="3860800"/>
            <a:ext cx="3384550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50825" y="3573016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187451" y="5428456"/>
            <a:ext cx="5544790" cy="30777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 </a:t>
            </a:r>
            <a:r>
              <a:rPr lang="cs-CZ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</a:t>
            </a:r>
            <a:r>
              <a:rPr lang="cs-CZ" sz="1400">
                <a:latin typeface="Lucida Console" pitchFamily="49" charset="0"/>
              </a:rPr>
              <a:t>er</a:t>
            </a:r>
            <a:r>
              <a:rPr lang="en-US" sz="1400">
                <a:latin typeface="Lucida Console" pitchFamily="49" charset="0"/>
              </a:rPr>
              <a:t>)itx</a:t>
            </a:r>
            <a:r>
              <a:rPr lang="cs-CZ" sz="1400">
                <a:latin typeface="Lucida Console" pitchFamily="49" charset="0"/>
              </a:rPr>
              <a:t>=MrtuAnsErr(adr_r,kod_r</a:t>
            </a:r>
            <a:r>
              <a:rPr lang="en-US" sz="1400">
                <a:latin typeface="Lucida Console" pitchFamily="49" charset="0"/>
              </a:rPr>
              <a:t>|0x</a:t>
            </a:r>
            <a:r>
              <a:rPr lang="cs-CZ" sz="1400">
                <a:latin typeface="Lucida Console" pitchFamily="49" charset="0"/>
              </a:rPr>
              <a:t>80,er,bfout);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90488" y="5445224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7451725" y="1484784"/>
            <a:ext cx="158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byte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[2]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07950" y="616108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95288" y="3933056"/>
            <a:ext cx="705643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+2))!=BIT_RD||(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[0</a:t>
            </a:r>
            <a:r>
              <a:rPr lang="cs-CZ" sz="1400" dirty="0" smtClean="0">
                <a:latin typeface="Lucida Console" pitchFamily="49" charset="0"/>
              </a:rPr>
              <a:t>]=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_r,1,bity,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7950" y="13414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95288" y="1706563"/>
            <a:ext cx="7056437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</a:p>
          <a:p>
            <a:r>
              <a:rPr lang="cs-CZ" sz="1400" dirty="0" smtClean="0">
                <a:latin typeface="Lucida Console" pitchFamily="49" charset="0"/>
              </a:rPr>
              <a:t>   val=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9517" name="Picture 13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2276872"/>
            <a:ext cx="1512887" cy="1276350"/>
          </a:xfrm>
          <a:prstGeom prst="rect">
            <a:avLst/>
          </a:prstGeom>
          <a:noFill/>
        </p:spPr>
      </p:pic>
      <p:sp>
        <p:nvSpPr>
          <p:cNvPr id="149523" name="Line 19"/>
          <p:cNvSpPr>
            <a:spLocks noChangeShapeType="1"/>
          </p:cNvSpPr>
          <p:nvPr/>
        </p:nvSpPr>
        <p:spPr bwMode="auto">
          <a:xfrm flipH="1" flipV="1">
            <a:off x="1835695" y="2276872"/>
            <a:ext cx="6768751" cy="86409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>
            <a:off x="2051718" y="3501008"/>
            <a:ext cx="6480721" cy="100811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pic>
        <p:nvPicPr>
          <p:cNvPr id="15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152" y="3727226"/>
            <a:ext cx="1512887" cy="1276350"/>
          </a:xfrm>
          <a:prstGeom prst="rect">
            <a:avLst/>
          </a:prstGeom>
          <a:noFill/>
        </p:spPr>
      </p:pic>
      <p:pic>
        <p:nvPicPr>
          <p:cNvPr id="16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00" y="3747293"/>
            <a:ext cx="1512887" cy="1276350"/>
          </a:xfrm>
          <a:prstGeom prst="rect">
            <a:avLst/>
          </a:prstGeom>
          <a:noFill/>
        </p:spPr>
      </p:pic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3419747" y="4077491"/>
            <a:ext cx="3816424" cy="86409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 flipV="1">
            <a:off x="3131715" y="3933476"/>
            <a:ext cx="4176464" cy="64807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868689" y="3439888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908125" y="343931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755451" y="2709341"/>
            <a:ext cx="1439863" cy="936625"/>
          </a:xfrm>
          <a:prstGeom prst="wedgeRoundRectCallout">
            <a:avLst>
              <a:gd name="adj1" fmla="val 65484"/>
              <a:gd name="adj2" fmla="val 724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3707779" y="3070224"/>
            <a:ext cx="1085850" cy="738187"/>
          </a:xfrm>
          <a:prstGeom prst="wedgeRoundRectCallout">
            <a:avLst>
              <a:gd name="adj1" fmla="val -73139"/>
              <a:gd name="adj2" fmla="val 566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5529163" y="5095651"/>
            <a:ext cx="1296987" cy="709613"/>
          </a:xfrm>
          <a:prstGeom prst="wedgeRoundRectCallout">
            <a:avLst>
              <a:gd name="adj1" fmla="val -59252"/>
              <a:gd name="adj2" fmla="val -1283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5327959" y="2674142"/>
            <a:ext cx="1511300" cy="792163"/>
          </a:xfrm>
          <a:prstGeom prst="wedgeRoundRectCallout">
            <a:avLst>
              <a:gd name="adj1" fmla="val -42245"/>
              <a:gd name="adj2" fmla="val 15587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3M</a:t>
            </a:r>
            <a:endParaRPr lang="cs-CZ" sz="1200" b="1" dirty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stav bitu</a:t>
            </a:r>
          </a:p>
          <a:p>
            <a:r>
              <a:rPr lang="cs-CZ" sz="1600"/>
              <a:t> odešle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2886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2" y="2614811"/>
            <a:ext cx="3009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7" name="Line 55"/>
          <p:cNvSpPr>
            <a:spLocks noChangeShapeType="1"/>
          </p:cNvSpPr>
          <p:nvPr/>
        </p:nvSpPr>
        <p:spPr bwMode="auto">
          <a:xfrm flipH="1" flipV="1">
            <a:off x="2481087" y="3893343"/>
            <a:ext cx="4536157" cy="12303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8" name="Line 56"/>
          <p:cNvSpPr>
            <a:spLocks noChangeShapeType="1"/>
          </p:cNvSpPr>
          <p:nvPr/>
        </p:nvSpPr>
        <p:spPr bwMode="auto">
          <a:xfrm flipH="1" flipV="1">
            <a:off x="1544635" y="3770313"/>
            <a:ext cx="4107483" cy="6151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10" name="AutoShape 58"/>
          <p:cNvSpPr>
            <a:spLocks noChangeArrowheads="1"/>
          </p:cNvSpPr>
          <p:nvPr/>
        </p:nvSpPr>
        <p:spPr bwMode="auto">
          <a:xfrm>
            <a:off x="2843213" y="4293096"/>
            <a:ext cx="1085850" cy="738188"/>
          </a:xfrm>
          <a:prstGeom prst="wedgeRoundRectCallout">
            <a:avLst>
              <a:gd name="adj1" fmla="val -73979"/>
              <a:gd name="adj2" fmla="val -979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9211" name="AutoShape 59"/>
          <p:cNvSpPr>
            <a:spLocks noChangeArrowheads="1"/>
          </p:cNvSpPr>
          <p:nvPr/>
        </p:nvSpPr>
        <p:spPr bwMode="auto">
          <a:xfrm>
            <a:off x="1241401" y="4181475"/>
            <a:ext cx="1439862" cy="936625"/>
          </a:xfrm>
          <a:prstGeom prst="wedgeRoundRectCallout">
            <a:avLst>
              <a:gd name="adj1" fmla="val -35666"/>
              <a:gd name="adj2" fmla="val -8152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graphicFrame>
        <p:nvGraphicFramePr>
          <p:cNvPr id="7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2649</Words>
  <Application>Microsoft Office PowerPoint</Application>
  <PresentationFormat>Předvádění na obrazovce (4:3)</PresentationFormat>
  <Paragraphs>697</Paragraphs>
  <Slides>32</Slides>
  <Notes>32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4" baseType="lpstr">
      <vt:lpstr>Motiv sady Office</vt:lpstr>
      <vt:lpstr>Vlastní návrh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Snímek 17</vt:lpstr>
      <vt:lpstr>Snímek 18</vt:lpstr>
      <vt:lpstr>Snímek 19</vt:lpstr>
      <vt:lpstr>Snímek 20</vt:lpstr>
      <vt:lpstr>Snímek 21</vt:lpstr>
      <vt:lpstr>Snímek 22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  <vt:lpstr>Snímek 30</vt:lpstr>
      <vt:lpstr>Snímek 31</vt:lpstr>
      <vt:lpstr>Snímek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josef.grosman</cp:lastModifiedBy>
  <cp:revision>49</cp:revision>
  <dcterms:created xsi:type="dcterms:W3CDTF">2010-03-02T11:37:00Z</dcterms:created>
  <dcterms:modified xsi:type="dcterms:W3CDTF">2014-11-11T08:16:14Z</dcterms:modified>
</cp:coreProperties>
</file>