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7" r:id="rId3"/>
    <p:sldId id="318" r:id="rId4"/>
    <p:sldId id="265" r:id="rId5"/>
    <p:sldId id="310" r:id="rId6"/>
    <p:sldId id="319" r:id="rId7"/>
    <p:sldId id="320" r:id="rId8"/>
    <p:sldId id="321" r:id="rId9"/>
    <p:sldId id="322" r:id="rId10"/>
    <p:sldId id="323" r:id="rId11"/>
    <p:sldId id="315" r:id="rId12"/>
    <p:sldId id="333" r:id="rId13"/>
    <p:sldId id="334" r:id="rId14"/>
    <p:sldId id="335" r:id="rId15"/>
    <p:sldId id="316" r:id="rId16"/>
    <p:sldId id="317" r:id="rId17"/>
    <p:sldId id="260" r:id="rId18"/>
    <p:sldId id="301" r:id="rId19"/>
    <p:sldId id="284" r:id="rId20"/>
    <p:sldId id="285" r:id="rId21"/>
    <p:sldId id="288" r:id="rId22"/>
    <p:sldId id="289" r:id="rId23"/>
    <p:sldId id="286" r:id="rId24"/>
    <p:sldId id="287" r:id="rId25"/>
    <p:sldId id="290" r:id="rId26"/>
    <p:sldId id="305" r:id="rId27"/>
    <p:sldId id="292" r:id="rId28"/>
    <p:sldId id="306" r:id="rId29"/>
    <p:sldId id="309" r:id="rId30"/>
    <p:sldId id="302" r:id="rId31"/>
    <p:sldId id="303" r:id="rId32"/>
    <p:sldId id="304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CC3300"/>
    <a:srgbClr val="0099FF"/>
    <a:srgbClr val="66CCFF"/>
    <a:srgbClr val="FF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E0592E5-0AAC-4032-A4B8-1BBFBF492B56}" type="datetimeFigureOut">
              <a:rPr lang="cs-CZ"/>
              <a:pPr>
                <a:defRPr/>
              </a:pPr>
              <a:t>26.10.2015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3BF85BF-2CBB-494B-AE5B-16DCDFB5D74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7287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5AB51B-CBFA-41F6-B940-A63EA32852A3}" type="datetimeFigureOut">
              <a:rPr lang="cs-CZ"/>
              <a:pPr/>
              <a:t>26.10.2015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844405-0739-4E7E-8CF5-96ACF84BE6A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39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MR3S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921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- požadavek na čtení 16bitové hodnoty – funkční kód 3 a vrací požadovanou hodnotu,  </a:t>
            </a:r>
          </a:p>
          <a:p>
            <a:r>
              <a:rPr lang="cs-CZ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/>
              <a:t>   - požadavek na čtení bitové hodnoty – funkční kód 1 a vrací stav požadovaného bitu</a:t>
            </a:r>
          </a:p>
          <a:p>
            <a:r>
              <a:rPr lang="cs-CZ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084168" y="3068960"/>
            <a:ext cx="2808312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(metoda…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1981200" y="3068638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14049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15494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1908175" y="1628775"/>
            <a:ext cx="1223963" cy="433388"/>
          </a:xfrm>
          <a:prstGeom prst="wedgeRoundRectCallout">
            <a:avLst>
              <a:gd name="adj1" fmla="val -57005"/>
              <a:gd name="adj2" fmla="val 6318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84" name="AutoShape 8"/>
          <p:cNvSpPr>
            <a:spLocks noChangeArrowheads="1"/>
          </p:cNvSpPr>
          <p:nvPr/>
        </p:nvSpPr>
        <p:spPr bwMode="auto">
          <a:xfrm>
            <a:off x="1979613" y="4294188"/>
            <a:ext cx="1076325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>
            <a:off x="1984375" y="5443538"/>
            <a:ext cx="1076325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Zpracování,</a:t>
            </a:r>
          </a:p>
          <a:p>
            <a:pPr algn="ctr"/>
            <a:r>
              <a:rPr lang="cs-CZ" sz="1400">
                <a:cs typeface="Arial" charset="0"/>
              </a:rPr>
              <a:t>odpověď</a:t>
            </a:r>
          </a:p>
        </p:txBody>
      </p:sp>
      <p:cxnSp>
        <p:nvCxnSpPr>
          <p:cNvPr id="101386" name="AutoShape 10"/>
          <p:cNvCxnSpPr>
            <a:cxnSpLocks noChangeShapeType="1"/>
            <a:stCxn id="101380" idx="2"/>
            <a:endCxn id="101384" idx="0"/>
          </p:cNvCxnSpPr>
          <p:nvPr/>
        </p:nvCxnSpPr>
        <p:spPr bwMode="auto">
          <a:xfrm flipH="1">
            <a:off x="2517775" y="3573463"/>
            <a:ext cx="317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7" name="AutoShape 11"/>
          <p:cNvCxnSpPr>
            <a:cxnSpLocks noChangeShapeType="1"/>
            <a:stCxn id="101384" idx="2"/>
            <a:endCxn id="101385" idx="0"/>
          </p:cNvCxnSpPr>
          <p:nvPr/>
        </p:nvCxnSpPr>
        <p:spPr bwMode="auto">
          <a:xfrm>
            <a:off x="2517775" y="4797425"/>
            <a:ext cx="4763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8" name="AutoShape 12"/>
          <p:cNvCxnSpPr>
            <a:cxnSpLocks noChangeShapeType="1"/>
            <a:stCxn id="101385" idx="1"/>
            <a:endCxn id="101380" idx="1"/>
          </p:cNvCxnSpPr>
          <p:nvPr/>
        </p:nvCxnSpPr>
        <p:spPr bwMode="auto">
          <a:xfrm rot="10800000">
            <a:off x="1981200" y="3321050"/>
            <a:ext cx="3175" cy="2374900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01389" name="AutoShape 13"/>
          <p:cNvSpPr>
            <a:spLocks noChangeArrowheads="1"/>
          </p:cNvSpPr>
          <p:nvPr/>
        </p:nvSpPr>
        <p:spPr bwMode="auto">
          <a:xfrm>
            <a:off x="2843213" y="3644900"/>
            <a:ext cx="1081087" cy="506413"/>
          </a:xfrm>
          <a:prstGeom prst="wedgeRoundRectCallout">
            <a:avLst>
              <a:gd name="adj1" fmla="val -81569"/>
              <a:gd name="adj2" fmla="val 28056"/>
              <a:gd name="adj3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Přišel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101391" name="AutoShape 15"/>
          <p:cNvCxnSpPr>
            <a:cxnSpLocks noChangeShapeType="1"/>
            <a:stCxn id="101384" idx="2"/>
            <a:endCxn id="101384" idx="3"/>
          </p:cNvCxnSpPr>
          <p:nvPr/>
        </p:nvCxnSpPr>
        <p:spPr bwMode="auto">
          <a:xfrm rot="5400000" flipH="1" flipV="1">
            <a:off x="2661444" y="4402931"/>
            <a:ext cx="250825" cy="538163"/>
          </a:xfrm>
          <a:prstGeom prst="curvedConnector4">
            <a:avLst>
              <a:gd name="adj1" fmla="val -91139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01392" name="AutoShape 16"/>
          <p:cNvSpPr>
            <a:spLocks noChangeArrowheads="1"/>
          </p:cNvSpPr>
          <p:nvPr/>
        </p:nvSpPr>
        <p:spPr bwMode="auto">
          <a:xfrm>
            <a:off x="3490913" y="5516563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>
            <a:off x="3203575" y="4940300"/>
            <a:ext cx="1439863" cy="504825"/>
          </a:xfrm>
          <a:prstGeom prst="wedgeRoundRectCallout">
            <a:avLst>
              <a:gd name="adj1" fmla="val -96306"/>
              <a:gd name="adj2" fmla="val 912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>
            <a:off x="466725" y="5948363"/>
            <a:ext cx="1225550" cy="287337"/>
          </a:xfrm>
          <a:prstGeom prst="wedgeRoundRectCallout">
            <a:avLst>
              <a:gd name="adj1" fmla="val 45727"/>
              <a:gd name="adj2" fmla="val -19364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101396" name="AutoShape 20"/>
          <p:cNvSpPr>
            <a:spLocks noChangeArrowheads="1"/>
          </p:cNvSpPr>
          <p:nvPr/>
        </p:nvSpPr>
        <p:spPr bwMode="auto">
          <a:xfrm>
            <a:off x="3490913" y="4219575"/>
            <a:ext cx="1081087" cy="504825"/>
          </a:xfrm>
          <a:prstGeom prst="wedgeRoundRectCallout">
            <a:avLst>
              <a:gd name="adj1" fmla="val -72616"/>
              <a:gd name="adj2" fmla="val 3647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Další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byte(y) </a:t>
            </a:r>
            <a:endParaRPr lang="cs-CZ" sz="1200" dirty="0">
              <a:latin typeface="Times New Roman" charset="0"/>
              <a:cs typeface="Times New Roman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01398" name="AutoShape 22"/>
          <p:cNvSpPr>
            <a:spLocks noChangeArrowheads="1"/>
          </p:cNvSpPr>
          <p:nvPr/>
        </p:nvSpPr>
        <p:spPr bwMode="auto">
          <a:xfrm>
            <a:off x="1979613" y="2276475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stav</a:t>
            </a:r>
          </a:p>
        </p:txBody>
      </p:sp>
      <p:cxnSp>
        <p:nvCxnSpPr>
          <p:cNvPr id="101399" name="AutoShape 23"/>
          <p:cNvCxnSpPr>
            <a:cxnSpLocks noChangeShapeType="1"/>
            <a:stCxn id="101398" idx="2"/>
            <a:endCxn id="101380" idx="0"/>
          </p:cNvCxnSpPr>
          <p:nvPr/>
        </p:nvCxnSpPr>
        <p:spPr bwMode="auto">
          <a:xfrm>
            <a:off x="2519363" y="2781300"/>
            <a:ext cx="1587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400" name="AutoShape 24"/>
          <p:cNvSpPr>
            <a:spLocks noChangeArrowheads="1"/>
          </p:cNvSpPr>
          <p:nvPr/>
        </p:nvSpPr>
        <p:spPr bwMode="auto">
          <a:xfrm>
            <a:off x="683568" y="2852936"/>
            <a:ext cx="1223963" cy="433388"/>
          </a:xfrm>
          <a:prstGeom prst="wedgeRoundRectCallout">
            <a:avLst>
              <a:gd name="adj1" fmla="val 96164"/>
              <a:gd name="adj2" fmla="val -2125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643438" y="1886514"/>
            <a:ext cx="418497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stPocatek,stKlid,stVysilani,stPrijem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3707904" y="3212976"/>
            <a:ext cx="2448272" cy="7920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355976" y="3284984"/>
            <a:ext cx="1800200" cy="12961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29" name="AutoShape 19"/>
          <p:cNvCxnSpPr>
            <a:cxnSpLocks noChangeShapeType="1"/>
            <a:stCxn id="101398" idx="2"/>
            <a:endCxn id="101398" idx="3"/>
          </p:cNvCxnSpPr>
          <p:nvPr/>
        </p:nvCxnSpPr>
        <p:spPr bwMode="auto">
          <a:xfrm rot="5400000" flipH="1" flipV="1">
            <a:off x="2663032" y="2385219"/>
            <a:ext cx="252412" cy="539750"/>
          </a:xfrm>
          <a:prstGeom prst="curvedConnector4">
            <a:avLst>
              <a:gd name="adj1" fmla="val -90566"/>
              <a:gd name="adj2" fmla="val 142353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AutoShape 20"/>
          <p:cNvSpPr>
            <a:spLocks noChangeArrowheads="1"/>
          </p:cNvSpPr>
          <p:nvPr/>
        </p:nvSpPr>
        <p:spPr bwMode="auto">
          <a:xfrm>
            <a:off x="3419872" y="2708920"/>
            <a:ext cx="1225550" cy="431800"/>
          </a:xfrm>
          <a:prstGeom prst="wedgeRoundRectCallout">
            <a:avLst>
              <a:gd name="adj1" fmla="val -62078"/>
              <a:gd name="adj2" fmla="val -602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355976" y="3068960"/>
            <a:ext cx="1800200" cy="720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Obdélník 34"/>
          <p:cNvSpPr/>
          <p:nvPr/>
        </p:nvSpPr>
        <p:spPr>
          <a:xfrm>
            <a:off x="6128964" y="443711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3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186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break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;</a:t>
            </a:r>
            <a:endParaRPr lang="cs-CZ" sz="1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(metoda...);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1" y="5229200"/>
            <a:ext cx="4774407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2096516" y="4849415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699793" y="4725144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364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1623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</p:txBody>
      </p:sp>
      <p:cxnSp>
        <p:nvCxnSpPr>
          <p:cNvPr id="111624" name="AutoShape 8"/>
          <p:cNvCxnSpPr>
            <a:cxnSpLocks noChangeShapeType="1"/>
            <a:stCxn id="111622" idx="2"/>
            <a:endCxn id="111623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1625" name="AutoShape 9"/>
          <p:cNvCxnSpPr>
            <a:cxnSpLocks noChangeShapeType="1"/>
            <a:stCxn id="111623" idx="2"/>
            <a:endCxn id="111623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1626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11627" name="AutoShape 11"/>
          <p:cNvSpPr>
            <a:spLocks noChangeArrowheads="1"/>
          </p:cNvSpPr>
          <p:nvPr/>
        </p:nvSpPr>
        <p:spPr bwMode="auto">
          <a:xfrm>
            <a:off x="7307263" y="3644900"/>
            <a:ext cx="1297186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9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1549400" y="2020888"/>
            <a:ext cx="3527425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 smtClean="0">
                <a:latin typeface="Lucida Console" pitchFamily="49" charset="0"/>
              </a:rPr>
              <a:t>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 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547813" y="5498068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požadavku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107504" y="2060848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323404" y="5527005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14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4479"/>
            <a:ext cx="2648732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8625" y="1628775"/>
            <a:ext cx="84931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CRC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57188" y="2852738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547664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547664" y="2900363"/>
            <a:ext cx="2335896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547664" y="3957638"/>
            <a:ext cx="2348720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09588" y="3981450"/>
            <a:ext cx="839787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 flipH="1" flipV="1">
            <a:off x="2843212" y="4940300"/>
            <a:ext cx="2376860" cy="14488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 flipH="1">
            <a:off x="3348037" y="5188744"/>
            <a:ext cx="3096170" cy="4008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Rectangle 55"/>
          <p:cNvSpPr>
            <a:spLocks noChangeArrowheads="1"/>
          </p:cNvSpPr>
          <p:nvPr/>
        </p:nvSpPr>
        <p:spPr bwMode="auto">
          <a:xfrm>
            <a:off x="6928425" y="1556792"/>
            <a:ext cx="1656159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74" y="3029893"/>
            <a:ext cx="2648732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 ||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!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=1)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10240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50825" y="3212976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 </a:t>
            </a:r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 flipH="1" flipV="1">
            <a:off x="5004047" y="2564901"/>
            <a:ext cx="1728193" cy="151217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39749" y="3789040"/>
            <a:ext cx="543651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BIT_RD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||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1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[0]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(ADR_S,kod_r,1,vals,bfout);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 flipH="1">
            <a:off x="3995934" y="4149080"/>
            <a:ext cx="3960441" cy="43204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231174" y="1772816"/>
            <a:ext cx="26613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187450" y="5140746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90488" y="5085184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87450" y="5651921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7950" y="5685259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1187450" y="6381328"/>
            <a:ext cx="4895850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358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48" y="3212181"/>
            <a:ext cx="2886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3759" y="3297906"/>
            <a:ext cx="1512887" cy="1276350"/>
          </a:xfrm>
          <a:prstGeom prst="rect">
            <a:avLst/>
          </a:prstGeom>
          <a:noFill/>
        </p:spPr>
      </p:pic>
      <p:sp>
        <p:nvSpPr>
          <p:cNvPr id="59409" name="Line 17"/>
          <p:cNvSpPr>
            <a:spLocks noChangeShapeType="1"/>
          </p:cNvSpPr>
          <p:nvPr/>
        </p:nvSpPr>
        <p:spPr bwMode="auto">
          <a:xfrm flipH="1" flipV="1">
            <a:off x="2324646" y="3574131"/>
            <a:ext cx="3399482" cy="7920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 flipV="1">
            <a:off x="3166963" y="3506090"/>
            <a:ext cx="4213349" cy="932136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2555875" y="1052513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1589609" y="3061368"/>
            <a:ext cx="1871662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RTU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18" name="AutoShape 26"/>
          <p:cNvSpPr>
            <a:spLocks noChangeArrowheads="1"/>
          </p:cNvSpPr>
          <p:nvPr/>
        </p:nvSpPr>
        <p:spPr bwMode="auto">
          <a:xfrm>
            <a:off x="539552" y="2237456"/>
            <a:ext cx="1439863" cy="936625"/>
          </a:xfrm>
          <a:prstGeom prst="wedgeRoundRectCallout">
            <a:avLst>
              <a:gd name="adj1" fmla="val 64663"/>
              <a:gd name="adj2" fmla="val 8135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MrtuRd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>
            <a:off x="4329709" y="2464468"/>
            <a:ext cx="1223962" cy="709613"/>
          </a:xfrm>
          <a:prstGeom prst="wedgeRoundRectCallout">
            <a:avLst>
              <a:gd name="adj1" fmla="val -49612"/>
              <a:gd name="adj2" fmla="val 13389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20" name="AutoShape 28"/>
          <p:cNvSpPr>
            <a:spLocks noChangeArrowheads="1"/>
          </p:cNvSpPr>
          <p:nvPr/>
        </p:nvSpPr>
        <p:spPr bwMode="auto">
          <a:xfrm>
            <a:off x="4329709" y="4725069"/>
            <a:ext cx="1157287" cy="792163"/>
          </a:xfrm>
          <a:prstGeom prst="wedgeRoundRectCallout">
            <a:avLst>
              <a:gd name="adj1" fmla="val -54666"/>
              <a:gd name="adj2" fmla="val -13938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21" name="AutoShape 29"/>
          <p:cNvSpPr>
            <a:spLocks noChangeArrowheads="1"/>
          </p:cNvSpPr>
          <p:nvPr/>
        </p:nvSpPr>
        <p:spPr bwMode="auto">
          <a:xfrm>
            <a:off x="3100438" y="2336674"/>
            <a:ext cx="1085850" cy="738187"/>
          </a:xfrm>
          <a:prstGeom prst="wedgeRoundRectCallout">
            <a:avLst>
              <a:gd name="adj1" fmla="val -39911"/>
              <a:gd name="adj2" fmla="val 9236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MrtuRd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/>
              <a:t>R</a:t>
            </a:r>
            <a:r>
              <a:rPr lang="cs-CZ" sz="1200" b="1" dirty="0" smtClean="0"/>
              <a:t>3S</a:t>
            </a:r>
            <a:endParaRPr lang="cs-CZ" sz="1200" b="1" dirty="0"/>
          </a:p>
        </p:txBody>
      </p:sp>
      <p:sp>
        <p:nvSpPr>
          <p:cNvPr id="1208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20870" name="Group 38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Modbus.C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0899" name="Group 67"/>
          <p:cNvGraphicFramePr>
            <a:graphicFrameLocks noGrp="1"/>
          </p:cNvGraphicFramePr>
          <p:nvPr/>
        </p:nvGraphicFramePr>
        <p:xfrm>
          <a:off x="973138" y="3676650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/>
              <a:t>R</a:t>
            </a:r>
            <a:r>
              <a:rPr lang="cs-CZ" sz="1200" b="1" dirty="0" smtClean="0"/>
              <a:t>3S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M</a:t>
            </a:r>
            <a:r>
              <a:rPr lang="en-US" sz="2400" b="1" dirty="0"/>
              <a:t>R</a:t>
            </a:r>
            <a:r>
              <a:rPr lang="cs-CZ" sz="2400" b="1" dirty="0" smtClean="0"/>
              <a:t>3S</a:t>
            </a:r>
            <a:endParaRPr lang="cs-CZ" sz="2400" b="1" dirty="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827584" y="2492896"/>
            <a:ext cx="72891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Slave (Server) na PC, Master (Klient) na mikropočítači.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čtení 16bitového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  <a:endParaRPr lang="cs-CZ" sz="1600" b="1" dirty="0" smtClean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>
                <a:solidFill>
                  <a:srgbClr val="0000FF"/>
                </a:solidFill>
              </a:rPr>
              <a:t>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26993" name="AutoShape 17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26998" name="Line 22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5292725" y="3933056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5278438" y="30480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>
                <a:cs typeface="Arial" charset="0"/>
              </a:rPr>
              <a:t>Formát UART:   8,N,2  → 11 bitů , f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19200 bit/s →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1/f</a:t>
            </a:r>
            <a:r>
              <a:rPr lang="cs-CZ" sz="1600" baseline="-25000">
                <a:cs typeface="Arial" charset="0"/>
              </a:rPr>
              <a:t>bit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3,5∙11∙t</a:t>
            </a:r>
            <a:r>
              <a:rPr lang="cs-CZ" sz="1600" baseline="-25000">
                <a:cs typeface="Arial" charset="0"/>
              </a:rPr>
              <a:t>bit </a:t>
            </a:r>
            <a:r>
              <a:rPr lang="cs-CZ" sz="1600">
                <a:cs typeface="Arial" charset="0"/>
              </a:rPr>
              <a:t> ≈ 2 ms  tik</a:t>
            </a:r>
            <a:endParaRPr lang="en-US" sz="1600">
              <a:cs typeface="Arial" charset="0"/>
            </a:endParaRPr>
          </a:p>
          <a:p>
            <a:endParaRPr lang="en-US" sz="1600">
              <a:cs typeface="Arial" charset="0"/>
            </a:endParaRPr>
          </a:p>
          <a:p>
            <a:r>
              <a:rPr lang="en-US" sz="1600">
                <a:cs typeface="Arial" charset="0"/>
              </a:rPr>
              <a:t>pro </a:t>
            </a:r>
            <a:r>
              <a:rPr lang="cs-CZ" sz="1600">
                <a:cs typeface="Arial" charset="0"/>
              </a:rPr>
              <a:t>časovač T1 :  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N3_5∙12/f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pro sériový kanál řízený časovačem T2 je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32∙NBIT/f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t3,5 = 3,5∙11∙32∙NBIT/fosc = N3_5∙12/fosc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N3_5 = NBIT∙109  →    </a:t>
            </a:r>
            <a:r>
              <a:rPr lang="en-US" sz="1600">
                <a:cs typeface="Arial" charset="0"/>
              </a:rPr>
              <a:t>#define N3_5 109*NBIT</a:t>
            </a:r>
            <a:endParaRPr lang="cs-CZ" sz="1600">
              <a:cs typeface="Arial" charset="0"/>
            </a:endParaRPr>
          </a:p>
          <a:p>
            <a:endParaRPr lang="cs-CZ" sz="1600" baseline="-25000">
              <a:cs typeface="Arial" charset="0"/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496300" cy="452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Realizuje funkce (požadavky na server)</a:t>
            </a:r>
          </a:p>
          <a:p>
            <a:r>
              <a:rPr lang="cs-CZ" sz="1600"/>
              <a:t>   - požadavek čtení 16 bitové hodnoty vnitřního registru – funkční kód 3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MrtuRd  s kódem funkce 3 (FCE_RREG)</a:t>
            </a:r>
          </a:p>
          <a:p>
            <a:r>
              <a:rPr lang="cs-CZ" sz="1600"/>
              <a:t>   - požadavek na čtení bitové hodnoty – funkční kód 1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MrtuRd s kodem funkce 1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Požadavky odesílat střídavě v pravidelných časových intervalech cca 200 ms,</a:t>
            </a:r>
          </a:p>
          <a:p>
            <a:r>
              <a:rPr lang="cs-CZ" sz="1600">
                <a:solidFill>
                  <a:schemeClr val="tx2"/>
                </a:solidFill>
              </a:rPr>
              <a:t>      jen když je Master ve stavu </a:t>
            </a:r>
            <a:r>
              <a:rPr lang="cs-CZ" sz="1600" b="1">
                <a:solidFill>
                  <a:schemeClr val="tx2"/>
                </a:solidFill>
              </a:rPr>
              <a:t>klidu</a:t>
            </a:r>
          </a:p>
          <a:p>
            <a:r>
              <a:rPr lang="cs-CZ" sz="1600">
                <a:solidFill>
                  <a:schemeClr val="tx2"/>
                </a:solidFill>
              </a:rPr>
              <a:t>     realizace časovačem T0 </a:t>
            </a:r>
          </a:p>
          <a:p>
            <a:r>
              <a:rPr lang="cs-CZ" sz="1600">
                <a:solidFill>
                  <a:schemeClr val="tx2"/>
                </a:solidFill>
              </a:rPr>
              <a:t>  Imlementovat generování čekacího TimeOut intervalu 500 ms na odpvěď od Slave 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cs-CZ" sz="1600">
                <a:solidFill>
                  <a:schemeClr val="tx2"/>
                </a:solidFill>
              </a:rPr>
              <a:t>  Zjednodušený příjem odpovědi</a:t>
            </a:r>
          </a:p>
          <a:p>
            <a:r>
              <a:rPr lang="cs-CZ" sz="1600">
                <a:solidFill>
                  <a:schemeClr val="tx2"/>
                </a:solidFill>
              </a:rPr>
              <a:t>    příchozí adresu Slave není nutno testovat, pouze správnost CRC</a:t>
            </a:r>
          </a:p>
          <a:p>
            <a:r>
              <a:rPr lang="cs-CZ" sz="1600">
                <a:solidFill>
                  <a:schemeClr val="tx2"/>
                </a:solidFill>
              </a:rPr>
              <a:t>    zpracovat jen odpovědi na požadavky čtení registru (FCE_RREG)</a:t>
            </a:r>
          </a:p>
          <a:p>
            <a:r>
              <a:rPr lang="cs-CZ" sz="1600">
                <a:solidFill>
                  <a:schemeClr val="tx2"/>
                </a:solidFill>
              </a:rPr>
              <a:t>       a  čtení bitu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 inform</a:t>
            </a:r>
            <a:r>
              <a:rPr lang="en-US" sz="1600">
                <a:solidFill>
                  <a:schemeClr val="tx2"/>
                </a:solidFill>
              </a:rPr>
              <a:t>ace o ch</a:t>
            </a:r>
            <a:r>
              <a:rPr lang="cs-CZ" sz="1600">
                <a:solidFill>
                  <a:schemeClr val="tx2"/>
                </a:solidFill>
              </a:rPr>
              <a:t>ybě Slave: jen omezeně, nebo vůbec</a:t>
            </a:r>
          </a:p>
          <a:p>
            <a:r>
              <a:rPr lang="cs-CZ" sz="1600"/>
              <a:t>   </a:t>
            </a:r>
            <a:r>
              <a:rPr lang="cs-CZ" sz="160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>
                <a:solidFill>
                  <a:schemeClr val="tx2"/>
                </a:solidFill>
              </a:rPr>
              <a:t>    Omezená (žádná) implementace generování intervalu 1,5 znaku</a:t>
            </a:r>
            <a:r>
              <a:rPr lang="cs-CZ">
                <a:solidFill>
                  <a:schemeClr val="tx2"/>
                </a:solidFill>
              </a:rPr>
              <a:t>  </a:t>
            </a:r>
          </a:p>
          <a:p>
            <a:endParaRPr lang="cs-CZ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1619250" y="1846263"/>
            <a:ext cx="1225550" cy="288925"/>
          </a:xfrm>
          <a:prstGeom prst="wedgeRoundRectCallout">
            <a:avLst>
              <a:gd name="adj1" fmla="val 85231"/>
              <a:gd name="adj2" fmla="val -7307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</p:txBody>
      </p:sp>
      <p:sp>
        <p:nvSpPr>
          <p:cNvPr id="124936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4939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4940" name="AutoShape 12"/>
          <p:cNvCxnSpPr>
            <a:cxnSpLocks noChangeShapeType="1"/>
            <a:stCxn id="124932" idx="2"/>
            <a:endCxn id="124936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1" name="AutoShape 13"/>
          <p:cNvCxnSpPr>
            <a:cxnSpLocks noChangeShapeType="1"/>
            <a:stCxn id="124936" idx="2"/>
            <a:endCxn id="124937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2" name="AutoShape 14"/>
          <p:cNvCxnSpPr>
            <a:cxnSpLocks noChangeShapeType="1"/>
            <a:stCxn id="124937" idx="3"/>
            <a:endCxn id="124938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3" name="AutoShape 15"/>
          <p:cNvCxnSpPr>
            <a:cxnSpLocks noChangeShapeType="1"/>
            <a:stCxn id="124937" idx="1"/>
            <a:endCxn id="124939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4" name="AutoShape 16"/>
          <p:cNvCxnSpPr>
            <a:cxnSpLocks noChangeShapeType="1"/>
            <a:stCxn id="124956" idx="0"/>
            <a:endCxn id="124932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4945" name="AutoShape 17"/>
          <p:cNvCxnSpPr>
            <a:cxnSpLocks noChangeShapeType="1"/>
            <a:stCxn id="124939" idx="0"/>
            <a:endCxn id="124932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4946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</a:t>
            </a:r>
            <a:r>
              <a:rPr lang="en-US" sz="1400">
                <a:latin typeface="Times New Roman" charset="0"/>
                <a:cs typeface="Times New Roman" charset="0"/>
              </a:rPr>
              <a:t>ov</a:t>
            </a:r>
            <a:r>
              <a:rPr lang="cs-CZ" sz="1400">
                <a:latin typeface="Times New Roman" charset="0"/>
                <a:cs typeface="Times New Roman" charset="0"/>
              </a:rPr>
              <a:t>ý Interval</a:t>
            </a:r>
          </a:p>
        </p:txBody>
      </p:sp>
      <p:sp>
        <p:nvSpPr>
          <p:cNvPr id="124947" name="AutoShape 19"/>
          <p:cNvSpPr>
            <a:spLocks noChangeArrowheads="1"/>
          </p:cNvSpPr>
          <p:nvPr/>
        </p:nvSpPr>
        <p:spPr bwMode="auto">
          <a:xfrm>
            <a:off x="4572000" y="4006850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4643438" y="3502025"/>
            <a:ext cx="1657350" cy="358775"/>
          </a:xfrm>
          <a:prstGeom prst="wedgeRectCallout">
            <a:avLst>
              <a:gd name="adj1" fmla="val -67144"/>
              <a:gd name="adj2" fmla="val 5309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4067175" y="4654550"/>
            <a:ext cx="1081088" cy="288925"/>
          </a:xfrm>
          <a:prstGeom prst="wedgeRoundRectCallout">
            <a:avLst>
              <a:gd name="adj1" fmla="val -4333"/>
              <a:gd name="adj2" fmla="val 15988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byte</a:t>
            </a:r>
          </a:p>
        </p:txBody>
      </p:sp>
      <p:cxnSp>
        <p:nvCxnSpPr>
          <p:cNvPr id="124953" name="AutoShape 25"/>
          <p:cNvCxnSpPr>
            <a:cxnSpLocks noChangeShapeType="1"/>
            <a:stCxn id="124938" idx="2"/>
            <a:endCxn id="124939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4954" name="AutoShape 26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6" name="AutoShape 28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4957" name="AutoShape 29"/>
          <p:cNvCxnSpPr>
            <a:cxnSpLocks noChangeShapeType="1"/>
            <a:stCxn id="124938" idx="3"/>
            <a:endCxn id="124956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4958" name="AutoShape 30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3059113" y="6151563"/>
            <a:ext cx="316865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/>
              <a:t>enum </a:t>
            </a:r>
            <a:r>
              <a:rPr lang="cs-CZ" sz="1400"/>
              <a:t>{stKlid,stCekani,stPrijem} stav;</a:t>
            </a:r>
          </a:p>
        </p:txBody>
      </p:sp>
      <p:sp>
        <p:nvSpPr>
          <p:cNvPr id="124960" name="AutoShape 32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Poč.stav</a:t>
            </a:r>
          </a:p>
        </p:txBody>
      </p:sp>
      <p:cxnSp>
        <p:nvCxnSpPr>
          <p:cNvPr id="124961" name="AutoShape 33"/>
          <p:cNvCxnSpPr>
            <a:cxnSpLocks noChangeShapeType="1"/>
            <a:stCxn id="124960" idx="2"/>
            <a:endCxn id="124932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4962" name="AutoShape 34"/>
          <p:cNvSpPr>
            <a:spLocks noChangeArrowheads="1"/>
          </p:cNvSpPr>
          <p:nvPr/>
        </p:nvSpPr>
        <p:spPr bwMode="auto">
          <a:xfrm>
            <a:off x="4716463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124963" name="AutoShape 35"/>
          <p:cNvSpPr>
            <a:spLocks noChangeArrowheads="1"/>
          </p:cNvSpPr>
          <p:nvPr/>
        </p:nvSpPr>
        <p:spPr bwMode="auto">
          <a:xfrm>
            <a:off x="7307263" y="4724400"/>
            <a:ext cx="1657350" cy="1584325"/>
          </a:xfrm>
          <a:prstGeom prst="wedgeRectCallout">
            <a:avLst>
              <a:gd name="adj1" fmla="val -64847"/>
              <a:gd name="adj2" fmla="val -731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16bit. hodn.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(informace o chybě SLAVu)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31077" name="Oval 5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1079" name="AutoShape 7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31080" name="AutoShape 8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31082" name="AutoShape 10"/>
          <p:cNvCxnSpPr>
            <a:cxnSpLocks noChangeShapeType="1"/>
            <a:stCxn id="131081" idx="2"/>
            <a:endCxn id="131080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31083" name="AutoShape 11"/>
          <p:cNvCxnSpPr>
            <a:cxnSpLocks noChangeShapeType="1"/>
            <a:stCxn id="131081" idx="2"/>
            <a:endCxn id="131081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31084" name="AutoShape 12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  <a:r>
              <a:rPr lang="en-US" sz="1200">
                <a:latin typeface="Times New Roman" charset="0"/>
                <a:cs typeface="Times New Roman" charset="0"/>
              </a:rPr>
              <a:t> (RI)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31085" name="AutoShape 13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endParaRPr lang="cs-CZ" sz="12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(RI);</a:t>
            </a:r>
          </a:p>
          <a:p>
            <a:r>
              <a:rPr lang="cs-CZ" sz="1400" dirty="0">
                <a:latin typeface="Lucida Console" pitchFamily="49" charset="0"/>
              </a:rPr>
              <a:t>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92080" y="213285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15155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1556" name="Rectangle 1028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51557" name="Text Box 1029"/>
          <p:cNvSpPr txBox="1">
            <a:spLocks noChangeArrowheads="1"/>
          </p:cNvSpPr>
          <p:nvPr/>
        </p:nvSpPr>
        <p:spPr bwMode="auto">
          <a:xfrm>
            <a:off x="434975" y="1412875"/>
            <a:ext cx="757078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</a:t>
            </a:r>
          </a:p>
        </p:txBody>
      </p:sp>
      <p:graphicFrame>
        <p:nvGraphicFramePr>
          <p:cNvPr id="151558" name="Group 1030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589" name="Rectangle 1061"/>
          <p:cNvSpPr>
            <a:spLocks noChangeArrowheads="1"/>
          </p:cNvSpPr>
          <p:nvPr/>
        </p:nvSpPr>
        <p:spPr bwMode="auto">
          <a:xfrm>
            <a:off x="1259458" y="2636912"/>
            <a:ext cx="5832822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MrtuRd</a:t>
            </a:r>
            <a:r>
              <a:rPr lang="cs-CZ" sz="1400" dirty="0">
                <a:latin typeface="Lucida Console" pitchFamily="49" charset="0"/>
              </a:rPr>
              <a:t>(ADR_S,FCE_RREG,REG_RD,1,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MrtuRd</a:t>
            </a:r>
            <a:r>
              <a:rPr lang="cs-CZ" sz="1400" dirty="0">
                <a:latin typeface="Lucida Console" pitchFamily="49" charset="0"/>
              </a:rPr>
              <a:t>(ADR_S,FCE_RBIT,BIT_RD,1,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51591" name="Rectangle 1063"/>
          <p:cNvSpPr>
            <a:spLocks noChangeArrowheads="1"/>
          </p:cNvSpPr>
          <p:nvPr/>
        </p:nvSpPr>
        <p:spPr bwMode="auto">
          <a:xfrm>
            <a:off x="6659563" y="2411413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51592" name="Rectangle 1064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5496" y="2617167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3" name="Rectangle 1062"/>
          <p:cNvSpPr>
            <a:spLocks noChangeArrowheads="1"/>
          </p:cNvSpPr>
          <p:nvPr/>
        </p:nvSpPr>
        <p:spPr bwMode="auto">
          <a:xfrm>
            <a:off x="1259632" y="5373216"/>
            <a:ext cx="5832648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13517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79388" y="981075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35175" name="AutoShape 7"/>
          <p:cNvCxnSpPr>
            <a:cxnSpLocks noChangeShapeType="1"/>
            <a:stCxn id="135173" idx="2"/>
            <a:endCxn id="135174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76" name="AutoShape 8"/>
          <p:cNvCxnSpPr>
            <a:cxnSpLocks noChangeShapeType="1"/>
            <a:stCxn id="135174" idx="2"/>
            <a:endCxn id="135174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35177" name="AutoShape 9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35178" name="AutoShape 10"/>
          <p:cNvSpPr>
            <a:spLocks noChangeArrowheads="1"/>
          </p:cNvSpPr>
          <p:nvPr/>
        </p:nvSpPr>
        <p:spPr bwMode="auto">
          <a:xfrm>
            <a:off x="7307263" y="3644900"/>
            <a:ext cx="1079500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5180" name="AutoShape 12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323850" y="1412875"/>
            <a:ext cx="3887788" cy="504753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(stav)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   </a:t>
            </a:r>
          </a:p>
          <a:p>
            <a:r>
              <a:rPr lang="cs-CZ" sz="1400" dirty="0">
                <a:latin typeface="Lucida Console" pitchFamily="49" charset="0"/>
              </a:rPr>
              <a:t>           stav=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  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)(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cs-CZ" sz="1400" dirty="0">
                <a:latin typeface="Lucida Console" pitchFamily="49" charset="0"/>
              </a:rPr>
              <a:t>      TF1=0;</a:t>
            </a:r>
          </a:p>
          <a:p>
            <a:r>
              <a:rPr lang="cs-CZ" sz="1400" dirty="0">
                <a:latin typeface="Lucida Console" pitchFamily="49" charset="0"/>
              </a:rPr>
              <a:t>           TR1=1;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cs-CZ" sz="1400" dirty="0">
                <a:latin typeface="Lucida Console" pitchFamily="49" charset="0"/>
              </a:rPr>
              <a:t>           TF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}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395288" y="6437313"/>
            <a:ext cx="2592387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(TF1){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076056" y="3140968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</a:t>
            </a:r>
            <a:r>
              <a:rPr lang="en-US" sz="1200" b="1" dirty="0" smtClean="0"/>
              <a:t>3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31763" y="2992438"/>
            <a:ext cx="127158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146050" y="3429000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1476375" y="1484313"/>
            <a:ext cx="5543550" cy="461664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[1]) == FCE_RREG)</a:t>
            </a:r>
          </a:p>
          <a:p>
            <a:r>
              <a:rPr lang="en-US" sz="1400" dirty="0">
                <a:latin typeface="Lucida Console" pitchFamily="49" charset="0"/>
              </a:rPr>
              <a:t>      {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RdWord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fbin</a:t>
            </a:r>
            <a:r>
              <a:rPr lang="en-US" sz="1400" dirty="0">
                <a:latin typeface="Lucida Console" pitchFamily="49" charset="0"/>
              </a:rPr>
              <a:t>[3]);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(...);</a:t>
            </a:r>
          </a:p>
          <a:p>
            <a:r>
              <a:rPr lang="en-US" sz="1400" dirty="0">
                <a:latin typeface="Lucida Console" pitchFamily="49" charset="0"/>
              </a:rPr>
              <a:t>      }</a:t>
            </a:r>
            <a:endParaRPr lang="cs-CZ" sz="1400" b="1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else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 == FCE_RBIT)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[3] &amp; 1) </a:t>
            </a:r>
            <a:r>
              <a:rPr lang="cs-CZ" sz="1400" dirty="0" smtClean="0">
                <a:latin typeface="Lucida Console" pitchFamily="49" charset="0"/>
              </a:rPr>
              <a:t>... ; // </a:t>
            </a:r>
            <a:r>
              <a:rPr lang="cs-CZ" sz="1400" i="1" dirty="0" smtClean="0">
                <a:latin typeface="Lucida Console" pitchFamily="49" charset="0"/>
              </a:rPr>
              <a:t>LED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cs-CZ" sz="1400" i="1" dirty="0" smtClean="0">
                <a:latin typeface="Lucida Console" pitchFamily="49" charset="0"/>
              </a:rPr>
              <a:t>svítí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    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... ;             // </a:t>
            </a:r>
            <a:r>
              <a:rPr lang="cs-CZ" sz="1400" i="1" dirty="0" smtClean="0">
                <a:latin typeface="Lucida Console" pitchFamily="49" charset="0"/>
              </a:rPr>
              <a:t>LED nesvítí</a:t>
            </a:r>
            <a:endParaRPr lang="cs-CZ" sz="1400" i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37225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3789363"/>
            <a:ext cx="1512887" cy="1276350"/>
          </a:xfrm>
          <a:prstGeom prst="rect">
            <a:avLst/>
          </a:prstGeom>
          <a:noFill/>
        </p:spPr>
      </p:pic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3708400" y="3789363"/>
            <a:ext cx="4103688" cy="2159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 flipV="1">
            <a:off x="5580112" y="4076699"/>
            <a:ext cx="2952701" cy="64844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5884" y="148478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pic>
        <p:nvPicPr>
          <p:cNvPr id="15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152" y="3727226"/>
            <a:ext cx="1512887" cy="1276350"/>
          </a:xfrm>
          <a:prstGeom prst="rect">
            <a:avLst/>
          </a:prstGeom>
          <a:noFill/>
        </p:spPr>
      </p:pic>
      <p:pic>
        <p:nvPicPr>
          <p:cNvPr id="16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00" y="3747293"/>
            <a:ext cx="1512887" cy="1276350"/>
          </a:xfrm>
          <a:prstGeom prst="rect">
            <a:avLst/>
          </a:prstGeom>
          <a:noFill/>
        </p:spPr>
      </p:pic>
      <p:sp>
        <p:nvSpPr>
          <p:cNvPr id="17" name="Line 10"/>
          <p:cNvSpPr>
            <a:spLocks noChangeShapeType="1"/>
          </p:cNvSpPr>
          <p:nvPr/>
        </p:nvSpPr>
        <p:spPr bwMode="auto">
          <a:xfrm flipH="1" flipV="1">
            <a:off x="3419747" y="4077491"/>
            <a:ext cx="3816424" cy="86409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 flipV="1">
            <a:off x="3131715" y="3933476"/>
            <a:ext cx="4176464" cy="64807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868689" y="3439888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908125" y="3439318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755451" y="2709341"/>
            <a:ext cx="1439863" cy="936625"/>
          </a:xfrm>
          <a:prstGeom prst="wedgeRoundRectCallout">
            <a:avLst>
              <a:gd name="adj1" fmla="val 65484"/>
              <a:gd name="adj2" fmla="val 7245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jednoho registru</a:t>
            </a:r>
          </a:p>
          <a:p>
            <a:r>
              <a:rPr lang="cs-CZ" sz="1400">
                <a:cs typeface="Arial" charset="0"/>
              </a:rPr>
              <a:t>(funkce 3)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MrtuRd</a:t>
            </a: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3707779" y="3070224"/>
            <a:ext cx="1085850" cy="738187"/>
          </a:xfrm>
          <a:prstGeom prst="wedgeRoundRectCallout">
            <a:avLst>
              <a:gd name="adj1" fmla="val -73139"/>
              <a:gd name="adj2" fmla="val 5668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MrtuRd</a:t>
            </a: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5529163" y="5095651"/>
            <a:ext cx="1296987" cy="709613"/>
          </a:xfrm>
          <a:prstGeom prst="wedgeRoundRectCallout">
            <a:avLst>
              <a:gd name="adj1" fmla="val -59252"/>
              <a:gd name="adj2" fmla="val -12837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  <p:sp>
        <p:nvSpPr>
          <p:cNvPr id="29" name="AutoShape 25"/>
          <p:cNvSpPr>
            <a:spLocks noChangeArrowheads="1"/>
          </p:cNvSpPr>
          <p:nvPr/>
        </p:nvSpPr>
        <p:spPr bwMode="auto">
          <a:xfrm>
            <a:off x="5327959" y="2674142"/>
            <a:ext cx="1511300" cy="792163"/>
          </a:xfrm>
          <a:prstGeom prst="wedgeRoundRectCallout">
            <a:avLst>
              <a:gd name="adj1" fmla="val -42245"/>
              <a:gd name="adj2" fmla="val 15587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/>
              <a:t>R</a:t>
            </a:r>
            <a:r>
              <a:rPr lang="cs-CZ" sz="1200" b="1" dirty="0" smtClean="0"/>
              <a:t>3S</a:t>
            </a:r>
            <a:endParaRPr lang="cs-CZ" sz="1200" b="1" dirty="0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stav bitu</a:t>
            </a:r>
          </a:p>
          <a:p>
            <a:r>
              <a:rPr lang="cs-CZ" sz="1600"/>
              <a:t> odešle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3968750" y="2403475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330700" y="31242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250825" y="2443163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5653088" y="249237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2886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3009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MR3S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7" name="Line 55"/>
          <p:cNvSpPr>
            <a:spLocks noChangeShapeType="1"/>
          </p:cNvSpPr>
          <p:nvPr/>
        </p:nvSpPr>
        <p:spPr bwMode="auto">
          <a:xfrm flipH="1" flipV="1">
            <a:off x="2555775" y="3893342"/>
            <a:ext cx="4104454" cy="123031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8" name="Line 56"/>
          <p:cNvSpPr>
            <a:spLocks noChangeShapeType="1"/>
          </p:cNvSpPr>
          <p:nvPr/>
        </p:nvSpPr>
        <p:spPr bwMode="auto">
          <a:xfrm flipH="1" flipV="1">
            <a:off x="1547663" y="3770313"/>
            <a:ext cx="381642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12" name="AutoShape 60"/>
          <p:cNvSpPr>
            <a:spLocks noChangeArrowheads="1"/>
          </p:cNvSpPr>
          <p:nvPr/>
        </p:nvSpPr>
        <p:spPr bwMode="auto">
          <a:xfrm>
            <a:off x="5004048" y="4160912"/>
            <a:ext cx="1225550" cy="709613"/>
          </a:xfrm>
          <a:prstGeom prst="wedgeRoundRectCallout">
            <a:avLst>
              <a:gd name="adj1" fmla="val -99870"/>
              <a:gd name="adj2" fmla="val -7639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9213" name="AutoShape 61"/>
          <p:cNvSpPr>
            <a:spLocks noChangeArrowheads="1"/>
          </p:cNvSpPr>
          <p:nvPr/>
        </p:nvSpPr>
        <p:spPr bwMode="auto">
          <a:xfrm>
            <a:off x="4290811" y="1916757"/>
            <a:ext cx="1109614" cy="792163"/>
          </a:xfrm>
          <a:prstGeom prst="wedgeRoundRectCallout">
            <a:avLst>
              <a:gd name="adj1" fmla="val -39992"/>
              <a:gd name="adj2" fmla="val 18607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3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556792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5580112" y="193994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1043608" y="189106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132856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17679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3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3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8" name="Group 244"/>
          <p:cNvGraphicFramePr>
            <a:graphicFrameLocks noGrp="1"/>
          </p:cNvGraphicFramePr>
          <p:nvPr/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3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graphicFrame>
        <p:nvGraphicFramePr>
          <p:cNvPr id="7" name="Group 67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3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0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2690</Words>
  <Application>Microsoft Office PowerPoint</Application>
  <PresentationFormat>Předvádění na obrazovce (4:3)</PresentationFormat>
  <Paragraphs>680</Paragraphs>
  <Slides>31</Slides>
  <Notes>31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31</vt:i4>
      </vt:variant>
    </vt:vector>
  </HeadingPairs>
  <TitlesOfParts>
    <vt:vector size="33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53</cp:revision>
  <dcterms:created xsi:type="dcterms:W3CDTF">2010-03-02T11:37:00Z</dcterms:created>
  <dcterms:modified xsi:type="dcterms:W3CDTF">2015-10-26T17:01:55Z</dcterms:modified>
</cp:coreProperties>
</file>