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3"/>
  </p:notesMasterIdLst>
  <p:handoutMasterIdLst>
    <p:handoutMasterId r:id="rId34"/>
  </p:handoutMasterIdLst>
  <p:sldIdLst>
    <p:sldId id="257" r:id="rId3"/>
    <p:sldId id="309" r:id="rId4"/>
    <p:sldId id="341" r:id="rId5"/>
    <p:sldId id="342" r:id="rId6"/>
    <p:sldId id="324" r:id="rId7"/>
    <p:sldId id="325" r:id="rId8"/>
    <p:sldId id="336" r:id="rId9"/>
    <p:sldId id="337" r:id="rId10"/>
    <p:sldId id="338" r:id="rId11"/>
    <p:sldId id="343" r:id="rId12"/>
    <p:sldId id="339" r:id="rId13"/>
    <p:sldId id="344" r:id="rId14"/>
    <p:sldId id="360" r:id="rId15"/>
    <p:sldId id="345" r:id="rId16"/>
    <p:sldId id="260" r:id="rId17"/>
    <p:sldId id="326" r:id="rId18"/>
    <p:sldId id="346" r:id="rId19"/>
    <p:sldId id="347" r:id="rId20"/>
    <p:sldId id="348" r:id="rId21"/>
    <p:sldId id="349" r:id="rId22"/>
    <p:sldId id="356" r:id="rId23"/>
    <p:sldId id="351" r:id="rId24"/>
    <p:sldId id="352" r:id="rId25"/>
    <p:sldId id="353" r:id="rId26"/>
    <p:sldId id="357" r:id="rId27"/>
    <p:sldId id="358" r:id="rId28"/>
    <p:sldId id="359" r:id="rId29"/>
    <p:sldId id="321" r:id="rId30"/>
    <p:sldId id="322" r:id="rId31"/>
    <p:sldId id="323" r:id="rId32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0C0C0"/>
    <a:srgbClr val="CCFFCC"/>
    <a:srgbClr val="66FFFF"/>
    <a:srgbClr val="0099FF"/>
    <a:srgbClr val="66CCFF"/>
    <a:srgbClr val="99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větlý styl 3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0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37937C0-8AC4-4A18-BC3B-AC2399E15546}" type="datetimeFigureOut">
              <a:rPr lang="cs-CZ"/>
              <a:pPr>
                <a:defRPr/>
              </a:pPr>
              <a:t>28. 10. 2015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A1AA87E-D83E-4C2D-947F-72CA2D9FEEB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0668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476ACE-B05D-4406-A956-C3430FCC03C8}" type="datetimeFigureOut">
              <a:rPr lang="cs-CZ"/>
              <a:pPr/>
              <a:t>28. 10. 2015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C34FBE-36A1-48F5-863A-5386E4DFD713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5481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 smtClean="0">
                <a:cs typeface="Arial" charset="0"/>
              </a:rPr>
              <a:t>ŘPS – úloha MODBUS MR5M</a:t>
            </a:r>
            <a:endParaRPr lang="cs-CZ" sz="3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vnitřního registru (hodnota 0 až 1023) – funkční kód 6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WrOne</a:t>
            </a:r>
            <a:r>
              <a:rPr lang="cs-CZ" sz="1600" dirty="0" smtClean="0">
                <a:solidFill>
                  <a:srgbClr val="0000FF"/>
                </a:solidFill>
              </a:rPr>
              <a:t> třídy </a:t>
            </a:r>
            <a:r>
              <a:rPr lang="cs-CZ" sz="1600" dirty="0" err="1" smtClean="0">
                <a:solidFill>
                  <a:srgbClr val="0000FF"/>
                </a:solidFill>
              </a:rPr>
              <a:t>ModbusRTU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s kódem funkce 6 (FCE_WREG)</a:t>
            </a:r>
          </a:p>
          <a:p>
            <a:r>
              <a:rPr lang="cs-CZ" sz="1600" dirty="0"/>
              <a:t>   - požadavek na čtení </a:t>
            </a:r>
            <a:r>
              <a:rPr lang="cs-CZ" sz="1600" dirty="0" smtClean="0"/>
              <a:t>16 bitové </a:t>
            </a:r>
            <a:r>
              <a:rPr lang="cs-CZ" sz="1600" dirty="0"/>
              <a:t>hodnoty – funkční kód </a:t>
            </a:r>
            <a:r>
              <a:rPr lang="cs-CZ" sz="1600" dirty="0" smtClean="0"/>
              <a:t>3</a:t>
            </a:r>
            <a:endParaRPr lang="cs-CZ" sz="1600" dirty="0"/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Rd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</a:t>
            </a:r>
            <a:r>
              <a:rPr lang="cs-CZ" sz="1600" dirty="0" smtClean="0">
                <a:solidFill>
                  <a:srgbClr val="0000FF"/>
                </a:solidFill>
              </a:rPr>
              <a:t>3 </a:t>
            </a:r>
            <a:r>
              <a:rPr lang="cs-CZ" sz="1600" dirty="0">
                <a:solidFill>
                  <a:srgbClr val="0000FF"/>
                </a:solidFill>
              </a:rPr>
              <a:t>(</a:t>
            </a:r>
            <a:r>
              <a:rPr lang="cs-CZ" sz="1600" dirty="0" smtClean="0">
                <a:solidFill>
                  <a:srgbClr val="0000FF"/>
                </a:solidFill>
              </a:rPr>
              <a:t>FCE_RREG)</a:t>
            </a:r>
            <a:endParaRPr lang="cs-CZ" sz="1600" dirty="0">
              <a:solidFill>
                <a:srgbClr val="0000FF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Slave není nutno testovat, pouze správnost </a:t>
            </a:r>
            <a:r>
              <a:rPr lang="cs-CZ" sz="1600" dirty="0" smtClean="0">
                <a:solidFill>
                  <a:schemeClr val="tx2"/>
                </a:solidFill>
              </a:rPr>
              <a:t>CRC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</a:t>
            </a:r>
            <a:r>
              <a:rPr lang="cs-CZ" sz="1600" dirty="0" smtClean="0">
                <a:solidFill>
                  <a:schemeClr val="tx2"/>
                </a:solidFill>
              </a:rPr>
              <a:t>registru </a:t>
            </a:r>
            <a:r>
              <a:rPr lang="cs-CZ" sz="1600" dirty="0">
                <a:solidFill>
                  <a:schemeClr val="tx2"/>
                </a:solidFill>
              </a:rPr>
              <a:t>(</a:t>
            </a:r>
            <a:r>
              <a:rPr lang="cs-CZ" sz="1600" dirty="0" smtClean="0">
                <a:solidFill>
                  <a:schemeClr val="tx2"/>
                </a:solidFill>
              </a:rPr>
              <a:t>FCE_RREG)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 informovat o chybové odpovědi od </a:t>
            </a:r>
            <a:r>
              <a:rPr lang="cs-CZ" sz="1600" dirty="0" err="1" smtClean="0">
                <a:solidFill>
                  <a:schemeClr val="tx2"/>
                </a:solidFill>
              </a:rPr>
              <a:t>Slave</a:t>
            </a:r>
            <a:endParaRPr lang="cs-CZ" sz="1600" dirty="0" smtClean="0">
              <a:solidFill>
                <a:schemeClr val="tx2"/>
              </a:solidFill>
            </a:endParaRPr>
          </a:p>
          <a:p>
            <a:r>
              <a:rPr lang="cs-CZ" sz="1600" dirty="0" smtClean="0">
                <a:solidFill>
                  <a:schemeClr val="tx2"/>
                </a:solidFill>
              </a:rPr>
              <a:t>  Implementace generování intervalu 3,5 znaku pro ukončení příjmu zprávy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  Omezená (žádná) implementace generování intervalu 1,5 znaku  </a:t>
            </a:r>
            <a:endParaRPr lang="cs-CZ" sz="1600" dirty="0">
              <a:solidFill>
                <a:schemeClr val="tx2"/>
              </a:solidFill>
            </a:endParaRP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34223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65" name="AutoShape 25"/>
          <p:cNvSpPr>
            <a:spLocks noChangeArrowheads="1"/>
          </p:cNvSpPr>
          <p:nvPr/>
        </p:nvSpPr>
        <p:spPr bwMode="auto">
          <a:xfrm>
            <a:off x="4067175" y="4509120"/>
            <a:ext cx="936873" cy="434355"/>
          </a:xfrm>
          <a:prstGeom prst="wedgeRoundRectCallout">
            <a:avLst>
              <a:gd name="adj1" fmla="val -505"/>
              <a:gd name="adj2" fmla="val 12067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Přišel </a:t>
            </a:r>
            <a:r>
              <a:rPr lang="cs-CZ" sz="1200" dirty="0" smtClean="0">
                <a:latin typeface="Times New Roman" charset="0"/>
                <a:cs typeface="Times New Roman" charset="0"/>
              </a:rPr>
              <a:t>byte</a:t>
            </a:r>
          </a:p>
          <a:p>
            <a:r>
              <a:rPr lang="cs-CZ" sz="12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  <a:endParaRPr lang="cs-CZ" sz="12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auto">
          <a:xfrm>
            <a:off x="4716463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>
                <a:cs typeface="Arial" charset="0"/>
              </a:rPr>
              <a:t>Příjem</a:t>
            </a:r>
          </a:p>
          <a:p>
            <a:pPr algn="ctr"/>
            <a:r>
              <a:rPr lang="cs-CZ" sz="1400" dirty="0">
                <a:cs typeface="Arial" charset="0"/>
              </a:rPr>
              <a:t>odpovědi</a:t>
            </a: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6300192" y="908720"/>
            <a:ext cx="2843808" cy="181588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cs-CZ" sz="1400" b="1" dirty="0" smtClean="0">
                <a:latin typeface="Arial" pitchFamily="34" charset="0"/>
                <a:cs typeface="Arial" pitchFamily="34" charset="0"/>
              </a:rPr>
              <a:t>Po posledním bytu ve frontě</a:t>
            </a:r>
          </a:p>
          <a:p>
            <a:endParaRPr lang="cs-CZ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Upozornění: použit delegáta</a:t>
            </a: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cs-CZ" sz="1400" dirty="0" err="1" smtClean="0">
                <a:latin typeface="Arial" pitchFamily="34" charset="0"/>
                <a:cs typeface="Arial" pitchFamily="34" charset="0"/>
              </a:rPr>
              <a:t>BeginInvoke</a:t>
            </a:r>
            <a:r>
              <a:rPr lang="cs-CZ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cs-CZ" sz="1400" i="1" dirty="0" smtClean="0">
                <a:latin typeface="Arial" pitchFamily="34" charset="0"/>
                <a:cs typeface="Arial" pitchFamily="34" charset="0"/>
              </a:rPr>
              <a:t>metoda</a:t>
            </a:r>
            <a:r>
              <a:rPr lang="cs-CZ" sz="1400" dirty="0" smtClean="0">
                <a:latin typeface="Arial" pitchFamily="34" charset="0"/>
                <a:cs typeface="Arial" pitchFamily="34" charset="0"/>
              </a:rPr>
              <a:t>…))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 v samostatné metodě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 flipV="1">
            <a:off x="4788024" y="1196752"/>
            <a:ext cx="1512168" cy="367240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69" name="AutoShape 29"/>
          <p:cNvSpPr>
            <a:spLocks noChangeArrowheads="1"/>
          </p:cNvSpPr>
          <p:nvPr/>
        </p:nvSpPr>
        <p:spPr bwMode="auto">
          <a:xfrm>
            <a:off x="608488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sp>
        <p:nvSpPr>
          <p:cNvPr id="8704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auto">
          <a:xfrm>
            <a:off x="3419475" y="2638425"/>
            <a:ext cx="935038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87045" name="Oval 5"/>
          <p:cNvSpPr>
            <a:spLocks noChangeArrowheads="1"/>
          </p:cNvSpPr>
          <p:nvPr/>
        </p:nvSpPr>
        <p:spPr bwMode="auto">
          <a:xfrm>
            <a:off x="2987675" y="148590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3132138" y="1630363"/>
            <a:ext cx="287337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48" name="AutoShape 8"/>
          <p:cNvSpPr>
            <a:spLocks noChangeArrowheads="1"/>
          </p:cNvSpPr>
          <p:nvPr/>
        </p:nvSpPr>
        <p:spPr bwMode="auto">
          <a:xfrm>
            <a:off x="3422650" y="3646488"/>
            <a:ext cx="935038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87049" name="AutoShape 9"/>
          <p:cNvSpPr>
            <a:spLocks noChangeArrowheads="1"/>
          </p:cNvSpPr>
          <p:nvPr/>
        </p:nvSpPr>
        <p:spPr bwMode="auto">
          <a:xfrm>
            <a:off x="3422650" y="501491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87051" name="AutoShape 11"/>
          <p:cNvSpPr>
            <a:spLocks noChangeArrowheads="1"/>
          </p:cNvSpPr>
          <p:nvPr/>
        </p:nvSpPr>
        <p:spPr bwMode="auto">
          <a:xfrm>
            <a:off x="162083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87052" name="AutoShape 12"/>
          <p:cNvCxnSpPr>
            <a:cxnSpLocks noChangeShapeType="1"/>
            <a:stCxn id="87044" idx="2"/>
            <a:endCxn id="87048" idx="0"/>
          </p:cNvCxnSpPr>
          <p:nvPr/>
        </p:nvCxnSpPr>
        <p:spPr bwMode="auto">
          <a:xfrm>
            <a:off x="3887788" y="3141663"/>
            <a:ext cx="317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3" name="AutoShape 13"/>
          <p:cNvCxnSpPr>
            <a:cxnSpLocks noChangeShapeType="1"/>
            <a:stCxn id="87048" idx="2"/>
            <a:endCxn id="87049" idx="0"/>
          </p:cNvCxnSpPr>
          <p:nvPr/>
        </p:nvCxnSpPr>
        <p:spPr bwMode="auto">
          <a:xfrm>
            <a:off x="3890963" y="4151313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4" name="AutoShape 14"/>
          <p:cNvCxnSpPr>
            <a:cxnSpLocks noChangeShapeType="1"/>
            <a:stCxn id="87049" idx="3"/>
            <a:endCxn id="87050" idx="1"/>
          </p:cNvCxnSpPr>
          <p:nvPr/>
        </p:nvCxnSpPr>
        <p:spPr bwMode="auto">
          <a:xfrm>
            <a:off x="4357688" y="526732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5" name="AutoShape 15"/>
          <p:cNvCxnSpPr>
            <a:cxnSpLocks noChangeShapeType="1"/>
            <a:stCxn id="87049" idx="1"/>
            <a:endCxn id="87051" idx="3"/>
          </p:cNvCxnSpPr>
          <p:nvPr/>
        </p:nvCxnSpPr>
        <p:spPr bwMode="auto">
          <a:xfrm flipH="1">
            <a:off x="2555875" y="526732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6" name="AutoShape 16"/>
          <p:cNvCxnSpPr>
            <a:cxnSpLocks noChangeShapeType="1"/>
            <a:stCxn id="87069" idx="0"/>
            <a:endCxn id="87044" idx="3"/>
          </p:cNvCxnSpPr>
          <p:nvPr/>
        </p:nvCxnSpPr>
        <p:spPr bwMode="auto">
          <a:xfrm rot="5400000" flipH="1">
            <a:off x="4391819" y="2853532"/>
            <a:ext cx="2124075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87057" name="AutoShape 17"/>
          <p:cNvCxnSpPr>
            <a:cxnSpLocks noChangeShapeType="1"/>
            <a:stCxn id="87051" idx="0"/>
            <a:endCxn id="87044" idx="1"/>
          </p:cNvCxnSpPr>
          <p:nvPr/>
        </p:nvCxnSpPr>
        <p:spPr bwMode="auto">
          <a:xfrm rot="16200000">
            <a:off x="1692275" y="3287713"/>
            <a:ext cx="2124075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87061" name="AutoShape 21"/>
          <p:cNvSpPr>
            <a:spLocks noChangeArrowheads="1"/>
          </p:cNvSpPr>
          <p:nvPr/>
        </p:nvSpPr>
        <p:spPr bwMode="auto">
          <a:xfrm>
            <a:off x="2195513" y="4438650"/>
            <a:ext cx="1296987" cy="503238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87062" name="AutoShape 22"/>
          <p:cNvSpPr>
            <a:spLocks noChangeArrowheads="1"/>
          </p:cNvSpPr>
          <p:nvPr/>
        </p:nvSpPr>
        <p:spPr bwMode="auto">
          <a:xfrm>
            <a:off x="323850" y="3573463"/>
            <a:ext cx="1584325" cy="503237"/>
          </a:xfrm>
          <a:prstGeom prst="wedgeRoundRectCallout">
            <a:avLst>
              <a:gd name="adj1" fmla="val 58315"/>
              <a:gd name="adj2" fmla="val 10457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2. TimeOut uběhl</a:t>
            </a:r>
          </a:p>
        </p:txBody>
      </p:sp>
      <p:sp>
        <p:nvSpPr>
          <p:cNvPr id="87063" name="AutoShape 23"/>
          <p:cNvSpPr>
            <a:spLocks noChangeArrowheads="1"/>
          </p:cNvSpPr>
          <p:nvPr/>
        </p:nvSpPr>
        <p:spPr bwMode="auto">
          <a:xfrm>
            <a:off x="7021513" y="4222750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87066" name="AutoShape 26"/>
          <p:cNvCxnSpPr>
            <a:cxnSpLocks noChangeShapeType="1"/>
            <a:stCxn id="87050" idx="2"/>
            <a:endCxn id="87051" idx="2"/>
          </p:cNvCxnSpPr>
          <p:nvPr/>
        </p:nvCxnSpPr>
        <p:spPr bwMode="auto">
          <a:xfrm rot="5400000">
            <a:off x="3636169" y="3971131"/>
            <a:ext cx="1588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7067" name="AutoShape 27"/>
          <p:cNvSpPr>
            <a:spLocks noChangeArrowheads="1"/>
          </p:cNvSpPr>
          <p:nvPr/>
        </p:nvSpPr>
        <p:spPr bwMode="auto">
          <a:xfrm>
            <a:off x="395288" y="5518150"/>
            <a:ext cx="1296987" cy="503238"/>
          </a:xfrm>
          <a:prstGeom prst="wedgeRoundRectCallout">
            <a:avLst>
              <a:gd name="adj1" fmla="val 93819"/>
              <a:gd name="adj2" fmla="val -288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87068" name="AutoShape 28"/>
          <p:cNvSpPr>
            <a:spLocks noChangeArrowheads="1"/>
          </p:cNvSpPr>
          <p:nvPr/>
        </p:nvSpPr>
        <p:spPr bwMode="auto">
          <a:xfrm>
            <a:off x="7236296" y="4799013"/>
            <a:ext cx="1729904" cy="1152525"/>
          </a:xfrm>
          <a:prstGeom prst="wedgeRectCallout">
            <a:avLst>
              <a:gd name="adj1" fmla="val -67144"/>
              <a:gd name="adj2" fmla="val -922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dirty="0" err="1">
                <a:latin typeface="Times New Roman" charset="0"/>
                <a:cs typeface="Times New Roman" charset="0"/>
              </a:rPr>
              <a:t>Kontrola</a:t>
            </a:r>
            <a:r>
              <a:rPr lang="en-US" sz="1400" dirty="0">
                <a:latin typeface="Times New Roman" charset="0"/>
                <a:cs typeface="Times New Roman" charset="0"/>
              </a:rPr>
              <a:t> </a:t>
            </a:r>
            <a:r>
              <a:rPr lang="cs-CZ" sz="1400" dirty="0">
                <a:latin typeface="Times New Roman" charset="0"/>
                <a:cs typeface="Times New Roman" charset="0"/>
              </a:rPr>
              <a:t>C</a:t>
            </a:r>
            <a:r>
              <a:rPr lang="en-US" sz="1400" dirty="0">
                <a:latin typeface="Times New Roman" charset="0"/>
                <a:cs typeface="Times New Roman" charset="0"/>
              </a:rPr>
              <a:t>RC,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 dirty="0" smtClean="0">
                <a:latin typeface="Times New Roman" charset="0"/>
                <a:cs typeface="Times New Roman" charset="0"/>
              </a:rPr>
              <a:t>zpracování odpovědi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 dirty="0" smtClean="0">
                <a:latin typeface="Times New Roman" charset="0"/>
                <a:cs typeface="Times New Roman" charset="0"/>
              </a:rPr>
              <a:t>a informace </a:t>
            </a:r>
            <a:r>
              <a:rPr lang="cs-CZ" sz="1400" dirty="0">
                <a:latin typeface="Times New Roman" charset="0"/>
                <a:cs typeface="Times New Roman" charset="0"/>
              </a:rPr>
              <a:t>o chybě </a:t>
            </a:r>
            <a:r>
              <a:rPr lang="cs-CZ" sz="1400" dirty="0" err="1">
                <a:latin typeface="Times New Roman" charset="0"/>
                <a:cs typeface="Times New Roman" charset="0"/>
              </a:rPr>
              <a:t>SLAVu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cxnSp>
        <p:nvCxnSpPr>
          <p:cNvPr id="87070" name="AutoShape 30"/>
          <p:cNvCxnSpPr>
            <a:cxnSpLocks noChangeShapeType="1"/>
            <a:stCxn id="87050" idx="3"/>
            <a:endCxn id="87069" idx="1"/>
          </p:cNvCxnSpPr>
          <p:nvPr/>
        </p:nvCxnSpPr>
        <p:spPr bwMode="auto">
          <a:xfrm>
            <a:off x="5651500" y="526732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87071" name="AutoShape 31"/>
          <p:cNvSpPr>
            <a:spLocks noChangeArrowheads="1"/>
          </p:cNvSpPr>
          <p:nvPr/>
        </p:nvSpPr>
        <p:spPr bwMode="auto">
          <a:xfrm>
            <a:off x="5148263" y="5591175"/>
            <a:ext cx="1152525" cy="360363"/>
          </a:xfrm>
          <a:prstGeom prst="wedgeRoundRectCallout">
            <a:avLst>
              <a:gd name="adj1" fmla="val 8125"/>
              <a:gd name="adj2" fmla="val -1213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87073" name="AutoShape 33"/>
          <p:cNvSpPr>
            <a:spLocks noChangeArrowheads="1"/>
          </p:cNvSpPr>
          <p:nvPr/>
        </p:nvSpPr>
        <p:spPr bwMode="auto">
          <a:xfrm>
            <a:off x="3419475" y="184626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err="1">
                <a:cs typeface="Arial" charset="0"/>
              </a:rPr>
              <a:t>Poč.stav</a:t>
            </a:r>
            <a:endParaRPr lang="cs-CZ" sz="1400" dirty="0">
              <a:cs typeface="Arial" charset="0"/>
            </a:endParaRPr>
          </a:p>
        </p:txBody>
      </p:sp>
      <p:cxnSp>
        <p:nvCxnSpPr>
          <p:cNvPr id="87074" name="AutoShape 34"/>
          <p:cNvCxnSpPr>
            <a:cxnSpLocks noChangeShapeType="1"/>
            <a:stCxn id="87073" idx="2"/>
            <a:endCxn id="87044" idx="0"/>
          </p:cNvCxnSpPr>
          <p:nvPr/>
        </p:nvCxnSpPr>
        <p:spPr bwMode="auto">
          <a:xfrm>
            <a:off x="3887788" y="2349500"/>
            <a:ext cx="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87075" name="AutoShape 35"/>
          <p:cNvSpPr>
            <a:spLocks noChangeArrowheads="1"/>
          </p:cNvSpPr>
          <p:nvPr/>
        </p:nvSpPr>
        <p:spPr bwMode="auto">
          <a:xfrm>
            <a:off x="4787627" y="2276475"/>
            <a:ext cx="1152525" cy="360363"/>
          </a:xfrm>
          <a:prstGeom prst="wedgeRoundRectCallout">
            <a:avLst>
              <a:gd name="adj1" fmla="val -124106"/>
              <a:gd name="adj2" fmla="val 1387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3203575" y="6361583"/>
            <a:ext cx="5689599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/>
              <a:t>enum</a:t>
            </a:r>
            <a:r>
              <a:rPr lang="cs-CZ" sz="1400" b="1" dirty="0" smtClean="0"/>
              <a:t> </a:t>
            </a:r>
            <a:r>
              <a:rPr lang="cs-CZ" sz="1400" dirty="0" err="1" smtClean="0"/>
              <a:t>Tstav</a:t>
            </a:r>
            <a:r>
              <a:rPr lang="en-US" sz="1400" dirty="0" smtClean="0"/>
              <a:t>{</a:t>
            </a:r>
            <a:r>
              <a:rPr lang="cs-CZ" sz="1400" dirty="0" err="1" smtClean="0"/>
              <a:t>stPocatek,stKlid,stVysilani,stCekani,stPrijem,stTimeOut</a:t>
            </a:r>
            <a:r>
              <a:rPr lang="en-US" sz="1400" dirty="0" smtClean="0"/>
              <a:t>}</a:t>
            </a:r>
            <a:r>
              <a:rPr lang="cs-CZ" sz="1400" dirty="0" smtClean="0"/>
              <a:t>;</a:t>
            </a:r>
            <a:endParaRPr lang="cs-CZ" sz="1400" dirty="0"/>
          </a:p>
        </p:txBody>
      </p:sp>
      <p:sp>
        <p:nvSpPr>
          <p:cNvPr id="3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  <p:sp>
        <p:nvSpPr>
          <p:cNvPr id="39" name="Obdélník 38"/>
          <p:cNvSpPr/>
          <p:nvPr/>
        </p:nvSpPr>
        <p:spPr>
          <a:xfrm>
            <a:off x="6444208" y="2276872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42" name="AutoShape 14"/>
          <p:cNvSpPr>
            <a:spLocks noChangeArrowheads="1"/>
          </p:cNvSpPr>
          <p:nvPr/>
        </p:nvSpPr>
        <p:spPr bwMode="auto">
          <a:xfrm>
            <a:off x="1835696" y="1772816"/>
            <a:ext cx="1225550" cy="431800"/>
          </a:xfrm>
          <a:prstGeom prst="wedgeRoundRectCallout">
            <a:avLst>
              <a:gd name="adj1" fmla="val 74186"/>
              <a:gd name="adj2" fmla="val -3879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43" name="AutoShape 20"/>
          <p:cNvSpPr>
            <a:spLocks noChangeArrowheads="1"/>
          </p:cNvSpPr>
          <p:nvPr/>
        </p:nvSpPr>
        <p:spPr bwMode="auto">
          <a:xfrm>
            <a:off x="4427984" y="1556792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V="1">
            <a:off x="5292080" y="1124744"/>
            <a:ext cx="1080120" cy="72008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4" name="AutoShape 25"/>
          <p:cNvSpPr>
            <a:spLocks noChangeArrowheads="1"/>
          </p:cNvSpPr>
          <p:nvPr/>
        </p:nvSpPr>
        <p:spPr bwMode="auto">
          <a:xfrm>
            <a:off x="5148064" y="4509120"/>
            <a:ext cx="936873" cy="434355"/>
          </a:xfrm>
          <a:prstGeom prst="wedgeRoundRectCallout">
            <a:avLst>
              <a:gd name="adj1" fmla="val -63659"/>
              <a:gd name="adj2" fmla="val 7320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Přišel </a:t>
            </a:r>
            <a:r>
              <a:rPr lang="cs-CZ" sz="1200" dirty="0" smtClean="0">
                <a:latin typeface="Times New Roman" charset="0"/>
                <a:cs typeface="Times New Roman" charset="0"/>
              </a:rPr>
              <a:t>byte</a:t>
            </a:r>
          </a:p>
          <a:p>
            <a:r>
              <a:rPr lang="cs-CZ" sz="12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  <a:endParaRPr lang="cs-CZ" sz="12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 flipV="1">
            <a:off x="5940152" y="1196752"/>
            <a:ext cx="432048" cy="3600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58" name="AutoShape 18"/>
          <p:cNvSpPr>
            <a:spLocks noChangeArrowheads="1"/>
          </p:cNvSpPr>
          <p:nvPr/>
        </p:nvSpPr>
        <p:spPr bwMode="auto">
          <a:xfrm>
            <a:off x="4716463" y="2925763"/>
            <a:ext cx="1584325" cy="360362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Čas </a:t>
            </a:r>
            <a:r>
              <a:rPr lang="cs-CZ" sz="1400" dirty="0" err="1">
                <a:latin typeface="Times New Roman" charset="0"/>
                <a:cs typeface="Times New Roman" charset="0"/>
              </a:rPr>
              <a:t>TimeInterval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sp>
        <p:nvSpPr>
          <p:cNvPr id="87060" name="AutoShape 20"/>
          <p:cNvSpPr>
            <a:spLocks noChangeArrowheads="1"/>
          </p:cNvSpPr>
          <p:nvPr/>
        </p:nvSpPr>
        <p:spPr bwMode="auto">
          <a:xfrm>
            <a:off x="4643438" y="3357563"/>
            <a:ext cx="1657350" cy="576262"/>
          </a:xfrm>
          <a:prstGeom prst="wedgeRectCallout">
            <a:avLst>
              <a:gd name="adj1" fmla="val -67144"/>
              <a:gd name="adj2" fmla="val 14185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start TmeOut</a:t>
            </a:r>
          </a:p>
        </p:txBody>
      </p:sp>
      <p:sp>
        <p:nvSpPr>
          <p:cNvPr id="87059" name="AutoShape 19"/>
          <p:cNvSpPr>
            <a:spLocks noChangeArrowheads="1"/>
          </p:cNvSpPr>
          <p:nvPr/>
        </p:nvSpPr>
        <p:spPr bwMode="auto">
          <a:xfrm>
            <a:off x="4572000" y="4006851"/>
            <a:ext cx="1800225" cy="431800"/>
          </a:xfrm>
          <a:prstGeom prst="wedgeRoundRectCallout">
            <a:avLst>
              <a:gd name="adj1" fmla="val -87829"/>
              <a:gd name="adj2" fmla="val 592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Vysílání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ukončeno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7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1727200" y="3225800"/>
            <a:ext cx="7021513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WrOne</a:t>
            </a:r>
            <a:r>
              <a:rPr lang="cs-CZ" sz="1400" dirty="0" smtClean="0">
                <a:latin typeface="Lucida Console" pitchFamily="49" charset="0"/>
              </a:rPr>
              <a:t>(ADR_S,FCE_WREG,REG_WR,pot,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(ADR_S,FCE_RREG,REG_RD,1,bfout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WrCrc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Mr.Crc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bfout,n</a:t>
            </a:r>
            <a:r>
              <a:rPr lang="cs-CZ" sz="1400" dirty="0" smtClean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430" y="4869160"/>
            <a:ext cx="2653283" cy="135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434975" y="1714500"/>
            <a:ext cx="760253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200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>
                <a:cs typeface="Arial" charset="0"/>
              </a:rPr>
              <a:t>(čtení bitu) 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 dirty="0">
                <a:cs typeface="Arial" charset="0"/>
              </a:rPr>
              <a:t> (zápis registru)</a:t>
            </a:r>
          </a:p>
        </p:txBody>
      </p:sp>
      <p:graphicFrame>
        <p:nvGraphicFramePr>
          <p:cNvPr id="6968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392080"/>
              </p:ext>
            </p:extLst>
          </p:nvPr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87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RTU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69686" name="Line 54"/>
          <p:cNvSpPr>
            <a:spLocks noChangeShapeType="1"/>
          </p:cNvSpPr>
          <p:nvPr/>
        </p:nvSpPr>
        <p:spPr bwMode="auto">
          <a:xfrm flipV="1">
            <a:off x="6732240" y="4365104"/>
            <a:ext cx="576064" cy="1538352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40" name="AutoShape 8"/>
          <p:cNvSpPr>
            <a:spLocks noChangeArrowheads="1"/>
          </p:cNvSpPr>
          <p:nvPr/>
        </p:nvSpPr>
        <p:spPr bwMode="auto">
          <a:xfrm>
            <a:off x="5652740" y="6372426"/>
            <a:ext cx="1079500" cy="287338"/>
          </a:xfrm>
          <a:prstGeom prst="wedgeRoundRectCallout">
            <a:avLst>
              <a:gd name="adj1" fmla="val 50293"/>
              <a:gd name="adj2" fmla="val -199725"/>
              <a:gd name="adj3" fmla="val 16667"/>
            </a:avLst>
          </a:prstGeom>
          <a:solidFill>
            <a:srgbClr val="99FF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0 až 1023</a:t>
            </a:r>
          </a:p>
        </p:txBody>
      </p:sp>
    </p:spTree>
    <p:extLst>
      <p:ext uri="{BB962C8B-B14F-4D97-AF65-F5344CB8AC3E}">
        <p14:creationId xmlns:p14="http://schemas.microsoft.com/office/powerpoint/2010/main" val="30468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3189" name="Rectangle 1029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říjem odpovědi</a:t>
            </a:r>
          </a:p>
        </p:txBody>
      </p:sp>
      <p:sp>
        <p:nvSpPr>
          <p:cNvPr id="93191" name="AutoShape 1031"/>
          <p:cNvSpPr>
            <a:spLocks noChangeArrowheads="1"/>
          </p:cNvSpPr>
          <p:nvPr/>
        </p:nvSpPr>
        <p:spPr bwMode="auto">
          <a:xfrm>
            <a:off x="6227763" y="2278063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93192" name="AutoShape 1032"/>
          <p:cNvSpPr>
            <a:spLocks noChangeArrowheads="1"/>
          </p:cNvSpPr>
          <p:nvPr/>
        </p:nvSpPr>
        <p:spPr bwMode="auto">
          <a:xfrm>
            <a:off x="6227763" y="38608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93193" name="AutoShape 1033"/>
          <p:cNvCxnSpPr>
            <a:cxnSpLocks noChangeShapeType="1"/>
            <a:stCxn id="93191" idx="2"/>
            <a:endCxn id="93192" idx="0"/>
          </p:cNvCxnSpPr>
          <p:nvPr/>
        </p:nvCxnSpPr>
        <p:spPr bwMode="auto">
          <a:xfrm>
            <a:off x="6696075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3194" name="AutoShape 1034"/>
          <p:cNvCxnSpPr>
            <a:cxnSpLocks noChangeShapeType="1"/>
            <a:stCxn id="93192" idx="2"/>
            <a:endCxn id="93192" idx="3"/>
          </p:cNvCxnSpPr>
          <p:nvPr/>
        </p:nvCxnSpPr>
        <p:spPr bwMode="auto">
          <a:xfrm rot="5400000" flipH="1" flipV="1">
            <a:off x="6768306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93195" name="AutoShape 1035"/>
          <p:cNvSpPr>
            <a:spLocks noChangeArrowheads="1"/>
          </p:cNvSpPr>
          <p:nvPr/>
        </p:nvSpPr>
        <p:spPr bwMode="auto">
          <a:xfrm>
            <a:off x="6802438" y="2997200"/>
            <a:ext cx="1296987" cy="503238"/>
          </a:xfrm>
          <a:prstGeom prst="wedgeRoundRectCallout">
            <a:avLst>
              <a:gd name="adj1" fmla="val -58690"/>
              <a:gd name="adj2" fmla="val 730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93196" name="AutoShape 1036"/>
          <p:cNvSpPr>
            <a:spLocks noChangeArrowheads="1"/>
          </p:cNvSpPr>
          <p:nvPr/>
        </p:nvSpPr>
        <p:spPr bwMode="auto">
          <a:xfrm>
            <a:off x="7307262" y="3644900"/>
            <a:ext cx="1225178" cy="504825"/>
          </a:xfrm>
          <a:prstGeom prst="wedgeRoundRectCallout">
            <a:avLst>
              <a:gd name="adj1" fmla="val -47500"/>
              <a:gd name="adj2" fmla="val 7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 dirty="0" err="1">
                <a:latin typeface="Times New Roman" charset="0"/>
                <a:cs typeface="Times New Roman" charset="0"/>
              </a:rPr>
              <a:t>Dal</a:t>
            </a:r>
            <a:r>
              <a:rPr lang="cs-CZ" sz="1400" dirty="0" err="1">
                <a:latin typeface="Times New Roman" charset="0"/>
                <a:cs typeface="Times New Roman" charset="0"/>
              </a:rPr>
              <a:t>ší</a:t>
            </a:r>
            <a:r>
              <a:rPr lang="cs-CZ" sz="1400" dirty="0"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byte(y)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93197" name="Line 1037"/>
          <p:cNvSpPr>
            <a:spLocks noChangeShapeType="1"/>
          </p:cNvSpPr>
          <p:nvPr/>
        </p:nvSpPr>
        <p:spPr bwMode="auto">
          <a:xfrm>
            <a:off x="665956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3198" name="AutoShape 1038"/>
          <p:cNvSpPr>
            <a:spLocks noChangeArrowheads="1"/>
          </p:cNvSpPr>
          <p:nvPr/>
        </p:nvSpPr>
        <p:spPr bwMode="auto">
          <a:xfrm>
            <a:off x="6875463" y="4940300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</p:txBody>
      </p:sp>
      <p:sp>
        <p:nvSpPr>
          <p:cNvPr id="93199" name="Rectangle 1039"/>
          <p:cNvSpPr>
            <a:spLocks noChangeArrowheads="1"/>
          </p:cNvSpPr>
          <p:nvPr/>
        </p:nvSpPr>
        <p:spPr bwMode="auto">
          <a:xfrm>
            <a:off x="1548631" y="2236614"/>
            <a:ext cx="3527425" cy="224676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</a:t>
            </a:r>
            <a:r>
              <a:rPr lang="cs-CZ" sz="1400" dirty="0" err="1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547812" y="5368925"/>
            <a:ext cx="4706684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){</a:t>
            </a:r>
          </a:p>
          <a:p>
            <a:r>
              <a:rPr lang="en-US" sz="1400" b="1" dirty="0" smtClean="0">
                <a:latin typeface="Lucida Console" pitchFamily="49" charset="0"/>
              </a:rPr>
              <a:t>         .</a:t>
            </a:r>
            <a:endParaRPr lang="cs-CZ" sz="1400" b="1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 smtClean="0">
                <a:latin typeface="Lucida Console" pitchFamily="49" charset="0"/>
              </a:rPr>
              <a:t>:</a:t>
            </a:r>
          </a:p>
          <a:p>
            <a:r>
              <a:rPr lang="cs-CZ" sz="1400" dirty="0" smtClean="0">
                <a:latin typeface="Lucida Console" pitchFamily="49" charset="0"/>
              </a:rPr>
              <a:t>         </a:t>
            </a:r>
            <a:r>
              <a:rPr lang="cs-CZ" sz="1400" dirty="0">
                <a:latin typeface="Lucida Console" pitchFamily="49" charset="0"/>
              </a:rPr>
              <a:t>. // </a:t>
            </a:r>
            <a:r>
              <a:rPr lang="cs-CZ" sz="1400" i="1" dirty="0">
                <a:latin typeface="Lucida Console" pitchFamily="49" charset="0"/>
              </a:rPr>
              <a:t>zpracování odpovědi</a:t>
            </a: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107504" y="2358653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323404" y="5382989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4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1981200" y="3141663"/>
            <a:ext cx="5183188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 FCE_RREG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>
                <a:latin typeface="Lucida Console" pitchFamily="49" charset="0"/>
              </a:rPr>
              <a:t>2</a:t>
            </a:r>
            <a:r>
              <a:rPr lang="cs-CZ" sz="1400" dirty="0">
                <a:latin typeface="Lucida Console" pitchFamily="49" charset="0"/>
              </a:rPr>
              <a:t>];</a:t>
            </a:r>
          </a:p>
          <a:p>
            <a:r>
              <a:rPr lang="cs-CZ" sz="1400" dirty="0">
                <a:latin typeface="Lucida Console" pitchFamily="49" charset="0"/>
              </a:rPr>
              <a:t>    val=</a:t>
            </a:r>
            <a:r>
              <a:rPr lang="en-US" sz="1400" dirty="0">
                <a:latin typeface="Lucida Console" pitchFamily="49" charset="0"/>
              </a:rPr>
              <a:t>Mr.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,3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   .. 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[2]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001" y="2868460"/>
            <a:ext cx="2653283" cy="135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5288" y="1412875"/>
            <a:ext cx="856325" cy="338554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/>
              <a:t>1. C</a:t>
            </a:r>
            <a:r>
              <a:rPr lang="cs-CZ" sz="1600" dirty="0" smtClean="0"/>
              <a:t>RC</a:t>
            </a:r>
            <a:endParaRPr lang="cs-CZ" sz="1600" dirty="0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323850" y="2492375"/>
            <a:ext cx="13366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  <a:p>
            <a:r>
              <a:rPr lang="cs-CZ" sz="1600"/>
              <a:t>a kód funkce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979613" y="2564904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[0]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[1]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323850" y="4071938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323850" y="5440363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informace</a:t>
            </a:r>
          </a:p>
          <a:p>
            <a:r>
              <a:rPr lang="cs-CZ" sz="1600"/>
              <a:t>o chybě Slavu</a:t>
            </a: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979190" y="1340768"/>
            <a:ext cx="5545138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Mr.Crc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)!=M</a:t>
            </a:r>
            <a:r>
              <a:rPr lang="cs-CZ" sz="1400" dirty="0" err="1" smtClean="0">
                <a:latin typeface="Lucida Console" pitchFamily="49" charset="0"/>
              </a:rPr>
              <a:t>r.RdCrc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</a:t>
            </a:r>
            <a:r>
              <a:rPr lang="cs-CZ" sz="1400" i="1" dirty="0" smtClean="0">
                <a:latin typeface="Lucida Console" pitchFamily="49" charset="0"/>
              </a:rPr>
              <a:t>CRC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 flipV="1">
            <a:off x="4568948" y="4005063"/>
            <a:ext cx="2955379" cy="114999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311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4" y="2771438"/>
            <a:ext cx="29527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519" y="3064792"/>
            <a:ext cx="1512887" cy="1276350"/>
          </a:xfrm>
          <a:prstGeom prst="rect">
            <a:avLst/>
          </a:prstGeom>
          <a:noFill/>
        </p:spPr>
      </p:pic>
      <p:sp>
        <p:nvSpPr>
          <p:cNvPr id="59400" name="Line 8"/>
          <p:cNvSpPr>
            <a:spLocks noChangeShapeType="1"/>
          </p:cNvSpPr>
          <p:nvPr/>
        </p:nvSpPr>
        <p:spPr bwMode="auto">
          <a:xfrm flipH="1" flipV="1">
            <a:off x="2483767" y="4005064"/>
            <a:ext cx="4464494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V="1">
            <a:off x="1115616" y="3266876"/>
            <a:ext cx="5350272" cy="64807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2555875" y="1052513"/>
            <a:ext cx="391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/>
              <a:t>2.část :   PC-mikropočítač</a:t>
            </a:r>
          </a:p>
        </p:txBody>
      </p:sp>
      <p:sp>
        <p:nvSpPr>
          <p:cNvPr id="59405" name="AutoShape 13"/>
          <p:cNvSpPr>
            <a:spLocks noChangeArrowheads="1"/>
          </p:cNvSpPr>
          <p:nvPr/>
        </p:nvSpPr>
        <p:spPr bwMode="auto">
          <a:xfrm>
            <a:off x="3347715" y="2221880"/>
            <a:ext cx="1584325" cy="752475"/>
          </a:xfrm>
          <a:prstGeom prst="wedgeRoundRectCallout">
            <a:avLst>
              <a:gd name="adj1" fmla="val -43387"/>
              <a:gd name="adj2" fmla="val 13713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530056" y="2777454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9" name="AutoShape 17"/>
          <p:cNvSpPr>
            <a:spLocks noChangeArrowheads="1"/>
          </p:cNvSpPr>
          <p:nvPr/>
        </p:nvSpPr>
        <p:spPr bwMode="auto">
          <a:xfrm>
            <a:off x="1115616" y="4635028"/>
            <a:ext cx="1368152" cy="738188"/>
          </a:xfrm>
          <a:prstGeom prst="wedgeRoundRectCallout">
            <a:avLst>
              <a:gd name="adj1" fmla="val 36558"/>
              <a:gd name="adj2" fmla="val -13064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 </a:t>
            </a:r>
            <a:r>
              <a:rPr lang="cs-CZ" sz="1400" dirty="0" smtClean="0">
                <a:cs typeface="Arial" charset="0"/>
              </a:rPr>
              <a:t>registru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cs typeface="Arial" charset="0"/>
              </a:rPr>
              <a:t>(funkce </a:t>
            </a:r>
            <a:r>
              <a:rPr lang="cs-CZ" sz="1400" dirty="0" smtClean="0">
                <a:cs typeface="Arial" charset="0"/>
              </a:rPr>
              <a:t>3)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500937" y="2990231"/>
            <a:ext cx="1214438" cy="865188"/>
          </a:xfrm>
          <a:prstGeom prst="wedgeRoundRectCallout">
            <a:avLst>
              <a:gd name="adj1" fmla="val -114574"/>
              <a:gd name="adj2" fmla="val -1825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4874418" y="4637485"/>
            <a:ext cx="1511300" cy="792162"/>
          </a:xfrm>
          <a:prstGeom prst="wedgeRoundRectCallout">
            <a:avLst>
              <a:gd name="adj1" fmla="val -71221"/>
              <a:gd name="adj2" fmla="val -13116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hodnota potenciometru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8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20" name="Obráze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40989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79388" y="1916113"/>
            <a:ext cx="6769100" cy="3708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WrWord(word val,byte *bf);</a:t>
            </a:r>
          </a:p>
          <a:p>
            <a:r>
              <a:rPr lang="cs-CZ" sz="1400">
                <a:cs typeface="Arial" charset="0"/>
              </a:rPr>
              <a:t>word RdWord(byte *bf);</a:t>
            </a:r>
          </a:p>
          <a:p>
            <a:r>
              <a:rPr lang="cs-CZ" sz="1400">
                <a:cs typeface="Arial" charset="0"/>
              </a:rPr>
              <a:t>word MrtuRdCrc(byte *bf);</a:t>
            </a:r>
          </a:p>
          <a:p>
            <a:r>
              <a:rPr lang="cs-CZ" sz="1400">
                <a:cs typeface="Arial" charset="0"/>
              </a:rPr>
              <a:t>byte MrtuWrCrc(word crc,byte *bf 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MrtuWr(byte adr,byte fce,word reg,word nbr,byte *vals,byte *bf);</a:t>
            </a:r>
          </a:p>
          <a:p>
            <a:r>
              <a:rPr lang="cs-CZ" sz="1400">
                <a:cs typeface="Arial" charset="0"/>
              </a:rPr>
              <a:t>byte MrtuWrOne(byte adr,byte fce,word reg,word val,byte *bf);</a:t>
            </a:r>
          </a:p>
          <a:p>
            <a:r>
              <a:rPr lang="cs-CZ" sz="1400">
                <a:cs typeface="Arial" charset="0"/>
              </a:rPr>
              <a:t>byte MrtuRd(byte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MrtuAnsErr(byte adr,byte fce,byte er,byte *bf);</a:t>
            </a:r>
          </a:p>
          <a:p>
            <a:r>
              <a:rPr lang="cs-CZ" sz="1400">
                <a:cs typeface="Arial" charset="0"/>
              </a:rPr>
              <a:t>byte MrtuAnsRd(byte adr,byte fce,byte reg,byte *vals,byte *bf);</a:t>
            </a:r>
          </a:p>
          <a:p>
            <a:r>
              <a:rPr lang="cs-CZ" sz="1400">
                <a:cs typeface="Arial" charset="0"/>
              </a:rPr>
              <a:t>byte MrtuAnsWr(byte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word MrtuCrc(byte *bf, byte len);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</p:spTree>
    <p:extLst>
      <p:ext uri="{BB962C8B-B14F-4D97-AF65-F5344CB8AC3E}">
        <p14:creationId xmlns:p14="http://schemas.microsoft.com/office/powerpoint/2010/main" val="30731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</a:t>
            </a:r>
            <a:r>
              <a:rPr lang="en-US" sz="1200" b="1" dirty="0" smtClean="0"/>
              <a:t>R</a:t>
            </a:r>
            <a:r>
              <a:rPr lang="cs-CZ" sz="1200" b="1" dirty="0"/>
              <a:t>5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13731" name="Group 67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Modbus.C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MrtuWrOne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MrtuAnsWr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MrtuAnsErr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#include “Modbus.H”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96206"/>
              </p:ext>
            </p:extLst>
          </p:nvPr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3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827088" y="1052513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117765" name="AutoShape 5"/>
          <p:cNvSpPr>
            <a:spLocks noChangeArrowheads="1"/>
          </p:cNvSpPr>
          <p:nvPr/>
        </p:nvSpPr>
        <p:spPr bwMode="auto">
          <a:xfrm>
            <a:off x="3562350" y="1412875"/>
            <a:ext cx="485775" cy="339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847725" y="19192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7164388" y="26511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7935913" y="24558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827088" y="2528888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>
            <a:off x="7164388" y="19970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7935913" y="18018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684213" y="3276600"/>
            <a:ext cx="409575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600">
                <a:latin typeface="Lucida Console" pitchFamily="49" charset="0"/>
                <a:cs typeface="Courier New" pitchFamily="49" charset="0"/>
              </a:rPr>
              <a:t>                     //</a:t>
            </a:r>
            <a:r>
              <a:rPr lang="cs-CZ" sz="1600" i="1">
                <a:latin typeface="Lucida Console" pitchFamily="49" charset="0"/>
                <a:cs typeface="Courier New" pitchFamily="49" charset="0"/>
              </a:rPr>
              <a:t>globální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900113" y="4038600"/>
            <a:ext cx="23225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bfout[0]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bfout[1]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5292725" y="3962400"/>
            <a:ext cx="3600450" cy="28931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(byte *</a:t>
            </a:r>
            <a:r>
              <a:rPr lang="cs-CZ" sz="1400" dirty="0" err="1">
                <a:latin typeface="Lucida Console" pitchFamily="49" charset="0"/>
              </a:rPr>
              <a:t>bf</a:t>
            </a:r>
            <a:r>
              <a:rPr lang="cs-CZ" sz="1400" dirty="0">
                <a:latin typeface="Lucida Console" pitchFamily="49" charset="0"/>
              </a:rPr>
              <a:t>,byte len)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byte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TI=0;</a:t>
            </a:r>
          </a:p>
          <a:p>
            <a:r>
              <a:rPr lang="en-US" sz="1400" dirty="0">
                <a:latin typeface="Lucida Console" pitchFamily="49" charset="0"/>
              </a:rPr>
              <a:t>  SBUF=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--</a:t>
            </a:r>
            <a:r>
              <a:rPr lang="cs-CZ" sz="1400" dirty="0">
                <a:latin typeface="Lucida Console" pitchFamily="49" charset="0"/>
              </a:rPr>
              <a:t>len)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b="1" dirty="0">
                <a:latin typeface="Lucida Console" pitchFamily="49" charset="0"/>
              </a:rPr>
              <a:t>while</a:t>
            </a:r>
            <a:r>
              <a:rPr lang="en-US" sz="1400" dirty="0">
                <a:latin typeface="Lucida Console" pitchFamily="49" charset="0"/>
              </a:rPr>
              <a:t>(!TI);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SBUF=</a:t>
            </a:r>
            <a:r>
              <a:rPr lang="en-US" sz="1400" dirty="0" err="1" smtClean="0">
                <a:latin typeface="Lucida Console" pitchFamily="49" charset="0"/>
              </a:rPr>
              <a:t>byteOut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TI=0;</a:t>
            </a:r>
          </a:p>
          <a:p>
            <a:r>
              <a:rPr lang="cs-CZ" sz="1400" dirty="0">
                <a:latin typeface="Lucida Console" pitchFamily="49" charset="0"/>
              </a:rPr>
              <a:t>  }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5278438" y="3048000"/>
            <a:ext cx="2674130" cy="83099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 dirty="0" smtClean="0">
                <a:cs typeface="Arial" charset="0"/>
              </a:rPr>
              <a:t>  </a:t>
            </a:r>
            <a:r>
              <a:rPr lang="cs-CZ" sz="1600" dirty="0" err="1" smtClean="0">
                <a:cs typeface="Arial" charset="0"/>
              </a:rPr>
              <a:t>bf</a:t>
            </a:r>
            <a:r>
              <a:rPr lang="cs-CZ" sz="1600" dirty="0">
                <a:cs typeface="Arial" charset="0"/>
              </a:rPr>
              <a:t>:  pointer na pole znaků</a:t>
            </a:r>
          </a:p>
          <a:p>
            <a:pPr>
              <a:buFontTx/>
              <a:buChar char="-"/>
            </a:pPr>
            <a:r>
              <a:rPr lang="cs-CZ" sz="1600" dirty="0">
                <a:cs typeface="Arial" charset="0"/>
              </a:rPr>
              <a:t> len: počet bytů k vyslání</a:t>
            </a:r>
          </a:p>
        </p:txBody>
      </p:sp>
    </p:spTree>
    <p:extLst>
      <p:ext uri="{BB962C8B-B14F-4D97-AF65-F5344CB8AC3E}">
        <p14:creationId xmlns:p14="http://schemas.microsoft.com/office/powerpoint/2010/main" val="30885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539750" y="1844824"/>
            <a:ext cx="580960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MR5M</a:t>
            </a:r>
            <a:endParaRPr lang="cs-CZ" sz="2400" b="1" dirty="0"/>
          </a:p>
        </p:txBody>
      </p:sp>
      <p:sp>
        <p:nvSpPr>
          <p:cNvPr id="49202" name="Text Box 50"/>
          <p:cNvSpPr txBox="1">
            <a:spLocks noChangeArrowheads="1"/>
          </p:cNvSpPr>
          <p:nvPr/>
        </p:nvSpPr>
        <p:spPr bwMode="auto">
          <a:xfrm>
            <a:off x="2339975" y="1181100"/>
            <a:ext cx="4783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49203" name="Text Box 51"/>
          <p:cNvSpPr txBox="1">
            <a:spLocks noChangeArrowheads="1"/>
          </p:cNvSpPr>
          <p:nvPr/>
        </p:nvSpPr>
        <p:spPr bwMode="auto">
          <a:xfrm>
            <a:off x="827088" y="2492896"/>
            <a:ext cx="7346883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</a:t>
            </a:r>
            <a:r>
              <a:rPr lang="cs-CZ" sz="1600" b="1" dirty="0" smtClean="0"/>
              <a:t>RTUI </a:t>
            </a:r>
            <a:r>
              <a:rPr lang="cs-CZ" sz="1600" b="1" dirty="0"/>
              <a:t>na PC a mikropočítačích řady ´51</a:t>
            </a:r>
          </a:p>
          <a:p>
            <a:pPr marL="342900" indent="-342900"/>
            <a:r>
              <a:rPr lang="cs-CZ" sz="1600" b="1" dirty="0"/>
              <a:t>pro uzly Master (Klient</a:t>
            </a:r>
            <a:r>
              <a:rPr lang="cs-CZ" sz="1600" b="1" dirty="0" smtClean="0"/>
              <a:t>) na PC, </a:t>
            </a:r>
            <a:r>
              <a:rPr lang="cs-CZ" sz="1600" b="1" dirty="0"/>
              <a:t>Slave (Server</a:t>
            </a:r>
            <a:r>
              <a:rPr lang="cs-CZ" sz="1600" b="1" dirty="0" smtClean="0"/>
              <a:t>) na mikropočítači</a:t>
            </a:r>
            <a:endParaRPr lang="cs-CZ" sz="1600" b="1" dirty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 smtClean="0"/>
              <a:t>- </a:t>
            </a:r>
            <a:r>
              <a:rPr lang="cs-CZ" sz="1600" b="1" dirty="0"/>
              <a:t>čtení 16bitového vnitřního registru (Holding) z uzlu Slave,</a:t>
            </a:r>
          </a:p>
          <a:p>
            <a:pPr marL="342900" indent="-342900"/>
            <a:r>
              <a:rPr lang="cs-CZ" sz="1600" b="1" dirty="0"/>
              <a:t>- zápis jediného vnitřního registru (Holding) do uzlu Slave,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 smtClean="0"/>
              <a:t>     </a:t>
            </a:r>
            <a:r>
              <a:rPr lang="cs-CZ" sz="1600" b="1" dirty="0" smtClean="0">
                <a:solidFill>
                  <a:srgbClr val="0000FF"/>
                </a:solidFill>
              </a:rPr>
              <a:t>Rozhraní: RS232, standardní rámec 8,N,2</a:t>
            </a:r>
          </a:p>
          <a:p>
            <a:pPr marL="342900" indent="-342900"/>
            <a:r>
              <a:rPr lang="cs-CZ" sz="1600" b="1" dirty="0" smtClean="0"/>
              <a:t>1. část: propojení PC – </a:t>
            </a:r>
            <a:r>
              <a:rPr lang="cs-CZ" sz="1600" b="1" dirty="0" err="1" smtClean="0"/>
              <a:t>PC</a:t>
            </a:r>
            <a:r>
              <a:rPr lang="cs-CZ" sz="1600" b="1" dirty="0" smtClean="0"/>
              <a:t> </a:t>
            </a:r>
            <a:r>
              <a:rPr lang="en-US" sz="1600" b="1" dirty="0" smtClean="0"/>
              <a:t>(C# MSVS) </a:t>
            </a:r>
            <a:endParaRPr lang="cs-CZ" sz="1600" b="1" dirty="0" smtClean="0"/>
          </a:p>
          <a:p>
            <a:pPr marL="342900" indent="-342900"/>
            <a:r>
              <a:rPr lang="cs-CZ" sz="1600" b="1" dirty="0" smtClean="0"/>
              <a:t>2. část: propojení PC – mikropočítač</a:t>
            </a:r>
          </a:p>
          <a:p>
            <a:pPr marL="342900" indent="-342900"/>
            <a:r>
              <a:rPr lang="cs-CZ" sz="1600" b="1" dirty="0" smtClean="0"/>
              <a:t>  </a:t>
            </a:r>
          </a:p>
          <a:p>
            <a:pPr marL="342900" indent="-342900"/>
            <a:r>
              <a:rPr lang="cs-CZ" sz="1600" b="1" dirty="0" smtClean="0"/>
              <a:t>     </a:t>
            </a:r>
            <a:r>
              <a:rPr lang="cs-CZ" sz="1600" b="1" dirty="0" smtClean="0">
                <a:solidFill>
                  <a:srgbClr val="0000FF"/>
                </a:solidFill>
              </a:rPr>
              <a:t>Rozhraní: RS485, standardní rámec 8,N,2</a:t>
            </a:r>
          </a:p>
          <a:p>
            <a:pPr marL="342900" indent="-342900"/>
            <a:r>
              <a:rPr lang="cs-CZ" sz="1600" b="1" dirty="0" smtClean="0"/>
              <a:t>3. část: propojení  mikropočítač – </a:t>
            </a:r>
            <a:r>
              <a:rPr lang="cs-CZ" sz="1600" b="1" dirty="0" err="1" smtClean="0"/>
              <a:t>mikropočítač</a:t>
            </a:r>
            <a:r>
              <a:rPr lang="cs-CZ" sz="1600" b="1" dirty="0" smtClean="0"/>
              <a:t>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 smtClean="0"/>
          </a:p>
          <a:p>
            <a:pPr marL="342900" indent="-342900"/>
            <a:r>
              <a:rPr lang="en-US" sz="1600" b="1" dirty="0" smtClean="0"/>
              <a:t>   v </a:t>
            </a:r>
            <a:r>
              <a:rPr lang="en-US" sz="1600" b="1" dirty="0" err="1" smtClean="0"/>
              <a:t>souboru</a:t>
            </a:r>
            <a:r>
              <a:rPr lang="en-US" sz="1600" b="1" dirty="0" smtClean="0"/>
              <a:t> Modbus.dll a </a:t>
            </a:r>
            <a:r>
              <a:rPr lang="en-US" sz="1600" b="1" dirty="0" err="1" smtClean="0"/>
              <a:t>Modbus.cs</a:t>
            </a:r>
            <a:r>
              <a:rPr lang="en-US" sz="1600" b="1" dirty="0" smtClean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 smtClean="0"/>
              <a:t>   v </a:t>
            </a:r>
            <a:r>
              <a:rPr lang="cs-CZ" sz="1600" b="1" dirty="0"/>
              <a:t>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  <p:sp>
        <p:nvSpPr>
          <p:cNvPr id="1239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250825" y="981075"/>
            <a:ext cx="7345363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Časový interval 3,5 znaku – generování časovačem T1</a:t>
            </a:r>
            <a:r>
              <a:rPr lang="en-US" b="1">
                <a:cs typeface="Arial" charset="0"/>
              </a:rPr>
              <a:t> v re</a:t>
            </a:r>
            <a:r>
              <a:rPr lang="cs-CZ" b="1">
                <a:cs typeface="Arial" charset="0"/>
              </a:rPr>
              <a:t>žimu 1</a:t>
            </a:r>
            <a:endParaRPr lang="cs-CZ">
              <a:cs typeface="Arial" charset="0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468313" y="1582738"/>
            <a:ext cx="6767512" cy="29495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>
                <a:cs typeface="Arial" charset="0"/>
              </a:rPr>
              <a:t>Formát UART:   8,N,2  → 11 bitů , f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19200 bit/s → t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1/f</a:t>
            </a:r>
            <a:r>
              <a:rPr lang="cs-CZ" sz="1600" baseline="-25000">
                <a:cs typeface="Arial" charset="0"/>
              </a:rPr>
              <a:t>bit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t</a:t>
            </a:r>
            <a:r>
              <a:rPr lang="cs-CZ" sz="1600" baseline="-25000">
                <a:cs typeface="Arial" charset="0"/>
              </a:rPr>
              <a:t>3,5</a:t>
            </a:r>
            <a:r>
              <a:rPr lang="cs-CZ" sz="1600">
                <a:cs typeface="Arial" charset="0"/>
              </a:rPr>
              <a:t> = 3,5∙11∙t</a:t>
            </a:r>
            <a:r>
              <a:rPr lang="cs-CZ" sz="1600" baseline="-25000">
                <a:cs typeface="Arial" charset="0"/>
              </a:rPr>
              <a:t>bit </a:t>
            </a:r>
            <a:r>
              <a:rPr lang="cs-CZ" sz="1600">
                <a:cs typeface="Arial" charset="0"/>
              </a:rPr>
              <a:t> ≈ 2 ms  tik</a:t>
            </a:r>
            <a:endParaRPr lang="en-US" sz="1600">
              <a:cs typeface="Arial" charset="0"/>
            </a:endParaRPr>
          </a:p>
          <a:p>
            <a:endParaRPr lang="en-US" sz="1600">
              <a:cs typeface="Arial" charset="0"/>
            </a:endParaRPr>
          </a:p>
          <a:p>
            <a:r>
              <a:rPr lang="en-US" sz="1600">
                <a:cs typeface="Arial" charset="0"/>
              </a:rPr>
              <a:t>pro </a:t>
            </a:r>
            <a:r>
              <a:rPr lang="cs-CZ" sz="1600">
                <a:cs typeface="Arial" charset="0"/>
              </a:rPr>
              <a:t>časovač T1 :  t</a:t>
            </a:r>
            <a:r>
              <a:rPr lang="cs-CZ" sz="1600" baseline="-25000">
                <a:cs typeface="Arial" charset="0"/>
              </a:rPr>
              <a:t>3,5</a:t>
            </a:r>
            <a:r>
              <a:rPr lang="cs-CZ" sz="1600">
                <a:cs typeface="Arial" charset="0"/>
              </a:rPr>
              <a:t> = N3_5∙12/f</a:t>
            </a:r>
            <a:r>
              <a:rPr lang="cs-CZ" sz="1600" baseline="-25000">
                <a:cs typeface="Arial" charset="0"/>
              </a:rPr>
              <a:t>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pro sériový kanál řízený časovačem T2 je t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32∙NBIT/f</a:t>
            </a:r>
            <a:r>
              <a:rPr lang="cs-CZ" sz="1600" baseline="-25000">
                <a:cs typeface="Arial" charset="0"/>
              </a:rPr>
              <a:t>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t3,5 = 3,5∙11∙32∙NBIT/fosc = N3_5∙12/fosc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N3_5 = NBIT∙109  →    </a:t>
            </a:r>
            <a:r>
              <a:rPr lang="en-US" sz="1600">
                <a:cs typeface="Arial" charset="0"/>
              </a:rPr>
              <a:t>#define N3_5 109*NBIT</a:t>
            </a:r>
            <a:endParaRPr lang="cs-CZ" sz="1600">
              <a:cs typeface="Arial" charset="0"/>
            </a:endParaRPr>
          </a:p>
          <a:p>
            <a:endParaRPr lang="cs-CZ" sz="1600" baseline="-25000">
              <a:cs typeface="Arial" charset="0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403350" y="4797425"/>
            <a:ext cx="2952750" cy="942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latin typeface="Lucida Console" pitchFamily="49" charset="0"/>
              </a:rPr>
              <a:t> TH1=(word)(-N3_5) &gt;&gt; 8;</a:t>
            </a:r>
          </a:p>
          <a:p>
            <a:r>
              <a:rPr lang="cs-CZ" sz="1400">
                <a:latin typeface="Lucida Console" pitchFamily="49" charset="0"/>
              </a:rPr>
              <a:t> TL1=</a:t>
            </a:r>
            <a:r>
              <a:rPr lang="en-US" sz="1400">
                <a:latin typeface="Lucida Console" pitchFamily="49" charset="0"/>
              </a:rPr>
              <a:t>(byte)(</a:t>
            </a:r>
            <a:r>
              <a:rPr lang="cs-CZ" sz="1400">
                <a:latin typeface="Lucida Console" pitchFamily="49" charset="0"/>
              </a:rPr>
              <a:t>-N3_5</a:t>
            </a:r>
            <a:r>
              <a:rPr lang="en-US" sz="1400">
                <a:latin typeface="Lucida Console" pitchFamily="49" charset="0"/>
              </a:rPr>
              <a:t>)</a:t>
            </a:r>
            <a:r>
              <a:rPr lang="cs-CZ" sz="1400">
                <a:latin typeface="Lucida Console" pitchFamily="49" charset="0"/>
              </a:rPr>
              <a:t>;</a:t>
            </a:r>
            <a:endParaRPr lang="en-US" sz="1400">
              <a:latin typeface="Lucida Console" pitchFamily="49" charset="0"/>
            </a:endParaRPr>
          </a:p>
          <a:p>
            <a:r>
              <a:rPr lang="en-US" sz="1400">
                <a:latin typeface="Lucida Console" pitchFamily="49" charset="0"/>
              </a:rPr>
              <a:t> TF</a:t>
            </a:r>
            <a:r>
              <a:rPr lang="cs-CZ" sz="1400">
                <a:latin typeface="Lucida Console" pitchFamily="49" charset="0"/>
              </a:rPr>
              <a:t>1</a:t>
            </a:r>
            <a:r>
              <a:rPr lang="en-US" sz="1400">
                <a:latin typeface="Lucida Console" pitchFamily="49" charset="0"/>
              </a:rPr>
              <a:t>=0`</a:t>
            </a:r>
            <a:endParaRPr lang="cs-CZ" sz="1400">
              <a:latin typeface="Lucida Console" pitchFamily="49" charset="0"/>
            </a:endParaRPr>
          </a:p>
          <a:p>
            <a:r>
              <a:rPr lang="cs-CZ" sz="1400">
                <a:latin typeface="Lucida Console" pitchFamily="49" charset="0"/>
              </a:rPr>
              <a:t> TR1=1;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107950" y="4797425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(re)</a:t>
            </a:r>
            <a:r>
              <a:rPr lang="cs-CZ" sz="1600"/>
              <a:t>start t3,5</a:t>
            </a: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4767263" y="4797425"/>
            <a:ext cx="2736850" cy="5810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čas uplynul:  přerušení nebo</a:t>
            </a:r>
          </a:p>
          <a:p>
            <a:r>
              <a:rPr lang="cs-CZ" sz="1600"/>
              <a:t>                     1 </a:t>
            </a:r>
            <a:r>
              <a:rPr lang="cs-CZ" sz="1600">
                <a:cs typeface="Arial" charset="0"/>
              </a:rPr>
              <a:t>→ TF1</a:t>
            </a: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179388" y="5972175"/>
            <a:ext cx="7366000" cy="336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Poznámka: oba časovače T0 a T1 budou nastaveny v režimu 1:  TMOD = 0x11;</a:t>
            </a:r>
            <a:endParaRPr lang="cs-CZ" sz="16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  <p:sp>
        <p:nvSpPr>
          <p:cNvPr id="1341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323850" y="1133475"/>
            <a:ext cx="4968875" cy="4238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vnitřního registru (hodnota 0 až 1023) – funkční kód 6,</a:t>
            </a:r>
          </a:p>
          <a:p>
            <a:r>
              <a:rPr lang="cs-CZ" sz="1600" dirty="0"/>
              <a:t>     hodnotu zobrazí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MrtuAnsWr</a:t>
            </a:r>
            <a:r>
              <a:rPr lang="cs-CZ" sz="1600" dirty="0">
                <a:solidFill>
                  <a:srgbClr val="0000FF"/>
                </a:solidFill>
              </a:rPr>
              <a:t>  s kódem přijaté funkce</a:t>
            </a:r>
          </a:p>
          <a:p>
            <a:r>
              <a:rPr lang="cs-CZ" sz="1600" dirty="0"/>
              <a:t>   - požadavek na čtení 16bitové hodnoty – funkční kód 3 a vrací požadovanou hodnotu,</a:t>
            </a:r>
            <a:endParaRPr lang="en-US" sz="1600" dirty="0"/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MrtuAns</a:t>
            </a:r>
            <a:r>
              <a:rPr lang="en-US" sz="1600" dirty="0">
                <a:solidFill>
                  <a:srgbClr val="0000FF"/>
                </a:solidFill>
              </a:rPr>
              <a:t>Rd</a:t>
            </a:r>
            <a:r>
              <a:rPr lang="cs-CZ" sz="1600" dirty="0">
                <a:solidFill>
                  <a:srgbClr val="0000FF"/>
                </a:solidFill>
              </a:rPr>
              <a:t>  s kódem přijaté funkce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MrtuAnsErr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Implementace generování intervalu 3,5 znaku pro ukončení příjmu zprávy časovačem T1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Omezená (žádná) implementace generování intervalu 1,5 znaku</a:t>
            </a:r>
            <a:r>
              <a:rPr lang="cs-CZ" sz="1600" dirty="0"/>
              <a:t>  </a:t>
            </a:r>
            <a:endParaRPr lang="cs-CZ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  <p:sp>
        <p:nvSpPr>
          <p:cNvPr id="1361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36208" name="AutoShape 16"/>
          <p:cNvSpPr>
            <a:spLocks noChangeArrowheads="1"/>
          </p:cNvSpPr>
          <p:nvPr/>
        </p:nvSpPr>
        <p:spPr bwMode="auto">
          <a:xfrm>
            <a:off x="5362922" y="5486844"/>
            <a:ext cx="1657350" cy="1152525"/>
          </a:xfrm>
          <a:prstGeom prst="wedgeRectCallout">
            <a:avLst>
              <a:gd name="adj1" fmla="val -158474"/>
              <a:gd name="adj2" fmla="val 10354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</a:t>
            </a:r>
            <a:r>
              <a:rPr lang="cs-CZ" sz="1400">
                <a:latin typeface="Times New Roman" charset="0"/>
                <a:cs typeface="Times New Roman" charset="0"/>
              </a:rPr>
              <a:t>C</a:t>
            </a:r>
            <a:r>
              <a:rPr lang="en-US" sz="1400">
                <a:latin typeface="Times New Roman" charset="0"/>
                <a:cs typeface="Times New Roman" charset="0"/>
              </a:rPr>
              <a:t>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136210" name="AutoShape 18"/>
          <p:cNvSpPr>
            <a:spLocks noChangeArrowheads="1"/>
          </p:cNvSpPr>
          <p:nvPr/>
        </p:nvSpPr>
        <p:spPr bwMode="auto">
          <a:xfrm>
            <a:off x="1126563" y="6165850"/>
            <a:ext cx="1225550" cy="287338"/>
          </a:xfrm>
          <a:prstGeom prst="wedgeRoundRectCallout">
            <a:avLst>
              <a:gd name="adj1" fmla="val 59069"/>
              <a:gd name="adj2" fmla="val -248343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ukončeno</a:t>
            </a: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2616928" y="335915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smtClean="0">
                <a:cs typeface="Arial" charset="0"/>
              </a:rPr>
              <a:t>Klid</a:t>
            </a:r>
          </a:p>
          <a:p>
            <a:pPr algn="ctr"/>
            <a:r>
              <a:rPr lang="en-US" sz="1200" dirty="0" smtClean="0">
                <a:solidFill>
                  <a:srgbClr val="0000FF"/>
                </a:solidFill>
                <a:cs typeface="Arial" charset="0"/>
              </a:rPr>
              <a:t>ix:0</a:t>
            </a:r>
            <a:endParaRPr lang="cs-CZ" sz="12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048728" y="40052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2616928" y="4799013"/>
            <a:ext cx="935037" cy="646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smtClean="0">
                <a:cs typeface="Arial" charset="0"/>
              </a:rPr>
              <a:t>Příjem</a:t>
            </a:r>
            <a:endParaRPr lang="en-US" sz="1400" dirty="0" smtClean="0">
              <a:cs typeface="Arial" charset="0"/>
            </a:endParaRPr>
          </a:p>
          <a:p>
            <a:pPr algn="ctr"/>
            <a:r>
              <a:rPr lang="en-US" sz="1200" dirty="0" smtClean="0">
                <a:solidFill>
                  <a:srgbClr val="0000FF"/>
                </a:solidFill>
                <a:cs typeface="Arial" charset="0"/>
              </a:rPr>
              <a:t>ix&gt;0</a:t>
            </a:r>
            <a:endParaRPr lang="cs-CZ" sz="12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2615340" y="5807075"/>
            <a:ext cx="936625" cy="646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smtClean="0">
                <a:cs typeface="Arial" charset="0"/>
              </a:rPr>
              <a:t>Zpracování</a:t>
            </a:r>
          </a:p>
          <a:p>
            <a:pPr algn="ctr"/>
            <a:r>
              <a:rPr lang="cs-CZ" sz="1400" dirty="0" smtClean="0">
                <a:cs typeface="Arial" charset="0"/>
              </a:rPr>
              <a:t>odpověď</a:t>
            </a:r>
            <a:endParaRPr lang="en-US" sz="1400" dirty="0" smtClean="0">
              <a:cs typeface="Arial" charset="0"/>
            </a:endParaRPr>
          </a:p>
          <a:p>
            <a:pPr algn="ctr"/>
            <a:r>
              <a:rPr lang="en-US" sz="1200" dirty="0" smtClean="0">
                <a:solidFill>
                  <a:srgbClr val="0000FF"/>
                </a:solidFill>
                <a:cs typeface="Arial" charset="0"/>
              </a:rPr>
              <a:t>0→ix</a:t>
            </a:r>
            <a:endParaRPr lang="cs-CZ" sz="1200" dirty="0">
              <a:solidFill>
                <a:srgbClr val="0000FF"/>
              </a:solidFill>
              <a:cs typeface="Arial" charset="0"/>
            </a:endParaRPr>
          </a:p>
        </p:txBody>
      </p:sp>
      <p:cxnSp>
        <p:nvCxnSpPr>
          <p:cNvPr id="24" name="AutoShape 8"/>
          <p:cNvCxnSpPr>
            <a:cxnSpLocks noChangeShapeType="1"/>
            <a:stCxn id="23" idx="0"/>
            <a:endCxn id="22" idx="2"/>
          </p:cNvCxnSpPr>
          <p:nvPr/>
        </p:nvCxnSpPr>
        <p:spPr bwMode="auto">
          <a:xfrm rot="16200000">
            <a:off x="2903472" y="5625306"/>
            <a:ext cx="36195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5" name="AutoShape 9"/>
          <p:cNvCxnSpPr>
            <a:cxnSpLocks noChangeShapeType="1"/>
            <a:stCxn id="22" idx="3"/>
            <a:endCxn id="22" idx="0"/>
          </p:cNvCxnSpPr>
          <p:nvPr/>
        </p:nvCxnSpPr>
        <p:spPr bwMode="auto">
          <a:xfrm flipH="1" flipV="1">
            <a:off x="3085240" y="4799013"/>
            <a:ext cx="466725" cy="323850"/>
          </a:xfrm>
          <a:prstGeom prst="curvedConnector4">
            <a:avLst>
              <a:gd name="adj1" fmla="val -48981"/>
              <a:gd name="adj2" fmla="val 17058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10"/>
          <p:cNvCxnSpPr>
            <a:cxnSpLocks noChangeShapeType="1"/>
            <a:stCxn id="23" idx="1"/>
            <a:endCxn id="20" idx="1"/>
          </p:cNvCxnSpPr>
          <p:nvPr/>
        </p:nvCxnSpPr>
        <p:spPr bwMode="auto">
          <a:xfrm rot="10800000" flipH="1">
            <a:off x="2615340" y="3683000"/>
            <a:ext cx="1588" cy="2447925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" name="AutoShape 12"/>
          <p:cNvSpPr>
            <a:spLocks noChangeArrowheads="1"/>
          </p:cNvSpPr>
          <p:nvPr/>
        </p:nvSpPr>
        <p:spPr bwMode="auto">
          <a:xfrm>
            <a:off x="3985353" y="4581525"/>
            <a:ext cx="1368425" cy="719138"/>
          </a:xfrm>
          <a:prstGeom prst="wedgeRoundRectCallout">
            <a:avLst>
              <a:gd name="adj1" fmla="val -83296"/>
              <a:gd name="adj2" fmla="val -4801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pitchFamily="18" charset="0"/>
                <a:cs typeface="Times New Roman" pitchFamily="18" charset="0"/>
              </a:rPr>
              <a:t>Příjem znaku</a:t>
            </a:r>
          </a:p>
          <a:p>
            <a:r>
              <a:rPr lang="cs-CZ" sz="1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/znak do bufferu</a:t>
            </a:r>
          </a:p>
          <a:p>
            <a:r>
              <a:rPr lang="cs-CZ" sz="1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 restart časovače</a:t>
            </a: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3840890" y="5516563"/>
            <a:ext cx="1296988" cy="358775"/>
          </a:xfrm>
          <a:prstGeom prst="wedgeRoundRectCallout">
            <a:avLst>
              <a:gd name="adj1" fmla="val -109731"/>
              <a:gd name="adj2" fmla="val -1991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pitchFamily="18" charset="0"/>
                <a:cs typeface="Times New Roman" pitchFamily="18" charset="0"/>
              </a:rPr>
              <a:t>čas </a:t>
            </a:r>
            <a:r>
              <a:rPr lang="cs-CZ" sz="1200" b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200" b="1" baseline="-25000">
                <a:latin typeface="Times New Roman" pitchFamily="18" charset="0"/>
                <a:cs typeface="Times New Roman" pitchFamily="18" charset="0"/>
              </a:rPr>
              <a:t>3,5</a:t>
            </a:r>
            <a:r>
              <a:rPr lang="cs-CZ" sz="1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1200">
                <a:latin typeface="Times New Roman" pitchFamily="18" charset="0"/>
                <a:cs typeface="Times New Roman" pitchFamily="18" charset="0"/>
              </a:rPr>
              <a:t>uplynul</a:t>
            </a:r>
          </a:p>
        </p:txBody>
      </p:sp>
      <p:sp>
        <p:nvSpPr>
          <p:cNvPr id="29" name="AutoShape 16"/>
          <p:cNvSpPr>
            <a:spLocks noChangeArrowheads="1"/>
          </p:cNvSpPr>
          <p:nvPr/>
        </p:nvSpPr>
        <p:spPr bwMode="auto">
          <a:xfrm>
            <a:off x="2569303" y="2276475"/>
            <a:ext cx="936625" cy="6477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>
            <a:off x="2640740" y="2349500"/>
            <a:ext cx="792163" cy="5016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 </a:t>
            </a:r>
            <a:r>
              <a:rPr lang="en-US" sz="1400">
                <a:cs typeface="Arial" charset="0"/>
              </a:rPr>
              <a:t>Po</a:t>
            </a:r>
            <a:r>
              <a:rPr lang="cs-CZ" sz="1400">
                <a:cs typeface="Arial" charset="0"/>
              </a:rPr>
              <a:t>čáteční 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sp>
        <p:nvSpPr>
          <p:cNvPr id="31" name="Oval 18"/>
          <p:cNvSpPr>
            <a:spLocks noChangeArrowheads="1"/>
          </p:cNvSpPr>
          <p:nvPr/>
        </p:nvSpPr>
        <p:spPr bwMode="auto">
          <a:xfrm>
            <a:off x="2353403" y="1700213"/>
            <a:ext cx="215900" cy="2174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>
            <a:off x="2497865" y="1844675"/>
            <a:ext cx="43180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cxnSp>
        <p:nvCxnSpPr>
          <p:cNvPr id="33" name="AutoShape 20"/>
          <p:cNvCxnSpPr>
            <a:cxnSpLocks noChangeShapeType="1"/>
            <a:stCxn id="29" idx="1"/>
            <a:endCxn id="29" idx="2"/>
          </p:cNvCxnSpPr>
          <p:nvPr/>
        </p:nvCxnSpPr>
        <p:spPr bwMode="auto">
          <a:xfrm rot="10800000" flipH="1" flipV="1">
            <a:off x="2569303" y="2600325"/>
            <a:ext cx="468312" cy="323850"/>
          </a:xfrm>
          <a:prstGeom prst="curvedConnector4">
            <a:avLst>
              <a:gd name="adj1" fmla="val -95597"/>
              <a:gd name="adj2" fmla="val 18774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3074128" y="28527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5" name="AutoShape 14"/>
          <p:cNvSpPr>
            <a:spLocks noChangeArrowheads="1"/>
          </p:cNvSpPr>
          <p:nvPr/>
        </p:nvSpPr>
        <p:spPr bwMode="auto">
          <a:xfrm>
            <a:off x="3553553" y="3763963"/>
            <a:ext cx="1824037" cy="528637"/>
          </a:xfrm>
          <a:prstGeom prst="wedgeRoundRectCallout">
            <a:avLst>
              <a:gd name="adj1" fmla="val -76282"/>
              <a:gd name="adj2" fmla="val 8453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pitchFamily="18" charset="0"/>
                <a:cs typeface="Times New Roman" pitchFamily="18" charset="0"/>
              </a:rPr>
              <a:t>Přijetí prvního znaku</a:t>
            </a:r>
          </a:p>
          <a:p>
            <a:r>
              <a:rPr lang="cs-CZ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start </a:t>
            </a:r>
            <a:r>
              <a:rPr lang="cs-CZ" sz="1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3,5</a:t>
            </a:r>
            <a:r>
              <a:rPr lang="cs-CZ" sz="1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cs-CZ" sz="1400" b="1" dirty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 dirty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1,5</a:t>
            </a:r>
          </a:p>
        </p:txBody>
      </p:sp>
      <p:sp>
        <p:nvSpPr>
          <p:cNvPr id="36" name="AutoShape 24"/>
          <p:cNvSpPr>
            <a:spLocks noChangeArrowheads="1"/>
          </p:cNvSpPr>
          <p:nvPr/>
        </p:nvSpPr>
        <p:spPr bwMode="auto">
          <a:xfrm>
            <a:off x="4082190" y="2997200"/>
            <a:ext cx="1438275" cy="503808"/>
          </a:xfrm>
          <a:prstGeom prst="wedgeRoundRectCallout">
            <a:avLst>
              <a:gd name="adj1" fmla="val -118986"/>
              <a:gd name="adj2" fmla="val 797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pitchFamily="18" charset="0"/>
                <a:cs typeface="Times New Roman" pitchFamily="18" charset="0"/>
              </a:rPr>
              <a:t>Čas</a:t>
            </a:r>
            <a:r>
              <a:rPr lang="cs-CZ" sz="1400" b="1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cs-CZ" sz="1400" b="1" baseline="-25000" dirty="0">
                <a:latin typeface="Times New Roman" pitchFamily="18" charset="0"/>
                <a:cs typeface="Times New Roman" pitchFamily="18" charset="0"/>
              </a:rPr>
              <a:t>3,5 </a:t>
            </a:r>
            <a:r>
              <a:rPr lang="cs-CZ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1400" dirty="0" smtClean="0">
                <a:latin typeface="Times New Roman" pitchFamily="18" charset="0"/>
                <a:cs typeface="Times New Roman" pitchFamily="18" charset="0"/>
              </a:rPr>
              <a:t>uplynul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0→ix</a:t>
            </a:r>
            <a:endParaRPr lang="cs-CZ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AutoShape 22"/>
          <p:cNvSpPr>
            <a:spLocks noChangeArrowheads="1"/>
          </p:cNvSpPr>
          <p:nvPr/>
        </p:nvSpPr>
        <p:spPr bwMode="auto">
          <a:xfrm>
            <a:off x="3218590" y="1628775"/>
            <a:ext cx="1149350" cy="542925"/>
          </a:xfrm>
          <a:prstGeom prst="wedgeRoundRectCallout">
            <a:avLst>
              <a:gd name="adj1" fmla="val -95440"/>
              <a:gd name="adj2" fmla="val 1754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pitchFamily="18" charset="0"/>
                <a:cs typeface="Times New Roman" pitchFamily="18" charset="0"/>
              </a:rPr>
              <a:t>Zapnutí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start </a:t>
            </a:r>
            <a:r>
              <a:rPr lang="cs-CZ" sz="1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3,5</a:t>
            </a:r>
          </a:p>
        </p:txBody>
      </p:sp>
      <p:sp>
        <p:nvSpPr>
          <p:cNvPr id="38" name="AutoShape 23"/>
          <p:cNvSpPr>
            <a:spLocks noChangeArrowheads="1"/>
          </p:cNvSpPr>
          <p:nvPr/>
        </p:nvSpPr>
        <p:spPr bwMode="auto">
          <a:xfrm>
            <a:off x="1343753" y="1989138"/>
            <a:ext cx="1209675" cy="571500"/>
          </a:xfrm>
          <a:prstGeom prst="wedgeRoundRectCallout">
            <a:avLst>
              <a:gd name="adj1" fmla="val 16144"/>
              <a:gd name="adj2" fmla="val 9944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pitchFamily="18" charset="0"/>
                <a:cs typeface="Times New Roman" pitchFamily="18" charset="0"/>
              </a:rPr>
              <a:t>Přijetí znaku</a:t>
            </a:r>
          </a:p>
          <a:p>
            <a:r>
              <a:rPr lang="cs-CZ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restart </a:t>
            </a:r>
            <a:r>
              <a:rPr lang="cs-CZ" sz="1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3,5</a:t>
            </a:r>
          </a:p>
        </p:txBody>
      </p:sp>
    </p:spTree>
    <p:extLst>
      <p:ext uri="{BB962C8B-B14F-4D97-AF65-F5344CB8AC3E}">
        <p14:creationId xmlns:p14="http://schemas.microsoft.com/office/powerpoint/2010/main" val="3609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  <p:sp>
        <p:nvSpPr>
          <p:cNvPr id="1464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6437" name="Oval 5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6439" name="AutoShape 7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Times New Roman" charset="0"/>
                <a:cs typeface="Times New Roman" charset="0"/>
              </a:rPr>
              <a:t>PowerOn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46440" name="AutoShape 8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46441" name="AutoShape 9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146442" name="AutoShape 10"/>
          <p:cNvCxnSpPr>
            <a:cxnSpLocks noChangeShapeType="1"/>
            <a:stCxn id="146441" idx="2"/>
            <a:endCxn id="146440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46443" name="AutoShape 11"/>
          <p:cNvCxnSpPr>
            <a:cxnSpLocks noChangeShapeType="1"/>
            <a:stCxn id="146441" idx="2"/>
            <a:endCxn id="146441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46444" name="AutoShape 12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Přijat byte</a:t>
            </a:r>
            <a:r>
              <a:rPr lang="en-US" sz="1200" dirty="0">
                <a:latin typeface="Times New Roman" charset="0"/>
                <a:cs typeface="Times New Roman" charset="0"/>
              </a:rPr>
              <a:t> (RI)</a:t>
            </a:r>
            <a:endParaRPr lang="cs-CZ" sz="1200" dirty="0">
              <a:latin typeface="Times New Roman" charset="0"/>
              <a:cs typeface="Times New Roman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46445" name="AutoShape 13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2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/0 → </a:t>
            </a:r>
            <a:r>
              <a:rPr lang="cs-CZ" sz="1200" dirty="0" err="1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ix</a:t>
            </a:r>
            <a:endParaRPr lang="cs-CZ" sz="12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46446" name="Rectangle 14"/>
          <p:cNvSpPr>
            <a:spLocks noChangeArrowheads="1"/>
          </p:cNvSpPr>
          <p:nvPr/>
        </p:nvSpPr>
        <p:spPr bwMode="auto">
          <a:xfrm>
            <a:off x="1258888" y="1484313"/>
            <a:ext cx="3384550" cy="418576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main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.. // </a:t>
            </a:r>
            <a:r>
              <a:rPr lang="cs-CZ" sz="1400" i="1" dirty="0">
                <a:latin typeface="Lucida Console" pitchFamily="49" charset="0"/>
              </a:rPr>
              <a:t>inicializace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>
                <a:latin typeface="Lucida Console" pitchFamily="49" charset="0"/>
              </a:rPr>
              <a:t>do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cs-CZ" sz="1400" dirty="0">
                <a:latin typeface="Lucida Console" pitchFamily="49" charset="0"/>
              </a:rPr>
              <a:t>     RI=0;</a:t>
            </a:r>
          </a:p>
          <a:p>
            <a:r>
              <a:rPr lang="cs-CZ" sz="1400" dirty="0">
                <a:latin typeface="Lucida Console" pitchFamily="49" charset="0"/>
              </a:rPr>
              <a:t>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>
                <a:latin typeface="Lucida Console" pitchFamily="49" charset="0"/>
              </a:rPr>
              <a:t>)(-N3_5) &gt;&gt; </a:t>
            </a:r>
            <a:r>
              <a:rPr lang="cs-CZ" sz="1400" dirty="0" smtClean="0">
                <a:latin typeface="Lucida Console" pitchFamily="49" charset="0"/>
              </a:rPr>
              <a:t>8;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cs-CZ" sz="1400" dirty="0">
                <a:latin typeface="Lucida Console" pitchFamily="49" charset="0"/>
              </a:rPr>
              <a:t> ;</a:t>
            </a:r>
          </a:p>
          <a:p>
            <a:r>
              <a:rPr lang="cs-CZ" sz="1400" dirty="0">
                <a:latin typeface="Lucida Console" pitchFamily="49" charset="0"/>
              </a:rPr>
              <a:t>     TR1=1;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(!TF1);</a:t>
            </a:r>
          </a:p>
          <a:p>
            <a:r>
              <a:rPr lang="cs-CZ" sz="1400" dirty="0">
                <a:latin typeface="Lucida Console" pitchFamily="49" charset="0"/>
              </a:rPr>
              <a:t>     TF1=0;</a:t>
            </a:r>
          </a:p>
          <a:p>
            <a:r>
              <a:rPr lang="cs-CZ" sz="1400" dirty="0">
                <a:latin typeface="Lucida Console" pitchFamily="49" charset="0"/>
              </a:rPr>
              <a:t>     TR1=0;</a:t>
            </a:r>
          </a:p>
          <a:p>
            <a:r>
              <a:rPr lang="cs-CZ" sz="1400" dirty="0">
                <a:latin typeface="Lucida Console" pitchFamily="49" charset="0"/>
              </a:rPr>
              <a:t>  }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(RI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ix=0;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(1)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en-US" sz="1400" dirty="0">
                <a:latin typeface="Lucida Console" pitchFamily="49" charset="0"/>
              </a:rPr>
              <a:t>    ..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6447" name="Rectangle 15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508104" y="2060848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  <p:sp>
        <p:nvSpPr>
          <p:cNvPr id="1484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8486" name="AutoShape 6"/>
          <p:cNvSpPr>
            <a:spLocks noChangeArrowheads="1"/>
          </p:cNvSpPr>
          <p:nvPr/>
        </p:nvSpPr>
        <p:spPr bwMode="auto">
          <a:xfrm>
            <a:off x="6084888" y="3282950"/>
            <a:ext cx="935037" cy="7905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148488" name="AutoShape 8"/>
          <p:cNvCxnSpPr>
            <a:cxnSpLocks noChangeShapeType="1"/>
            <a:stCxn id="148486" idx="2"/>
            <a:endCxn id="148486" idx="3"/>
          </p:cNvCxnSpPr>
          <p:nvPr/>
        </p:nvCxnSpPr>
        <p:spPr bwMode="auto">
          <a:xfrm rot="5400000" flipH="1" flipV="1">
            <a:off x="6588919" y="3642519"/>
            <a:ext cx="395287" cy="466725"/>
          </a:xfrm>
          <a:prstGeom prst="curvedConnector4">
            <a:avLst>
              <a:gd name="adj1" fmla="val -57833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48489" name="AutoShape 9"/>
          <p:cNvSpPr>
            <a:spLocks noChangeArrowheads="1"/>
          </p:cNvSpPr>
          <p:nvPr/>
        </p:nvSpPr>
        <p:spPr bwMode="auto">
          <a:xfrm>
            <a:off x="7381875" y="2708275"/>
            <a:ext cx="1296988" cy="503238"/>
          </a:xfrm>
          <a:prstGeom prst="wedgeRoundRectCallout">
            <a:avLst>
              <a:gd name="adj1" fmla="val -62972"/>
              <a:gd name="adj2" fmla="val 16892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/(re)start t3,5</a:t>
            </a:r>
          </a:p>
        </p:txBody>
      </p:sp>
      <p:sp>
        <p:nvSpPr>
          <p:cNvPr id="148491" name="Line 11"/>
          <p:cNvSpPr>
            <a:spLocks noChangeShapeType="1"/>
          </p:cNvSpPr>
          <p:nvPr/>
        </p:nvSpPr>
        <p:spPr bwMode="auto">
          <a:xfrm>
            <a:off x="6516688" y="4075113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8492" name="AutoShape 12"/>
          <p:cNvSpPr>
            <a:spLocks noChangeArrowheads="1"/>
          </p:cNvSpPr>
          <p:nvPr/>
        </p:nvSpPr>
        <p:spPr bwMode="auto">
          <a:xfrm>
            <a:off x="6734175" y="4508500"/>
            <a:ext cx="1439863" cy="503238"/>
          </a:xfrm>
          <a:prstGeom prst="wedgeRoundRectCallout">
            <a:avLst>
              <a:gd name="adj1" fmla="val -63671"/>
              <a:gd name="adj2" fmla="val -8501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755650" y="2501900"/>
            <a:ext cx="3384550" cy="20313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(RI)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[ix</a:t>
            </a:r>
            <a:r>
              <a:rPr lang="en-US" sz="1400" dirty="0">
                <a:latin typeface="Lucida Console" pitchFamily="49" charset="0"/>
              </a:rPr>
              <a:t>++]=SBUF;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RI=0;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 smtClean="0">
                <a:latin typeface="Lucida Console" pitchFamily="49" charset="0"/>
              </a:rPr>
              <a:t>)(</a:t>
            </a:r>
            <a:r>
              <a:rPr lang="en-US" sz="1400" dirty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N3_5</a:t>
            </a:r>
            <a:r>
              <a:rPr lang="cs-CZ" sz="1400" dirty="0">
                <a:latin typeface="Lucida Console" pitchFamily="49" charset="0"/>
              </a:rPr>
              <a:t>) &gt;&gt; 8;</a:t>
            </a:r>
          </a:p>
          <a:p>
            <a:r>
              <a:rPr lang="cs-CZ" sz="1400" dirty="0">
                <a:latin typeface="Lucida Console" pitchFamily="49" charset="0"/>
              </a:rPr>
              <a:t>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-N3_5) ;</a:t>
            </a:r>
          </a:p>
          <a:p>
            <a:r>
              <a:rPr lang="en-US" sz="1400" dirty="0">
                <a:latin typeface="Lucida Console" pitchFamily="49" charset="0"/>
              </a:rPr>
              <a:t>    T</a:t>
            </a:r>
            <a:r>
              <a:rPr lang="cs-CZ" sz="1400" dirty="0">
                <a:latin typeface="Lucida Console" pitchFamily="49" charset="0"/>
              </a:rPr>
              <a:t>F1=0;</a:t>
            </a:r>
          </a:p>
          <a:p>
            <a:r>
              <a:rPr lang="cs-CZ" sz="1400" dirty="0">
                <a:latin typeface="Lucida Console" pitchFamily="49" charset="0"/>
              </a:rPr>
              <a:t>    TR1=1;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8494" name="Rectangle 14"/>
          <p:cNvSpPr>
            <a:spLocks noChangeArrowheads="1"/>
          </p:cNvSpPr>
          <p:nvPr/>
        </p:nvSpPr>
        <p:spPr bwMode="auto">
          <a:xfrm>
            <a:off x="755650" y="4797425"/>
            <a:ext cx="3384550" cy="181588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(TF1)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TR1=0;</a:t>
            </a:r>
          </a:p>
          <a:p>
            <a:r>
              <a:rPr lang="en-US" sz="1400" dirty="0">
                <a:latin typeface="Lucida Console" pitchFamily="49" charset="0"/>
              </a:rPr>
              <a:t>    .  //</a:t>
            </a:r>
            <a:r>
              <a:rPr lang="en-US" sz="1400" i="1" dirty="0">
                <a:latin typeface="Lucida Console" pitchFamily="49" charset="0"/>
              </a:rPr>
              <a:t>z</a:t>
            </a:r>
            <a:r>
              <a:rPr lang="cs-CZ" sz="1400" i="1" dirty="0">
                <a:latin typeface="Lucida Console" pitchFamily="49" charset="0"/>
              </a:rPr>
              <a:t>pracování požadavku</a:t>
            </a:r>
            <a:r>
              <a:rPr lang="en-US" sz="1400" dirty="0">
                <a:latin typeface="Lucida Console" pitchFamily="49" charset="0"/>
              </a:rPr>
              <a:t> 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.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ix=0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148064" y="4221088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  <p:sp>
        <p:nvSpPr>
          <p:cNvPr id="1423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428625" y="1768475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/>
              <a:t>CRC</a:t>
            </a:r>
          </a:p>
          <a:p>
            <a:pPr marL="342900" indent="-342900"/>
            <a:r>
              <a:rPr lang="cs-CZ" sz="1600"/>
              <a:t>a adresa</a:t>
            </a:r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419100" y="2732088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1763713" y="2725738"/>
            <a:ext cx="2592387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b="1" dirty="0" err="1">
                <a:latin typeface="Lucida Console" pitchFamily="49" charset="0"/>
              </a:rPr>
              <a:t>switch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[1])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FCE_WREG: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FCE_RREG: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default</a:t>
            </a:r>
            <a:r>
              <a:rPr lang="cs-CZ" sz="1400" dirty="0">
                <a:latin typeface="Lucida Console" pitchFamily="49" charset="0"/>
              </a:rPr>
              <a:t>: </a:t>
            </a:r>
            <a:r>
              <a:rPr lang="cs-CZ" sz="1400" dirty="0" smtClean="0">
                <a:latin typeface="Lucida Console" pitchFamily="49" charset="0"/>
              </a:rPr>
              <a:t>e</a:t>
            </a:r>
            <a:r>
              <a:rPr lang="en-US" sz="1400" dirty="0" smtClean="0">
                <a:latin typeface="Lucida Console" pitchFamily="49" charset="0"/>
              </a:rPr>
              <a:t>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42355" name="Picture 1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3665538"/>
            <a:ext cx="1512888" cy="1276350"/>
          </a:xfrm>
          <a:prstGeom prst="rect">
            <a:avLst/>
          </a:prstGeom>
          <a:noFill/>
        </p:spPr>
      </p:pic>
      <p:sp>
        <p:nvSpPr>
          <p:cNvPr id="142356" name="Line 20"/>
          <p:cNvSpPr>
            <a:spLocks noChangeShapeType="1"/>
          </p:cNvSpPr>
          <p:nvPr/>
        </p:nvSpPr>
        <p:spPr bwMode="auto">
          <a:xfrm flipH="1" flipV="1">
            <a:off x="3348038" y="4500563"/>
            <a:ext cx="3024162" cy="8056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2357" name="Line 21"/>
          <p:cNvSpPr>
            <a:spLocks noChangeShapeType="1"/>
          </p:cNvSpPr>
          <p:nvPr/>
        </p:nvSpPr>
        <p:spPr bwMode="auto">
          <a:xfrm flipV="1">
            <a:off x="3094038" y="3852863"/>
            <a:ext cx="2447925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476375" y="1755775"/>
            <a:ext cx="7416800" cy="5232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[0]==ADR_S)&amp;&amp;(</a:t>
            </a:r>
            <a:r>
              <a:rPr lang="cs-CZ" sz="1400" dirty="0" err="1" smtClean="0">
                <a:latin typeface="Lucida Console" pitchFamily="49" charset="0"/>
              </a:rPr>
              <a:t>MrtuCrc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)==</a:t>
            </a:r>
            <a:r>
              <a:rPr lang="cs-CZ" sz="1400" dirty="0" err="1" smtClean="0">
                <a:latin typeface="Lucida Console" pitchFamily="49" charset="0"/>
              </a:rPr>
              <a:t>MrtuRdCrc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)))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41401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  <p:sp>
        <p:nvSpPr>
          <p:cNvPr id="1443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250825" y="2996952"/>
            <a:ext cx="1151277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FCE_RREG: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95288" y="1772816"/>
            <a:ext cx="5688012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+2))!=REG_WR)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((val=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+4))&gt;1023)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=3;</a:t>
            </a: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printf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...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==0)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MrtuAnsWr</a:t>
            </a:r>
            <a:r>
              <a:rPr lang="cs-CZ" sz="1400" dirty="0">
                <a:latin typeface="Lucida Console" pitchFamily="49" charset="0"/>
              </a:rPr>
              <a:t>(ADR_S,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_r,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,val,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1187450" y="5356225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MrtuAnsErr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adr</a:t>
            </a:r>
            <a:r>
              <a:rPr lang="cs-CZ" sz="1400" dirty="0">
                <a:latin typeface="Lucida Console" pitchFamily="49" charset="0"/>
              </a:rPr>
              <a:t>_r,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|0x</a:t>
            </a:r>
            <a:r>
              <a:rPr lang="cs-CZ" sz="1400" dirty="0">
                <a:latin typeface="Lucida Console" pitchFamily="49" charset="0"/>
              </a:rPr>
              <a:t>80,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</p:txBody>
      </p:sp>
      <p:sp>
        <p:nvSpPr>
          <p:cNvPr id="144393" name="Rectangle 9"/>
          <p:cNvSpPr>
            <a:spLocks noChangeArrowheads="1"/>
          </p:cNvSpPr>
          <p:nvPr/>
        </p:nvSpPr>
        <p:spPr bwMode="auto">
          <a:xfrm>
            <a:off x="90488" y="5300663"/>
            <a:ext cx="782637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 chyba</a:t>
            </a:r>
          </a:p>
        </p:txBody>
      </p:sp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250825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107950" y="5900738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pic>
        <p:nvPicPr>
          <p:cNvPr id="144402" name="Picture 18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7050" y="1844675"/>
            <a:ext cx="1512888" cy="1276350"/>
          </a:xfrm>
          <a:prstGeom prst="rect">
            <a:avLst/>
          </a:prstGeom>
          <a:noFill/>
        </p:spPr>
      </p:pic>
      <p:sp>
        <p:nvSpPr>
          <p:cNvPr id="144403" name="Line 19"/>
          <p:cNvSpPr>
            <a:spLocks noChangeShapeType="1"/>
          </p:cNvSpPr>
          <p:nvPr/>
        </p:nvSpPr>
        <p:spPr bwMode="auto">
          <a:xfrm flipV="1">
            <a:off x="2051050" y="2060575"/>
            <a:ext cx="5473700" cy="360363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4405" name="Rectangle 21"/>
          <p:cNvSpPr>
            <a:spLocks noChangeArrowheads="1"/>
          </p:cNvSpPr>
          <p:nvPr/>
        </p:nvSpPr>
        <p:spPr bwMode="auto">
          <a:xfrm>
            <a:off x="395288" y="3356992"/>
            <a:ext cx="7056437" cy="181588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(bfin+2))!=</a:t>
            </a:r>
            <a:r>
              <a:rPr lang="en-US" sz="1400" dirty="0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_RD||(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(bfin+4))!=1)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{</a:t>
            </a:r>
          </a:p>
          <a:p>
            <a:r>
              <a:rPr lang="cs-CZ" sz="1400" dirty="0">
                <a:latin typeface="Lucida Console" pitchFamily="49" charset="0"/>
              </a:rPr>
              <a:t>   val= ... 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[0]=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&gt;&gt;8;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[1]=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ADR_S,kod_r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>
                <a:latin typeface="Lucida Console" pitchFamily="49" charset="0"/>
              </a:rPr>
              <a:t>2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4406" name="Line 22"/>
          <p:cNvSpPr>
            <a:spLocks noChangeShapeType="1"/>
          </p:cNvSpPr>
          <p:nvPr/>
        </p:nvSpPr>
        <p:spPr bwMode="auto">
          <a:xfrm flipH="1">
            <a:off x="1835695" y="2708920"/>
            <a:ext cx="6336753" cy="1296144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187625" y="5859269"/>
            <a:ext cx="5256583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 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 err="1" smtClean="0">
                <a:latin typeface="Lucida Console" pitchFamily="49" charset="0"/>
              </a:rPr>
              <a:t>MrtuWrCrc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MrtuCrc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bfout,itx</a:t>
            </a:r>
            <a:r>
              <a:rPr lang="en-US" sz="1400" dirty="0">
                <a:latin typeface="Lucida Console" pitchFamily="49" charset="0"/>
              </a:rPr>
              <a:t>),</a:t>
            </a:r>
            <a:r>
              <a:rPr lang="en-US" sz="1400" dirty="0" err="1" smtClean="0">
                <a:latin typeface="Lucida Console" pitchFamily="49" charset="0"/>
              </a:rPr>
              <a:t>bfout+itx</a:t>
            </a:r>
            <a:r>
              <a:rPr lang="en-US" sz="1400" dirty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(b</a:t>
            </a:r>
            <a:r>
              <a:rPr lang="en-US" sz="1400" dirty="0" err="1" smtClean="0">
                <a:latin typeface="Lucida Console" pitchFamily="49" charset="0"/>
              </a:rPr>
              <a:t>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4395" name="Rectangle 11"/>
          <p:cNvSpPr>
            <a:spLocks noChangeArrowheads="1"/>
          </p:cNvSpPr>
          <p:nvPr/>
        </p:nvSpPr>
        <p:spPr bwMode="auto">
          <a:xfrm>
            <a:off x="7308304" y="3772272"/>
            <a:ext cx="1584325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byte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[</a:t>
            </a:r>
            <a:r>
              <a:rPr lang="cs-CZ" sz="1400" dirty="0" smtClean="0">
                <a:latin typeface="Lucida Console" pitchFamily="49" charset="0"/>
              </a:rPr>
              <a:t>2</a:t>
            </a:r>
            <a:r>
              <a:rPr lang="en-US" sz="1400" dirty="0" smtClean="0">
                <a:latin typeface="Lucida Console" pitchFamily="49" charset="0"/>
              </a:rPr>
              <a:t>]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858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</a:t>
            </a: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1979712" y="3223443"/>
            <a:ext cx="4824536" cy="73945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340422" y="3223443"/>
            <a:ext cx="3743746" cy="73945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 err="1"/>
              <a:t>Slave</a:t>
            </a:r>
            <a:endParaRPr lang="cs-CZ" sz="1400" b="1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 smtClean="0"/>
              <a:t>RTU</a:t>
            </a:r>
            <a:r>
              <a:rPr lang="cs-CZ" sz="1400" b="1" dirty="0" smtClean="0"/>
              <a:t>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2915816" y="2350145"/>
            <a:ext cx="1440160" cy="934839"/>
          </a:xfrm>
          <a:prstGeom prst="wedgeRoundRectCallout">
            <a:avLst>
              <a:gd name="adj1" fmla="val -76082"/>
              <a:gd name="adj2" fmla="val 4683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</a:t>
            </a:r>
            <a:r>
              <a:rPr lang="cs-CZ" sz="1400" dirty="0" smtClean="0">
                <a:cs typeface="Arial" charset="0"/>
              </a:rPr>
              <a:t>16 bitové</a:t>
            </a:r>
          </a:p>
          <a:p>
            <a:r>
              <a:rPr lang="cs-CZ" sz="1400" dirty="0" smtClean="0">
                <a:cs typeface="Arial" charset="0"/>
              </a:rPr>
              <a:t>hodnoty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cs typeface="Arial" charset="0"/>
              </a:rPr>
              <a:t>(funkce </a:t>
            </a:r>
            <a:r>
              <a:rPr lang="cs-CZ" sz="1400" dirty="0" smtClean="0">
                <a:cs typeface="Arial" charset="0"/>
              </a:rPr>
              <a:t>3)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MrtuRd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7452320" y="2852936"/>
            <a:ext cx="1214437" cy="865187"/>
          </a:xfrm>
          <a:prstGeom prst="wedgeRoundRectCallout">
            <a:avLst>
              <a:gd name="adj1" fmla="val -136926"/>
              <a:gd name="adj2" fmla="val -1110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MrtuAnsWr</a:t>
            </a:r>
          </a:p>
        </p:txBody>
      </p:sp>
      <p:sp>
        <p:nvSpPr>
          <p:cNvPr id="18" name="AutoShape 31"/>
          <p:cNvSpPr>
            <a:spLocks noChangeArrowheads="1"/>
          </p:cNvSpPr>
          <p:nvPr/>
        </p:nvSpPr>
        <p:spPr bwMode="auto">
          <a:xfrm>
            <a:off x="7164287" y="4509120"/>
            <a:ext cx="1502470" cy="709613"/>
          </a:xfrm>
          <a:prstGeom prst="wedgeRoundRectCallout">
            <a:avLst>
              <a:gd name="adj1" fmla="val -69597"/>
              <a:gd name="adj2" fmla="val -12977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h</a:t>
            </a:r>
            <a:r>
              <a:rPr lang="cs-CZ" sz="1400" dirty="0" smtClean="0">
                <a:cs typeface="Arial" charset="0"/>
              </a:rPr>
              <a:t>odnota</a:t>
            </a:r>
          </a:p>
          <a:p>
            <a:r>
              <a:rPr lang="cs-CZ" sz="1400" dirty="0" smtClean="0">
                <a:cs typeface="Arial" charset="0"/>
              </a:rPr>
              <a:t>potenciometru</a:t>
            </a:r>
            <a:endParaRPr lang="cs-CZ" sz="1400" dirty="0">
              <a:cs typeface="Arial" charset="0"/>
            </a:endParaRPr>
          </a:p>
          <a:p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MrtuAnsRd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3203848" y="4005064"/>
            <a:ext cx="1584325" cy="1008062"/>
          </a:xfrm>
          <a:prstGeom prst="wedgeRoundRectCallout">
            <a:avLst>
              <a:gd name="adj1" fmla="val -88835"/>
              <a:gd name="adj2" fmla="val -5595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hodnoty</a:t>
            </a:r>
          </a:p>
          <a:p>
            <a:r>
              <a:rPr lang="cs-CZ" sz="1400">
                <a:cs typeface="Arial" charset="0"/>
              </a:rPr>
              <a:t>potenciometru</a:t>
            </a:r>
          </a:p>
          <a:p>
            <a:r>
              <a:rPr lang="cs-CZ" sz="1400">
                <a:cs typeface="Arial" charset="0"/>
              </a:rPr>
              <a:t>(funkce 6)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MrtuWrOne</a:t>
            </a:r>
          </a:p>
        </p:txBody>
      </p:sp>
    </p:spTree>
    <p:extLst>
      <p:ext uri="{BB962C8B-B14F-4D97-AF65-F5344CB8AC3E}">
        <p14:creationId xmlns:p14="http://schemas.microsoft.com/office/powerpoint/2010/main" val="31299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50825" y="22764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16 bitovou hodnotu</a:t>
            </a:r>
          </a:p>
          <a:p>
            <a:r>
              <a:rPr lang="cs-CZ" sz="1600"/>
              <a:t> a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V pravidelných časových intervalech</a:t>
            </a:r>
          </a:p>
          <a:p>
            <a:r>
              <a:rPr lang="cs-CZ" sz="1600" dirty="0"/>
              <a:t>generuje požadavek na čtení </a:t>
            </a:r>
          </a:p>
          <a:p>
            <a:r>
              <a:rPr lang="cs-CZ" sz="1600" dirty="0"/>
              <a:t>16bitové hodnoty</a:t>
            </a:r>
          </a:p>
          <a:p>
            <a:r>
              <a:rPr lang="cs-CZ" sz="1600" dirty="0"/>
              <a:t>z uzlu SLAVE a zobrazuje ji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5653088" y="2276475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hodnotu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Po příjmu požadavku hodnotu </a:t>
            </a:r>
          </a:p>
          <a:p>
            <a:r>
              <a:rPr lang="cs-CZ" sz="1600" dirty="0"/>
              <a:t>odešle</a:t>
            </a: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3968750" y="2190750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06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4140200" y="31242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3976045" y="4348163"/>
            <a:ext cx="12490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 dirty="0"/>
              <a:t>kód </a:t>
            </a:r>
            <a:r>
              <a:rPr lang="cs-CZ" sz="1400" dirty="0" err="1"/>
              <a:t>fukce</a:t>
            </a:r>
            <a:r>
              <a:rPr lang="cs-CZ" sz="1400" dirty="0"/>
              <a:t>: </a:t>
            </a:r>
            <a:r>
              <a:rPr lang="cs-CZ" sz="1400" dirty="0" smtClean="0"/>
              <a:t>03</a:t>
            </a:r>
            <a:endParaRPr lang="cs-CZ" sz="1400" dirty="0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4356100" y="514032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360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30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42" y="2966170"/>
            <a:ext cx="29146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8" y="2966170"/>
            <a:ext cx="29527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H="1" flipV="1">
            <a:off x="2660599" y="4206501"/>
            <a:ext cx="4218209" cy="6508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1364456" y="4017194"/>
            <a:ext cx="4196730" cy="6627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1974513" y="2063973"/>
            <a:ext cx="1584325" cy="752475"/>
          </a:xfrm>
          <a:prstGeom prst="wedgeRoundRectCallout">
            <a:avLst>
              <a:gd name="adj1" fmla="val -76956"/>
              <a:gd name="adj2" fmla="val 20865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4" name="AutoShape 12"/>
          <p:cNvSpPr>
            <a:spLocks noChangeArrowheads="1"/>
          </p:cNvSpPr>
          <p:nvPr/>
        </p:nvSpPr>
        <p:spPr bwMode="auto">
          <a:xfrm>
            <a:off x="2660600" y="4548212"/>
            <a:ext cx="1439863" cy="936625"/>
          </a:xfrm>
          <a:prstGeom prst="wedgeRoundRectCallout">
            <a:avLst>
              <a:gd name="adj1" fmla="val -42613"/>
              <a:gd name="adj2" fmla="val -8440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3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9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1628800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" name="Obdélník 15"/>
          <p:cNvSpPr/>
          <p:nvPr/>
        </p:nvSpPr>
        <p:spPr>
          <a:xfrm>
            <a:off x="930971" y="2040895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Master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606555" y="2066439"/>
            <a:ext cx="94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(Slave)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2659163" y="2204864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491880" y="1839962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270997" y="4582869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30971" y="543855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259632" y="5951021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75900" y="4715852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550099" y="5951020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  <p:sp>
        <p:nvSpPr>
          <p:cNvPr id="2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6288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5159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185738" y="1700213"/>
            <a:ext cx="8785225" cy="440120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ModbusRTU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cs typeface="Arial" charset="0"/>
              </a:rPr>
              <a:t>// metody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>
                <a:cs typeface="Arial" charset="0"/>
              </a:rPr>
              <a:t>pro </a:t>
            </a:r>
            <a:r>
              <a:rPr lang="en-US" sz="1400" dirty="0" err="1">
                <a:cs typeface="Arial" charset="0"/>
              </a:rPr>
              <a:t>Modbus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smtClean="0">
                <a:cs typeface="Arial" charset="0"/>
              </a:rPr>
              <a:t>RTU</a:t>
            </a:r>
            <a:endParaRPr lang="cs-CZ" sz="1400" b="1" dirty="0">
              <a:cs typeface="Arial" charset="0"/>
            </a:endParaRPr>
          </a:p>
          <a:p>
            <a:endParaRPr lang="cs-CZ" sz="1400" b="1" dirty="0">
              <a:cs typeface="Arial" charset="0"/>
            </a:endParaRPr>
          </a:p>
          <a:p>
            <a:r>
              <a:rPr lang="cs-CZ" sz="1400" b="1" dirty="0">
                <a:cs typeface="Arial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b="1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len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WrCrc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n)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RdCrc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bytes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(byte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5433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8" name="Group 244"/>
          <p:cNvGraphicFramePr>
            <a:graphicFrameLocks noGrp="1"/>
          </p:cNvGraphicFramePr>
          <p:nvPr/>
        </p:nvGraphicFramePr>
        <p:xfrm>
          <a:off x="899592" y="1124744"/>
          <a:ext cx="5760640" cy="2238720"/>
        </p:xfrm>
        <a:graphic>
          <a:graphicData uri="http://schemas.openxmlformats.org/drawingml/2006/table">
            <a:tbl>
              <a:tblPr/>
              <a:tblGrid>
                <a:gridCol w="3006530"/>
                <a:gridCol w="2754110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ModbusRTU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WrOne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  <p:graphicFrame>
        <p:nvGraphicFramePr>
          <p:cNvPr id="6" name="Group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543490"/>
              </p:ext>
            </p:extLst>
          </p:nvPr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8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3562350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847725" y="26304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827088" y="3567113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1241425" y="5368925"/>
            <a:ext cx="23439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 smtClean="0"/>
              <a:t>0</a:t>
            </a:r>
            <a:r>
              <a:rPr lang="en-US" sz="1600" dirty="0" smtClean="0"/>
              <a:t>]    </a:t>
            </a:r>
            <a:r>
              <a:rPr lang="en-US" sz="1600" b="1" dirty="0" err="1"/>
              <a:t>adresa</a:t>
            </a:r>
            <a:r>
              <a:rPr lang="en-US" sz="1600" b="1" dirty="0"/>
              <a:t> </a:t>
            </a:r>
            <a:r>
              <a:rPr lang="en-US" sz="1600" b="1" dirty="0" err="1"/>
              <a:t>slavu</a:t>
            </a:r>
            <a:endParaRPr lang="en-US" sz="1600" b="1" dirty="0"/>
          </a:p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/>
              <a:t>1</a:t>
            </a:r>
            <a:r>
              <a:rPr lang="en-US" sz="1600" dirty="0" smtClean="0"/>
              <a:t>]    </a:t>
            </a:r>
            <a:r>
              <a:rPr lang="en-US" sz="1600" b="1" dirty="0"/>
              <a:t>k</a:t>
            </a:r>
            <a:r>
              <a:rPr lang="cs-CZ" sz="1600" b="1" dirty="0"/>
              <a:t>ód funkce</a:t>
            </a:r>
          </a:p>
          <a:p>
            <a:r>
              <a:rPr lang="cs-CZ" sz="1600" dirty="0"/>
              <a:t>    .</a:t>
            </a:r>
          </a:p>
          <a:p>
            <a:r>
              <a:rPr lang="cs-CZ" sz="1600" dirty="0"/>
              <a:t>    .</a:t>
            </a:r>
            <a:r>
              <a:rPr lang="en-US" sz="1600" dirty="0"/>
              <a:t>      </a:t>
            </a:r>
            <a:endParaRPr lang="cs-CZ" sz="1600" dirty="0"/>
          </a:p>
        </p:txBody>
      </p:sp>
      <p:sp>
        <p:nvSpPr>
          <p:cNvPr id="15" name="Rectangle 1036"/>
          <p:cNvSpPr>
            <a:spLocks noChangeArrowheads="1"/>
          </p:cNvSpPr>
          <p:nvPr/>
        </p:nvSpPr>
        <p:spPr bwMode="auto">
          <a:xfrm>
            <a:off x="539750" y="4525963"/>
            <a:ext cx="4134465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20771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3210</TotalTime>
  <Words>2472</Words>
  <Application>Microsoft Office PowerPoint</Application>
  <PresentationFormat>Předvádění na obrazovce (4:3)</PresentationFormat>
  <Paragraphs>653</Paragraphs>
  <Slides>30</Slides>
  <Notes>30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30</vt:i4>
      </vt:variant>
    </vt:vector>
  </HeadingPairs>
  <TitlesOfParts>
    <vt:vector size="32" baseType="lpstr">
      <vt:lpstr>Motiv sady Office</vt:lpstr>
      <vt:lpstr>Vlastní návrh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pepa</cp:lastModifiedBy>
  <cp:revision>127</cp:revision>
  <dcterms:created xsi:type="dcterms:W3CDTF">2010-03-02T11:37:00Z</dcterms:created>
  <dcterms:modified xsi:type="dcterms:W3CDTF">2015-10-28T11:48:39Z</dcterms:modified>
</cp:coreProperties>
</file>