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03" r:id="rId4"/>
    <p:sldId id="340" r:id="rId5"/>
    <p:sldId id="342" r:id="rId6"/>
    <p:sldId id="301" r:id="rId7"/>
    <p:sldId id="304" r:id="rId8"/>
    <p:sldId id="309" r:id="rId9"/>
    <p:sldId id="306" r:id="rId10"/>
    <p:sldId id="310" r:id="rId11"/>
    <p:sldId id="323" r:id="rId12"/>
    <p:sldId id="337" r:id="rId13"/>
    <p:sldId id="338" r:id="rId14"/>
    <p:sldId id="339" r:id="rId15"/>
    <p:sldId id="343" r:id="rId16"/>
    <p:sldId id="344" r:id="rId17"/>
    <p:sldId id="263" r:id="rId18"/>
    <p:sldId id="333" r:id="rId19"/>
    <p:sldId id="260" r:id="rId20"/>
    <p:sldId id="283" r:id="rId21"/>
    <p:sldId id="285" r:id="rId22"/>
    <p:sldId id="288" r:id="rId23"/>
    <p:sldId id="345" r:id="rId24"/>
    <p:sldId id="284" r:id="rId25"/>
    <p:sldId id="289" r:id="rId26"/>
    <p:sldId id="346" r:id="rId27"/>
    <p:sldId id="290" r:id="rId28"/>
    <p:sldId id="347" r:id="rId29"/>
    <p:sldId id="348" r:id="rId30"/>
    <p:sldId id="330" r:id="rId31"/>
    <p:sldId id="331" r:id="rId32"/>
    <p:sldId id="332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FFCC"/>
    <a:srgbClr val="0099FF"/>
    <a:srgbClr val="66CC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132FABE-9964-4521-B5C1-F50E955D6830}" type="datetimeFigureOut">
              <a:rPr lang="cs-CZ"/>
              <a:pPr>
                <a:defRPr/>
              </a:pPr>
              <a:t>29.10.2015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0C30689-6AA9-4CC7-914D-C0BE6C599D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005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011922-503B-43A4-8F86-6CDA5BC4D29B}" type="datetimeFigureOut">
              <a:rPr lang="cs-CZ"/>
              <a:pPr/>
              <a:t>29.10.2015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46F50-827C-4E10-92CD-35E429CCCB7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1663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MR5S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/>
              <a:t>   - požadavek na čtení 16bitové hodnoty – funkční kód 3 a vrací požadovanou hodnotu,  </a:t>
            </a:r>
          </a:p>
          <a:p>
            <a:r>
              <a:rPr lang="cs-CZ" sz="1600" dirty="0"/>
              <a:t> </a:t>
            </a:r>
            <a:r>
              <a:rPr lang="en-US" sz="1600" dirty="0"/>
              <a:t>       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</a:t>
            </a:r>
            <a:r>
              <a:rPr lang="cs-CZ" sz="1600" dirty="0" smtClean="0">
                <a:solidFill>
                  <a:srgbClr val="0000FF"/>
                </a:solidFill>
              </a:rPr>
              <a:t>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</a:t>
            </a:r>
            <a:r>
              <a:rPr lang="cs-CZ" sz="1600" dirty="0" smtClean="0">
                <a:solidFill>
                  <a:schemeClr val="tx2"/>
                </a:solidFill>
              </a:rPr>
              <a:t>.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 smtClean="0">
                <a:solidFill>
                  <a:schemeClr val="tx2"/>
                </a:solidFill>
              </a:rPr>
              <a:t> Implementace generování intervalu 3,5 znaku pro ukončení příjmu zprávy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 smtClean="0"/>
              <a:t>  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084168" y="3068960"/>
            <a:ext cx="2808312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(metoda…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1981200" y="3068638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14049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15494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1908175" y="1628775"/>
            <a:ext cx="1223963" cy="433388"/>
          </a:xfrm>
          <a:prstGeom prst="wedgeRoundRectCallout">
            <a:avLst>
              <a:gd name="adj1" fmla="val -57005"/>
              <a:gd name="adj2" fmla="val 6318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>
            <a:off x="1979613" y="4294188"/>
            <a:ext cx="10763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1984375" y="5443538"/>
            <a:ext cx="107632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Zpracování,</a:t>
            </a:r>
          </a:p>
          <a:p>
            <a:pPr algn="ctr"/>
            <a:r>
              <a:rPr lang="cs-CZ" sz="1400">
                <a:cs typeface="Arial" charset="0"/>
              </a:rPr>
              <a:t>odpověď</a:t>
            </a:r>
          </a:p>
        </p:txBody>
      </p:sp>
      <p:cxnSp>
        <p:nvCxnSpPr>
          <p:cNvPr id="101386" name="AutoShape 10"/>
          <p:cNvCxnSpPr>
            <a:cxnSpLocks noChangeShapeType="1"/>
            <a:stCxn id="101380" idx="2"/>
            <a:endCxn id="101384" idx="0"/>
          </p:cNvCxnSpPr>
          <p:nvPr/>
        </p:nvCxnSpPr>
        <p:spPr bwMode="auto">
          <a:xfrm flipH="1">
            <a:off x="2517775" y="3573463"/>
            <a:ext cx="317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7" name="AutoShape 11"/>
          <p:cNvCxnSpPr>
            <a:cxnSpLocks noChangeShapeType="1"/>
            <a:stCxn id="101384" idx="2"/>
            <a:endCxn id="101385" idx="0"/>
          </p:cNvCxnSpPr>
          <p:nvPr/>
        </p:nvCxnSpPr>
        <p:spPr bwMode="auto">
          <a:xfrm>
            <a:off x="2517775" y="4797425"/>
            <a:ext cx="4763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8" name="AutoShape 12"/>
          <p:cNvCxnSpPr>
            <a:cxnSpLocks noChangeShapeType="1"/>
            <a:stCxn id="101385" idx="1"/>
            <a:endCxn id="101380" idx="1"/>
          </p:cNvCxnSpPr>
          <p:nvPr/>
        </p:nvCxnSpPr>
        <p:spPr bwMode="auto">
          <a:xfrm rot="10800000">
            <a:off x="1981200" y="3321050"/>
            <a:ext cx="3175" cy="2374900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01389" name="AutoShape 13"/>
          <p:cNvSpPr>
            <a:spLocks noChangeArrowheads="1"/>
          </p:cNvSpPr>
          <p:nvPr/>
        </p:nvSpPr>
        <p:spPr bwMode="auto">
          <a:xfrm>
            <a:off x="2843213" y="3644900"/>
            <a:ext cx="1081087" cy="506413"/>
          </a:xfrm>
          <a:prstGeom prst="wedgeRoundRectCallout">
            <a:avLst>
              <a:gd name="adj1" fmla="val -81569"/>
              <a:gd name="adj2" fmla="val 28056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Přišel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101391" name="AutoShape 15"/>
          <p:cNvCxnSpPr>
            <a:cxnSpLocks noChangeShapeType="1"/>
            <a:stCxn id="101384" idx="2"/>
            <a:endCxn id="101384" idx="3"/>
          </p:cNvCxnSpPr>
          <p:nvPr/>
        </p:nvCxnSpPr>
        <p:spPr bwMode="auto">
          <a:xfrm rot="5400000" flipH="1" flipV="1">
            <a:off x="2661444" y="4402931"/>
            <a:ext cx="250825" cy="538163"/>
          </a:xfrm>
          <a:prstGeom prst="curvedConnector4">
            <a:avLst>
              <a:gd name="adj1" fmla="val -91139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01392" name="AutoShape 16"/>
          <p:cNvSpPr>
            <a:spLocks noChangeArrowheads="1"/>
          </p:cNvSpPr>
          <p:nvPr/>
        </p:nvSpPr>
        <p:spPr bwMode="auto">
          <a:xfrm>
            <a:off x="3490913" y="5516563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>
            <a:off x="3203575" y="4940300"/>
            <a:ext cx="1439863" cy="504825"/>
          </a:xfrm>
          <a:prstGeom prst="wedgeRoundRectCallout">
            <a:avLst>
              <a:gd name="adj1" fmla="val -96306"/>
              <a:gd name="adj2" fmla="val 912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466725" y="5948363"/>
            <a:ext cx="1225550" cy="287337"/>
          </a:xfrm>
          <a:prstGeom prst="wedgeRoundRectCallout">
            <a:avLst>
              <a:gd name="adj1" fmla="val 45727"/>
              <a:gd name="adj2" fmla="val -19364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101396" name="AutoShape 20"/>
          <p:cNvSpPr>
            <a:spLocks noChangeArrowheads="1"/>
          </p:cNvSpPr>
          <p:nvPr/>
        </p:nvSpPr>
        <p:spPr bwMode="auto">
          <a:xfrm>
            <a:off x="3490913" y="4219575"/>
            <a:ext cx="1081087" cy="504825"/>
          </a:xfrm>
          <a:prstGeom prst="wedgeRoundRectCallout">
            <a:avLst>
              <a:gd name="adj1" fmla="val -72616"/>
              <a:gd name="adj2" fmla="val 3647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Další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byte(y) 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01398" name="AutoShape 22"/>
          <p:cNvSpPr>
            <a:spLocks noChangeArrowheads="1"/>
          </p:cNvSpPr>
          <p:nvPr/>
        </p:nvSpPr>
        <p:spPr bwMode="auto">
          <a:xfrm>
            <a:off x="1979613" y="2276475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stav</a:t>
            </a:r>
          </a:p>
        </p:txBody>
      </p:sp>
      <p:cxnSp>
        <p:nvCxnSpPr>
          <p:cNvPr id="101399" name="AutoShape 23"/>
          <p:cNvCxnSpPr>
            <a:cxnSpLocks noChangeShapeType="1"/>
            <a:stCxn id="101398" idx="2"/>
            <a:endCxn id="101380" idx="0"/>
          </p:cNvCxnSpPr>
          <p:nvPr/>
        </p:nvCxnSpPr>
        <p:spPr bwMode="auto">
          <a:xfrm>
            <a:off x="2519363" y="2781300"/>
            <a:ext cx="1587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400" name="AutoShape 24"/>
          <p:cNvSpPr>
            <a:spLocks noChangeArrowheads="1"/>
          </p:cNvSpPr>
          <p:nvPr/>
        </p:nvSpPr>
        <p:spPr bwMode="auto">
          <a:xfrm>
            <a:off x="683568" y="2852936"/>
            <a:ext cx="1223963" cy="433388"/>
          </a:xfrm>
          <a:prstGeom prst="wedgeRoundRectCallout">
            <a:avLst>
              <a:gd name="adj1" fmla="val 96164"/>
              <a:gd name="adj2" fmla="val -2125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43438" y="1886514"/>
            <a:ext cx="418497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stPocatek,stKlid,stVysilani,stPrijem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3707904" y="3212976"/>
            <a:ext cx="2448272" cy="792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355976" y="3284984"/>
            <a:ext cx="1800200" cy="12961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29" name="AutoShape 19"/>
          <p:cNvCxnSpPr>
            <a:cxnSpLocks noChangeShapeType="1"/>
            <a:stCxn id="101398" idx="2"/>
            <a:endCxn id="101398" idx="3"/>
          </p:cNvCxnSpPr>
          <p:nvPr/>
        </p:nvCxnSpPr>
        <p:spPr bwMode="auto">
          <a:xfrm rot="5400000" flipH="1" flipV="1">
            <a:off x="2663032" y="2385219"/>
            <a:ext cx="252412" cy="539750"/>
          </a:xfrm>
          <a:prstGeom prst="curvedConnector4">
            <a:avLst>
              <a:gd name="adj1" fmla="val -90566"/>
              <a:gd name="adj2" fmla="val 142353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3419872" y="2708920"/>
            <a:ext cx="1225550" cy="431800"/>
          </a:xfrm>
          <a:prstGeom prst="wedgeRoundRectCallout">
            <a:avLst>
              <a:gd name="adj1" fmla="val -62078"/>
              <a:gd name="adj2" fmla="val -602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355976" y="3068960"/>
            <a:ext cx="1800200" cy="720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6128964" y="443711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3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186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break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;</a:t>
            </a:r>
            <a:endParaRPr lang="cs-CZ" sz="1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(metoda...);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1" y="5229200"/>
            <a:ext cx="477440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2096516" y="4849415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699793" y="4725144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36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1623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</p:txBody>
      </p:sp>
      <p:cxnSp>
        <p:nvCxnSpPr>
          <p:cNvPr id="111624" name="AutoShape 8"/>
          <p:cNvCxnSpPr>
            <a:cxnSpLocks noChangeShapeType="1"/>
            <a:stCxn id="111622" idx="2"/>
            <a:endCxn id="111623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1625" name="AutoShape 9"/>
          <p:cNvCxnSpPr>
            <a:cxnSpLocks noChangeShapeType="1"/>
            <a:stCxn id="111623" idx="2"/>
            <a:endCxn id="111623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1626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11627" name="AutoShape 11"/>
          <p:cNvSpPr>
            <a:spLocks noChangeArrowheads="1"/>
          </p:cNvSpPr>
          <p:nvPr/>
        </p:nvSpPr>
        <p:spPr bwMode="auto">
          <a:xfrm>
            <a:off x="7307263" y="3644900"/>
            <a:ext cx="1297186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9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1549400" y="2020888"/>
            <a:ext cx="3527425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 smtClean="0">
                <a:latin typeface="Lucida Console" pitchFamily="49" charset="0"/>
              </a:rPr>
              <a:t>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 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547813" y="5498068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požadavku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107504" y="2060848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3404" y="5527005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1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99743"/>
            <a:ext cx="2597874" cy="133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</a:t>
            </a:r>
            <a:r>
              <a:rPr lang="en-US" sz="1600" dirty="0" smtClean="0"/>
              <a:t>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2443298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2440092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3094038" y="4957762"/>
            <a:ext cx="2447925" cy="19942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21011" y="5157192"/>
            <a:ext cx="3639219" cy="43239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16" name="Rectangle 55"/>
          <p:cNvSpPr>
            <a:spLocks noChangeArrowheads="1"/>
          </p:cNvSpPr>
          <p:nvPr/>
        </p:nvSpPr>
        <p:spPr bwMode="auto">
          <a:xfrm>
            <a:off x="6928425" y="1556792"/>
            <a:ext cx="1656159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828" y="1799287"/>
            <a:ext cx="2597874" cy="133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5S</a:t>
            </a:r>
            <a:endParaRPr lang="cs-CZ" sz="1200" b="1" dirty="0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573463"/>
            <a:ext cx="5616426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REG_</a:t>
            </a:r>
            <a:r>
              <a:rPr lang="en-US" sz="1400" dirty="0">
                <a:latin typeface="Lucida Console" pitchFamily="49" charset="0"/>
                <a:cs typeface="Arial" charset="0"/>
              </a:rPr>
              <a:t>RD || 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>
                <a:latin typeface="Lucida Console" pitchFamily="49" charset="0"/>
                <a:cs typeface="Arial" charset="0"/>
              </a:rPr>
              <a:t>!</a:t>
            </a:r>
            <a:r>
              <a:rPr lang="en-US" sz="1400" dirty="0">
                <a:latin typeface="Lucida Console" pitchFamily="49" charset="0"/>
                <a:cs typeface="Arial" charset="0"/>
              </a:rPr>
              <a:t>=1)</a:t>
            </a:r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5868144" y="4057327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cs-CZ" sz="1400" dirty="0" smtClean="0">
                <a:latin typeface="Lucida Console" pitchFamily="49" charset="0"/>
              </a:rPr>
              <a:t>2</a:t>
            </a:r>
            <a:r>
              <a:rPr lang="en-US" sz="1400" dirty="0" smtClean="0">
                <a:latin typeface="Lucida Console" pitchFamily="49" charset="0"/>
              </a:rPr>
              <a:t>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3563938" y="2781299"/>
            <a:ext cx="3384326" cy="7163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4283968" y="2924943"/>
            <a:ext cx="3455764" cy="136815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87450" y="5140746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0488" y="5085184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5517232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7950" y="5550570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187624" y="6131595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15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94" y="3039269"/>
            <a:ext cx="29146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69647" name="Picture 15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145" y="3258344"/>
            <a:ext cx="1512887" cy="1276350"/>
          </a:xfrm>
          <a:prstGeom prst="rect">
            <a:avLst/>
          </a:prstGeom>
          <a:noFill/>
        </p:spPr>
      </p:pic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880270" y="2950369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1816101" y="4725144"/>
            <a:ext cx="1584325" cy="1008062"/>
          </a:xfrm>
          <a:prstGeom prst="wedgeRoundRectCallout">
            <a:avLst>
              <a:gd name="adj1" fmla="val 11524"/>
              <a:gd name="adj2" fmla="val -10338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2339750" y="4149079"/>
            <a:ext cx="2870424" cy="10831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H="1" flipV="1">
            <a:off x="1979712" y="3423443"/>
            <a:ext cx="4536504" cy="72563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700338" y="1052513"/>
            <a:ext cx="391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427984" y="4796581"/>
            <a:ext cx="1214437" cy="865188"/>
          </a:xfrm>
          <a:prstGeom prst="wedgeRoundRectCallout">
            <a:avLst>
              <a:gd name="adj1" fmla="val 26861"/>
              <a:gd name="adj2" fmla="val -9954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2568257" y="2013744"/>
            <a:ext cx="1439863" cy="936625"/>
          </a:xfrm>
          <a:prstGeom prst="wedgeRoundRectCallout">
            <a:avLst>
              <a:gd name="adj1" fmla="val -83102"/>
              <a:gd name="adj2" fmla="val 1035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MrtuRd</a:t>
            </a: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6516216" y="4606131"/>
            <a:ext cx="1157287" cy="792163"/>
          </a:xfrm>
          <a:prstGeom prst="wedgeRoundRectCallout">
            <a:avLst>
              <a:gd name="adj1" fmla="val -45980"/>
              <a:gd name="adj2" fmla="val -964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/>
              <a:t>5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7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</a:t>
            </a:r>
            <a:r>
              <a:rPr lang="cs-CZ" sz="1200" b="1" dirty="0"/>
              <a:t>5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13731" name="Group 67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04585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MR5S</a:t>
            </a:r>
            <a:endParaRPr lang="cs-CZ" sz="2400" b="1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276872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Slave (Server) na PC, Master (Klient) na mikropočítači.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čtení 16bitového vnitřního registru (Holding) z uzlu Slave,</a:t>
            </a:r>
          </a:p>
          <a:p>
            <a:pPr marL="342900" indent="-342900"/>
            <a:r>
              <a:rPr lang="cs-CZ" sz="1600" b="1" dirty="0"/>
              <a:t>- zápis jediného vnitřního registru (Holding) do uzlu Slave,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292725" y="3962400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5278438" y="30480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MrtuWrOne</a:t>
            </a:r>
            <a:r>
              <a:rPr lang="cs-CZ" sz="1600" dirty="0">
                <a:solidFill>
                  <a:srgbClr val="0000FF"/>
                </a:solidFill>
              </a:rPr>
              <a:t>  s kódem funkce 6 (FCE_WREG)</a:t>
            </a:r>
          </a:p>
          <a:p>
            <a:r>
              <a:rPr lang="cs-CZ" sz="1600" dirty="0"/>
              <a:t>   - požadavek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MrtuRd</a:t>
            </a:r>
            <a:r>
              <a:rPr lang="cs-CZ" sz="1600" dirty="0">
                <a:solidFill>
                  <a:srgbClr val="0000FF"/>
                </a:solidFill>
              </a:rPr>
              <a:t>  s kódem funkce 3 (FCE_RREG)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Master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</a:t>
            </a:r>
            <a:r>
              <a:rPr lang="cs-CZ" sz="1600" dirty="0" smtClean="0">
                <a:solidFill>
                  <a:schemeClr val="tx2"/>
                </a:solidFill>
              </a:rPr>
              <a:t>registru </a:t>
            </a:r>
            <a:r>
              <a:rPr lang="cs-CZ" sz="1600" dirty="0">
                <a:solidFill>
                  <a:schemeClr val="tx2"/>
                </a:solidFill>
              </a:rPr>
              <a:t>(</a:t>
            </a:r>
            <a:r>
              <a:rPr lang="cs-CZ" sz="1600" dirty="0" smtClean="0">
                <a:solidFill>
                  <a:schemeClr val="tx2"/>
                </a:solidFill>
              </a:rPr>
              <a:t>FCE_RREG)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Slave: jen omezeně, nebo vůbec</a:t>
            </a:r>
          </a:p>
          <a:p>
            <a:r>
              <a:rPr lang="cs-CZ" sz="1600" dirty="0"/>
              <a:t>   </a:t>
            </a:r>
            <a:r>
              <a:rPr lang="cs-CZ" sz="1600" dirty="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 dirty="0">
                <a:solidFill>
                  <a:schemeClr val="tx2"/>
                </a:solidFill>
              </a:rPr>
              <a:t>  </a:t>
            </a:r>
          </a:p>
          <a:p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1619250" y="1846263"/>
            <a:ext cx="1225550" cy="288925"/>
          </a:xfrm>
          <a:prstGeom prst="wedgeRoundRectCallout">
            <a:avLst>
              <a:gd name="adj1" fmla="val 85231"/>
              <a:gd name="adj2" fmla="val -7307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15724" name="AutoShape 12"/>
          <p:cNvCxnSpPr>
            <a:cxnSpLocks noChangeShapeType="1"/>
            <a:stCxn id="115716" idx="2"/>
            <a:endCxn id="115720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5" name="AutoShape 13"/>
          <p:cNvCxnSpPr>
            <a:cxnSpLocks noChangeShapeType="1"/>
            <a:stCxn id="115720" idx="2"/>
            <a:endCxn id="115721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6" name="AutoShape 14"/>
          <p:cNvCxnSpPr>
            <a:cxnSpLocks noChangeShapeType="1"/>
            <a:stCxn id="115721" idx="3"/>
            <a:endCxn id="115722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7" name="AutoShape 15"/>
          <p:cNvCxnSpPr>
            <a:cxnSpLocks noChangeShapeType="1"/>
            <a:stCxn id="115721" idx="1"/>
            <a:endCxn id="115723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8" name="AutoShape 16"/>
          <p:cNvCxnSpPr>
            <a:cxnSpLocks noChangeShapeType="1"/>
            <a:stCxn id="115741" idx="0"/>
            <a:endCxn id="115716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15729" name="AutoShape 17"/>
          <p:cNvCxnSpPr>
            <a:cxnSpLocks noChangeShapeType="1"/>
            <a:stCxn id="115723" idx="0"/>
            <a:endCxn id="115716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15730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</a:t>
            </a:r>
            <a:r>
              <a:rPr lang="en-US" sz="1400">
                <a:latin typeface="Times New Roman" charset="0"/>
                <a:cs typeface="Times New Roman" charset="0"/>
              </a:rPr>
              <a:t>ov</a:t>
            </a:r>
            <a:r>
              <a:rPr lang="cs-CZ" sz="1400">
                <a:latin typeface="Times New Roman" charset="0"/>
                <a:cs typeface="Times New Roman" charset="0"/>
              </a:rPr>
              <a:t>ý Interval</a:t>
            </a:r>
          </a:p>
        </p:txBody>
      </p:sp>
      <p:sp>
        <p:nvSpPr>
          <p:cNvPr id="115731" name="AutoShape 19"/>
          <p:cNvSpPr>
            <a:spLocks noChangeArrowheads="1"/>
          </p:cNvSpPr>
          <p:nvPr/>
        </p:nvSpPr>
        <p:spPr bwMode="auto">
          <a:xfrm>
            <a:off x="4572000" y="4006850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2" name="AutoShape 20"/>
          <p:cNvSpPr>
            <a:spLocks noChangeArrowheads="1"/>
          </p:cNvSpPr>
          <p:nvPr/>
        </p:nvSpPr>
        <p:spPr bwMode="auto">
          <a:xfrm>
            <a:off x="4643438" y="3502025"/>
            <a:ext cx="1657350" cy="358775"/>
          </a:xfrm>
          <a:prstGeom prst="wedgeRectCallout">
            <a:avLst>
              <a:gd name="adj1" fmla="val -67144"/>
              <a:gd name="adj2" fmla="val 5309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15733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35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15737" name="AutoShape 25"/>
          <p:cNvSpPr>
            <a:spLocks noChangeArrowheads="1"/>
          </p:cNvSpPr>
          <p:nvPr/>
        </p:nvSpPr>
        <p:spPr bwMode="auto">
          <a:xfrm>
            <a:off x="4067175" y="4654550"/>
            <a:ext cx="1081088" cy="288925"/>
          </a:xfrm>
          <a:prstGeom prst="wedgeRoundRectCallout">
            <a:avLst>
              <a:gd name="adj1" fmla="val -4333"/>
              <a:gd name="adj2" fmla="val 15988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byte</a:t>
            </a:r>
          </a:p>
        </p:txBody>
      </p:sp>
      <p:cxnSp>
        <p:nvCxnSpPr>
          <p:cNvPr id="115738" name="AutoShape 26"/>
          <p:cNvCxnSpPr>
            <a:cxnSpLocks noChangeShapeType="1"/>
            <a:stCxn id="115722" idx="2"/>
            <a:endCxn id="115723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7308850" y="4799013"/>
            <a:ext cx="1657350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(informace o chybě SLAVu)</a:t>
            </a:r>
          </a:p>
        </p:txBody>
      </p:sp>
      <p:sp>
        <p:nvSpPr>
          <p:cNvPr id="115741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15742" name="AutoShape 30"/>
          <p:cNvCxnSpPr>
            <a:cxnSpLocks noChangeShapeType="1"/>
            <a:stCxn id="115722" idx="3"/>
            <a:endCxn id="115741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115744" name="Rectangle 32"/>
          <p:cNvSpPr>
            <a:spLocks noChangeArrowheads="1"/>
          </p:cNvSpPr>
          <p:nvPr/>
        </p:nvSpPr>
        <p:spPr bwMode="auto">
          <a:xfrm>
            <a:off x="3059113" y="6151563"/>
            <a:ext cx="316865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/>
              <a:t>enum </a:t>
            </a:r>
            <a:r>
              <a:rPr lang="cs-CZ" sz="1400"/>
              <a:t>{stKlid,stCekani,stPrijem} stav;</a:t>
            </a:r>
          </a:p>
        </p:txBody>
      </p:sp>
      <p:sp>
        <p:nvSpPr>
          <p:cNvPr id="115745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Poč.stav</a:t>
            </a:r>
          </a:p>
        </p:txBody>
      </p:sp>
      <p:cxnSp>
        <p:nvCxnSpPr>
          <p:cNvPr id="115746" name="AutoShape 34"/>
          <p:cNvCxnSpPr>
            <a:cxnSpLocks noChangeShapeType="1"/>
            <a:stCxn id="115745" idx="2"/>
            <a:endCxn id="115716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7" name="AutoShape 35"/>
          <p:cNvSpPr>
            <a:spLocks noChangeArrowheads="1"/>
          </p:cNvSpPr>
          <p:nvPr/>
        </p:nvSpPr>
        <p:spPr bwMode="auto">
          <a:xfrm>
            <a:off x="4716463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65" name="AutoShape 13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5967" name="AutoShape 15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25968" name="AutoShape 16"/>
          <p:cNvCxnSpPr>
            <a:cxnSpLocks noChangeShapeType="1"/>
            <a:stCxn id="125967" idx="2"/>
            <a:endCxn id="125966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5969" name="AutoShape 17"/>
          <p:cNvCxnSpPr>
            <a:cxnSpLocks noChangeShapeType="1"/>
            <a:stCxn id="125967" idx="2"/>
            <a:endCxn id="125967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endParaRPr lang="cs-CZ" sz="12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(RI);</a:t>
            </a:r>
          </a:p>
          <a:p>
            <a:r>
              <a:rPr lang="cs-CZ" sz="1400" dirty="0">
                <a:latin typeface="Lucida Console" pitchFamily="49" charset="0"/>
              </a:rPr>
              <a:t>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20072" y="213285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</a:t>
            </a:r>
            <a:r>
              <a:rPr lang="cs-CZ" sz="1200" b="1" dirty="0" smtClean="0"/>
              <a:t>5S</a:t>
            </a:r>
            <a:endParaRPr lang="cs-CZ" sz="1200" b="1" dirty="0"/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331640" y="2623552"/>
            <a:ext cx="5904656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cs-CZ" sz="1400" dirty="0" err="1" smtClean="0">
                <a:latin typeface="Lucida Console" pitchFamily="49" charset="0"/>
              </a:rPr>
              <a:t>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(ADR_S,FCE_WREG,REG_WR,val,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8020144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0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</a:t>
            </a:r>
            <a:r>
              <a:rPr lang="cs-CZ" sz="1600" dirty="0" smtClean="0">
                <a:cs typeface="Arial" charset="0"/>
              </a:rPr>
              <a:t>registru) </a:t>
            </a:r>
            <a:r>
              <a:rPr lang="cs-CZ" sz="1600" dirty="0">
                <a:cs typeface="Arial" charset="0"/>
              </a:rPr>
              <a:t>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1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03648"/>
              </p:ext>
            </p:extLst>
          </p:nvPr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1332037" y="5428381"/>
            <a:ext cx="5904259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9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601" y="2800722"/>
            <a:ext cx="1512887" cy="1276350"/>
          </a:xfrm>
          <a:prstGeom prst="rect">
            <a:avLst/>
          </a:prstGeom>
          <a:noFill/>
        </p:spPr>
      </p:pic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3563886" y="3645024"/>
            <a:ext cx="518457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6443663" y="1989138"/>
            <a:ext cx="23764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</a:t>
            </a:r>
            <a:r>
              <a:rPr lang="cs-CZ" sz="1400">
                <a:latin typeface="Lucida Console" pitchFamily="49" charset="0"/>
              </a:rPr>
              <a:t>7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#define TIMEOUT </a:t>
            </a:r>
            <a:r>
              <a:rPr lang="cs-CZ" sz="1400">
                <a:latin typeface="Lucida Console" pitchFamily="49" charset="0"/>
              </a:rPr>
              <a:t>17</a:t>
            </a:r>
            <a:endParaRPr lang="en-US" sz="1400">
              <a:latin typeface="Lucida Console" pitchFamily="49" charset="0"/>
            </a:endParaRP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34925" y="5229200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07504" y="2617167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79388" y="981075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8008" name="AutoShape 8"/>
          <p:cNvCxnSpPr>
            <a:cxnSpLocks noChangeShapeType="1"/>
            <a:stCxn id="128006" idx="2"/>
            <a:endCxn id="128007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09" name="AutoShape 9"/>
          <p:cNvCxnSpPr>
            <a:cxnSpLocks noChangeShapeType="1"/>
            <a:stCxn id="128007" idx="2"/>
            <a:endCxn id="128007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8010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7307263" y="3644900"/>
            <a:ext cx="1079500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8013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3850" y="1412875"/>
            <a:ext cx="3887788" cy="504753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(stav)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   </a:t>
            </a:r>
          </a:p>
          <a:p>
            <a:r>
              <a:rPr lang="cs-CZ" sz="1400" dirty="0">
                <a:latin typeface="Lucida Console" pitchFamily="49" charset="0"/>
              </a:rPr>
              <a:t>           stav=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  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-N3_5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cs-CZ" sz="1400" dirty="0">
                <a:latin typeface="Lucida Console" pitchFamily="49" charset="0"/>
              </a:rPr>
              <a:t>      TF1=0;</a:t>
            </a:r>
          </a:p>
          <a:p>
            <a:r>
              <a:rPr lang="cs-CZ" sz="1400" dirty="0">
                <a:latin typeface="Lucida Console" pitchFamily="49" charset="0"/>
              </a:rPr>
              <a:t>           TR1=1;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cs-CZ" sz="1400" dirty="0">
                <a:latin typeface="Lucida Console" pitchFamily="49" charset="0"/>
              </a:rPr>
              <a:t>           TF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}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395288" y="6437313"/>
            <a:ext cx="2592387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(TF1){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48064" y="321297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131763" y="2992438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46050" y="3429000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1476375" y="1484313"/>
            <a:ext cx="5759450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== FCE_RREG)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  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cs-CZ" sz="1400" b="1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(...);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1321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3573463"/>
            <a:ext cx="1512887" cy="1276350"/>
          </a:xfrm>
          <a:prstGeom prst="rect">
            <a:avLst/>
          </a:prstGeom>
          <a:noFill/>
        </p:spPr>
      </p:pic>
      <p:sp>
        <p:nvSpPr>
          <p:cNvPr id="141322" name="Line 10"/>
          <p:cNvSpPr>
            <a:spLocks noChangeShapeType="1"/>
          </p:cNvSpPr>
          <p:nvPr/>
        </p:nvSpPr>
        <p:spPr bwMode="auto">
          <a:xfrm flipV="1">
            <a:off x="3563938" y="3789363"/>
            <a:ext cx="3960812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5884" y="148478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79712" y="3223443"/>
            <a:ext cx="4824536" cy="73945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smtClean="0"/>
              <a:t>RTU</a:t>
            </a:r>
            <a:r>
              <a:rPr lang="cs-CZ" sz="1400" b="1" dirty="0" smtClean="0"/>
              <a:t>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2915816" y="2350145"/>
            <a:ext cx="1440160" cy="934839"/>
          </a:xfrm>
          <a:prstGeom prst="wedgeRoundRectCallout">
            <a:avLst>
              <a:gd name="adj1" fmla="val -76082"/>
              <a:gd name="adj2" fmla="val 4683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16 bitové</a:t>
            </a:r>
          </a:p>
          <a:p>
            <a:r>
              <a:rPr lang="cs-CZ" sz="1400" dirty="0" smtClean="0">
                <a:cs typeface="Arial" charset="0"/>
              </a:rPr>
              <a:t>hodnoty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3)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MrtuRd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7452320" y="2852936"/>
            <a:ext cx="1214437" cy="865187"/>
          </a:xfrm>
          <a:prstGeom prst="wedgeRoundRectCallout">
            <a:avLst>
              <a:gd name="adj1" fmla="val -136926"/>
              <a:gd name="adj2" fmla="val -1110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7164287" y="4509120"/>
            <a:ext cx="1502470" cy="709613"/>
          </a:xfrm>
          <a:prstGeom prst="wedgeRoundRectCallout">
            <a:avLst>
              <a:gd name="adj1" fmla="val -69597"/>
              <a:gd name="adj2" fmla="val -12977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h</a:t>
            </a:r>
            <a:r>
              <a:rPr lang="cs-CZ" sz="1400" dirty="0" smtClean="0">
                <a:cs typeface="Arial" charset="0"/>
              </a:rPr>
              <a:t>odnota</a:t>
            </a:r>
          </a:p>
          <a:p>
            <a:r>
              <a:rPr lang="cs-CZ" sz="1400" dirty="0" smtClean="0">
                <a:cs typeface="Arial" charset="0"/>
              </a:rPr>
              <a:t>potenciometru</a:t>
            </a:r>
            <a:endParaRPr lang="cs-CZ" sz="1400" dirty="0">
              <a:cs typeface="Arial" charset="0"/>
            </a:endParaRP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MrtuAnsRd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203848" y="4005064"/>
            <a:ext cx="1584325" cy="1008062"/>
          </a:xfrm>
          <a:prstGeom prst="wedgeRoundRectCallout">
            <a:avLst>
              <a:gd name="adj1" fmla="val -88835"/>
              <a:gd name="adj2" fmla="val -5595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</p:spTree>
    <p:extLst>
      <p:ext uri="{BB962C8B-B14F-4D97-AF65-F5344CB8AC3E}">
        <p14:creationId xmlns:p14="http://schemas.microsoft.com/office/powerpoint/2010/main" val="19987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5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generuje požadavek na čtení </a:t>
            </a:r>
          </a:p>
          <a:p>
            <a:r>
              <a:rPr lang="cs-CZ" sz="1600" dirty="0"/>
              <a:t>16bitové hodnoty</a:t>
            </a:r>
          </a:p>
          <a:p>
            <a:r>
              <a:rPr lang="cs-CZ" sz="1600" dirty="0"/>
              <a:t>z uzlu SLAVE a zobrazuje ji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požadavku hodnotu </a:t>
            </a:r>
          </a:p>
          <a:p>
            <a:r>
              <a:rPr lang="cs-CZ" sz="1600" dirty="0"/>
              <a:t>odešle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976045" y="4348163"/>
            <a:ext cx="1249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</a:t>
            </a:r>
            <a:r>
              <a:rPr lang="cs-CZ" sz="1400" dirty="0" smtClean="0"/>
              <a:t>03</a:t>
            </a:r>
            <a:endParaRPr lang="cs-CZ" sz="1400" dirty="0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67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42" y="2966170"/>
            <a:ext cx="29146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8" y="2966170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 flipV="1">
            <a:off x="2660599" y="4206501"/>
            <a:ext cx="4218209" cy="650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1364456" y="4017194"/>
            <a:ext cx="4196730" cy="6627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884736" y="2589932"/>
            <a:ext cx="1214437" cy="752475"/>
          </a:xfrm>
          <a:prstGeom prst="wedgeRoundRectCallout">
            <a:avLst>
              <a:gd name="adj1" fmla="val 72876"/>
              <a:gd name="adj2" fmla="val 1495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AutoShape 61"/>
          <p:cNvSpPr>
            <a:spLocks noChangeArrowheads="1"/>
          </p:cNvSpPr>
          <p:nvPr/>
        </p:nvSpPr>
        <p:spPr bwMode="auto">
          <a:xfrm>
            <a:off x="6111229" y="4620442"/>
            <a:ext cx="1230313" cy="792163"/>
          </a:xfrm>
          <a:prstGeom prst="wedgeRoundRectCallout">
            <a:avLst>
              <a:gd name="adj1" fmla="val -10131"/>
              <a:gd name="adj2" fmla="val -9649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bdélník 19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31" name="TextovéPole 30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43455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0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2682</Words>
  <Application>Microsoft Office PowerPoint</Application>
  <PresentationFormat>Předvádění na obrazovce (4:3)</PresentationFormat>
  <Paragraphs>687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88</cp:revision>
  <dcterms:created xsi:type="dcterms:W3CDTF">2010-03-02T11:37:00Z</dcterms:created>
  <dcterms:modified xsi:type="dcterms:W3CDTF">2015-10-29T09:07:14Z</dcterms:modified>
</cp:coreProperties>
</file>