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9" r:id="rId4"/>
    <p:sldId id="369" r:id="rId5"/>
    <p:sldId id="364" r:id="rId6"/>
    <p:sldId id="324" r:id="rId7"/>
    <p:sldId id="325" r:id="rId8"/>
    <p:sldId id="336" r:id="rId9"/>
    <p:sldId id="337" r:id="rId10"/>
    <p:sldId id="338" r:id="rId11"/>
    <p:sldId id="365" r:id="rId12"/>
    <p:sldId id="339" r:id="rId13"/>
    <p:sldId id="370" r:id="rId14"/>
    <p:sldId id="366" r:id="rId15"/>
    <p:sldId id="371" r:id="rId16"/>
    <p:sldId id="367" r:id="rId17"/>
    <p:sldId id="260" r:id="rId18"/>
    <p:sldId id="326" r:id="rId19"/>
    <p:sldId id="346" r:id="rId20"/>
    <p:sldId id="347" r:id="rId21"/>
    <p:sldId id="348" r:id="rId22"/>
    <p:sldId id="349" r:id="rId23"/>
    <p:sldId id="356" r:id="rId24"/>
    <p:sldId id="351" r:id="rId25"/>
    <p:sldId id="352" r:id="rId26"/>
    <p:sldId id="353" r:id="rId27"/>
    <p:sldId id="362" r:id="rId28"/>
    <p:sldId id="363" r:id="rId29"/>
    <p:sldId id="360" r:id="rId30"/>
    <p:sldId id="321" r:id="rId31"/>
    <p:sldId id="322" r:id="rId32"/>
    <p:sldId id="323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28. 10. 2015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28. 10. 2015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MR6M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metoda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5 (FCE_WBIT)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smtClean="0">
                <a:solidFill>
                  <a:schemeClr val="tx2"/>
                </a:solidFill>
              </a:rPr>
              <a:t>Slave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:p14="http://schemas.microsoft.com/office/powerpoint/2010/main" val="14739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9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475656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 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08296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84" y="5074024"/>
            <a:ext cx="2407370" cy="1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971919" y="4293096"/>
            <a:ext cx="192369" cy="18002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57"/>
          <p:cNvSpPr>
            <a:spLocks noChangeArrowheads="1"/>
          </p:cNvSpPr>
          <p:nvPr/>
        </p:nvSpPr>
        <p:spPr bwMode="auto">
          <a:xfrm>
            <a:off x="7308304" y="4437112"/>
            <a:ext cx="1229568" cy="559311"/>
          </a:xfrm>
          <a:prstGeom prst="wedgeRoundRectCallout">
            <a:avLst>
              <a:gd name="adj1" fmla="val -68484"/>
              <a:gd name="adj2" fmla="val 464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25178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236614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1981200" y="3200777"/>
            <a:ext cx="5183188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 FCE_RBIT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val=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[3]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ADR_S </a:t>
            </a:r>
            <a:r>
              <a:rPr lang="en-US" sz="1400" b="1" dirty="0">
                <a:latin typeface="Lucida Console" pitchFamily="49" charset="0"/>
              </a:rPr>
              <a:t>&amp;&amp;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>
                <a:latin typeface="Lucida Console" pitchFamily="49" charset="0"/>
              </a:rPr>
              <a:t>&amp;</a:t>
            </a:r>
            <a:r>
              <a:rPr lang="cs-CZ" sz="1400" dirty="0">
                <a:latin typeface="Lucida Console" pitchFamily="49" charset="0"/>
              </a:rPr>
              <a:t> 1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) { </a:t>
            </a:r>
            <a:r>
              <a:rPr lang="cs-CZ" sz="1400" i="1" dirty="0">
                <a:latin typeface="Lucida Console" pitchFamily="49" charset="0"/>
              </a:rPr>
              <a:t>žlutá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 </a:t>
            </a:r>
            <a:r>
              <a:rPr lang="cs-CZ" sz="1400" i="1" dirty="0">
                <a:latin typeface="Lucida Console" pitchFamily="49" charset="0"/>
              </a:rPr>
              <a:t>bílá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&gt;=</a:t>
            </a:r>
            <a:r>
              <a:rPr lang="en-US" sz="1400" dirty="0">
                <a:latin typeface="Lucida Console" pitchFamily="49" charset="0"/>
              </a:rPr>
              <a:t>0x</a:t>
            </a:r>
            <a:r>
              <a:rPr lang="cs-CZ" sz="1400" dirty="0">
                <a:latin typeface="Lucida Console" pitchFamily="49" charset="0"/>
              </a:rPr>
              <a:t>80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en-US" sz="1400" dirty="0" err="1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979613" y="2636912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cs-CZ" sz="1600" dirty="0" smtClean="0"/>
              <a:t>CRC</a:t>
            </a:r>
            <a:endParaRPr lang="cs-CZ" sz="16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412776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77880"/>
            <a:ext cx="2407370" cy="1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4356150" y="4509120"/>
            <a:ext cx="3456210" cy="2880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87563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519" y="3064792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H="1" flipV="1">
            <a:off x="2195736" y="3914948"/>
            <a:ext cx="4680517" cy="30614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237952" y="3266876"/>
            <a:ext cx="5710308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530056" y="2777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96336" y="2990231"/>
            <a:ext cx="1214438" cy="865188"/>
          </a:xfrm>
          <a:prstGeom prst="wedgeRoundRectCallout">
            <a:avLst>
              <a:gd name="adj1" fmla="val -89851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411760" y="4580733"/>
            <a:ext cx="1133340" cy="864394"/>
          </a:xfrm>
          <a:prstGeom prst="wedgeRoundRectCallout">
            <a:avLst>
              <a:gd name="adj1" fmla="val 39205"/>
              <a:gd name="adj2" fmla="val -1140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 (</a:t>
            </a:r>
            <a:r>
              <a:rPr lang="cs-CZ" sz="1400" dirty="0">
                <a:cs typeface="Arial" charset="0"/>
              </a:rPr>
              <a:t>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411739" y="2344860"/>
            <a:ext cx="1171575" cy="865187"/>
          </a:xfrm>
          <a:prstGeom prst="wedgeRoundRectCallout">
            <a:avLst>
              <a:gd name="adj1" fmla="val -60885"/>
              <a:gd name="adj2" fmla="val 103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219464" y="4445196"/>
            <a:ext cx="1285875" cy="576857"/>
          </a:xfrm>
          <a:prstGeom prst="wedgeRoundRectCallout">
            <a:avLst>
              <a:gd name="adj1" fmla="val 77602"/>
              <a:gd name="adj2" fmla="val -8279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  <p:extLst>
      <p:ext uri="{BB962C8B-B14F-4D97-AF65-F5344CB8AC3E}">
        <p14:creationId xmlns:p14="http://schemas.microsoft.com/office/powerpoint/2010/main" val="30731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/>
              <a:t>6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16727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MR6M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34688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</a:t>
            </a:r>
            <a:r>
              <a:rPr lang="cs-CZ" sz="1600" b="1" dirty="0" smtClean="0"/>
              <a:t>RTUI </a:t>
            </a:r>
            <a:r>
              <a:rPr lang="cs-CZ" sz="1600" b="1" dirty="0"/>
              <a:t>na PC a mikropočítačích řady ´51</a:t>
            </a:r>
          </a:p>
          <a:p>
            <a:pPr marL="342900" indent="-342900"/>
            <a:r>
              <a:rPr lang="cs-CZ" sz="1600" b="1" dirty="0"/>
              <a:t>pro uzly Master (Klient</a:t>
            </a:r>
            <a:r>
              <a:rPr lang="cs-CZ" sz="1600" b="1" dirty="0" smtClean="0"/>
              <a:t>) na PC, </a:t>
            </a:r>
            <a:r>
              <a:rPr lang="cs-CZ" sz="1600" b="1" dirty="0"/>
              <a:t>Slave (Server</a:t>
            </a:r>
            <a:r>
              <a:rPr lang="cs-CZ" sz="1600" b="1" dirty="0" smtClean="0"/>
              <a:t>) na mikropočítači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8,N,2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</a:t>
            </a:r>
          </a:p>
          <a:p>
            <a:pPr marL="342900" indent="-342900"/>
            <a:r>
              <a:rPr lang="cs-CZ" sz="1600" b="1" dirty="0" smtClean="0"/>
              <a:t>  </a:t>
            </a:r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74130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  <p:extLst>
      <p:ext uri="{BB962C8B-B14F-4D97-AF65-F5344CB8AC3E}">
        <p14:creationId xmlns:p14="http://schemas.microsoft.com/office/powerpoint/2010/main" val="30885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bitové hodnoty – funkční kód 1 a vrací stav tlačítka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36208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36210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4" name="AutoShape 8"/>
          <p:cNvCxnSpPr>
            <a:cxnSpLocks noChangeShapeType="1"/>
            <a:stCxn id="23" idx="0"/>
            <a:endCxn id="22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" name="AutoShape 9"/>
          <p:cNvCxnSpPr>
            <a:cxnSpLocks noChangeShapeType="1"/>
            <a:stCxn id="22" idx="3"/>
            <a:endCxn id="22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10"/>
          <p:cNvCxnSpPr>
            <a:cxnSpLocks noChangeShapeType="1"/>
            <a:stCxn id="23" idx="1"/>
            <a:endCxn id="20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3" name="AutoShape 20"/>
          <p:cNvCxnSpPr>
            <a:cxnSpLocks noChangeShapeType="1"/>
            <a:stCxn id="29" idx="1"/>
            <a:endCxn id="29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38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  <p:extLst>
      <p:ext uri="{BB962C8B-B14F-4D97-AF65-F5344CB8AC3E}">
        <p14:creationId xmlns:p14="http://schemas.microsoft.com/office/powerpoint/2010/main" val="3609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46442" name="AutoShape 10"/>
          <p:cNvCxnSpPr>
            <a:cxnSpLocks noChangeShapeType="1"/>
            <a:stCxn id="146441" idx="2"/>
            <a:endCxn id="146440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6443" name="AutoShape 11"/>
          <p:cNvCxnSpPr>
            <a:cxnSpLocks noChangeShapeType="1"/>
            <a:stCxn id="146441" idx="2"/>
            <a:endCxn id="146441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Přijat byte</a:t>
            </a:r>
            <a:r>
              <a:rPr lang="en-US" sz="1200" dirty="0">
                <a:latin typeface="Times New Roman" charset="0"/>
                <a:cs typeface="Times New Roman" charset="0"/>
              </a:rPr>
              <a:t> (RI)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46445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/0 → </a:t>
            </a:r>
            <a:r>
              <a:rPr lang="cs-CZ" sz="1200" dirty="0" err="1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508104" y="206084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2"/>
            <a:endCxn id="148486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148064" y="422108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623839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 dirty="0"/>
              <a:t>CRC</a:t>
            </a:r>
          </a:p>
          <a:p>
            <a:pPr marL="342900" indent="-342900"/>
            <a:r>
              <a:rPr lang="cs-CZ" sz="1600" dirty="0"/>
              <a:t>a adresa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703959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kód</a:t>
            </a:r>
          </a:p>
          <a:p>
            <a:r>
              <a:rPr lang="cs-CZ" sz="1600" dirty="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2667718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</a:t>
            </a:r>
            <a:r>
              <a:rPr lang="cs-CZ" sz="1400" dirty="0">
                <a:latin typeface="Lucida Console" pitchFamily="49" charset="0"/>
              </a:rPr>
              <a:t>])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7" y="1623839"/>
            <a:ext cx="7082929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(bfin,ix-2)==</a:t>
            </a:r>
            <a:r>
              <a:rPr lang="cs-CZ" sz="1400" dirty="0" err="1">
                <a:latin typeface="Lucida Console" pitchFamily="49" charset="0"/>
              </a:rPr>
              <a:t>MrtuRdCrc</a:t>
            </a:r>
            <a:r>
              <a:rPr lang="cs-CZ" sz="1400" dirty="0">
                <a:latin typeface="Lucida Console" pitchFamily="49" charset="0"/>
              </a:rPr>
              <a:t>(bfin+ix-2)))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2522896" y="4509120"/>
            <a:ext cx="3417255" cy="36004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40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3409255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624" y="542845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adr_r,kod_r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80,er,bfout);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396706"/>
            <a:ext cx="731290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chyba</a:t>
            </a:r>
            <a:endParaRPr lang="cs-CZ" sz="1600" dirty="0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5572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872311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91727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(bfin+2))!=BIT_WR)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</a:t>
            </a:r>
            <a:r>
              <a:rPr lang="en-US" sz="1400" dirty="0">
                <a:latin typeface="Lucida Console" pitchFamily="49" charset="0"/>
              </a:rPr>
              <a:t>!=0 &amp;&amp; 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LED_G ...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ADR_S,kod_r,reg,val,bfout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772197"/>
            <a:ext cx="705678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bity[0</a:t>
            </a:r>
            <a:r>
              <a:rPr lang="cs-CZ" sz="1400" dirty="0">
                <a:latin typeface="Lucida Console" pitchFamily="49" charset="0"/>
              </a:rPr>
              <a:t>]=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(ADR_S,kod_r,1,bity,bfout);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2061592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907704" y="2277318"/>
            <a:ext cx="6767984" cy="27914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979712" y="3212976"/>
            <a:ext cx="6552530" cy="115212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859269"/>
            <a:ext cx="5184775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DIR485=1;  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*/ 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MrtuWrCrc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MrtuCrc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</a:t>
            </a:r>
            <a:r>
              <a:rPr lang="en-US" sz="1400" dirty="0" err="1">
                <a:latin typeface="Lucida Console" pitchFamily="49" charset="0"/>
              </a:rPr>
              <a:t>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DIR485=0;  /* </a:t>
            </a:r>
            <a:r>
              <a:rPr lang="en-US" sz="1400" dirty="0" err="1">
                <a:latin typeface="Lucida Console" pitchFamily="49" charset="0"/>
              </a:rPr>
              <a:t>zp</a:t>
            </a:r>
            <a:r>
              <a:rPr lang="cs-CZ" sz="1400" dirty="0">
                <a:latin typeface="Lucida Console" pitchFamily="49" charset="0"/>
              </a:rPr>
              <a:t>ě</a:t>
            </a:r>
            <a:r>
              <a:rPr lang="en-US" sz="1400" dirty="0">
                <a:latin typeface="Lucida Console" pitchFamily="49" charset="0"/>
              </a:rPr>
              <a:t>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p</a:t>
            </a:r>
            <a:r>
              <a:rPr lang="cs-CZ" sz="1400" dirty="0">
                <a:latin typeface="Lucida Console" pitchFamily="49" charset="0"/>
              </a:rPr>
              <a:t>ří</a:t>
            </a:r>
            <a:r>
              <a:rPr lang="en-US" sz="1400" dirty="0" err="1">
                <a:latin typeface="Lucida Console" pitchFamily="49" charset="0"/>
              </a:rPr>
              <a:t>jem</a:t>
            </a:r>
            <a:r>
              <a:rPr lang="en-US" sz="1400" dirty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326313" y="4204320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byte bity</a:t>
            </a:r>
            <a:r>
              <a:rPr lang="cs-CZ" sz="1400">
                <a:latin typeface="Lucida Console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1875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304479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07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30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44" y="2500114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" y="2564904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75148"/>
              <a:gd name="adj2" fmla="val -1798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640455" y="4404146"/>
            <a:ext cx="1171575" cy="752475"/>
          </a:xfrm>
          <a:prstGeom prst="wedgeRoundRectCallout">
            <a:avLst>
              <a:gd name="adj1" fmla="val 544"/>
              <a:gd name="adj2" fmla="val -1409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5433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15342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077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2583</Words>
  <Application>Microsoft Office PowerPoint</Application>
  <PresentationFormat>Předvádění na obrazovce (4:3)</PresentationFormat>
  <Paragraphs>687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pepa</cp:lastModifiedBy>
  <cp:revision>131</cp:revision>
  <dcterms:created xsi:type="dcterms:W3CDTF">2010-03-02T11:37:00Z</dcterms:created>
  <dcterms:modified xsi:type="dcterms:W3CDTF">2015-10-28T13:25:09Z</dcterms:modified>
</cp:coreProperties>
</file>