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7" r:id="rId3"/>
    <p:sldId id="301" r:id="rId4"/>
    <p:sldId id="265" r:id="rId5"/>
    <p:sldId id="302" r:id="rId6"/>
    <p:sldId id="303" r:id="rId7"/>
    <p:sldId id="304" r:id="rId8"/>
    <p:sldId id="305" r:id="rId9"/>
    <p:sldId id="306" r:id="rId10"/>
    <p:sldId id="308" r:id="rId11"/>
    <p:sldId id="314" r:id="rId12"/>
    <p:sldId id="333" r:id="rId13"/>
    <p:sldId id="334" r:id="rId14"/>
    <p:sldId id="335" r:id="rId15"/>
    <p:sldId id="318" r:id="rId16"/>
    <p:sldId id="319" r:id="rId17"/>
    <p:sldId id="320" r:id="rId18"/>
    <p:sldId id="321" r:id="rId19"/>
    <p:sldId id="260" r:id="rId20"/>
    <p:sldId id="283" r:id="rId21"/>
    <p:sldId id="285" r:id="rId22"/>
    <p:sldId id="288" r:id="rId23"/>
    <p:sldId id="268" r:id="rId24"/>
    <p:sldId id="284" r:id="rId25"/>
    <p:sldId id="289" r:id="rId26"/>
    <p:sldId id="322" r:id="rId27"/>
    <p:sldId id="290" r:id="rId28"/>
    <p:sldId id="323" r:id="rId29"/>
    <p:sldId id="326" r:id="rId30"/>
    <p:sldId id="327" r:id="rId31"/>
    <p:sldId id="328" r:id="rId32"/>
    <p:sldId id="329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FFCC"/>
    <a:srgbClr val="0099FF"/>
    <a:srgbClr val="66CCFF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132FABE-9964-4521-B5C1-F50E955D6830}" type="datetimeFigureOut">
              <a:rPr lang="cs-CZ"/>
              <a:pPr>
                <a:defRPr/>
              </a:pPr>
              <a:t>26.10.2015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0C30689-6AA9-4CC7-914D-C0BE6C599D8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8047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011922-503B-43A4-8F86-6CDA5BC4D29B}" type="datetimeFigureOut">
              <a:rPr lang="cs-CZ"/>
              <a:pPr/>
              <a:t>26.10.2015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D46F50-827C-4E10-92CD-35E429CCCB7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2545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MR</a:t>
            </a:r>
            <a:r>
              <a:rPr lang="en-US" sz="3600" b="1" dirty="0" smtClean="0">
                <a:cs typeface="Arial" charset="0"/>
              </a:rPr>
              <a:t>4</a:t>
            </a:r>
            <a:r>
              <a:rPr lang="cs-CZ" sz="3600" b="1" dirty="0" smtClean="0">
                <a:cs typeface="Arial" charset="0"/>
              </a:rPr>
              <a:t>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993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A</a:t>
            </a:r>
            <a:r>
              <a:rPr lang="cs-CZ" sz="1600" dirty="0" err="1" smtClean="0">
                <a:solidFill>
                  <a:srgbClr val="0000FF"/>
                </a:solidFill>
              </a:rPr>
              <a:t>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 smtClean="0"/>
              <a:t> - požadavek na zápis jediného bitového stavu  – funkční kód 5,</a:t>
            </a:r>
          </a:p>
          <a:p>
            <a:r>
              <a:rPr lang="cs-CZ" sz="1600" dirty="0" smtClean="0"/>
              <a:t>     stav indikuje a vrací potvrzení o přijetí požadavku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smtClean="0">
                <a:solidFill>
                  <a:srgbClr val="0000FF"/>
                </a:solidFill>
              </a:rPr>
              <a:t>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084168" y="3068960"/>
            <a:ext cx="2808312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(metoda…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1981200" y="3068638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14049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15494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1908175" y="1628775"/>
            <a:ext cx="1223963" cy="433388"/>
          </a:xfrm>
          <a:prstGeom prst="wedgeRoundRectCallout">
            <a:avLst>
              <a:gd name="adj1" fmla="val -57005"/>
              <a:gd name="adj2" fmla="val 6318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>
            <a:off x="1979613" y="4294188"/>
            <a:ext cx="10763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>
            <a:off x="1984375" y="5443538"/>
            <a:ext cx="1076325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Zpracování,</a:t>
            </a:r>
          </a:p>
          <a:p>
            <a:pPr algn="ctr"/>
            <a:r>
              <a:rPr lang="cs-CZ" sz="1400">
                <a:cs typeface="Arial" charset="0"/>
              </a:rPr>
              <a:t>odpověď</a:t>
            </a:r>
          </a:p>
        </p:txBody>
      </p:sp>
      <p:cxnSp>
        <p:nvCxnSpPr>
          <p:cNvPr id="101386" name="AutoShape 10"/>
          <p:cNvCxnSpPr>
            <a:cxnSpLocks noChangeShapeType="1"/>
            <a:stCxn id="101380" idx="2"/>
            <a:endCxn id="101384" idx="0"/>
          </p:cNvCxnSpPr>
          <p:nvPr/>
        </p:nvCxnSpPr>
        <p:spPr bwMode="auto">
          <a:xfrm flipH="1">
            <a:off x="2517775" y="3573463"/>
            <a:ext cx="317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7" name="AutoShape 11"/>
          <p:cNvCxnSpPr>
            <a:cxnSpLocks noChangeShapeType="1"/>
            <a:stCxn id="101384" idx="2"/>
            <a:endCxn id="101385" idx="0"/>
          </p:cNvCxnSpPr>
          <p:nvPr/>
        </p:nvCxnSpPr>
        <p:spPr bwMode="auto">
          <a:xfrm>
            <a:off x="2517775" y="4797425"/>
            <a:ext cx="4763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8" name="AutoShape 12"/>
          <p:cNvCxnSpPr>
            <a:cxnSpLocks noChangeShapeType="1"/>
            <a:stCxn id="101385" idx="1"/>
            <a:endCxn id="101380" idx="1"/>
          </p:cNvCxnSpPr>
          <p:nvPr/>
        </p:nvCxnSpPr>
        <p:spPr bwMode="auto">
          <a:xfrm rot="10800000">
            <a:off x="1981200" y="3321050"/>
            <a:ext cx="3175" cy="2374900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01389" name="AutoShape 13"/>
          <p:cNvSpPr>
            <a:spLocks noChangeArrowheads="1"/>
          </p:cNvSpPr>
          <p:nvPr/>
        </p:nvSpPr>
        <p:spPr bwMode="auto">
          <a:xfrm>
            <a:off x="2843213" y="3644900"/>
            <a:ext cx="1081087" cy="506413"/>
          </a:xfrm>
          <a:prstGeom prst="wedgeRoundRectCallout">
            <a:avLst>
              <a:gd name="adj1" fmla="val -81569"/>
              <a:gd name="adj2" fmla="val 28056"/>
              <a:gd name="adj3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Přišel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101391" name="AutoShape 15"/>
          <p:cNvCxnSpPr>
            <a:cxnSpLocks noChangeShapeType="1"/>
            <a:stCxn id="101384" idx="2"/>
            <a:endCxn id="101384" idx="3"/>
          </p:cNvCxnSpPr>
          <p:nvPr/>
        </p:nvCxnSpPr>
        <p:spPr bwMode="auto">
          <a:xfrm rot="5400000" flipH="1" flipV="1">
            <a:off x="2661444" y="4402931"/>
            <a:ext cx="250825" cy="538163"/>
          </a:xfrm>
          <a:prstGeom prst="curvedConnector4">
            <a:avLst>
              <a:gd name="adj1" fmla="val -91139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01392" name="AutoShape 16"/>
          <p:cNvSpPr>
            <a:spLocks noChangeArrowheads="1"/>
          </p:cNvSpPr>
          <p:nvPr/>
        </p:nvSpPr>
        <p:spPr bwMode="auto">
          <a:xfrm>
            <a:off x="3490913" y="5516563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>
            <a:off x="3203575" y="4940300"/>
            <a:ext cx="1439863" cy="504825"/>
          </a:xfrm>
          <a:prstGeom prst="wedgeRoundRectCallout">
            <a:avLst>
              <a:gd name="adj1" fmla="val -96306"/>
              <a:gd name="adj2" fmla="val 912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>
            <a:off x="466725" y="5948363"/>
            <a:ext cx="1225550" cy="287337"/>
          </a:xfrm>
          <a:prstGeom prst="wedgeRoundRectCallout">
            <a:avLst>
              <a:gd name="adj1" fmla="val 45727"/>
              <a:gd name="adj2" fmla="val -19364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101396" name="AutoShape 20"/>
          <p:cNvSpPr>
            <a:spLocks noChangeArrowheads="1"/>
          </p:cNvSpPr>
          <p:nvPr/>
        </p:nvSpPr>
        <p:spPr bwMode="auto">
          <a:xfrm>
            <a:off x="3490913" y="4219575"/>
            <a:ext cx="1081087" cy="504825"/>
          </a:xfrm>
          <a:prstGeom prst="wedgeRoundRectCallout">
            <a:avLst>
              <a:gd name="adj1" fmla="val -72616"/>
              <a:gd name="adj2" fmla="val 3647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Další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byte(y) 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01398" name="AutoShape 22"/>
          <p:cNvSpPr>
            <a:spLocks noChangeArrowheads="1"/>
          </p:cNvSpPr>
          <p:nvPr/>
        </p:nvSpPr>
        <p:spPr bwMode="auto">
          <a:xfrm>
            <a:off x="1979613" y="2276475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stav</a:t>
            </a:r>
          </a:p>
        </p:txBody>
      </p:sp>
      <p:cxnSp>
        <p:nvCxnSpPr>
          <p:cNvPr id="101399" name="AutoShape 23"/>
          <p:cNvCxnSpPr>
            <a:cxnSpLocks noChangeShapeType="1"/>
            <a:stCxn id="101398" idx="2"/>
            <a:endCxn id="101380" idx="0"/>
          </p:cNvCxnSpPr>
          <p:nvPr/>
        </p:nvCxnSpPr>
        <p:spPr bwMode="auto">
          <a:xfrm>
            <a:off x="2519363" y="2781300"/>
            <a:ext cx="1587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400" name="AutoShape 24"/>
          <p:cNvSpPr>
            <a:spLocks noChangeArrowheads="1"/>
          </p:cNvSpPr>
          <p:nvPr/>
        </p:nvSpPr>
        <p:spPr bwMode="auto">
          <a:xfrm>
            <a:off x="683568" y="2852936"/>
            <a:ext cx="1223963" cy="433388"/>
          </a:xfrm>
          <a:prstGeom prst="wedgeRoundRectCallout">
            <a:avLst>
              <a:gd name="adj1" fmla="val 96164"/>
              <a:gd name="adj2" fmla="val -2125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43438" y="1886514"/>
            <a:ext cx="418497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stPocatek,stKlid,stVysilani,stPrijem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3707904" y="3212976"/>
            <a:ext cx="2448272" cy="7920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355976" y="3284984"/>
            <a:ext cx="1800200" cy="12961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29" name="AutoShape 19"/>
          <p:cNvCxnSpPr>
            <a:cxnSpLocks noChangeShapeType="1"/>
            <a:stCxn id="101398" idx="2"/>
            <a:endCxn id="101398" idx="3"/>
          </p:cNvCxnSpPr>
          <p:nvPr/>
        </p:nvCxnSpPr>
        <p:spPr bwMode="auto">
          <a:xfrm rot="5400000" flipH="1" flipV="1">
            <a:off x="2663032" y="2385219"/>
            <a:ext cx="252412" cy="539750"/>
          </a:xfrm>
          <a:prstGeom prst="curvedConnector4">
            <a:avLst>
              <a:gd name="adj1" fmla="val -90566"/>
              <a:gd name="adj2" fmla="val 142353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AutoShape 20"/>
          <p:cNvSpPr>
            <a:spLocks noChangeArrowheads="1"/>
          </p:cNvSpPr>
          <p:nvPr/>
        </p:nvSpPr>
        <p:spPr bwMode="auto">
          <a:xfrm>
            <a:off x="3419872" y="2708920"/>
            <a:ext cx="1225550" cy="431800"/>
          </a:xfrm>
          <a:prstGeom prst="wedgeRoundRectCallout">
            <a:avLst>
              <a:gd name="adj1" fmla="val -62078"/>
              <a:gd name="adj2" fmla="val -602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355976" y="3068960"/>
            <a:ext cx="1800200" cy="720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Obdélník 34"/>
          <p:cNvSpPr/>
          <p:nvPr/>
        </p:nvSpPr>
        <p:spPr>
          <a:xfrm>
            <a:off x="6128964" y="443711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3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186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break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;</a:t>
            </a:r>
            <a:endParaRPr lang="cs-CZ" sz="1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(metoda...);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1" y="5229200"/>
            <a:ext cx="477440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2096516" y="4849415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699793" y="4725144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36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1623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</p:txBody>
      </p:sp>
      <p:cxnSp>
        <p:nvCxnSpPr>
          <p:cNvPr id="111624" name="AutoShape 8"/>
          <p:cNvCxnSpPr>
            <a:cxnSpLocks noChangeShapeType="1"/>
            <a:stCxn id="111622" idx="2"/>
            <a:endCxn id="111623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1625" name="AutoShape 9"/>
          <p:cNvCxnSpPr>
            <a:cxnSpLocks noChangeShapeType="1"/>
            <a:stCxn id="111623" idx="2"/>
            <a:endCxn id="111623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1626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11627" name="AutoShape 11"/>
          <p:cNvSpPr>
            <a:spLocks noChangeArrowheads="1"/>
          </p:cNvSpPr>
          <p:nvPr/>
        </p:nvSpPr>
        <p:spPr bwMode="auto">
          <a:xfrm>
            <a:off x="7307263" y="3644900"/>
            <a:ext cx="1297186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9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1549400" y="2020888"/>
            <a:ext cx="3527425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 smtClean="0">
                <a:latin typeface="Lucida Console" pitchFamily="49" charset="0"/>
              </a:rPr>
              <a:t>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 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547813" y="5498068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požadavku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107504" y="2060848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23404" y="5527005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1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41544"/>
            <a:ext cx="2414961" cy="124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547664" y="3957638"/>
            <a:ext cx="2348720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0547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 flipV="1">
            <a:off x="3094039" y="4941887"/>
            <a:ext cx="2342058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 flipV="1">
            <a:off x="2915816" y="4957762"/>
            <a:ext cx="3816424" cy="77549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28625" y="1628775"/>
            <a:ext cx="84931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CRC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57188" y="2852738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47664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547664" y="2900363"/>
            <a:ext cx="2335896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09588" y="3981450"/>
            <a:ext cx="839787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22" name="Rectangle 55"/>
          <p:cNvSpPr>
            <a:spLocks noChangeArrowheads="1"/>
          </p:cNvSpPr>
          <p:nvPr/>
        </p:nvSpPr>
        <p:spPr bwMode="auto">
          <a:xfrm>
            <a:off x="6928425" y="1556792"/>
            <a:ext cx="1656159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65" y="1677120"/>
            <a:ext cx="2414961" cy="124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250825" y="3140993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250825" y="134076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39750" y="1701131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 flipV="1">
            <a:off x="3563938" y="2709192"/>
            <a:ext cx="3168302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187450" y="5569694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0488" y="5540722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187450" y="5930116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07950" y="5982519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39750" y="3485808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case 0xFF00</a:t>
            </a:r>
            <a:r>
              <a:rPr lang="en-US" sz="1400" dirty="0">
                <a:latin typeface="Lucida Console" pitchFamily="49" charset="0"/>
              </a:rPr>
              <a:t>: </a:t>
            </a:r>
            <a:r>
              <a:rPr lang="en-US" sz="1400" i="1" dirty="0">
                <a:latin typeface="Lucida Console" pitchFamily="49" charset="0"/>
              </a:rPr>
              <a:t>..</a:t>
            </a:r>
            <a:r>
              <a:rPr lang="cs-CZ" sz="1400" i="1" dirty="0">
                <a:latin typeface="Lucida Console" pitchFamily="49" charset="0"/>
              </a:rPr>
              <a:t> žlutá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case 0x0000</a:t>
            </a:r>
            <a:r>
              <a:rPr lang="en-US" sz="1400" dirty="0">
                <a:latin typeface="Lucida Console" pitchFamily="49" charset="0"/>
              </a:rPr>
              <a:t>: </a:t>
            </a:r>
            <a:r>
              <a:rPr lang="en-US" sz="1400" i="1" dirty="0">
                <a:latin typeface="Lucida Console" pitchFamily="49" charset="0"/>
              </a:rPr>
              <a:t>.. b</a:t>
            </a:r>
            <a:r>
              <a:rPr lang="cs-CZ" sz="1400" i="1" dirty="0" err="1">
                <a:latin typeface="Lucida Console" pitchFamily="49" charset="0"/>
              </a:rPr>
              <a:t>ílá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err="1" smtClean="0">
                <a:latin typeface="Lucida Console" pitchFamily="49" charset="0"/>
              </a:rPr>
              <a:t>defaul</a:t>
            </a:r>
            <a:r>
              <a:rPr lang="cs-CZ" sz="1400" b="1" dirty="0" smtClean="0">
                <a:latin typeface="Lucida Console" pitchFamily="49" charset="0"/>
              </a:rPr>
              <a:t>t</a:t>
            </a:r>
            <a:r>
              <a:rPr lang="en-US" sz="1400" dirty="0" smtClean="0">
                <a:latin typeface="Lucida Console" pitchFamily="49" charset="0"/>
              </a:rPr>
              <a:t>: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=3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==0)</a:t>
            </a:r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2771800" y="2781298"/>
            <a:ext cx="5328592" cy="187183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187450" y="6525344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50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2" y="3212976"/>
            <a:ext cx="2895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69647" name="Picture 15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385183"/>
            <a:ext cx="1512887" cy="1276350"/>
          </a:xfrm>
          <a:prstGeom prst="rect">
            <a:avLst/>
          </a:prstGeom>
          <a:noFill/>
        </p:spPr>
      </p:pic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900733" y="307720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2412117" y="2204914"/>
            <a:ext cx="1584325" cy="1008062"/>
          </a:xfrm>
          <a:prstGeom prst="wedgeRoundRectCallout">
            <a:avLst>
              <a:gd name="adj1" fmla="val 20609"/>
              <a:gd name="adj2" fmla="val 16074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2412117" y="4264594"/>
            <a:ext cx="2953135" cy="17251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4758033" y="4796060"/>
            <a:ext cx="1214437" cy="865188"/>
          </a:xfrm>
          <a:prstGeom prst="wedgeRoundRectCallout">
            <a:avLst>
              <a:gd name="adj1" fmla="val 40194"/>
              <a:gd name="adj2" fmla="val -8963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1655761" y="4867622"/>
            <a:ext cx="1223963" cy="1009650"/>
          </a:xfrm>
          <a:prstGeom prst="wedgeRoundRectCallout">
            <a:avLst>
              <a:gd name="adj1" fmla="val 57898"/>
              <a:gd name="adj2" fmla="val -7437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7678738" y="4732970"/>
            <a:ext cx="1214437" cy="865188"/>
          </a:xfrm>
          <a:prstGeom prst="wedgeRoundRectCallout">
            <a:avLst>
              <a:gd name="adj1" fmla="val -111565"/>
              <a:gd name="adj2" fmla="val -7814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173487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 flipH="1">
            <a:off x="2267743" y="4494287"/>
            <a:ext cx="4536504" cy="1418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6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4S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738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13697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73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57476"/>
              </p:ext>
            </p:extLst>
          </p:nvPr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</a:t>
            </a:r>
            <a:r>
              <a:rPr lang="en-US" sz="2400" b="1" dirty="0" smtClean="0"/>
              <a:t>4</a:t>
            </a:r>
            <a:r>
              <a:rPr lang="cs-CZ" sz="2400" b="1" dirty="0" smtClean="0"/>
              <a:t>S</a:t>
            </a:r>
            <a:endParaRPr lang="cs-CZ" sz="2400" b="1" dirty="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827088" y="2492896"/>
            <a:ext cx="72891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Slave (Server) na PC, Master (Klient) na mikropočítači.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 smtClean="0"/>
              <a:t>- zápis jediného bitového stavu (</a:t>
            </a:r>
            <a:r>
              <a:rPr lang="cs-CZ" sz="1600" b="1" dirty="0" err="1" smtClean="0"/>
              <a:t>Coil</a:t>
            </a:r>
            <a:r>
              <a:rPr lang="cs-CZ" sz="1600" b="1" dirty="0" smtClean="0"/>
              <a:t>) do uzlu </a:t>
            </a:r>
            <a:r>
              <a:rPr lang="cs-CZ" sz="1600" b="1" dirty="0" err="1" smtClean="0"/>
              <a:t>Slave</a:t>
            </a:r>
            <a:r>
              <a:rPr lang="cs-CZ" sz="1600" b="1" dirty="0" smtClean="0"/>
              <a:t>. 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  <p:extLst>
      <p:ext uri="{BB962C8B-B14F-4D97-AF65-F5344CB8AC3E}">
        <p14:creationId xmlns:p14="http://schemas.microsoft.com/office/powerpoint/2010/main" val="41750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5292725" y="3933056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smtClean="0">
                <a:latin typeface="Lucida Console" pitchFamily="49" charset="0"/>
              </a:rPr>
              <a:t>  </a:t>
            </a:r>
            <a:r>
              <a:rPr lang="cs-CZ" sz="1400" b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5278438" y="30480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smtClean="0">
                <a:cs typeface="Arial" charset="0"/>
              </a:rPr>
              <a:t> 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239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 dirty="0">
                <a:cs typeface="Arial" charset="0"/>
              </a:rPr>
              <a:t>Formát UART:   8,N,2  → 11 bitů , </a:t>
            </a:r>
            <a:r>
              <a:rPr lang="cs-CZ" sz="1600" dirty="0" err="1">
                <a:cs typeface="Arial" charset="0"/>
              </a:rPr>
              <a:t>f</a:t>
            </a:r>
            <a:r>
              <a:rPr lang="cs-CZ" sz="1600" baseline="-25000" dirty="0" err="1">
                <a:cs typeface="Arial" charset="0"/>
              </a:rPr>
              <a:t>bit</a:t>
            </a:r>
            <a:r>
              <a:rPr lang="cs-CZ" sz="1600" dirty="0">
                <a:cs typeface="Arial" charset="0"/>
              </a:rPr>
              <a:t> = 19200 bit/s → </a:t>
            </a:r>
            <a:r>
              <a:rPr lang="cs-CZ" sz="1600" dirty="0" err="1">
                <a:cs typeface="Arial" charset="0"/>
              </a:rPr>
              <a:t>t</a:t>
            </a:r>
            <a:r>
              <a:rPr lang="cs-CZ" sz="1600" baseline="-25000" dirty="0" err="1">
                <a:cs typeface="Arial" charset="0"/>
              </a:rPr>
              <a:t>bit</a:t>
            </a:r>
            <a:r>
              <a:rPr lang="cs-CZ" sz="1600" dirty="0">
                <a:cs typeface="Arial" charset="0"/>
              </a:rPr>
              <a:t> = 1/</a:t>
            </a:r>
            <a:r>
              <a:rPr lang="cs-CZ" sz="1600" dirty="0" err="1">
                <a:cs typeface="Arial" charset="0"/>
              </a:rPr>
              <a:t>f</a:t>
            </a:r>
            <a:r>
              <a:rPr lang="cs-CZ" sz="1600" baseline="-25000" dirty="0" err="1">
                <a:cs typeface="Arial" charset="0"/>
              </a:rPr>
              <a:t>bit</a:t>
            </a:r>
            <a:endParaRPr lang="cs-CZ" sz="1600" baseline="-25000" dirty="0">
              <a:cs typeface="Arial" charset="0"/>
            </a:endParaRPr>
          </a:p>
          <a:p>
            <a:endParaRPr lang="cs-CZ" sz="1600" dirty="0">
              <a:cs typeface="Arial" charset="0"/>
            </a:endParaRPr>
          </a:p>
          <a:p>
            <a:r>
              <a:rPr lang="cs-CZ" sz="1600" dirty="0">
                <a:cs typeface="Arial" charset="0"/>
              </a:rPr>
              <a:t>t</a:t>
            </a:r>
            <a:r>
              <a:rPr lang="cs-CZ" sz="1600" baseline="-25000" dirty="0">
                <a:cs typeface="Arial" charset="0"/>
              </a:rPr>
              <a:t>3,5</a:t>
            </a:r>
            <a:r>
              <a:rPr lang="cs-CZ" sz="1600" dirty="0">
                <a:cs typeface="Arial" charset="0"/>
              </a:rPr>
              <a:t> = 3,5∙11∙</a:t>
            </a:r>
            <a:r>
              <a:rPr lang="cs-CZ" sz="1600" dirty="0" err="1">
                <a:cs typeface="Arial" charset="0"/>
              </a:rPr>
              <a:t>t</a:t>
            </a:r>
            <a:r>
              <a:rPr lang="cs-CZ" sz="1600" baseline="-25000" dirty="0" err="1">
                <a:cs typeface="Arial" charset="0"/>
              </a:rPr>
              <a:t>bit</a:t>
            </a:r>
            <a:r>
              <a:rPr lang="cs-CZ" sz="1600" baseline="-25000" dirty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 ≈ 2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 tik</a:t>
            </a:r>
            <a:endParaRPr lang="en-US" sz="1600" dirty="0">
              <a:cs typeface="Arial" charset="0"/>
            </a:endParaRPr>
          </a:p>
          <a:p>
            <a:endParaRPr lang="en-US" sz="1600" dirty="0">
              <a:cs typeface="Arial" charset="0"/>
            </a:endParaRPr>
          </a:p>
          <a:p>
            <a:r>
              <a:rPr lang="en-US" sz="1600" dirty="0">
                <a:cs typeface="Arial" charset="0"/>
              </a:rPr>
              <a:t>pro </a:t>
            </a:r>
            <a:r>
              <a:rPr lang="cs-CZ" sz="1600" dirty="0">
                <a:cs typeface="Arial" charset="0"/>
              </a:rPr>
              <a:t>časovač T1 :  t</a:t>
            </a:r>
            <a:r>
              <a:rPr lang="cs-CZ" sz="1600" baseline="-25000" dirty="0">
                <a:cs typeface="Arial" charset="0"/>
              </a:rPr>
              <a:t>3,5</a:t>
            </a:r>
            <a:r>
              <a:rPr lang="cs-CZ" sz="1600" dirty="0">
                <a:cs typeface="Arial" charset="0"/>
              </a:rPr>
              <a:t> = N3_5∙12/</a:t>
            </a:r>
            <a:r>
              <a:rPr lang="cs-CZ" sz="1600" dirty="0" err="1">
                <a:cs typeface="Arial" charset="0"/>
              </a:rPr>
              <a:t>f</a:t>
            </a:r>
            <a:r>
              <a:rPr lang="cs-CZ" sz="1600" baseline="-25000" dirty="0" err="1">
                <a:cs typeface="Arial" charset="0"/>
              </a:rPr>
              <a:t>osc</a:t>
            </a:r>
            <a:endParaRPr lang="cs-CZ" sz="1600" baseline="-25000" dirty="0">
              <a:cs typeface="Arial" charset="0"/>
            </a:endParaRPr>
          </a:p>
          <a:p>
            <a:endParaRPr lang="cs-CZ" sz="1600" dirty="0">
              <a:cs typeface="Arial" charset="0"/>
            </a:endParaRPr>
          </a:p>
          <a:p>
            <a:r>
              <a:rPr lang="cs-CZ" sz="1600" dirty="0">
                <a:cs typeface="Arial" charset="0"/>
              </a:rPr>
              <a:t>pro sériový kanál řízený časovačem T2 je </a:t>
            </a:r>
            <a:r>
              <a:rPr lang="cs-CZ" sz="1600" dirty="0" err="1">
                <a:cs typeface="Arial" charset="0"/>
              </a:rPr>
              <a:t>t</a:t>
            </a:r>
            <a:r>
              <a:rPr lang="cs-CZ" sz="1600" baseline="-25000" dirty="0" err="1">
                <a:cs typeface="Arial" charset="0"/>
              </a:rPr>
              <a:t>bit</a:t>
            </a:r>
            <a:r>
              <a:rPr lang="cs-CZ" sz="1600" dirty="0">
                <a:cs typeface="Arial" charset="0"/>
              </a:rPr>
              <a:t> = 32∙NBIT/</a:t>
            </a:r>
            <a:r>
              <a:rPr lang="cs-CZ" sz="1600" dirty="0" err="1">
                <a:cs typeface="Arial" charset="0"/>
              </a:rPr>
              <a:t>f</a:t>
            </a:r>
            <a:r>
              <a:rPr lang="cs-CZ" sz="1600" baseline="-25000" dirty="0" err="1">
                <a:cs typeface="Arial" charset="0"/>
              </a:rPr>
              <a:t>osc</a:t>
            </a:r>
            <a:endParaRPr lang="cs-CZ" sz="1600" baseline="-25000" dirty="0">
              <a:cs typeface="Arial" charset="0"/>
            </a:endParaRPr>
          </a:p>
          <a:p>
            <a:endParaRPr lang="cs-CZ" sz="1600" dirty="0">
              <a:cs typeface="Arial" charset="0"/>
            </a:endParaRPr>
          </a:p>
          <a:p>
            <a:r>
              <a:rPr lang="cs-CZ" sz="1600" dirty="0">
                <a:cs typeface="Arial" charset="0"/>
              </a:rPr>
              <a:t>t</a:t>
            </a:r>
            <a:r>
              <a:rPr lang="cs-CZ" sz="1600" baseline="-25000" dirty="0">
                <a:cs typeface="Arial" charset="0"/>
              </a:rPr>
              <a:t>3,5 </a:t>
            </a:r>
            <a:r>
              <a:rPr lang="cs-CZ" sz="1600" dirty="0">
                <a:cs typeface="Arial" charset="0"/>
              </a:rPr>
              <a:t>= 3,5∙11∙32∙</a:t>
            </a:r>
            <a:r>
              <a:rPr lang="cs-CZ" sz="1600" dirty="0" smtClean="0">
                <a:cs typeface="Arial" charset="0"/>
              </a:rPr>
              <a:t>NBIT/</a:t>
            </a:r>
            <a:r>
              <a:rPr lang="cs-CZ" sz="1600" dirty="0" err="1" smtClean="0">
                <a:cs typeface="Arial" charset="0"/>
              </a:rPr>
              <a:t>f</a:t>
            </a:r>
            <a:r>
              <a:rPr lang="cs-CZ" sz="1600" baseline="-25000" dirty="0" err="1" smtClean="0">
                <a:cs typeface="Arial" charset="0"/>
              </a:rPr>
              <a:t>os</a:t>
            </a:r>
            <a:r>
              <a:rPr lang="en-US" sz="1600" baseline="-25000" dirty="0" smtClean="0">
                <a:cs typeface="Arial" charset="0"/>
              </a:rPr>
              <a:t>c</a:t>
            </a:r>
            <a:r>
              <a:rPr lang="en-US" sz="1600" dirty="0" smtClean="0">
                <a:cs typeface="Arial" charset="0"/>
              </a:rPr>
              <a:t> </a:t>
            </a:r>
            <a:r>
              <a:rPr lang="cs-CZ" sz="1600" dirty="0" smtClean="0">
                <a:cs typeface="Arial" charset="0"/>
              </a:rPr>
              <a:t>= </a:t>
            </a:r>
            <a:r>
              <a:rPr lang="cs-CZ" sz="1600" dirty="0">
                <a:cs typeface="Arial" charset="0"/>
              </a:rPr>
              <a:t>N3_5∙</a:t>
            </a:r>
            <a:r>
              <a:rPr lang="cs-CZ" sz="1600" dirty="0" smtClean="0">
                <a:cs typeface="Arial" charset="0"/>
              </a:rPr>
              <a:t>12/</a:t>
            </a:r>
            <a:r>
              <a:rPr lang="cs-CZ" sz="1600" dirty="0" err="1" smtClean="0">
                <a:cs typeface="Arial" charset="0"/>
              </a:rPr>
              <a:t>f</a:t>
            </a:r>
            <a:r>
              <a:rPr lang="cs-CZ" sz="1600" baseline="-25000" dirty="0" err="1" smtClean="0">
                <a:cs typeface="Arial" charset="0"/>
              </a:rPr>
              <a:t>os</a:t>
            </a:r>
            <a:r>
              <a:rPr lang="en-US" sz="1600" baseline="-25000" dirty="0" smtClean="0">
                <a:cs typeface="Arial" charset="0"/>
              </a:rPr>
              <a:t>c</a:t>
            </a:r>
            <a:endParaRPr lang="cs-CZ" sz="1600" baseline="-25000" dirty="0">
              <a:cs typeface="Arial" charset="0"/>
            </a:endParaRPr>
          </a:p>
          <a:p>
            <a:endParaRPr lang="cs-CZ" sz="1600" dirty="0">
              <a:cs typeface="Arial" charset="0"/>
            </a:endParaRPr>
          </a:p>
          <a:p>
            <a:r>
              <a:rPr lang="cs-CZ" sz="1600" dirty="0">
                <a:cs typeface="Arial" charset="0"/>
              </a:rPr>
              <a:t>N3_5 = NBIT∙109  →    </a:t>
            </a:r>
            <a:r>
              <a:rPr lang="en-US" sz="1600" dirty="0">
                <a:cs typeface="Arial" charset="0"/>
              </a:rPr>
              <a:t>#define N3_5 109*NBIT</a:t>
            </a:r>
            <a:endParaRPr lang="cs-CZ" sz="1600" dirty="0">
              <a:cs typeface="Arial" charset="0"/>
            </a:endParaRPr>
          </a:p>
          <a:p>
            <a:endParaRPr lang="cs-CZ" sz="1600" baseline="-25000" dirty="0">
              <a:cs typeface="Arial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MrtuWrOne</a:t>
            </a:r>
            <a:r>
              <a:rPr lang="cs-CZ" sz="1600" dirty="0">
                <a:solidFill>
                  <a:srgbClr val="0000FF"/>
                </a:solidFill>
              </a:rPr>
              <a:t>  s kódem funkce 6 (FCE_WREG)</a:t>
            </a:r>
          </a:p>
          <a:p>
            <a:r>
              <a:rPr lang="cs-CZ" sz="1600" dirty="0" smtClean="0"/>
              <a:t> - požadavek na zápis jediného bitového stavu – funkční kód 5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MrtuWrOne</a:t>
            </a:r>
            <a:r>
              <a:rPr lang="cs-CZ" sz="1600" dirty="0" smtClean="0">
                <a:solidFill>
                  <a:srgbClr val="0000FF"/>
                </a:solidFill>
              </a:rPr>
              <a:t>  s kódem funkce </a:t>
            </a:r>
            <a:r>
              <a:rPr lang="en-US" sz="1600" dirty="0" smtClean="0">
                <a:solidFill>
                  <a:srgbClr val="0000FF"/>
                </a:solidFill>
              </a:rPr>
              <a:t>5</a:t>
            </a:r>
            <a:r>
              <a:rPr lang="cs-CZ" sz="1600" dirty="0" smtClean="0">
                <a:solidFill>
                  <a:srgbClr val="0000FF"/>
                </a:solidFill>
              </a:rPr>
              <a:t> (FCE_W</a:t>
            </a:r>
            <a:r>
              <a:rPr lang="en-US" sz="1600" dirty="0" smtClean="0">
                <a:solidFill>
                  <a:srgbClr val="0000FF"/>
                </a:solidFill>
              </a:rPr>
              <a:t>BIT</a:t>
            </a:r>
            <a:r>
              <a:rPr lang="cs-CZ" sz="16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</a:t>
            </a:r>
            <a:r>
              <a:rPr lang="cs-CZ" sz="1600" dirty="0">
                <a:solidFill>
                  <a:schemeClr val="tx2"/>
                </a:solidFill>
              </a:rPr>
              <a:t>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Master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</a:t>
            </a:r>
            <a:r>
              <a:rPr lang="cs-CZ" sz="1600" dirty="0" smtClean="0">
                <a:solidFill>
                  <a:schemeClr val="tx2"/>
                </a:solidFill>
              </a:rPr>
              <a:t>jen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: jen </a:t>
            </a:r>
            <a:r>
              <a:rPr lang="cs-CZ" sz="1600" dirty="0" smtClean="0">
                <a:solidFill>
                  <a:schemeClr val="tx2"/>
                </a:solidFill>
              </a:rPr>
              <a:t>omezeně (žlutá LED), </a:t>
            </a:r>
            <a:r>
              <a:rPr lang="cs-CZ" sz="1600" dirty="0">
                <a:solidFill>
                  <a:schemeClr val="tx2"/>
                </a:solidFill>
              </a:rPr>
              <a:t>nebo vůbec</a:t>
            </a:r>
          </a:p>
          <a:p>
            <a:r>
              <a:rPr lang="cs-CZ" sz="1600" dirty="0"/>
              <a:t>   </a:t>
            </a:r>
            <a:r>
              <a:rPr lang="cs-CZ" sz="1600" dirty="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 dirty="0">
                <a:solidFill>
                  <a:schemeClr val="tx2"/>
                </a:solidFill>
              </a:rPr>
              <a:t>  </a:t>
            </a:r>
          </a:p>
          <a:p>
            <a:endParaRPr lang="cs-CZ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1619250" y="1846263"/>
            <a:ext cx="1225550" cy="288925"/>
          </a:xfrm>
          <a:prstGeom prst="wedgeRoundRectCallout">
            <a:avLst>
              <a:gd name="adj1" fmla="val 85231"/>
              <a:gd name="adj2" fmla="val -7307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15724" name="AutoShape 12"/>
          <p:cNvCxnSpPr>
            <a:cxnSpLocks noChangeShapeType="1"/>
            <a:stCxn id="115716" idx="2"/>
            <a:endCxn id="115720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5" name="AutoShape 13"/>
          <p:cNvCxnSpPr>
            <a:cxnSpLocks noChangeShapeType="1"/>
            <a:stCxn id="115720" idx="2"/>
            <a:endCxn id="115721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6" name="AutoShape 14"/>
          <p:cNvCxnSpPr>
            <a:cxnSpLocks noChangeShapeType="1"/>
            <a:stCxn id="115721" idx="3"/>
            <a:endCxn id="115722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7" name="AutoShape 15"/>
          <p:cNvCxnSpPr>
            <a:cxnSpLocks noChangeShapeType="1"/>
            <a:stCxn id="115721" idx="1"/>
            <a:endCxn id="115723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8" name="AutoShape 16"/>
          <p:cNvCxnSpPr>
            <a:cxnSpLocks noChangeShapeType="1"/>
            <a:stCxn id="115741" idx="0"/>
            <a:endCxn id="115716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15729" name="AutoShape 17"/>
          <p:cNvCxnSpPr>
            <a:cxnSpLocks noChangeShapeType="1"/>
            <a:stCxn id="115723" idx="0"/>
            <a:endCxn id="115716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15730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</a:t>
            </a:r>
            <a:r>
              <a:rPr lang="en-US" sz="1400">
                <a:latin typeface="Times New Roman" charset="0"/>
                <a:cs typeface="Times New Roman" charset="0"/>
              </a:rPr>
              <a:t>ov</a:t>
            </a:r>
            <a:r>
              <a:rPr lang="cs-CZ" sz="1400">
                <a:latin typeface="Times New Roman" charset="0"/>
                <a:cs typeface="Times New Roman" charset="0"/>
              </a:rPr>
              <a:t>ý Interval</a:t>
            </a:r>
          </a:p>
        </p:txBody>
      </p:sp>
      <p:sp>
        <p:nvSpPr>
          <p:cNvPr id="115731" name="AutoShape 19"/>
          <p:cNvSpPr>
            <a:spLocks noChangeArrowheads="1"/>
          </p:cNvSpPr>
          <p:nvPr/>
        </p:nvSpPr>
        <p:spPr bwMode="auto">
          <a:xfrm>
            <a:off x="4572000" y="4006850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5732" name="AutoShape 20"/>
          <p:cNvSpPr>
            <a:spLocks noChangeArrowheads="1"/>
          </p:cNvSpPr>
          <p:nvPr/>
        </p:nvSpPr>
        <p:spPr bwMode="auto">
          <a:xfrm>
            <a:off x="4643438" y="3502025"/>
            <a:ext cx="1657350" cy="358775"/>
          </a:xfrm>
          <a:prstGeom prst="wedgeRectCallout">
            <a:avLst>
              <a:gd name="adj1" fmla="val -67144"/>
              <a:gd name="adj2" fmla="val 5309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15733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15735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15737" name="AutoShape 25"/>
          <p:cNvSpPr>
            <a:spLocks noChangeArrowheads="1"/>
          </p:cNvSpPr>
          <p:nvPr/>
        </p:nvSpPr>
        <p:spPr bwMode="auto">
          <a:xfrm>
            <a:off x="4067175" y="4654550"/>
            <a:ext cx="1081088" cy="288925"/>
          </a:xfrm>
          <a:prstGeom prst="wedgeRoundRectCallout">
            <a:avLst>
              <a:gd name="adj1" fmla="val -4333"/>
              <a:gd name="adj2" fmla="val 15988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byte</a:t>
            </a:r>
          </a:p>
        </p:txBody>
      </p:sp>
      <p:cxnSp>
        <p:nvCxnSpPr>
          <p:cNvPr id="115738" name="AutoShape 26"/>
          <p:cNvCxnSpPr>
            <a:cxnSpLocks noChangeShapeType="1"/>
            <a:stCxn id="115722" idx="2"/>
            <a:endCxn id="115723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7308850" y="4943029"/>
            <a:ext cx="1657350" cy="718219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>
                <a:latin typeface="Times New Roman" charset="0"/>
                <a:cs typeface="Times New Roman" charset="0"/>
              </a:rPr>
              <a:t>C</a:t>
            </a:r>
            <a:r>
              <a:rPr lang="en-US" sz="1400" dirty="0">
                <a:latin typeface="Times New Roman" charset="0"/>
                <a:cs typeface="Times New Roman" charset="0"/>
              </a:rPr>
              <a:t>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(</a:t>
            </a:r>
            <a:r>
              <a:rPr lang="cs-CZ" sz="1400" dirty="0">
                <a:latin typeface="Times New Roman" charset="0"/>
                <a:cs typeface="Times New Roman" charset="0"/>
              </a:rPr>
              <a:t>informace o chybě </a:t>
            </a:r>
            <a:r>
              <a:rPr lang="cs-CZ" sz="1400" dirty="0" err="1">
                <a:latin typeface="Times New Roman" charset="0"/>
                <a:cs typeface="Times New Roman" charset="0"/>
              </a:rPr>
              <a:t>SLAVu</a:t>
            </a:r>
            <a:r>
              <a:rPr lang="cs-CZ" sz="1400" dirty="0">
                <a:latin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115741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15742" name="AutoShape 30"/>
          <p:cNvCxnSpPr>
            <a:cxnSpLocks noChangeShapeType="1"/>
            <a:stCxn id="115722" idx="3"/>
            <a:endCxn id="115741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115744" name="Rectangle 32"/>
          <p:cNvSpPr>
            <a:spLocks noChangeArrowheads="1"/>
          </p:cNvSpPr>
          <p:nvPr/>
        </p:nvSpPr>
        <p:spPr bwMode="auto">
          <a:xfrm>
            <a:off x="3059113" y="6151563"/>
            <a:ext cx="316865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/>
              <a:t>enum </a:t>
            </a:r>
            <a:r>
              <a:rPr lang="cs-CZ" sz="1400"/>
              <a:t>{stKlid,stCekani,stPrijem} stav;</a:t>
            </a:r>
          </a:p>
        </p:txBody>
      </p:sp>
      <p:sp>
        <p:nvSpPr>
          <p:cNvPr id="115745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Poč.stav</a:t>
            </a:r>
          </a:p>
        </p:txBody>
      </p:sp>
      <p:cxnSp>
        <p:nvCxnSpPr>
          <p:cNvPr id="115746" name="AutoShape 34"/>
          <p:cNvCxnSpPr>
            <a:cxnSpLocks noChangeShapeType="1"/>
            <a:stCxn id="115745" idx="2"/>
            <a:endCxn id="115716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15747" name="AutoShape 35"/>
          <p:cNvSpPr>
            <a:spLocks noChangeArrowheads="1"/>
          </p:cNvSpPr>
          <p:nvPr/>
        </p:nvSpPr>
        <p:spPr bwMode="auto">
          <a:xfrm>
            <a:off x="4716463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5965" name="AutoShape 13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5967" name="AutoShape 15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25968" name="AutoShape 16"/>
          <p:cNvCxnSpPr>
            <a:cxnSpLocks noChangeShapeType="1"/>
            <a:stCxn id="125967" idx="2"/>
            <a:endCxn id="125966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5969" name="AutoShape 17"/>
          <p:cNvCxnSpPr>
            <a:cxnSpLocks noChangeShapeType="1"/>
            <a:stCxn id="125967" idx="2"/>
            <a:endCxn id="125967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5970" name="AutoShape 18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  <a:r>
              <a:rPr lang="en-US" sz="1200">
                <a:latin typeface="Times New Roman" charset="0"/>
                <a:cs typeface="Times New Roman" charset="0"/>
              </a:rPr>
              <a:t> (RI)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endParaRPr lang="cs-CZ" sz="12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(RI);</a:t>
            </a:r>
          </a:p>
          <a:p>
            <a:r>
              <a:rPr lang="cs-CZ" sz="1400" dirty="0">
                <a:latin typeface="Lucida Console" pitchFamily="49" charset="0"/>
              </a:rPr>
              <a:t>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20072" y="213285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697941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0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(zápis </a:t>
            </a:r>
            <a:r>
              <a:rPr lang="cs-CZ" sz="1600" dirty="0">
                <a:cs typeface="Arial" charset="0"/>
              </a:rPr>
              <a:t>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121862" name="Group 6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893" name="Rectangle 37"/>
          <p:cNvSpPr>
            <a:spLocks noChangeArrowheads="1"/>
          </p:cNvSpPr>
          <p:nvPr/>
        </p:nvSpPr>
        <p:spPr bwMode="auto">
          <a:xfrm>
            <a:off x="1259633" y="2492896"/>
            <a:ext cx="597666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(ADR_S,FCE_WREG,REG_WR,val,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MrtuWrOne</a:t>
            </a:r>
            <a:r>
              <a:rPr lang="cs-CZ" sz="1400" dirty="0" smtClean="0">
                <a:latin typeface="Lucida Console" pitchFamily="49" charset="0"/>
              </a:rPr>
              <a:t>(ADR_S,FCE_WBIT,BIT_WR,val,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21895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601" y="2780928"/>
            <a:ext cx="1512887" cy="1276350"/>
          </a:xfrm>
          <a:prstGeom prst="rect">
            <a:avLst/>
          </a:prstGeom>
          <a:noFill/>
        </p:spPr>
      </p:pic>
      <p:sp>
        <p:nvSpPr>
          <p:cNvPr id="121896" name="Line 40"/>
          <p:cNvSpPr>
            <a:spLocks noChangeShapeType="1"/>
          </p:cNvSpPr>
          <p:nvPr/>
        </p:nvSpPr>
        <p:spPr bwMode="auto">
          <a:xfrm flipH="1" flipV="1">
            <a:off x="3420641" y="3573016"/>
            <a:ext cx="5327823" cy="732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1897" name="Rectangle 41"/>
          <p:cNvSpPr>
            <a:spLocks noChangeArrowheads="1"/>
          </p:cNvSpPr>
          <p:nvPr/>
        </p:nvSpPr>
        <p:spPr bwMode="auto">
          <a:xfrm>
            <a:off x="6443663" y="1844824"/>
            <a:ext cx="23764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</a:t>
            </a:r>
            <a:r>
              <a:rPr lang="cs-CZ" sz="1400">
                <a:latin typeface="Lucida Console" pitchFamily="49" charset="0"/>
              </a:rPr>
              <a:t>7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#define TIMEOUT </a:t>
            </a:r>
            <a:r>
              <a:rPr lang="cs-CZ" sz="1400">
                <a:latin typeface="Lucida Console" pitchFamily="49" charset="0"/>
              </a:rPr>
              <a:t>17</a:t>
            </a:r>
            <a:endParaRPr lang="en-US" sz="1400">
              <a:latin typeface="Lucida Console" pitchFamily="49" charset="0"/>
            </a:endParaRP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21898" name="Rectangle 42"/>
          <p:cNvSpPr>
            <a:spLocks noChangeArrowheads="1"/>
          </p:cNvSpPr>
          <p:nvPr/>
        </p:nvSpPr>
        <p:spPr bwMode="auto">
          <a:xfrm>
            <a:off x="34925" y="5877520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3" name="Line 40"/>
          <p:cNvSpPr>
            <a:spLocks noChangeShapeType="1"/>
          </p:cNvSpPr>
          <p:nvPr/>
        </p:nvSpPr>
        <p:spPr bwMode="auto">
          <a:xfrm flipH="1">
            <a:off x="3203848" y="3933056"/>
            <a:ext cx="5472608" cy="7126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496" y="249289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1259235" y="5428381"/>
            <a:ext cx="5977061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==TIMEOUT)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cnt</a:t>
            </a:r>
            <a:r>
              <a:rPr lang="en-US" sz="1400" dirty="0" smtClean="0">
                <a:latin typeface="Lucida Console" pitchFamily="49" charset="0"/>
              </a:rPr>
              <a:t>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LED_R</a:t>
            </a:r>
            <a:r>
              <a:rPr lang="en-US" sz="1400" dirty="0">
                <a:latin typeface="Lucida Console" pitchFamily="49" charset="0"/>
              </a:rPr>
              <a:t>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1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280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79388" y="981075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8" name="AutoShape 8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9"/>
          <p:cNvCxnSpPr>
            <a:cxnSpLocks noChangeShapeType="1"/>
            <a:stCxn id="17" idx="2"/>
            <a:endCxn id="17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7307263" y="3644900"/>
            <a:ext cx="1079500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23850" y="1412875"/>
            <a:ext cx="3887788" cy="504753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(stav)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   </a:t>
            </a:r>
          </a:p>
          <a:p>
            <a:r>
              <a:rPr lang="cs-CZ" sz="1400" dirty="0">
                <a:latin typeface="Lucida Console" pitchFamily="49" charset="0"/>
              </a:rPr>
              <a:t>           stav=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  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-N3_5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cs-CZ" sz="1400" dirty="0">
                <a:latin typeface="Lucida Console" pitchFamily="49" charset="0"/>
              </a:rPr>
              <a:t>      TF1=0;</a:t>
            </a:r>
          </a:p>
          <a:p>
            <a:r>
              <a:rPr lang="cs-CZ" sz="1400" dirty="0">
                <a:latin typeface="Lucida Console" pitchFamily="49" charset="0"/>
              </a:rPr>
              <a:t>           TR1=1;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cs-CZ" sz="1400" dirty="0">
                <a:latin typeface="Lucida Console" pitchFamily="49" charset="0"/>
              </a:rPr>
              <a:t>           TF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}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95288" y="6437313"/>
            <a:ext cx="2592387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(TF1){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148064" y="321297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107504" y="2565400"/>
            <a:ext cx="172819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07504" y="2924944"/>
            <a:ext cx="172819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107504" y="3284984"/>
            <a:ext cx="1728192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600" dirty="0" smtClean="0"/>
              <a:t>c</a:t>
            </a:r>
            <a:r>
              <a:rPr lang="en-US" sz="1600" dirty="0" smtClean="0"/>
              <a:t>h</a:t>
            </a:r>
            <a:r>
              <a:rPr lang="cs-CZ" sz="1600" dirty="0" err="1" smtClean="0"/>
              <a:t>ybná</a:t>
            </a:r>
            <a:r>
              <a:rPr lang="cs-CZ" sz="1600" dirty="0" smtClean="0"/>
              <a:t> odpověď</a:t>
            </a:r>
            <a:endParaRPr lang="cs-CZ" sz="1600" dirty="0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980902" y="1484313"/>
            <a:ext cx="5759450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 </a:t>
            </a:r>
            <a:r>
              <a:rPr lang="en-US" sz="1400" dirty="0" smtClean="0">
                <a:latin typeface="Lucida Console" pitchFamily="49" charset="0"/>
              </a:rPr>
              <a:t>&gt;= 0x80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LED_</a:t>
            </a:r>
            <a:r>
              <a:rPr lang="en-US" sz="1400" dirty="0" smtClean="0">
                <a:latin typeface="Lucida Console" pitchFamily="49" charset="0"/>
              </a:rPr>
              <a:t>Y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LED_</a:t>
            </a:r>
            <a:r>
              <a:rPr lang="en-US" sz="1400" dirty="0" smtClean="0">
                <a:latin typeface="Lucida Console" pitchFamily="49" charset="0"/>
              </a:rPr>
              <a:t>Y</a:t>
            </a:r>
            <a:r>
              <a:rPr lang="cs-CZ" sz="1400" dirty="0" smtClean="0">
                <a:latin typeface="Lucida Console" pitchFamily="49" charset="0"/>
              </a:rPr>
              <a:t>=1;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30063" name="Picture 1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3789363"/>
            <a:ext cx="1512888" cy="1276350"/>
          </a:xfrm>
          <a:prstGeom prst="rect">
            <a:avLst/>
          </a:prstGeom>
          <a:noFill/>
        </p:spPr>
      </p:pic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4139952" y="3501008"/>
            <a:ext cx="4176464" cy="432048"/>
          </a:xfrm>
          <a:prstGeom prst="line">
            <a:avLst/>
          </a:prstGeom>
          <a:noFill/>
          <a:ln w="9525">
            <a:solidFill>
              <a:srgbClr val="FFFF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09940" y="148478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</a:t>
            </a:r>
          </a:p>
          <a:p>
            <a:pPr marL="342900" indent="-342900" algn="ctr">
              <a:spcBef>
                <a:spcPct val="20000"/>
              </a:spcBef>
            </a:pP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2195736" y="3284984"/>
            <a:ext cx="4680520" cy="936104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452320" y="2204864"/>
            <a:ext cx="1214438" cy="865188"/>
          </a:xfrm>
          <a:prstGeom prst="wedgeRoundRectCallout">
            <a:avLst>
              <a:gd name="adj1" fmla="val -152751"/>
              <a:gd name="adj2" fmla="val 5170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7524328" y="3284984"/>
            <a:ext cx="1214438" cy="865188"/>
          </a:xfrm>
          <a:prstGeom prst="wedgeRoundRectCallout">
            <a:avLst>
              <a:gd name="adj1" fmla="val -96546"/>
              <a:gd name="adj2" fmla="val -510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2771800" y="2492896"/>
            <a:ext cx="1512167" cy="1008062"/>
          </a:xfrm>
          <a:prstGeom prst="wedgeRoundRectCallout">
            <a:avLst>
              <a:gd name="adj1" fmla="val -76835"/>
              <a:gd name="adj2" fmla="val 8841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3059832" y="4149080"/>
            <a:ext cx="1223963" cy="1009650"/>
          </a:xfrm>
          <a:prstGeom prst="wedgeRoundRectCallout">
            <a:avLst>
              <a:gd name="adj1" fmla="val -119983"/>
              <a:gd name="adj2" fmla="val -397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</p:spTree>
    <p:extLst>
      <p:ext uri="{BB962C8B-B14F-4D97-AF65-F5344CB8AC3E}">
        <p14:creationId xmlns:p14="http://schemas.microsoft.com/office/powerpoint/2010/main" val="1875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2995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50825" y="4603526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53088" y="4674964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779838" y="4890864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779838" y="5538564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968750" y="4387626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140200" y="5251226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369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070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39194"/>
            <a:ext cx="2895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57475"/>
            <a:ext cx="2981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2483768" y="3933056"/>
            <a:ext cx="417646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1403648" y="3717032"/>
            <a:ext cx="3744416" cy="6791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602" name="AutoShape 18"/>
          <p:cNvSpPr>
            <a:spLocks noChangeArrowheads="1"/>
          </p:cNvSpPr>
          <p:nvPr/>
        </p:nvSpPr>
        <p:spPr bwMode="auto">
          <a:xfrm>
            <a:off x="7678043" y="2835275"/>
            <a:ext cx="1214437" cy="752475"/>
          </a:xfrm>
          <a:prstGeom prst="wedgeRoundRectCallout">
            <a:avLst>
              <a:gd name="adj1" fmla="val -204639"/>
              <a:gd name="adj2" fmla="val 7883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474595" y="4221088"/>
            <a:ext cx="1214437" cy="752475"/>
          </a:xfrm>
          <a:prstGeom prst="wedgeRoundRectCallout">
            <a:avLst>
              <a:gd name="adj1" fmla="val -115749"/>
              <a:gd name="adj2" fmla="val -897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1869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MR4S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56792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5580112" y="193994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1043608" y="189106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132856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17679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5936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735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8" name="Group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5013"/>
              </p:ext>
            </p:extLst>
          </p:nvPr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MR4S</a:t>
            </a:r>
            <a:endParaRPr lang="cs-CZ" sz="1200" b="1" dirty="0"/>
          </a:p>
        </p:txBody>
      </p:sp>
      <p:graphicFrame>
        <p:nvGraphicFramePr>
          <p:cNvPr id="6" name="Group 7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0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20715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2706</Words>
  <Application>Microsoft Office PowerPoint</Application>
  <PresentationFormat>Předvádění na obrazovce (4:3)</PresentationFormat>
  <Paragraphs>685</Paragraphs>
  <Slides>31</Slides>
  <Notes>31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31</vt:i4>
      </vt:variant>
    </vt:vector>
  </HeadingPairs>
  <TitlesOfParts>
    <vt:vector size="33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77</cp:revision>
  <dcterms:created xsi:type="dcterms:W3CDTF">2010-03-02T11:37:00Z</dcterms:created>
  <dcterms:modified xsi:type="dcterms:W3CDTF">2015-10-26T17:02:51Z</dcterms:modified>
</cp:coreProperties>
</file>