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7" r:id="rId3"/>
    <p:sldId id="291" r:id="rId4"/>
    <p:sldId id="264" r:id="rId5"/>
    <p:sldId id="292" r:id="rId6"/>
    <p:sldId id="301" r:id="rId7"/>
    <p:sldId id="302" r:id="rId8"/>
    <p:sldId id="303" r:id="rId9"/>
    <p:sldId id="304" r:id="rId10"/>
    <p:sldId id="305" r:id="rId11"/>
    <p:sldId id="306" r:id="rId12"/>
    <p:sldId id="297" r:id="rId13"/>
    <p:sldId id="308" r:id="rId14"/>
    <p:sldId id="309" r:id="rId15"/>
    <p:sldId id="298" r:id="rId16"/>
    <p:sldId id="299" r:id="rId17"/>
    <p:sldId id="310" r:id="rId18"/>
    <p:sldId id="311" r:id="rId19"/>
    <p:sldId id="279" r:id="rId20"/>
    <p:sldId id="280" r:id="rId21"/>
    <p:sldId id="282" r:id="rId22"/>
    <p:sldId id="281" r:id="rId23"/>
    <p:sldId id="290" r:id="rId24"/>
    <p:sldId id="283" r:id="rId25"/>
    <p:sldId id="284" r:id="rId26"/>
    <p:sldId id="312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FFCC"/>
    <a:srgbClr val="FFFF99"/>
    <a:srgbClr val="0099FF"/>
    <a:srgbClr val="66CCFF"/>
    <a:srgbClr val="FF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62C2FFB-D474-4B09-A7FC-CD09018DAC37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03E593-CA0B-4178-85D5-AC08DA8BFBE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7228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3252AA-4000-4924-B669-DA8E39A0313D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80712-057A-48AB-B4B8-CF6A87D8D9FC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2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MA3S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čtení 16bitové hodnoty – funkční kód 3 a vrací požadovanou hodnotu,</a:t>
            </a:r>
          </a:p>
          <a:p>
            <a:r>
              <a:rPr lang="cs-CZ" sz="1600" dirty="0">
                <a:solidFill>
                  <a:srgbClr val="0000FF"/>
                </a:solidFill>
              </a:rPr>
              <a:t>        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09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  <a:p>
            <a:pPr algn="ctr"/>
            <a:r>
              <a:rPr lang="cs-CZ" sz="1400">
                <a:cs typeface="Arial" charset="0"/>
              </a:rPr>
              <a:t>a vyslání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2133600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)':‘)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492277"/>
            <a:ext cx="3887837" cy="13849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</a:t>
            </a: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21859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5" y="27813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5004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8234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7877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5815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179388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46" y="3977857"/>
            <a:ext cx="2664346" cy="132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582738" y="3805238"/>
            <a:ext cx="31918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en-US" sz="1400" dirty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</a:t>
            </a:r>
            <a:r>
              <a:rPr lang="en-US" sz="1400" dirty="0">
                <a:latin typeface="Lucida Console" pitchFamily="49" charset="0"/>
              </a:rPr>
              <a:t>R</a:t>
            </a:r>
            <a:r>
              <a:rPr lang="cs-CZ" sz="1400" dirty="0">
                <a:latin typeface="Lucida Console" pitchFamily="49" charset="0"/>
              </a:rPr>
              <a:t>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 flipV="1">
            <a:off x="2843212" y="4868862"/>
            <a:ext cx="3024931" cy="16748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3021010" y="5229200"/>
            <a:ext cx="4215285" cy="3603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6915150" y="1631752"/>
            <a:ext cx="1800225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828651" y="1844824"/>
            <a:ext cx="5543549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34" y="2996952"/>
            <a:ext cx="2664346" cy="132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50825" y="3212976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50825" y="13414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012160" y="1484784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827261" y="3645024"/>
            <a:ext cx="4968875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{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  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_r,1,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>
            <a:off x="2843212" y="4221087"/>
            <a:ext cx="5185171" cy="43187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35677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496" y="5301208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867945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5496" y="5901283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H="1" flipV="1">
            <a:off x="3419870" y="2708918"/>
            <a:ext cx="3384377" cy="136815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0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955" y="3177852"/>
            <a:ext cx="1512888" cy="1276350"/>
          </a:xfrm>
          <a:prstGeom prst="rect">
            <a:avLst/>
          </a:prstGeom>
          <a:noFill/>
        </p:spPr>
      </p:pic>
      <p:sp>
        <p:nvSpPr>
          <p:cNvPr id="59406" name="Line 14"/>
          <p:cNvSpPr>
            <a:spLocks noChangeShapeType="1"/>
          </p:cNvSpPr>
          <p:nvPr/>
        </p:nvSpPr>
        <p:spPr bwMode="auto">
          <a:xfrm flipH="1" flipV="1">
            <a:off x="1673994" y="3467373"/>
            <a:ext cx="3528392" cy="64591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 flipV="1">
            <a:off x="2195736" y="3333130"/>
            <a:ext cx="4638849" cy="7191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83568" y="2891309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6" name="AutoShape 24"/>
          <p:cNvSpPr>
            <a:spLocks noChangeArrowheads="1"/>
          </p:cNvSpPr>
          <p:nvPr/>
        </p:nvSpPr>
        <p:spPr bwMode="auto">
          <a:xfrm>
            <a:off x="3795713" y="2192510"/>
            <a:ext cx="1117600" cy="709613"/>
          </a:xfrm>
          <a:prstGeom prst="wedgeRoundRectCallout">
            <a:avLst>
              <a:gd name="adj1" fmla="val 25284"/>
              <a:gd name="adj2" fmla="val 1640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7" name="AutoShape 25"/>
          <p:cNvSpPr>
            <a:spLocks noChangeArrowheads="1"/>
          </p:cNvSpPr>
          <p:nvPr/>
        </p:nvSpPr>
        <p:spPr bwMode="auto">
          <a:xfrm>
            <a:off x="4354513" y="4693717"/>
            <a:ext cx="1085850" cy="792163"/>
          </a:xfrm>
          <a:prstGeom prst="wedgeRoundRectCallout">
            <a:avLst>
              <a:gd name="adj1" fmla="val -94883"/>
              <a:gd name="adj2" fmla="val -15501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8" name="AutoShape 26"/>
          <p:cNvSpPr>
            <a:spLocks noChangeArrowheads="1"/>
          </p:cNvSpPr>
          <p:nvPr/>
        </p:nvSpPr>
        <p:spPr bwMode="auto">
          <a:xfrm>
            <a:off x="2401715" y="2189906"/>
            <a:ext cx="1085850" cy="738187"/>
          </a:xfrm>
          <a:prstGeom prst="wedgeRoundRectCallout">
            <a:avLst>
              <a:gd name="adj1" fmla="val -60527"/>
              <a:gd name="adj2" fmla="val 9666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611560" y="4724623"/>
            <a:ext cx="1439863" cy="936625"/>
          </a:xfrm>
          <a:prstGeom prst="wedgeRoundRectCallout">
            <a:avLst>
              <a:gd name="adj1" fmla="val 12073"/>
              <a:gd name="adj2" fmla="val -18287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MbRd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0449" name="Group 97"/>
          <p:cNvGraphicFramePr>
            <a:graphicFrameLocks noGrp="1"/>
          </p:cNvGraphicFramePr>
          <p:nvPr/>
        </p:nvGraphicFramePr>
        <p:xfrm>
          <a:off x="971550" y="1125538"/>
          <a:ext cx="5688013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8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450" name="Group 98"/>
          <p:cNvGraphicFramePr>
            <a:graphicFrameLocks noGrp="1"/>
          </p:cNvGraphicFramePr>
          <p:nvPr/>
        </p:nvGraphicFramePr>
        <p:xfrm>
          <a:off x="973138" y="3676650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MA3S</a:t>
            </a:r>
            <a:endParaRPr lang="cs-CZ" sz="2400" b="1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827088" y="2420888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</a:t>
            </a:r>
            <a:r>
              <a:rPr lang="cs-CZ" sz="1600" b="1" dirty="0" smtClean="0"/>
              <a:t>mikropočítač</a:t>
            </a:r>
          </a:p>
          <a:p>
            <a:pPr marL="342900" indent="-342900"/>
            <a:r>
              <a:rPr lang="cs-CZ" sz="1600" b="1" dirty="0" smtClean="0"/>
              <a:t>  </a:t>
            </a:r>
            <a:endParaRPr lang="cs-CZ" sz="1600" b="1" dirty="0"/>
          </a:p>
          <a:p>
            <a:pPr marL="342900" indent="-342900"/>
            <a:r>
              <a:rPr lang="cs-CZ" sz="1600" b="1" dirty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4773613" y="3644900"/>
            <a:ext cx="2592387" cy="825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>
                <a:cs typeface="Arial" charset="0"/>
              </a:rPr>
              <a:t> bf:  pointer na pole znaků</a:t>
            </a:r>
          </a:p>
          <a:p>
            <a:pPr>
              <a:buFontTx/>
              <a:buChar char="-"/>
            </a:pPr>
            <a:r>
              <a:rPr lang="cs-CZ" sz="160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čtení 16 bitové hodnoty vnitřního registru – funkční kód 3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 s kódem funkce 3 (FCE_RREG)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Master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se základními tiky 30 ms (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cs-CZ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</a:rPr>
              <a:t>* 7 = 210)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   </a:t>
            </a:r>
            <a:r>
              <a:rPr lang="cs-CZ" sz="1600">
                <a:solidFill>
                  <a:schemeClr val="tx2"/>
                </a:solidFill>
              </a:rPr>
              <a:t>(30</a:t>
            </a:r>
            <a:r>
              <a:rPr lang="en-US" sz="1600">
                <a:solidFill>
                  <a:schemeClr val="tx2"/>
                </a:solidFill>
              </a:rPr>
              <a:t>*17=510)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</a:t>
            </a:r>
            <a:r>
              <a:rPr lang="cs-CZ" sz="160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registru (FCE_RREG) </a:t>
            </a:r>
          </a:p>
          <a:p>
            <a:r>
              <a:rPr lang="cs-CZ" sz="1600">
                <a:solidFill>
                  <a:schemeClr val="tx2"/>
                </a:solidFill>
              </a:rPr>
              <a:t>      a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0841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0842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0843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0844" name="AutoShape 12"/>
          <p:cNvCxnSpPr>
            <a:cxnSpLocks noChangeShapeType="1"/>
            <a:stCxn id="120836" idx="2"/>
            <a:endCxn id="120840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5" name="AutoShape 13"/>
          <p:cNvCxnSpPr>
            <a:cxnSpLocks noChangeShapeType="1"/>
            <a:stCxn id="120840" idx="2"/>
            <a:endCxn id="120841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6" name="AutoShape 14"/>
          <p:cNvCxnSpPr>
            <a:cxnSpLocks noChangeShapeType="1"/>
            <a:stCxn id="120841" idx="3"/>
            <a:endCxn id="120842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7" name="AutoShape 15"/>
          <p:cNvCxnSpPr>
            <a:cxnSpLocks noChangeShapeType="1"/>
            <a:stCxn id="120841" idx="1"/>
            <a:endCxn id="120843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8" name="AutoShape 16"/>
          <p:cNvCxnSpPr>
            <a:cxnSpLocks noChangeShapeType="1"/>
            <a:stCxn id="120861" idx="0"/>
            <a:endCxn id="120836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0849" name="AutoShape 17"/>
          <p:cNvCxnSpPr>
            <a:cxnSpLocks noChangeShapeType="1"/>
            <a:stCxn id="120843" idx="0"/>
            <a:endCxn id="120836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0850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4572000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0852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0853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0855" name="AutoShape 23"/>
          <p:cNvSpPr>
            <a:spLocks noChangeArrowheads="1"/>
          </p:cNvSpPr>
          <p:nvPr/>
        </p:nvSpPr>
        <p:spPr bwMode="auto">
          <a:xfrm>
            <a:off x="7021513" y="3500438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0857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0858" name="AutoShape 26"/>
          <p:cNvCxnSpPr>
            <a:cxnSpLocks noChangeShapeType="1"/>
            <a:stCxn id="120842" idx="2"/>
            <a:endCxn id="120843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0861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0862" name="AutoShape 30"/>
          <p:cNvCxnSpPr>
            <a:cxnSpLocks noChangeShapeType="1"/>
            <a:stCxn id="120842" idx="3"/>
            <a:endCxn id="120861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0863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3563938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120866" name="AutoShape 34"/>
          <p:cNvSpPr>
            <a:spLocks noChangeArrowheads="1"/>
          </p:cNvSpPr>
          <p:nvPr/>
        </p:nvSpPr>
        <p:spPr bwMode="auto">
          <a:xfrm>
            <a:off x="7307263" y="4365625"/>
            <a:ext cx="1657350" cy="1584325"/>
          </a:xfrm>
          <a:prstGeom prst="wedgeRectCallout">
            <a:avLst>
              <a:gd name="adj1" fmla="val -64847"/>
              <a:gd name="adj2" fmla="val -731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16bit. hodn.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106502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34" name="Rectangle 38"/>
          <p:cNvSpPr>
            <a:spLocks noChangeArrowheads="1"/>
          </p:cNvSpPr>
          <p:nvPr/>
        </p:nvSpPr>
        <p:spPr bwMode="auto">
          <a:xfrm>
            <a:off x="1259632" y="5499809"/>
            <a:ext cx="568863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&gt;=TIMEOUT){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6538" name="Rectangle 42"/>
          <p:cNvSpPr>
            <a:spLocks noChangeArrowheads="1"/>
          </p:cNvSpPr>
          <p:nvPr/>
        </p:nvSpPr>
        <p:spPr bwMode="auto">
          <a:xfrm>
            <a:off x="107950" y="544464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4140200" y="836613"/>
            <a:ext cx="408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1259632" y="2547481"/>
            <a:ext cx="5688806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DIR485=1;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6537" name="Rectangle 41"/>
          <p:cNvSpPr>
            <a:spLocks noChangeArrowheads="1"/>
          </p:cNvSpPr>
          <p:nvPr/>
        </p:nvSpPr>
        <p:spPr bwMode="auto">
          <a:xfrm>
            <a:off x="6659563" y="2411413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496" y="256432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08552" name="AutoShape 8"/>
          <p:cNvCxnSpPr>
            <a:cxnSpLocks noChangeShapeType="1"/>
            <a:stCxn id="108550" idx="2"/>
            <a:endCxn id="108551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8553" name="AutoShape 9"/>
          <p:cNvCxnSpPr>
            <a:cxnSpLocks noChangeShapeType="1"/>
            <a:stCxn id="108551" idx="2"/>
            <a:endCxn id="108551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7270750" y="3429000"/>
            <a:ext cx="1296988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108555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57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908175" y="1831975"/>
            <a:ext cx="5472137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908175" y="4724400"/>
            <a:ext cx="4319588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_r==FCE_RBIT)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+7);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(val &amp; 1</a:t>
            </a:r>
            <a:r>
              <a:rPr lang="cs-CZ" sz="1400" dirty="0" smtClean="0">
                <a:latin typeface="Lucida Console" pitchFamily="49" charset="0"/>
              </a:rPr>
              <a:t>) .. ; // </a:t>
            </a:r>
            <a:r>
              <a:rPr lang="cs-CZ" sz="1400" i="1" dirty="0" smtClean="0">
                <a:latin typeface="Lucida Console" pitchFamily="49" charset="0"/>
              </a:rPr>
              <a:t>LED svítí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..</a:t>
            </a:r>
            <a:r>
              <a:rPr lang="cs-CZ" sz="1400" dirty="0" smtClean="0">
                <a:latin typeface="Lucida Console" pitchFamily="49" charset="0"/>
              </a:rPr>
              <a:t> ; //</a:t>
            </a:r>
            <a:r>
              <a:rPr lang="cs-CZ" sz="1400" i="1" dirty="0" smtClean="0">
                <a:latin typeface="Lucida Console" pitchFamily="49" charset="0"/>
              </a:rPr>
              <a:t> 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10601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1908175" y="3355975"/>
            <a:ext cx="4319588" cy="1368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+3))==FCE_RREG)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en-US" sz="1400" dirty="0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+7);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(...);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 flipV="1">
            <a:off x="3492500" y="3789363"/>
            <a:ext cx="381635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V="1">
            <a:off x="4356100" y="3860800"/>
            <a:ext cx="3744913" cy="19446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  <p:pic>
        <p:nvPicPr>
          <p:cNvPr id="16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144" y="3438773"/>
            <a:ext cx="1512887" cy="1276350"/>
          </a:xfrm>
          <a:prstGeom prst="rect">
            <a:avLst/>
          </a:prstGeom>
          <a:noFill/>
        </p:spPr>
      </p:pic>
      <p:pic>
        <p:nvPicPr>
          <p:cNvPr id="17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984" y="3521373"/>
            <a:ext cx="1512887" cy="1276350"/>
          </a:xfrm>
          <a:prstGeom prst="rect">
            <a:avLst/>
          </a:prstGeom>
          <a:noFill/>
        </p:spPr>
      </p:pic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3275731" y="3789040"/>
            <a:ext cx="3888432" cy="86409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 flipV="1">
            <a:off x="2987822" y="3645024"/>
            <a:ext cx="4320355" cy="64807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796681" y="315143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764109" y="321339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3591172" y="2978844"/>
            <a:ext cx="1085850" cy="738188"/>
          </a:xfrm>
          <a:prstGeom prst="wedgeRoundRectCallout">
            <a:avLst>
              <a:gd name="adj1" fmla="val -71770"/>
              <a:gd name="adj2" fmla="val 350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5435524" y="4807619"/>
            <a:ext cx="1296988" cy="709613"/>
          </a:xfrm>
          <a:prstGeom prst="wedgeRoundRectCallout">
            <a:avLst>
              <a:gd name="adj1" fmla="val -56656"/>
              <a:gd name="adj2" fmla="val -1277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688577" y="2348359"/>
            <a:ext cx="1439863" cy="936625"/>
          </a:xfrm>
          <a:prstGeom prst="wedgeRoundRectCallout">
            <a:avLst>
              <a:gd name="adj1" fmla="val 73407"/>
              <a:gd name="adj2" fmla="val 9228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5363963" y="2353047"/>
            <a:ext cx="1511300" cy="792163"/>
          </a:xfrm>
          <a:prstGeom prst="wedgeRoundRectCallout">
            <a:avLst>
              <a:gd name="adj1" fmla="val -20027"/>
              <a:gd name="adj2" fmla="val 1675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stav bitu</a:t>
            </a:r>
          </a:p>
          <a:p>
            <a:r>
              <a:rPr lang="cs-CZ" sz="1600"/>
              <a:t> odešle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52140" y="1671191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29633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0" y="3414465"/>
            <a:ext cx="2971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52"/>
          <p:cNvSpPr>
            <a:spLocks noChangeShapeType="1"/>
          </p:cNvSpPr>
          <p:nvPr/>
        </p:nvSpPr>
        <p:spPr bwMode="auto">
          <a:xfrm flipH="1" flipV="1">
            <a:off x="2411759" y="4627116"/>
            <a:ext cx="4320479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flipH="1">
            <a:off x="1619672" y="4482654"/>
            <a:ext cx="381642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5229473" y="4806008"/>
            <a:ext cx="1085850" cy="709612"/>
          </a:xfrm>
          <a:prstGeom prst="wedgeRoundRectCallout">
            <a:avLst>
              <a:gd name="adj1" fmla="val -115936"/>
              <a:gd name="adj2" fmla="val -723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58"/>
          <p:cNvSpPr>
            <a:spLocks noChangeArrowheads="1"/>
          </p:cNvSpPr>
          <p:nvPr/>
        </p:nvSpPr>
        <p:spPr bwMode="auto">
          <a:xfrm>
            <a:off x="4355976" y="2564830"/>
            <a:ext cx="1085850" cy="792162"/>
          </a:xfrm>
          <a:prstGeom prst="wedgeRoundRectCallout">
            <a:avLst>
              <a:gd name="adj1" fmla="val -54824"/>
              <a:gd name="adj2" fmla="val 1932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2562" y="4622933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52536" y="5478616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81197" y="5991085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97465" y="4755916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1664" y="5991084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41909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5580112" y="192506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1043608" y="187618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117973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753071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2261</Words>
  <Application>Microsoft Office PowerPoint</Application>
  <PresentationFormat>Předvádění na obrazovce (4:3)</PresentationFormat>
  <Paragraphs>604</Paragraphs>
  <Slides>29</Slides>
  <Notes>29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29</vt:i4>
      </vt:variant>
    </vt:vector>
  </HeadingPairs>
  <TitlesOfParts>
    <vt:vector size="31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59</cp:revision>
  <dcterms:created xsi:type="dcterms:W3CDTF">2010-03-02T11:37:00Z</dcterms:created>
  <dcterms:modified xsi:type="dcterms:W3CDTF">2015-10-26T16:51:01Z</dcterms:modified>
</cp:coreProperties>
</file>