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Sniglet"/>
      <p:regular r:id="rId27"/>
    </p:embeddedFont>
    <p:embeddedFont>
      <p:font typeface="Walter Turncoat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06B210F-EF87-4AC4-A23F-85B9F6426A48}">
  <a:tblStyle styleId="{806B210F-EF87-4AC4-A23F-85B9F6426A48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WalterTurncoat-regular.fntdata"/><Relationship Id="rId27" Type="http://schemas.openxmlformats.org/officeDocument/2006/relationships/font" Target="fonts/Snigle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None/>
              <a:defRPr/>
            </a:lvl1pPr>
            <a:lvl2pPr lvl="1" rtl="0" algn="ctr">
              <a:spcBef>
                <a:spcPts val="0"/>
              </a:spcBef>
              <a:buSzPct val="100000"/>
              <a:buNone/>
              <a:defRPr sz="3000"/>
            </a:lvl2pPr>
            <a:lvl3pPr lvl="2" rtl="0" algn="ctr">
              <a:spcBef>
                <a:spcPts val="0"/>
              </a:spcBef>
              <a:buSzPct val="100000"/>
              <a:buNone/>
              <a:defRPr sz="3000"/>
            </a:lvl3pPr>
            <a:lvl4pPr lvl="3" rtl="0" algn="ctr">
              <a:spcBef>
                <a:spcPts val="0"/>
              </a:spcBef>
              <a:buSzPct val="100000"/>
              <a:buNone/>
              <a:defRPr sz="3000"/>
            </a:lvl4pPr>
            <a:lvl5pPr lvl="4" rtl="0" algn="ctr">
              <a:spcBef>
                <a:spcPts val="0"/>
              </a:spcBef>
              <a:buSzPct val="100000"/>
              <a:buNone/>
              <a:defRPr sz="3000"/>
            </a:lvl5pPr>
            <a:lvl6pPr lvl="5" rtl="0" algn="ctr">
              <a:spcBef>
                <a:spcPts val="0"/>
              </a:spcBef>
              <a:buSzPct val="100000"/>
              <a:buNone/>
              <a:defRPr sz="3000"/>
            </a:lvl6pPr>
            <a:lvl7pPr lvl="6" rtl="0" algn="ctr">
              <a:spcBef>
                <a:spcPts val="0"/>
              </a:spcBef>
              <a:buSzPct val="100000"/>
              <a:buNone/>
              <a:defRPr sz="3000"/>
            </a:lvl7pPr>
            <a:lvl8pPr lvl="7" rtl="0" algn="ctr">
              <a:spcBef>
                <a:spcPts val="0"/>
              </a:spcBef>
              <a:buSzPct val="100000"/>
              <a:buNone/>
              <a:defRPr sz="3000"/>
            </a:lvl8pPr>
            <a:lvl9pPr lvl="8" rtl="0" algn="ctr"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" type="body"/>
          </p:nvPr>
        </p:nvSpPr>
        <p:spPr>
          <a:xfrm>
            <a:off x="1700925" y="1399800"/>
            <a:ext cx="5742300" cy="819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000"/>
            </a:lvl1pPr>
            <a:lvl2pPr lvl="1" rtl="0" algn="ctr">
              <a:spcBef>
                <a:spcPts val="0"/>
              </a:spcBef>
              <a:buSzPct val="100000"/>
              <a:defRPr sz="3000"/>
            </a:lvl2pPr>
            <a:lvl3pPr lvl="2" rtl="0" algn="ctr">
              <a:spcBef>
                <a:spcPts val="0"/>
              </a:spcBef>
              <a:buSzPct val="100000"/>
              <a:defRPr sz="3000"/>
            </a:lvl3pPr>
            <a:lvl4pPr lvl="3" rtl="0" algn="ctr">
              <a:spcBef>
                <a:spcPts val="0"/>
              </a:spcBef>
              <a:buSzPct val="100000"/>
              <a:defRPr sz="3000"/>
            </a:lvl4pPr>
            <a:lvl5pPr lvl="4" rtl="0" algn="ctr">
              <a:spcBef>
                <a:spcPts val="0"/>
              </a:spcBef>
              <a:buSzPct val="100000"/>
              <a:defRPr sz="3000"/>
            </a:lvl5pPr>
            <a:lvl6pPr lvl="5" rtl="0" algn="ctr">
              <a:spcBef>
                <a:spcPts val="0"/>
              </a:spcBef>
              <a:buSzPct val="100000"/>
              <a:defRPr sz="3000"/>
            </a:lvl6pPr>
            <a:lvl7pPr lvl="6" rtl="0" algn="ctr">
              <a:spcBef>
                <a:spcPts val="0"/>
              </a:spcBef>
              <a:buSzPct val="100000"/>
              <a:defRPr sz="3000"/>
            </a:lvl7pPr>
            <a:lvl8pPr lvl="7" rtl="0" algn="ctr">
              <a:spcBef>
                <a:spcPts val="0"/>
              </a:spcBef>
              <a:buSzPct val="100000"/>
              <a:defRPr sz="3000"/>
            </a:lvl8pPr>
            <a:lvl9pPr lvl="8" algn="ctr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5" name="Shape 15"/>
          <p:cNvSpPr txBox="1"/>
          <p:nvPr/>
        </p:nvSpPr>
        <p:spPr>
          <a:xfrm>
            <a:off x="3593400" y="8575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</a:p>
        </p:txBody>
      </p:sp>
      <p:sp>
        <p:nvSpPr>
          <p:cNvPr id="16" name="Shape 16"/>
          <p:cNvSpPr/>
          <p:nvPr/>
        </p:nvSpPr>
        <p:spPr>
          <a:xfrm>
            <a:off x="4128150" y="550650"/>
            <a:ext cx="887711" cy="849160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507925"/>
            <a:ext cx="3994500" cy="3417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5" y="1507925"/>
            <a:ext cx="3994500" cy="3417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507925"/>
            <a:ext cx="2631900" cy="3417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3223963" y="1507925"/>
            <a:ext cx="2631900" cy="3417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x="5990727" y="1507925"/>
            <a:ext cx="2631900" cy="3417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Relationship Id="rId4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Relationship Id="rId4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localhost/rtmp/on_play" TargetMode="External"/><Relationship Id="rId4" Type="http://schemas.openxmlformats.org/officeDocument/2006/relationships/hyperlink" Target="http://localhost/rtmp/on_play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9.png"/><Relationship Id="rId4" Type="http://schemas.openxmlformats.org/officeDocument/2006/relationships/image" Target="../media/image03.png"/><Relationship Id="rId5" Type="http://schemas.openxmlformats.org/officeDocument/2006/relationships/image" Target="../media/image07.png"/><Relationship Id="rId6" Type="http://schemas.openxmlformats.org/officeDocument/2006/relationships/image" Target="../media/image02.png"/><Relationship Id="rId7" Type="http://schemas.openxmlformats.org/officeDocument/2006/relationships/image" Target="../media/image08.png"/><Relationship Id="rId8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Relationship Id="rId4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Relationship Id="rId4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Dynamic Streaming via  Nginx</a:t>
            </a:r>
          </a:p>
        </p:txBody>
      </p:sp>
      <p:sp>
        <p:nvSpPr>
          <p:cNvPr id="39" name="Shape 39"/>
          <p:cNvSpPr/>
          <p:nvPr/>
        </p:nvSpPr>
        <p:spPr>
          <a:xfrm>
            <a:off x="931775" y="2497075"/>
            <a:ext cx="7338338" cy="102977"/>
          </a:xfrm>
          <a:custGeom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3951904" y="469057"/>
            <a:ext cx="808010" cy="755719"/>
          </a:xfrm>
          <a:custGeom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5750465" y="617916"/>
            <a:ext cx="421735" cy="398875"/>
          </a:xfrm>
          <a:custGeom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4977023" y="735023"/>
            <a:ext cx="556343" cy="223764"/>
            <a:chOff x="271125" y="812725"/>
            <a:chExt cx="766525" cy="221725"/>
          </a:xfrm>
        </p:grpSpPr>
        <p:sp>
          <p:nvSpPr>
            <p:cNvPr id="43" name="Shape 43"/>
            <p:cNvSpPr/>
            <p:nvPr/>
          </p:nvSpPr>
          <p:spPr>
            <a:xfrm>
              <a:off x="271125" y="921200"/>
              <a:ext cx="695775" cy="70775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58375" y="812725"/>
              <a:ext cx="179275" cy="221725"/>
            </a:xfrm>
            <a:custGeom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/>
          <p:nvPr/>
        </p:nvSpPr>
        <p:spPr>
          <a:xfrm>
            <a:off x="5902865" y="770316"/>
            <a:ext cx="421735" cy="398875"/>
          </a:xfrm>
          <a:custGeom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6" name="Shape 46"/>
          <p:cNvGrpSpPr/>
          <p:nvPr/>
        </p:nvGrpSpPr>
        <p:grpSpPr>
          <a:xfrm>
            <a:off x="3244948" y="735023"/>
            <a:ext cx="556343" cy="223764"/>
            <a:chOff x="271125" y="812725"/>
            <a:chExt cx="766525" cy="221725"/>
          </a:xfrm>
        </p:grpSpPr>
        <p:sp>
          <p:nvSpPr>
            <p:cNvPr id="47" name="Shape 47"/>
            <p:cNvSpPr/>
            <p:nvPr/>
          </p:nvSpPr>
          <p:spPr>
            <a:xfrm>
              <a:off x="271125" y="921200"/>
              <a:ext cx="695775" cy="70775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858375" y="812725"/>
              <a:ext cx="179275" cy="221725"/>
            </a:xfrm>
            <a:custGeom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Shape 49"/>
          <p:cNvSpPr/>
          <p:nvPr/>
        </p:nvSpPr>
        <p:spPr>
          <a:xfrm>
            <a:off x="2819399" y="616632"/>
            <a:ext cx="274957" cy="460550"/>
          </a:xfrm>
          <a:custGeom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4190375" y="2639300"/>
            <a:ext cx="2306060" cy="1015967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2793625" y="4432650"/>
            <a:ext cx="3822299" cy="44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Lukas Abegg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 rot="-238668">
            <a:off x="6177564" y="2967846"/>
            <a:ext cx="1136471" cy="1062960"/>
          </a:xfrm>
          <a:custGeom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88" name="Shape 188"/>
          <p:cNvGrpSpPr/>
          <p:nvPr/>
        </p:nvGrpSpPr>
        <p:grpSpPr>
          <a:xfrm rot="786842">
            <a:off x="3133889" y="1532456"/>
            <a:ext cx="1540888" cy="619743"/>
            <a:chOff x="271125" y="812725"/>
            <a:chExt cx="766525" cy="221725"/>
          </a:xfrm>
        </p:grpSpPr>
        <p:sp>
          <p:nvSpPr>
            <p:cNvPr id="189" name="Shape 189"/>
            <p:cNvSpPr/>
            <p:nvPr/>
          </p:nvSpPr>
          <p:spPr>
            <a:xfrm>
              <a:off x="271125" y="921200"/>
              <a:ext cx="695775" cy="70775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858375" y="812725"/>
              <a:ext cx="179275" cy="221725"/>
            </a:xfrm>
            <a:custGeom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 b="31529" l="11458" r="12304" t="19851"/>
          <a:stretch/>
        </p:blipFill>
        <p:spPr>
          <a:xfrm>
            <a:off x="5473010" y="4145075"/>
            <a:ext cx="2161136" cy="8573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>
            <p:ph idx="1" type="body"/>
          </p:nvPr>
        </p:nvSpPr>
        <p:spPr>
          <a:xfrm>
            <a:off x="424725" y="905550"/>
            <a:ext cx="1405800" cy="578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Walter Turncoat"/>
                <a:ea typeface="Walter Turncoat"/>
                <a:cs typeface="Walter Turncoat"/>
                <a:sym typeface="Walter Turncoat"/>
              </a:rPr>
              <a:t>Source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049956" y="1148424"/>
            <a:ext cx="1299600" cy="534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Walter Turncoat"/>
                <a:ea typeface="Walter Turncoat"/>
                <a:cs typeface="Walter Turncoat"/>
                <a:sym typeface="Walter Turncoat"/>
              </a:rPr>
              <a:t>Nodes</a:t>
            </a:r>
          </a:p>
        </p:txBody>
      </p:sp>
      <p:sp>
        <p:nvSpPr>
          <p:cNvPr id="194" name="Shape 194"/>
          <p:cNvSpPr/>
          <p:nvPr/>
        </p:nvSpPr>
        <p:spPr>
          <a:xfrm rot="-238668">
            <a:off x="5752964" y="1752471"/>
            <a:ext cx="1136471" cy="1062960"/>
          </a:xfrm>
          <a:custGeom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 rot="-238668">
            <a:off x="7148114" y="1914746"/>
            <a:ext cx="1136471" cy="1062960"/>
          </a:xfrm>
          <a:custGeom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612776" y="2687620"/>
            <a:ext cx="627288" cy="1050699"/>
          </a:xfrm>
          <a:custGeom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4144" y="3070681"/>
            <a:ext cx="284535" cy="28456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/>
          <p:nvPr/>
        </p:nvSpPr>
        <p:spPr>
          <a:xfrm>
            <a:off x="813976" y="1577020"/>
            <a:ext cx="627288" cy="1050699"/>
          </a:xfrm>
          <a:custGeom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5344" y="1960081"/>
            <a:ext cx="284535" cy="28456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/>
          <p:nvPr/>
        </p:nvSpPr>
        <p:spPr>
          <a:xfrm>
            <a:off x="813963" y="3820946"/>
            <a:ext cx="627288" cy="1050699"/>
          </a:xfrm>
          <a:custGeom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5332" y="4204005"/>
            <a:ext cx="284535" cy="284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2" name="Shape 202"/>
          <p:cNvGrpSpPr/>
          <p:nvPr/>
        </p:nvGrpSpPr>
        <p:grpSpPr>
          <a:xfrm>
            <a:off x="2808927" y="2536228"/>
            <a:ext cx="1540868" cy="619743"/>
            <a:chOff x="271125" y="812725"/>
            <a:chExt cx="766525" cy="221725"/>
          </a:xfrm>
        </p:grpSpPr>
        <p:sp>
          <p:nvSpPr>
            <p:cNvPr id="203" name="Shape 203"/>
            <p:cNvSpPr/>
            <p:nvPr/>
          </p:nvSpPr>
          <p:spPr>
            <a:xfrm>
              <a:off x="271125" y="921200"/>
              <a:ext cx="695775" cy="70775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58375" y="812725"/>
              <a:ext cx="179275" cy="221725"/>
            </a:xfrm>
            <a:custGeom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Shape 205"/>
          <p:cNvGrpSpPr/>
          <p:nvPr/>
        </p:nvGrpSpPr>
        <p:grpSpPr>
          <a:xfrm rot="-912772">
            <a:off x="3205916" y="3444701"/>
            <a:ext cx="1540902" cy="619750"/>
            <a:chOff x="271125" y="812725"/>
            <a:chExt cx="766525" cy="221725"/>
          </a:xfrm>
        </p:grpSpPr>
        <p:sp>
          <p:nvSpPr>
            <p:cNvPr id="206" name="Shape 206"/>
            <p:cNvSpPr/>
            <p:nvPr/>
          </p:nvSpPr>
          <p:spPr>
            <a:xfrm>
              <a:off x="271125" y="921200"/>
              <a:ext cx="695775" cy="70775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58375" y="812725"/>
              <a:ext cx="179275" cy="221725"/>
            </a:xfrm>
            <a:custGeom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Shape 208"/>
          <p:cNvSpPr/>
          <p:nvPr/>
        </p:nvSpPr>
        <p:spPr>
          <a:xfrm>
            <a:off x="2072950" y="182062"/>
            <a:ext cx="777702" cy="793971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2291369" y="374533"/>
            <a:ext cx="340856" cy="409040"/>
          </a:xfrm>
          <a:custGeom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>
            <p:ph type="title"/>
          </p:nvPr>
        </p:nvSpPr>
        <p:spPr>
          <a:xfrm>
            <a:off x="2850650" y="93650"/>
            <a:ext cx="4783499" cy="97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Wir verteilen die Streams auf die Wowza Nodes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2072950" y="182062"/>
            <a:ext cx="777702" cy="793971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2291369" y="374533"/>
            <a:ext cx="340856" cy="409040"/>
          </a:xfrm>
          <a:custGeom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7813383" y="1567064"/>
            <a:ext cx="375813" cy="480727"/>
          </a:xfrm>
          <a:custGeom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8209997" y="1793288"/>
            <a:ext cx="400653" cy="378936"/>
          </a:xfrm>
          <a:custGeom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19" name="Shape 219"/>
          <p:cNvGrpSpPr/>
          <p:nvPr/>
        </p:nvGrpSpPr>
        <p:grpSpPr>
          <a:xfrm rot="-198095">
            <a:off x="5588097" y="1482394"/>
            <a:ext cx="1510645" cy="649999"/>
            <a:chOff x="271125" y="812725"/>
            <a:chExt cx="766525" cy="221725"/>
          </a:xfrm>
        </p:grpSpPr>
        <p:sp>
          <p:nvSpPr>
            <p:cNvPr id="220" name="Shape 220"/>
            <p:cNvSpPr/>
            <p:nvPr/>
          </p:nvSpPr>
          <p:spPr>
            <a:xfrm>
              <a:off x="271125" y="921200"/>
              <a:ext cx="695775" cy="70775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858375" y="812725"/>
              <a:ext cx="179275" cy="221725"/>
            </a:xfrm>
            <a:custGeom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Shape 222"/>
          <p:cNvGrpSpPr/>
          <p:nvPr/>
        </p:nvGrpSpPr>
        <p:grpSpPr>
          <a:xfrm flipH="1" rot="-9808064">
            <a:off x="5467264" y="3650594"/>
            <a:ext cx="1559420" cy="578322"/>
            <a:chOff x="271125" y="812725"/>
            <a:chExt cx="766525" cy="221725"/>
          </a:xfrm>
        </p:grpSpPr>
        <p:sp>
          <p:nvSpPr>
            <p:cNvPr id="223" name="Shape 223"/>
            <p:cNvSpPr/>
            <p:nvPr/>
          </p:nvSpPr>
          <p:spPr>
            <a:xfrm>
              <a:off x="271125" y="921200"/>
              <a:ext cx="695775" cy="70775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858375" y="812725"/>
              <a:ext cx="179275" cy="221725"/>
            </a:xfrm>
            <a:custGeom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b="31529" l="11458" r="12304" t="19851"/>
          <a:stretch/>
        </p:blipFill>
        <p:spPr>
          <a:xfrm>
            <a:off x="73485" y="4200500"/>
            <a:ext cx="2161136" cy="85739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>
            <p:ph idx="1" type="body"/>
          </p:nvPr>
        </p:nvSpPr>
        <p:spPr>
          <a:xfrm>
            <a:off x="7562583" y="806714"/>
            <a:ext cx="1223100" cy="503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Walter Turncoat"/>
                <a:ea typeface="Walter Turncoat"/>
                <a:cs typeface="Walter Turncoat"/>
                <a:sym typeface="Walter Turncoat"/>
              </a:rPr>
              <a:t>Clients</a:t>
            </a:r>
          </a:p>
        </p:txBody>
      </p:sp>
      <p:grpSp>
        <p:nvGrpSpPr>
          <p:cNvPr id="227" name="Shape 227"/>
          <p:cNvGrpSpPr/>
          <p:nvPr/>
        </p:nvGrpSpPr>
        <p:grpSpPr>
          <a:xfrm rot="474199">
            <a:off x="2433337" y="2022263"/>
            <a:ext cx="1131096" cy="454913"/>
            <a:chOff x="271125" y="812725"/>
            <a:chExt cx="766525" cy="221725"/>
          </a:xfrm>
        </p:grpSpPr>
        <p:sp>
          <p:nvSpPr>
            <p:cNvPr id="228" name="Shape 228"/>
            <p:cNvSpPr/>
            <p:nvPr/>
          </p:nvSpPr>
          <p:spPr>
            <a:xfrm>
              <a:off x="271125" y="921200"/>
              <a:ext cx="695775" cy="70775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858375" y="812725"/>
              <a:ext cx="179275" cy="221725"/>
            </a:xfrm>
            <a:custGeom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Shape 230"/>
          <p:cNvSpPr/>
          <p:nvPr/>
        </p:nvSpPr>
        <p:spPr>
          <a:xfrm>
            <a:off x="7528325" y="1310217"/>
            <a:ext cx="1291523" cy="1099667"/>
          </a:xfrm>
          <a:custGeom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7813383" y="2811842"/>
            <a:ext cx="375813" cy="480727"/>
          </a:xfrm>
          <a:custGeom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8209997" y="3038066"/>
            <a:ext cx="400653" cy="378936"/>
          </a:xfrm>
          <a:custGeom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7528325" y="2554995"/>
            <a:ext cx="1291523" cy="1099667"/>
          </a:xfrm>
          <a:custGeom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7813383" y="4017245"/>
            <a:ext cx="375813" cy="480727"/>
          </a:xfrm>
          <a:custGeom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8209997" y="4243469"/>
            <a:ext cx="400653" cy="378936"/>
          </a:xfrm>
          <a:custGeom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7528325" y="3760398"/>
            <a:ext cx="1291523" cy="1099667"/>
          </a:xfrm>
          <a:custGeom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37" name="Shape 237"/>
          <p:cNvGrpSpPr/>
          <p:nvPr/>
        </p:nvGrpSpPr>
        <p:grpSpPr>
          <a:xfrm flipH="1" rot="-10055585">
            <a:off x="5646744" y="2570655"/>
            <a:ext cx="1559426" cy="578318"/>
            <a:chOff x="271125" y="812725"/>
            <a:chExt cx="766525" cy="221725"/>
          </a:xfrm>
        </p:grpSpPr>
        <p:sp>
          <p:nvSpPr>
            <p:cNvPr id="238" name="Shape 238"/>
            <p:cNvSpPr/>
            <p:nvPr/>
          </p:nvSpPr>
          <p:spPr>
            <a:xfrm>
              <a:off x="271125" y="921200"/>
              <a:ext cx="695775" cy="70775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858375" y="812725"/>
              <a:ext cx="179275" cy="221725"/>
            </a:xfrm>
            <a:custGeom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Shape 240"/>
          <p:cNvSpPr/>
          <p:nvPr/>
        </p:nvSpPr>
        <p:spPr>
          <a:xfrm rot="1419269">
            <a:off x="3869842" y="1873335"/>
            <a:ext cx="804778" cy="752741"/>
          </a:xfrm>
          <a:custGeom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504256" y="1064449"/>
            <a:ext cx="1299600" cy="534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Walter Turncoat"/>
                <a:ea typeface="Walter Turncoat"/>
                <a:cs typeface="Walter Turncoat"/>
                <a:sym typeface="Walter Turncoat"/>
              </a:rPr>
              <a:t>Nodes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870387" y="1167662"/>
            <a:ext cx="1405800" cy="578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Walter Turncoat"/>
                <a:ea typeface="Walter Turncoat"/>
                <a:cs typeface="Walter Turncoat"/>
                <a:sym typeface="Walter Turncoat"/>
              </a:rPr>
              <a:t>Edges</a:t>
            </a:r>
          </a:p>
        </p:txBody>
      </p:sp>
      <p:pic>
        <p:nvPicPr>
          <p:cNvPr id="243" name="Shape 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5387" y="4622400"/>
            <a:ext cx="1893216" cy="435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>
            <p:ph type="title"/>
          </p:nvPr>
        </p:nvSpPr>
        <p:spPr>
          <a:xfrm>
            <a:off x="2850650" y="93650"/>
            <a:ext cx="4711800" cy="97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Wir verteilen die Streams auf die Wowza Nodes</a:t>
            </a:r>
          </a:p>
        </p:txBody>
      </p:sp>
      <p:sp>
        <p:nvSpPr>
          <p:cNvPr id="245" name="Shape 245"/>
          <p:cNvSpPr/>
          <p:nvPr/>
        </p:nvSpPr>
        <p:spPr>
          <a:xfrm rot="1419269">
            <a:off x="3720954" y="2728472"/>
            <a:ext cx="804778" cy="752741"/>
          </a:xfrm>
          <a:custGeom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 rot="1419269">
            <a:off x="3670379" y="3615398"/>
            <a:ext cx="804778" cy="752741"/>
          </a:xfrm>
          <a:custGeom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47" name="Shape 247"/>
          <p:cNvGrpSpPr/>
          <p:nvPr/>
        </p:nvGrpSpPr>
        <p:grpSpPr>
          <a:xfrm rot="386149">
            <a:off x="2508045" y="3137767"/>
            <a:ext cx="1131083" cy="454900"/>
            <a:chOff x="271125" y="812725"/>
            <a:chExt cx="766525" cy="221725"/>
          </a:xfrm>
        </p:grpSpPr>
        <p:sp>
          <p:nvSpPr>
            <p:cNvPr id="248" name="Shape 248"/>
            <p:cNvSpPr/>
            <p:nvPr/>
          </p:nvSpPr>
          <p:spPr>
            <a:xfrm>
              <a:off x="271125" y="921200"/>
              <a:ext cx="695775" cy="70775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858375" y="812725"/>
              <a:ext cx="179275" cy="221725"/>
            </a:xfrm>
            <a:custGeom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Shape 250"/>
          <p:cNvSpPr/>
          <p:nvPr/>
        </p:nvSpPr>
        <p:spPr>
          <a:xfrm rot="-238668">
            <a:off x="585814" y="2820596"/>
            <a:ext cx="1136471" cy="1062960"/>
          </a:xfrm>
          <a:custGeom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 rot="-238668">
            <a:off x="161214" y="1605221"/>
            <a:ext cx="1136471" cy="1062960"/>
          </a:xfrm>
          <a:custGeom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 rot="-238668">
            <a:off x="1235439" y="1831446"/>
            <a:ext cx="1136471" cy="1062960"/>
          </a:xfrm>
          <a:custGeom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 rot="1419269">
            <a:off x="4708004" y="1876197"/>
            <a:ext cx="804778" cy="752741"/>
          </a:xfrm>
          <a:custGeom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 rot="1419269">
            <a:off x="4708017" y="2728472"/>
            <a:ext cx="804778" cy="752741"/>
          </a:xfrm>
          <a:custGeom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 rot="1419269">
            <a:off x="4581517" y="3615398"/>
            <a:ext cx="804778" cy="752741"/>
          </a:xfrm>
          <a:custGeom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4294967295" type="ctrTitle"/>
          </p:nvPr>
        </p:nvSpPr>
        <p:spPr>
          <a:xfrm>
            <a:off x="685800" y="1696754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Dynamic Streaming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4800"/>
              <a:t>via RTMP</a:t>
            </a:r>
          </a:p>
        </p:txBody>
      </p:sp>
      <p:grpSp>
        <p:nvGrpSpPr>
          <p:cNvPr id="261" name="Shape 261"/>
          <p:cNvGrpSpPr/>
          <p:nvPr/>
        </p:nvGrpSpPr>
        <p:grpSpPr>
          <a:xfrm rot="-7229887">
            <a:off x="7544167" y="1941103"/>
            <a:ext cx="1357314" cy="859869"/>
            <a:chOff x="238125" y="1918825"/>
            <a:chExt cx="1042450" cy="660400"/>
          </a:xfrm>
        </p:grpSpPr>
        <p:sp>
          <p:nvSpPr>
            <p:cNvPr id="262" name="Shape 262"/>
            <p:cNvSpPr/>
            <p:nvPr/>
          </p:nvSpPr>
          <p:spPr>
            <a:xfrm>
              <a:off x="238125" y="1918825"/>
              <a:ext cx="966975" cy="660400"/>
            </a:xfrm>
            <a:custGeom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1091875" y="1951850"/>
              <a:ext cx="188700" cy="136800"/>
            </a:xfrm>
            <a:custGeom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Shape 264"/>
          <p:cNvGrpSpPr/>
          <p:nvPr/>
        </p:nvGrpSpPr>
        <p:grpSpPr>
          <a:xfrm flipH="1" rot="4843953">
            <a:off x="447598" y="2055314"/>
            <a:ext cx="1166676" cy="1032862"/>
            <a:chOff x="1113100" y="2199475"/>
            <a:chExt cx="801900" cy="709925"/>
          </a:xfrm>
        </p:grpSpPr>
        <p:sp>
          <p:nvSpPr>
            <p:cNvPr id="265" name="Shape 265"/>
            <p:cNvSpPr/>
            <p:nvPr/>
          </p:nvSpPr>
          <p:spPr>
            <a:xfrm>
              <a:off x="1113100" y="2291450"/>
              <a:ext cx="735850" cy="617950"/>
            </a:xfrm>
            <a:custGeom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1745175" y="2199475"/>
              <a:ext cx="169825" cy="162775"/>
            </a:xfrm>
            <a:custGeom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ctrTitle"/>
          </p:nvPr>
        </p:nvSpPr>
        <p:spPr>
          <a:xfrm>
            <a:off x="685800" y="252146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2.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600"/>
              </a:spcBef>
              <a:buNone/>
            </a:pPr>
            <a:r>
              <a:rPr lang="en" sz="3600"/>
              <a:t>Wie funktioniert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3600"/>
              <a:t>Dynamic Streaming?</a:t>
            </a:r>
          </a:p>
        </p:txBody>
      </p:sp>
      <p:sp>
        <p:nvSpPr>
          <p:cNvPr id="272" name="Shape 272"/>
          <p:cNvSpPr/>
          <p:nvPr/>
        </p:nvSpPr>
        <p:spPr>
          <a:xfrm>
            <a:off x="3617074" y="256025"/>
            <a:ext cx="1824692" cy="1702276"/>
          </a:xfrm>
          <a:custGeom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-6000" y="1212112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Der NGINX muss wissen,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welcher Stream auf welchem Wowza läuft!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3336850" y="2398625"/>
            <a:ext cx="5367300" cy="220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Auf einer MongoDB wird gespeichert, welcher Server welchen Stream anbietet: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=&gt; NGINX liest den Wowza Server aus MongoDB und verbindet sich mit dem Wowza</a:t>
            </a:r>
          </a:p>
        </p:txBody>
      </p:sp>
      <p:sp>
        <p:nvSpPr>
          <p:cNvPr id="279" name="Shape 279"/>
          <p:cNvSpPr/>
          <p:nvPr/>
        </p:nvSpPr>
        <p:spPr>
          <a:xfrm>
            <a:off x="4141750" y="281249"/>
            <a:ext cx="788694" cy="805192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20797" y="2401025"/>
            <a:ext cx="2097781" cy="2205446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 rot="1419223">
            <a:off x="876270" y="2802181"/>
            <a:ext cx="1645283" cy="1538873"/>
          </a:xfrm>
          <a:custGeom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4289884" y="484688"/>
            <a:ext cx="492436" cy="398329"/>
          </a:xfrm>
          <a:custGeom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-6000" y="1110262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Wie sieht unser NGINX Server aus?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457200" y="2192775"/>
            <a:ext cx="2631900" cy="273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RTMP-Schnittstelle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Wir erzeugen in der NGINX Konfiguration eine Schnittstelle für RTMP-Streaming.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=&gt; Dynamic Pull auf lokale HTTP-Schnittstelle</a:t>
            </a:r>
          </a:p>
        </p:txBody>
      </p:sp>
      <p:sp>
        <p:nvSpPr>
          <p:cNvPr id="289" name="Shape 289"/>
          <p:cNvSpPr txBox="1"/>
          <p:nvPr>
            <p:ph idx="2" type="body"/>
          </p:nvPr>
        </p:nvSpPr>
        <p:spPr>
          <a:xfrm>
            <a:off x="3223962" y="2192775"/>
            <a:ext cx="2631900" cy="273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lt1"/>
                </a:solidFill>
              </a:rPr>
              <a:t>MongoDB-Zugriff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 HTTP-Redirect wird mithilfe des Stream-Namen aus der MongoDB der Wowza Server gelesen für den Redirect.</a:t>
            </a:r>
          </a:p>
        </p:txBody>
      </p:sp>
      <p:sp>
        <p:nvSpPr>
          <p:cNvPr id="290" name="Shape 290"/>
          <p:cNvSpPr txBox="1"/>
          <p:nvPr>
            <p:ph idx="3" type="body"/>
          </p:nvPr>
        </p:nvSpPr>
        <p:spPr>
          <a:xfrm>
            <a:off x="6210575" y="2192775"/>
            <a:ext cx="2631900" cy="273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lt1"/>
                </a:solidFill>
              </a:rPr>
              <a:t>HTTP-Redirect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Die HTTP-Schnittstelle liest die POST-Argumente aus dem Pull-Request.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Mithilfe der Post-Argumente wird auf den Wowza-Stream redirected.</a:t>
            </a:r>
          </a:p>
        </p:txBody>
      </p:sp>
      <p:sp>
        <p:nvSpPr>
          <p:cNvPr id="291" name="Shape 291"/>
          <p:cNvSpPr/>
          <p:nvPr/>
        </p:nvSpPr>
        <p:spPr>
          <a:xfrm>
            <a:off x="4141750" y="281249"/>
            <a:ext cx="788694" cy="805192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4289884" y="484688"/>
            <a:ext cx="492436" cy="398329"/>
          </a:xfrm>
          <a:custGeom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93" name="Shape 293"/>
          <p:cNvGrpSpPr/>
          <p:nvPr/>
        </p:nvGrpSpPr>
        <p:grpSpPr>
          <a:xfrm>
            <a:off x="2450361" y="2507673"/>
            <a:ext cx="556343" cy="223764"/>
            <a:chOff x="271125" y="812725"/>
            <a:chExt cx="766525" cy="221725"/>
          </a:xfrm>
        </p:grpSpPr>
        <p:sp>
          <p:nvSpPr>
            <p:cNvPr id="294" name="Shape 294"/>
            <p:cNvSpPr/>
            <p:nvPr/>
          </p:nvSpPr>
          <p:spPr>
            <a:xfrm>
              <a:off x="271125" y="921200"/>
              <a:ext cx="695775" cy="70775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858375" y="812725"/>
              <a:ext cx="179275" cy="221725"/>
            </a:xfrm>
            <a:custGeom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5550786" y="2459873"/>
            <a:ext cx="556343" cy="223764"/>
            <a:chOff x="271125" y="812725"/>
            <a:chExt cx="766525" cy="221725"/>
          </a:xfrm>
        </p:grpSpPr>
        <p:sp>
          <p:nvSpPr>
            <p:cNvPr id="297" name="Shape 297"/>
            <p:cNvSpPr/>
            <p:nvPr/>
          </p:nvSpPr>
          <p:spPr>
            <a:xfrm>
              <a:off x="271125" y="921200"/>
              <a:ext cx="695775" cy="70775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858375" y="812725"/>
              <a:ext cx="179275" cy="221725"/>
            </a:xfrm>
            <a:custGeom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-6000" y="1086437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RTMP-Schnittstelle</a:t>
            </a:r>
          </a:p>
        </p:txBody>
      </p:sp>
      <p:sp>
        <p:nvSpPr>
          <p:cNvPr id="304" name="Shape 304"/>
          <p:cNvSpPr/>
          <p:nvPr/>
        </p:nvSpPr>
        <p:spPr>
          <a:xfrm>
            <a:off x="4141750" y="281249"/>
            <a:ext cx="788694" cy="805192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4289884" y="484688"/>
            <a:ext cx="492436" cy="398329"/>
          </a:xfrm>
          <a:custGeom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306" name="Shape 306"/>
          <p:cNvGraphicFramePr/>
          <p:nvPr/>
        </p:nvGraphicFramePr>
        <p:xfrm>
          <a:off x="214412" y="184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{806B210F-EF87-4AC4-A23F-85B9F6426A48}</a:tableStyleId>
              </a:tblPr>
              <a:tblGrid>
                <a:gridCol w="8643350"/>
              </a:tblGrid>
              <a:tr h="3135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#RTMP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rtmp {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server {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listen 1935;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# Dynamic pull via http lua rewrite from “/rtmp/on_play”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</a:t>
                      </a:r>
                      <a:r>
                        <a:rPr lang="en">
                          <a:solidFill>
                            <a:srgbClr val="222222"/>
                          </a:solidFill>
                          <a:highlight>
                            <a:srgbClr val="6AA84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application vod {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	live on;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	</a:t>
                      </a:r>
                      <a:r>
                        <a:rPr lang="en">
                          <a:solidFill>
                            <a:srgbClr val="222222"/>
                          </a:solidFill>
                          <a:highlight>
                            <a:srgbClr val="6AA84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on_play</a:t>
                      </a:r>
                      <a:r>
                        <a:rPr lang="en">
                          <a:solidFill>
                            <a:srgbClr val="222222"/>
                          </a:solidFill>
                          <a:highlight>
                            <a:srgbClr val="6AA84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 </a:t>
                      </a:r>
                      <a:r>
                        <a:rPr lang="en" u="sng">
                          <a:solidFill>
                            <a:srgbClr val="1155CC"/>
                          </a:solidFill>
                          <a:highlight>
                            <a:srgbClr val="6AA84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4"/>
                        </a:rPr>
                        <a:t>http://localhost:80/rtmp/on_play</a:t>
                      </a:r>
                      <a:r>
                        <a:rPr lang="en">
                          <a:solidFill>
                            <a:srgbClr val="222222"/>
                          </a:solidFill>
                          <a:highlight>
                            <a:srgbClr val="6AA84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}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}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-6000" y="1110262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MongoDB-Zugriff</a:t>
            </a:r>
          </a:p>
        </p:txBody>
      </p:sp>
      <p:sp>
        <p:nvSpPr>
          <p:cNvPr id="312" name="Shape 312"/>
          <p:cNvSpPr/>
          <p:nvPr/>
        </p:nvSpPr>
        <p:spPr>
          <a:xfrm>
            <a:off x="4141750" y="281249"/>
            <a:ext cx="788694" cy="805192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4289884" y="484688"/>
            <a:ext cx="492436" cy="398329"/>
          </a:xfrm>
          <a:custGeom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314" name="Shape 314"/>
          <p:cNvGraphicFramePr/>
          <p:nvPr/>
        </p:nvGraphicFramePr>
        <p:xfrm>
          <a:off x="214412" y="184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{806B210F-EF87-4AC4-A23F-85B9F6426A48}</a:tableStyleId>
              </a:tblPr>
              <a:tblGrid>
                <a:gridCol w="8643350"/>
              </a:tblGrid>
              <a:tr h="3135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 = mongo:new()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conn:set_timeout(1000)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ok, err = conn:connect("54.170.75.122", 37005)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local db = conn:new_db_handle("mongo_wowza_streams")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ok, err = db:auth_scram_sha1("wowza_admin","Wowza_Admin15")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 = db:get_col("streams")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 = col:find_one({film=film})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origin = result["origin"]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-6000" y="1110262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2307"/>
              <a:buFont typeface="Arial"/>
              <a:buNone/>
            </a:pPr>
            <a:r>
              <a:rPr lang="en"/>
              <a:t>HTTP-Redirect</a:t>
            </a:r>
          </a:p>
        </p:txBody>
      </p:sp>
      <p:sp>
        <p:nvSpPr>
          <p:cNvPr id="320" name="Shape 320"/>
          <p:cNvSpPr/>
          <p:nvPr/>
        </p:nvSpPr>
        <p:spPr>
          <a:xfrm>
            <a:off x="4141750" y="281249"/>
            <a:ext cx="788694" cy="805192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4289884" y="484688"/>
            <a:ext cx="492436" cy="398329"/>
          </a:xfrm>
          <a:custGeom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322" name="Shape 322"/>
          <p:cNvGraphicFramePr/>
          <p:nvPr/>
        </p:nvGraphicFramePr>
        <p:xfrm>
          <a:off x="214412" y="165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{806B210F-EF87-4AC4-A23F-85B9F6426A48}</a:tableStyleId>
              </a:tblPr>
              <a:tblGrid>
                <a:gridCol w="8643350"/>
              </a:tblGrid>
              <a:tr h="3135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location = /rtmp/on_play {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	rewrite_by_lua '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	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ngx.req.read_body()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	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local args = ngx.req.get_post_args()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	...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	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 key, val in pairs(args) do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	if 	key == "app" 	then app = val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	elseif  key == "name"	then name = val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	end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	end  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	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...//Mongo-DB Zugriff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	local uri = "rtmp://" .. origin .. "/" .. app .. "/" .. name .. "?"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	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 ngx.redirect(uri);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	';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	}</a:t>
                      </a: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-6000" y="1212112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Hilfsmittel</a:t>
            </a:r>
          </a:p>
        </p:txBody>
      </p:sp>
      <p:sp>
        <p:nvSpPr>
          <p:cNvPr id="328" name="Shape 328"/>
          <p:cNvSpPr/>
          <p:nvPr/>
        </p:nvSpPr>
        <p:spPr>
          <a:xfrm>
            <a:off x="4141750" y="281249"/>
            <a:ext cx="788694" cy="805192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4289884" y="484688"/>
            <a:ext cx="492436" cy="398329"/>
          </a:xfrm>
          <a:custGeom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457200" y="2192775"/>
            <a:ext cx="2631900" cy="133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AWS Amazon Cloud</a:t>
            </a:r>
          </a:p>
        </p:txBody>
      </p:sp>
      <p:sp>
        <p:nvSpPr>
          <p:cNvPr id="331" name="Shape 331"/>
          <p:cNvSpPr txBox="1"/>
          <p:nvPr>
            <p:ph idx="4294967295" type="body"/>
          </p:nvPr>
        </p:nvSpPr>
        <p:spPr>
          <a:xfrm>
            <a:off x="3223962" y="2192775"/>
            <a:ext cx="2631900" cy="133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</a:rPr>
              <a:t>Mongolab.com</a:t>
            </a:r>
          </a:p>
        </p:txBody>
      </p:sp>
      <p:sp>
        <p:nvSpPr>
          <p:cNvPr id="332" name="Shape 332"/>
          <p:cNvSpPr txBox="1"/>
          <p:nvPr>
            <p:ph idx="4294967295" type="body"/>
          </p:nvPr>
        </p:nvSpPr>
        <p:spPr>
          <a:xfrm>
            <a:off x="6210575" y="2192775"/>
            <a:ext cx="2631900" cy="133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</a:rPr>
              <a:t>Wowza</a:t>
            </a: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457200" y="3653425"/>
            <a:ext cx="2631900" cy="133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NGINX</a:t>
            </a:r>
          </a:p>
        </p:txBody>
      </p:sp>
      <p:sp>
        <p:nvSpPr>
          <p:cNvPr id="334" name="Shape 334"/>
          <p:cNvSpPr txBox="1"/>
          <p:nvPr>
            <p:ph idx="4294967295" type="body"/>
          </p:nvPr>
        </p:nvSpPr>
        <p:spPr>
          <a:xfrm>
            <a:off x="3223962" y="3653425"/>
            <a:ext cx="2631900" cy="133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</a:rPr>
              <a:t>Lua(Scripting)</a:t>
            </a:r>
          </a:p>
        </p:txBody>
      </p:sp>
      <p:sp>
        <p:nvSpPr>
          <p:cNvPr id="335" name="Shape 335"/>
          <p:cNvSpPr txBox="1"/>
          <p:nvPr>
            <p:ph idx="4294967295" type="body"/>
          </p:nvPr>
        </p:nvSpPr>
        <p:spPr>
          <a:xfrm>
            <a:off x="6210575" y="3653425"/>
            <a:ext cx="2631900" cy="133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</a:rPr>
              <a:t>Terminal</a:t>
            </a:r>
          </a:p>
        </p:txBody>
      </p:sp>
      <p:pic>
        <p:nvPicPr>
          <p:cNvPr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4925" y="2782625"/>
            <a:ext cx="2123200" cy="7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/>
          <p:nvPr/>
        </p:nvSpPr>
        <p:spPr>
          <a:xfrm>
            <a:off x="683675" y="2797500"/>
            <a:ext cx="2063700" cy="80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38" name="Shape 3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222" y="2782624"/>
            <a:ext cx="2013021" cy="8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/>
          <p:nvPr/>
        </p:nvSpPr>
        <p:spPr>
          <a:xfrm>
            <a:off x="3958450" y="2733900"/>
            <a:ext cx="1059599" cy="88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40" name="Shape 3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0500" y="2744475"/>
            <a:ext cx="994587" cy="85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6537" y="4330425"/>
            <a:ext cx="1893216" cy="43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69737" y="4167587"/>
            <a:ext cx="913574" cy="913574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Shape 343"/>
          <p:cNvSpPr/>
          <p:nvPr/>
        </p:nvSpPr>
        <p:spPr>
          <a:xfrm>
            <a:off x="4141750" y="4184575"/>
            <a:ext cx="820800" cy="85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44" name="Shape 3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66150" y="4250600"/>
            <a:ext cx="747550" cy="7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Inhalt der Präsentation</a:t>
            </a:r>
          </a:p>
        </p:txBody>
      </p:sp>
      <p:sp>
        <p:nvSpPr>
          <p:cNvPr id="57" name="Shape 57"/>
          <p:cNvSpPr/>
          <p:nvPr/>
        </p:nvSpPr>
        <p:spPr>
          <a:xfrm>
            <a:off x="4141750" y="281249"/>
            <a:ext cx="788694" cy="805192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4345989" y="520319"/>
            <a:ext cx="380233" cy="327060"/>
          </a:xfrm>
          <a:custGeom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5223637" y="2203933"/>
            <a:ext cx="897267" cy="831272"/>
          </a:xfrm>
          <a:custGeom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5333752" y="2233322"/>
            <a:ext cx="773400" cy="73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3.</a:t>
            </a:r>
          </a:p>
        </p:txBody>
      </p:sp>
      <p:sp>
        <p:nvSpPr>
          <p:cNvPr id="61" name="Shape 61"/>
          <p:cNvSpPr/>
          <p:nvPr/>
        </p:nvSpPr>
        <p:spPr>
          <a:xfrm>
            <a:off x="7348862" y="2203933"/>
            <a:ext cx="897267" cy="831272"/>
          </a:xfrm>
          <a:custGeom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7458977" y="2233322"/>
            <a:ext cx="773400" cy="73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4.</a:t>
            </a:r>
          </a:p>
        </p:txBody>
      </p:sp>
      <p:sp>
        <p:nvSpPr>
          <p:cNvPr id="63" name="Shape 63"/>
          <p:cNvSpPr txBox="1"/>
          <p:nvPr>
            <p:ph idx="4294967295" type="subTitle"/>
          </p:nvPr>
        </p:nvSpPr>
        <p:spPr>
          <a:xfrm>
            <a:off x="6834982" y="3155721"/>
            <a:ext cx="1929300" cy="39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Fragen??</a:t>
            </a:r>
          </a:p>
        </p:txBody>
      </p:sp>
      <p:sp>
        <p:nvSpPr>
          <p:cNvPr id="64" name="Shape 64"/>
          <p:cNvSpPr txBox="1"/>
          <p:nvPr>
            <p:ph idx="4294967295" type="subTitle"/>
          </p:nvPr>
        </p:nvSpPr>
        <p:spPr>
          <a:xfrm>
            <a:off x="4709756" y="3155721"/>
            <a:ext cx="1929300" cy="39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Demo der Lösung!</a:t>
            </a:r>
          </a:p>
        </p:txBody>
      </p:sp>
      <p:sp>
        <p:nvSpPr>
          <p:cNvPr id="65" name="Shape 65"/>
          <p:cNvSpPr/>
          <p:nvPr/>
        </p:nvSpPr>
        <p:spPr>
          <a:xfrm>
            <a:off x="1169112" y="2203933"/>
            <a:ext cx="897267" cy="831272"/>
          </a:xfrm>
          <a:custGeom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1279227" y="2233322"/>
            <a:ext cx="773400" cy="73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1.</a:t>
            </a:r>
          </a:p>
        </p:txBody>
      </p:sp>
      <p:sp>
        <p:nvSpPr>
          <p:cNvPr id="67" name="Shape 67"/>
          <p:cNvSpPr/>
          <p:nvPr/>
        </p:nvSpPr>
        <p:spPr>
          <a:xfrm>
            <a:off x="3294337" y="2203933"/>
            <a:ext cx="897267" cy="831272"/>
          </a:xfrm>
          <a:custGeom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3404452" y="2233322"/>
            <a:ext cx="773400" cy="73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2.</a:t>
            </a:r>
          </a:p>
        </p:txBody>
      </p:sp>
      <p:sp>
        <p:nvSpPr>
          <p:cNvPr id="69" name="Shape 69"/>
          <p:cNvSpPr txBox="1"/>
          <p:nvPr>
            <p:ph idx="4294967295" type="subTitle"/>
          </p:nvPr>
        </p:nvSpPr>
        <p:spPr>
          <a:xfrm>
            <a:off x="2780456" y="3155721"/>
            <a:ext cx="1929300" cy="39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Wie funktioniert 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Dynamic Streaming?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70" name="Shape 70"/>
          <p:cNvSpPr txBox="1"/>
          <p:nvPr>
            <p:ph idx="4294967295" type="subTitle"/>
          </p:nvPr>
        </p:nvSpPr>
        <p:spPr>
          <a:xfrm>
            <a:off x="655224" y="3155725"/>
            <a:ext cx="2022299" cy="39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Was ist Dynamic Streaming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/>
              <a:t>und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/>
              <a:t>wozu wird es verwendet?</a:t>
            </a:r>
          </a:p>
        </p:txBody>
      </p:sp>
      <p:grpSp>
        <p:nvGrpSpPr>
          <p:cNvPr id="71" name="Shape 71"/>
          <p:cNvGrpSpPr/>
          <p:nvPr/>
        </p:nvGrpSpPr>
        <p:grpSpPr>
          <a:xfrm>
            <a:off x="2450361" y="2507673"/>
            <a:ext cx="556343" cy="223764"/>
            <a:chOff x="271125" y="812725"/>
            <a:chExt cx="766525" cy="221725"/>
          </a:xfrm>
        </p:grpSpPr>
        <p:sp>
          <p:nvSpPr>
            <p:cNvPr id="72" name="Shape 72"/>
            <p:cNvSpPr/>
            <p:nvPr/>
          </p:nvSpPr>
          <p:spPr>
            <a:xfrm>
              <a:off x="271125" y="921200"/>
              <a:ext cx="695775" cy="70775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858375" y="812725"/>
              <a:ext cx="179275" cy="221725"/>
            </a:xfrm>
            <a:custGeom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Shape 74"/>
          <p:cNvGrpSpPr/>
          <p:nvPr/>
        </p:nvGrpSpPr>
        <p:grpSpPr>
          <a:xfrm>
            <a:off x="4422573" y="2459860"/>
            <a:ext cx="556343" cy="223764"/>
            <a:chOff x="271125" y="812725"/>
            <a:chExt cx="766525" cy="221725"/>
          </a:xfrm>
        </p:grpSpPr>
        <p:sp>
          <p:nvSpPr>
            <p:cNvPr id="75" name="Shape 75"/>
            <p:cNvSpPr/>
            <p:nvPr/>
          </p:nvSpPr>
          <p:spPr>
            <a:xfrm>
              <a:off x="271125" y="921200"/>
              <a:ext cx="695775" cy="70775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58375" y="812725"/>
              <a:ext cx="179275" cy="221725"/>
            </a:xfrm>
            <a:custGeom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6456711" y="2487135"/>
            <a:ext cx="556343" cy="223764"/>
            <a:chOff x="271125" y="812725"/>
            <a:chExt cx="766525" cy="221725"/>
          </a:xfrm>
        </p:grpSpPr>
        <p:sp>
          <p:nvSpPr>
            <p:cNvPr id="78" name="Shape 78"/>
            <p:cNvSpPr/>
            <p:nvPr/>
          </p:nvSpPr>
          <p:spPr>
            <a:xfrm>
              <a:off x="271125" y="921200"/>
              <a:ext cx="695775" cy="70775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858375" y="812725"/>
              <a:ext cx="179275" cy="221725"/>
            </a:xfrm>
            <a:custGeom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/>
        </p:nvSpPr>
        <p:spPr>
          <a:xfrm>
            <a:off x="1082100" y="666500"/>
            <a:ext cx="1246011" cy="1162417"/>
          </a:xfrm>
          <a:custGeom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1946489" y="3284950"/>
            <a:ext cx="5251013" cy="102977"/>
          </a:xfrm>
          <a:custGeom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 txBox="1"/>
          <p:nvPr/>
        </p:nvSpPr>
        <p:spPr>
          <a:xfrm>
            <a:off x="282675" y="-300462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3.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4294967295" type="ctrTitle"/>
          </p:nvPr>
        </p:nvSpPr>
        <p:spPr>
          <a:xfrm>
            <a:off x="1843500" y="2060650"/>
            <a:ext cx="54570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Danke!</a:t>
            </a:r>
          </a:p>
        </p:txBody>
      </p:sp>
      <p:sp>
        <p:nvSpPr>
          <p:cNvPr id="357" name="Shape 357"/>
          <p:cNvSpPr txBox="1"/>
          <p:nvPr>
            <p:ph idx="4294967295" type="subTitle"/>
          </p:nvPr>
        </p:nvSpPr>
        <p:spPr>
          <a:xfrm>
            <a:off x="1275150" y="3220451"/>
            <a:ext cx="6593700" cy="148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Fragen?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3820401" y="2909875"/>
            <a:ext cx="1442480" cy="102977"/>
          </a:xfrm>
          <a:custGeom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3617074" y="256025"/>
            <a:ext cx="1824692" cy="1702276"/>
          </a:xfrm>
          <a:custGeom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 txBox="1"/>
          <p:nvPr/>
        </p:nvSpPr>
        <p:spPr>
          <a:xfrm>
            <a:off x="3072000" y="-3928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4.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312931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1.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Was ist Dynamic Streaming?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und 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wozu wird es verwendet?</a:t>
            </a:r>
          </a:p>
        </p:txBody>
      </p:sp>
      <p:sp>
        <p:nvSpPr>
          <p:cNvPr id="85" name="Shape 85"/>
          <p:cNvSpPr/>
          <p:nvPr/>
        </p:nvSpPr>
        <p:spPr>
          <a:xfrm>
            <a:off x="3617074" y="256025"/>
            <a:ext cx="1824692" cy="1702276"/>
          </a:xfrm>
          <a:custGeom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4294967295" type="body"/>
          </p:nvPr>
        </p:nvSpPr>
        <p:spPr>
          <a:xfrm>
            <a:off x="3812625" y="2257475"/>
            <a:ext cx="4832999" cy="2338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Wir sind an einem Konzert und wollen das live unseren Freunden streamen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Aber wie?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1710" l="18473" r="49140" t="0"/>
          <a:stretch/>
        </p:blipFill>
        <p:spPr>
          <a:xfrm>
            <a:off x="1336425" y="854175"/>
            <a:ext cx="1867924" cy="32986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/>
          <p:nvPr/>
        </p:nvSpPr>
        <p:spPr>
          <a:xfrm>
            <a:off x="1232834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4294967295" type="body"/>
          </p:nvPr>
        </p:nvSpPr>
        <p:spPr>
          <a:xfrm>
            <a:off x="3929125" y="1000458"/>
            <a:ext cx="4832999" cy="113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Walter Turncoat"/>
                <a:ea typeface="Walter Turncoat"/>
                <a:cs typeface="Walter Turncoat"/>
                <a:sym typeface="Walter Turncoat"/>
              </a:rPr>
              <a:t>Beispiel Flimme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8996" y="919400"/>
            <a:ext cx="1298500" cy="129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-6000" y="29102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Wir streamen via Wowza</a:t>
            </a:r>
          </a:p>
        </p:txBody>
      </p:sp>
      <p:sp>
        <p:nvSpPr>
          <p:cNvPr id="100" name="Shape 100"/>
          <p:cNvSpPr/>
          <p:nvPr/>
        </p:nvSpPr>
        <p:spPr>
          <a:xfrm>
            <a:off x="652599" y="2004713"/>
            <a:ext cx="950054" cy="1591274"/>
          </a:xfrm>
          <a:custGeom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149" y="2584867"/>
            <a:ext cx="430949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 rot="-238728">
            <a:off x="3174703" y="1488410"/>
            <a:ext cx="2664969" cy="2492555"/>
          </a:xfrm>
          <a:custGeom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3" name="Shape 103"/>
          <p:cNvGrpSpPr/>
          <p:nvPr/>
        </p:nvGrpSpPr>
        <p:grpSpPr>
          <a:xfrm>
            <a:off x="1834015" y="2198903"/>
            <a:ext cx="1540868" cy="619743"/>
            <a:chOff x="271125" y="812725"/>
            <a:chExt cx="766525" cy="221725"/>
          </a:xfrm>
        </p:grpSpPr>
        <p:sp>
          <p:nvSpPr>
            <p:cNvPr id="104" name="Shape 104"/>
            <p:cNvSpPr/>
            <p:nvPr/>
          </p:nvSpPr>
          <p:spPr>
            <a:xfrm>
              <a:off x="271125" y="921200"/>
              <a:ext cx="695775" cy="70775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858375" y="812725"/>
              <a:ext cx="179275" cy="221725"/>
            </a:xfrm>
            <a:custGeom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/>
          <p:nvPr/>
        </p:nvSpPr>
        <p:spPr>
          <a:xfrm>
            <a:off x="7512768" y="1610862"/>
            <a:ext cx="950055" cy="1215332"/>
          </a:xfrm>
          <a:custGeom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7512786" y="3091260"/>
            <a:ext cx="950039" cy="898588"/>
          </a:xfrm>
          <a:custGeom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8" name="Shape 108"/>
          <p:cNvGrpSpPr/>
          <p:nvPr/>
        </p:nvGrpSpPr>
        <p:grpSpPr>
          <a:xfrm rot="-172624">
            <a:off x="5641826" y="1755167"/>
            <a:ext cx="1540894" cy="619747"/>
            <a:chOff x="271125" y="812725"/>
            <a:chExt cx="766525" cy="221725"/>
          </a:xfrm>
        </p:grpSpPr>
        <p:sp>
          <p:nvSpPr>
            <p:cNvPr id="109" name="Shape 109"/>
            <p:cNvSpPr/>
            <p:nvPr/>
          </p:nvSpPr>
          <p:spPr>
            <a:xfrm>
              <a:off x="271125" y="921200"/>
              <a:ext cx="695775" cy="70775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858375" y="812725"/>
              <a:ext cx="179275" cy="221725"/>
            </a:xfrm>
            <a:custGeom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Shape 111"/>
          <p:cNvGrpSpPr/>
          <p:nvPr/>
        </p:nvGrpSpPr>
        <p:grpSpPr>
          <a:xfrm flipH="1" rot="-10620250">
            <a:off x="5641347" y="3250102"/>
            <a:ext cx="1566388" cy="580892"/>
            <a:chOff x="271125" y="812725"/>
            <a:chExt cx="766525" cy="221725"/>
          </a:xfrm>
        </p:grpSpPr>
        <p:sp>
          <p:nvSpPr>
            <p:cNvPr id="112" name="Shape 112"/>
            <p:cNvSpPr/>
            <p:nvPr/>
          </p:nvSpPr>
          <p:spPr>
            <a:xfrm>
              <a:off x="271125" y="921200"/>
              <a:ext cx="695775" cy="70775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858375" y="812725"/>
              <a:ext cx="179275" cy="221725"/>
            </a:xfrm>
            <a:custGeom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4" name="Shape 114"/>
          <p:cNvPicPr preferRelativeResize="0"/>
          <p:nvPr/>
        </p:nvPicPr>
        <p:blipFill rotWithShape="1">
          <a:blip r:embed="rId4">
            <a:alphaModFix/>
          </a:blip>
          <a:srcRect b="31529" l="11458" r="12304" t="19851"/>
          <a:stretch/>
        </p:blipFill>
        <p:spPr>
          <a:xfrm>
            <a:off x="3477147" y="4092350"/>
            <a:ext cx="2161136" cy="857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>
            <p:ph idx="1" type="body"/>
          </p:nvPr>
        </p:nvSpPr>
        <p:spPr>
          <a:xfrm>
            <a:off x="7284900" y="905550"/>
            <a:ext cx="1405800" cy="578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Walter Turncoat"/>
                <a:ea typeface="Walter Turncoat"/>
                <a:cs typeface="Walter Turncoat"/>
                <a:sym typeface="Walter Turncoat"/>
              </a:rPr>
              <a:t>Clients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24725" y="905550"/>
            <a:ext cx="1405800" cy="578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Walter Turncoat"/>
                <a:ea typeface="Walter Turncoat"/>
                <a:cs typeface="Walter Turncoat"/>
                <a:sym typeface="Walter Turncoat"/>
              </a:rPr>
              <a:t>Source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1040700" y="1945425"/>
            <a:ext cx="7062599" cy="819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Aber was ist, wenn nicht nur 2-3 Freunde den Stream sehen wollen?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Sondern 2000 - 3000 User?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2072950" y="182062"/>
            <a:ext cx="777702" cy="793971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2291369" y="374533"/>
            <a:ext cx="340856" cy="409040"/>
          </a:xfrm>
          <a:custGeom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 rot="1419221">
            <a:off x="416039" y="1798267"/>
            <a:ext cx="2463503" cy="2304125"/>
          </a:xfrm>
          <a:custGeom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7813383" y="1567064"/>
            <a:ext cx="375813" cy="480727"/>
          </a:xfrm>
          <a:custGeom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8209997" y="1793288"/>
            <a:ext cx="400653" cy="378936"/>
          </a:xfrm>
          <a:custGeom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31" name="Shape 131"/>
          <p:cNvGrpSpPr/>
          <p:nvPr/>
        </p:nvGrpSpPr>
        <p:grpSpPr>
          <a:xfrm rot="-198095">
            <a:off x="5588097" y="1482394"/>
            <a:ext cx="1510645" cy="649999"/>
            <a:chOff x="271125" y="812725"/>
            <a:chExt cx="766525" cy="221725"/>
          </a:xfrm>
        </p:grpSpPr>
        <p:sp>
          <p:nvSpPr>
            <p:cNvPr id="132" name="Shape 132"/>
            <p:cNvSpPr/>
            <p:nvPr/>
          </p:nvSpPr>
          <p:spPr>
            <a:xfrm>
              <a:off x="271125" y="921200"/>
              <a:ext cx="695775" cy="70775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858375" y="812725"/>
              <a:ext cx="179275" cy="221725"/>
            </a:xfrm>
            <a:custGeom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Shape 134"/>
          <p:cNvGrpSpPr/>
          <p:nvPr/>
        </p:nvGrpSpPr>
        <p:grpSpPr>
          <a:xfrm flipH="1" rot="-9808064">
            <a:off x="5467264" y="3650594"/>
            <a:ext cx="1559420" cy="578322"/>
            <a:chOff x="271125" y="812725"/>
            <a:chExt cx="766525" cy="221725"/>
          </a:xfrm>
        </p:grpSpPr>
        <p:sp>
          <p:nvSpPr>
            <p:cNvPr id="135" name="Shape 135"/>
            <p:cNvSpPr/>
            <p:nvPr/>
          </p:nvSpPr>
          <p:spPr>
            <a:xfrm>
              <a:off x="271125" y="921200"/>
              <a:ext cx="695775" cy="70775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858375" y="812725"/>
              <a:ext cx="179275" cy="221725"/>
            </a:xfrm>
            <a:custGeom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31529" l="11458" r="12304" t="19851"/>
          <a:stretch/>
        </p:blipFill>
        <p:spPr>
          <a:xfrm>
            <a:off x="567222" y="4177650"/>
            <a:ext cx="2161136" cy="8573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>
            <p:ph idx="1" type="body"/>
          </p:nvPr>
        </p:nvSpPr>
        <p:spPr>
          <a:xfrm>
            <a:off x="7562583" y="806714"/>
            <a:ext cx="1223100" cy="503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Walter Turncoat"/>
                <a:ea typeface="Walter Turncoat"/>
                <a:cs typeface="Walter Turncoat"/>
                <a:sym typeface="Walter Turncoat"/>
              </a:rPr>
              <a:t>Clients</a:t>
            </a:r>
          </a:p>
        </p:txBody>
      </p:sp>
      <p:grpSp>
        <p:nvGrpSpPr>
          <p:cNvPr id="139" name="Shape 139"/>
          <p:cNvGrpSpPr/>
          <p:nvPr/>
        </p:nvGrpSpPr>
        <p:grpSpPr>
          <a:xfrm rot="474199">
            <a:off x="2504062" y="2554713"/>
            <a:ext cx="1131096" cy="454913"/>
            <a:chOff x="271125" y="812725"/>
            <a:chExt cx="766525" cy="221725"/>
          </a:xfrm>
        </p:grpSpPr>
        <p:sp>
          <p:nvSpPr>
            <p:cNvPr id="140" name="Shape 140"/>
            <p:cNvSpPr/>
            <p:nvPr/>
          </p:nvSpPr>
          <p:spPr>
            <a:xfrm>
              <a:off x="271125" y="921200"/>
              <a:ext cx="695775" cy="70775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858375" y="812725"/>
              <a:ext cx="179275" cy="221725"/>
            </a:xfrm>
            <a:custGeom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Shape 142"/>
          <p:cNvSpPr/>
          <p:nvPr/>
        </p:nvSpPr>
        <p:spPr>
          <a:xfrm>
            <a:off x="7528325" y="1310217"/>
            <a:ext cx="1291523" cy="1099667"/>
          </a:xfrm>
          <a:custGeom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7813383" y="2811842"/>
            <a:ext cx="375813" cy="480727"/>
          </a:xfrm>
          <a:custGeom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209997" y="3038066"/>
            <a:ext cx="400653" cy="378936"/>
          </a:xfrm>
          <a:custGeom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7528325" y="2554995"/>
            <a:ext cx="1291523" cy="1099667"/>
          </a:xfrm>
          <a:custGeom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7813383" y="4017245"/>
            <a:ext cx="375813" cy="480727"/>
          </a:xfrm>
          <a:custGeom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8209997" y="4243469"/>
            <a:ext cx="400653" cy="378936"/>
          </a:xfrm>
          <a:custGeom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7528325" y="3760398"/>
            <a:ext cx="1291523" cy="1099667"/>
          </a:xfrm>
          <a:custGeom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9" name="Shape 149"/>
          <p:cNvGrpSpPr/>
          <p:nvPr/>
        </p:nvGrpSpPr>
        <p:grpSpPr>
          <a:xfrm flipH="1" rot="-10055585">
            <a:off x="5646744" y="2570655"/>
            <a:ext cx="1559426" cy="578318"/>
            <a:chOff x="271125" y="812725"/>
            <a:chExt cx="766525" cy="221725"/>
          </a:xfrm>
        </p:grpSpPr>
        <p:sp>
          <p:nvSpPr>
            <p:cNvPr id="150" name="Shape 150"/>
            <p:cNvSpPr/>
            <p:nvPr/>
          </p:nvSpPr>
          <p:spPr>
            <a:xfrm>
              <a:off x="271125" y="921200"/>
              <a:ext cx="695775" cy="70775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858375" y="812725"/>
              <a:ext cx="179275" cy="221725"/>
            </a:xfrm>
            <a:custGeom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 rot="1419305">
            <a:off x="3848680" y="1785110"/>
            <a:ext cx="1288306" cy="1204915"/>
          </a:xfrm>
          <a:custGeom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998031" y="1064524"/>
            <a:ext cx="1299600" cy="534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Walter Turncoat"/>
                <a:ea typeface="Walter Turncoat"/>
                <a:cs typeface="Walter Turncoat"/>
                <a:sym typeface="Walter Turncoat"/>
              </a:rPr>
              <a:t>Nodes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752650" y="1192012"/>
            <a:ext cx="1405800" cy="578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Walter Turncoat"/>
                <a:ea typeface="Walter Turncoat"/>
                <a:cs typeface="Walter Turncoat"/>
                <a:sym typeface="Walter Turncoat"/>
              </a:rPr>
              <a:t>Edges</a:t>
            </a:r>
          </a:p>
        </p:txBody>
      </p:sp>
      <p:sp>
        <p:nvSpPr>
          <p:cNvPr id="155" name="Shape 155"/>
          <p:cNvSpPr/>
          <p:nvPr/>
        </p:nvSpPr>
        <p:spPr>
          <a:xfrm rot="1419305">
            <a:off x="3848680" y="3137510"/>
            <a:ext cx="1288306" cy="1204915"/>
          </a:xfrm>
          <a:custGeom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37" y="4586900"/>
            <a:ext cx="1893216" cy="43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>
            <p:ph type="title"/>
          </p:nvPr>
        </p:nvSpPr>
        <p:spPr>
          <a:xfrm>
            <a:off x="2850650" y="93650"/>
            <a:ext cx="4220400" cy="97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Wir entlasten den Wowza mit Nginx Edges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2246525" y="1155112"/>
            <a:ext cx="6203699" cy="9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55600" lvl="0" marL="457200" rtl="0">
              <a:spcBef>
                <a:spcPts val="600"/>
              </a:spcBef>
              <a:buClr>
                <a:schemeClr val="lt1"/>
              </a:buClr>
              <a:buSzPct val="100000"/>
              <a:buFont typeface="Sniglet"/>
              <a:buChar char="✘"/>
            </a:pPr>
            <a:r>
              <a:rPr lang="en"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Die Clients streamen via Edges</a:t>
            </a:r>
          </a:p>
          <a:p>
            <a:pPr indent="-355600" lvl="0" marL="457200" rtl="0">
              <a:spcBef>
                <a:spcPts val="600"/>
              </a:spcBef>
              <a:buClr>
                <a:schemeClr val="lt1"/>
              </a:buClr>
              <a:buSzPct val="100000"/>
              <a:buFont typeface="Sniglet"/>
              <a:buChar char="✘"/>
            </a:pPr>
            <a:r>
              <a:rPr lang="en"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Edges entlasten den Wowza Streaming Server</a:t>
            </a:r>
          </a:p>
        </p:txBody>
      </p:sp>
      <p:sp>
        <p:nvSpPr>
          <p:cNvPr id="163" name="Shape 163"/>
          <p:cNvSpPr/>
          <p:nvPr/>
        </p:nvSpPr>
        <p:spPr>
          <a:xfrm>
            <a:off x="2072950" y="182062"/>
            <a:ext cx="777702" cy="793971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2291369" y="374533"/>
            <a:ext cx="340856" cy="409040"/>
          </a:xfrm>
          <a:custGeom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x="2850650" y="93650"/>
            <a:ext cx="4220400" cy="97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Wir entlasten den Wowza mit Nginx Edges </a:t>
            </a:r>
          </a:p>
        </p:txBody>
      </p:sp>
      <p:sp>
        <p:nvSpPr>
          <p:cNvPr id="166" name="Shape 166"/>
          <p:cNvSpPr/>
          <p:nvPr/>
        </p:nvSpPr>
        <p:spPr>
          <a:xfrm>
            <a:off x="198600" y="2526275"/>
            <a:ext cx="4304100" cy="2435099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53400" y="2835426"/>
            <a:ext cx="3994500" cy="1816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chemeClr val="lt1"/>
                </a:solidFill>
              </a:rPr>
              <a:t>Die Clients werden gleichmäßig auf die Nginx Edge Server verteilt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i="1" lang="en" sz="2000">
                <a:solidFill>
                  <a:schemeClr val="lt1"/>
                </a:solidFill>
              </a:rPr>
              <a:t>=&gt; Load Balancing</a:t>
            </a:r>
          </a:p>
        </p:txBody>
      </p:sp>
      <p:sp>
        <p:nvSpPr>
          <p:cNvPr id="168" name="Shape 168"/>
          <p:cNvSpPr/>
          <p:nvPr/>
        </p:nvSpPr>
        <p:spPr>
          <a:xfrm>
            <a:off x="4698450" y="2526275"/>
            <a:ext cx="4304100" cy="2435099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853250" y="2835426"/>
            <a:ext cx="3994500" cy="1816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chemeClr val="lt1"/>
                </a:solidFill>
              </a:rPr>
              <a:t>Wird die Netzwerklast zu hoch, werden neue Nginx Edge Server Instanzen erzeugt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i="1" lang="en" sz="2000">
                <a:solidFill>
                  <a:schemeClr val="lt1"/>
                </a:solidFill>
              </a:rPr>
              <a:t>=&gt; Auto Scaling Groups</a:t>
            </a:r>
          </a:p>
        </p:txBody>
      </p:sp>
      <p:grpSp>
        <p:nvGrpSpPr>
          <p:cNvPr id="170" name="Shape 170"/>
          <p:cNvGrpSpPr/>
          <p:nvPr/>
        </p:nvGrpSpPr>
        <p:grpSpPr>
          <a:xfrm rot="2011211">
            <a:off x="5374203" y="2234656"/>
            <a:ext cx="1046868" cy="269658"/>
            <a:chOff x="271125" y="812725"/>
            <a:chExt cx="766525" cy="221725"/>
          </a:xfrm>
        </p:grpSpPr>
        <p:sp>
          <p:nvSpPr>
            <p:cNvPr id="171" name="Shape 171"/>
            <p:cNvSpPr/>
            <p:nvPr/>
          </p:nvSpPr>
          <p:spPr>
            <a:xfrm>
              <a:off x="271125" y="921200"/>
              <a:ext cx="695775" cy="70775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858375" y="812725"/>
              <a:ext cx="179275" cy="221725"/>
            </a:xfrm>
            <a:custGeom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Shape 173"/>
          <p:cNvGrpSpPr/>
          <p:nvPr/>
        </p:nvGrpSpPr>
        <p:grpSpPr>
          <a:xfrm rot="8221232">
            <a:off x="3637158" y="2387040"/>
            <a:ext cx="1046902" cy="269661"/>
            <a:chOff x="271125" y="812725"/>
            <a:chExt cx="766525" cy="221725"/>
          </a:xfrm>
        </p:grpSpPr>
        <p:sp>
          <p:nvSpPr>
            <p:cNvPr id="174" name="Shape 174"/>
            <p:cNvSpPr/>
            <p:nvPr/>
          </p:nvSpPr>
          <p:spPr>
            <a:xfrm>
              <a:off x="271125" y="921200"/>
              <a:ext cx="695775" cy="70775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858375" y="812725"/>
              <a:ext cx="179275" cy="221725"/>
            </a:xfrm>
            <a:custGeom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Shape 176"/>
          <p:cNvSpPr/>
          <p:nvPr/>
        </p:nvSpPr>
        <p:spPr>
          <a:xfrm>
            <a:off x="132900" y="1329693"/>
            <a:ext cx="1698600" cy="662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03" y="1317449"/>
            <a:ext cx="1656837" cy="662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1040700" y="2036350"/>
            <a:ext cx="7062599" cy="819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Was ist nun aber wenn die User nicht nur von 1 Person,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sondern von 100 verschiedene Personen streamen?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