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7" r:id="rId3"/>
    <p:sldId id="278" r:id="rId4"/>
    <p:sldId id="261" r:id="rId5"/>
    <p:sldId id="273" r:id="rId6"/>
    <p:sldId id="275" r:id="rId7"/>
    <p:sldId id="271" r:id="rId8"/>
    <p:sldId id="272" r:id="rId9"/>
    <p:sldId id="265" r:id="rId10"/>
    <p:sldId id="276" r:id="rId11"/>
    <p:sldId id="268" r:id="rId12"/>
    <p:sldId id="270" r:id="rId13"/>
    <p:sldId id="26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98EE5-E6CB-4EC9-99A7-5959FA835C2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A7AA8-2014-4D1C-A4EA-C39C4892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5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Al</a:t>
            </a:r>
            <a:r>
              <a:rPr lang="en-US" b="0" i="0" baseline="-25000" dirty="0">
                <a:solidFill>
                  <a:srgbClr val="222222"/>
                </a:solidFill>
                <a:effectLst/>
                <a:latin typeface="-apple-system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Cl</a:t>
            </a:r>
            <a:r>
              <a:rPr lang="en-US" b="0" i="0" baseline="-25000" dirty="0">
                <a:solidFill>
                  <a:srgbClr val="222222"/>
                </a:solidFill>
                <a:effectLst/>
                <a:latin typeface="-apple-system"/>
              </a:rPr>
              <a:t>7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-apple-system"/>
              </a:rPr>
              <a:t>−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ions allow electroplating of aluminum, occurs only in chloroaluminate melts with an excess of AlCl</a:t>
            </a:r>
            <a:r>
              <a:rPr lang="en-US" b="0" i="0" baseline="-25000" dirty="0">
                <a:solidFill>
                  <a:srgbClr val="222222"/>
                </a:solidFill>
                <a:effectLst/>
                <a:latin typeface="-apple-system"/>
              </a:rPr>
              <a:t>3</a:t>
            </a:r>
            <a:r>
              <a:rPr lang="en-US" b="0" i="0" baseline="30000" dirty="0">
                <a:solidFill>
                  <a:srgbClr val="006699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A7AA8-2014-4D1C-A4EA-C39C4892FA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991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852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4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7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6EB6-B521-4CE2-8C21-74B1BEEE7F1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4D856E-A29C-4987-AAA7-C8C51112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7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26A0-18AA-6BFC-F8EA-9FC134B6B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Aluminum Sulfur Batteries with Select Electrolyte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01864-3F58-CDF8-7F6B-95064B95E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Liam A. Counasse</a:t>
            </a:r>
          </a:p>
        </p:txBody>
      </p:sp>
    </p:spTree>
    <p:extLst>
      <p:ext uri="{BB962C8B-B14F-4D97-AF65-F5344CB8AC3E}">
        <p14:creationId xmlns:p14="http://schemas.microsoft.com/office/powerpoint/2010/main" val="100419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8527-6D2F-B68E-1849-00E98DE7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Dendrite 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3E57-2298-A9AD-BDAA-930EF5BD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Dendrite formations are needle-like structures which form on the anode of a battery to the cathode</a:t>
            </a:r>
          </a:p>
          <a:p>
            <a:r>
              <a:rPr lang="en-US" dirty="0"/>
              <a:t>These formations degrade the battery by potentially creating a short circuit between the cathode and anode of the battery</a:t>
            </a:r>
          </a:p>
          <a:p>
            <a:r>
              <a:rPr lang="en-US" dirty="0"/>
              <a:t>Al – S batteries have slow or negligible formations of dendrites due to the low specific capacity and redox potential of aluminum</a:t>
            </a:r>
          </a:p>
          <a:p>
            <a:r>
              <a:rPr lang="en-US" dirty="0"/>
              <a:t>The low or negligible formations of dendrites is a considerable factor in the continued research of Al – S batteries</a:t>
            </a:r>
          </a:p>
        </p:txBody>
      </p:sp>
    </p:spTree>
    <p:extLst>
      <p:ext uri="{BB962C8B-B14F-4D97-AF65-F5344CB8AC3E}">
        <p14:creationId xmlns:p14="http://schemas.microsoft.com/office/powerpoint/2010/main" val="4826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3930-4165-C1B6-E151-AC14FD92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Al – S Batteries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F897-98CB-9261-5973-F5D4856A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4454384" cy="3777622"/>
          </a:xfrm>
        </p:spPr>
        <p:txBody>
          <a:bodyPr/>
          <a:lstStyle/>
          <a:p>
            <a:r>
              <a:rPr lang="en-US" dirty="0"/>
              <a:t>Potential large-scale applications:</a:t>
            </a:r>
            <a:br>
              <a:rPr lang="en-US" dirty="0"/>
            </a:br>
            <a:r>
              <a:rPr lang="en-US" dirty="0"/>
              <a:t>electric vehicles, EV charging stations, power storage systems, etc.</a:t>
            </a:r>
          </a:p>
          <a:p>
            <a:r>
              <a:rPr lang="en-US" dirty="0"/>
              <a:t>Potential small-scale applications:</a:t>
            </a:r>
            <a:br>
              <a:rPr lang="en-US" dirty="0"/>
            </a:br>
            <a:r>
              <a:rPr lang="en-US" dirty="0"/>
              <a:t>electric hand tools, cellphones, tablets, computers, small power storage devices, etc.</a:t>
            </a:r>
          </a:p>
        </p:txBody>
      </p:sp>
    </p:spTree>
    <p:extLst>
      <p:ext uri="{BB962C8B-B14F-4D97-AF65-F5344CB8AC3E}">
        <p14:creationId xmlns:p14="http://schemas.microsoft.com/office/powerpoint/2010/main" val="406840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DB46-F681-8F41-1C47-177DCC74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of Analysis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EC8D-D447-8A58-72BF-AB0666DD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Aluminum sulfur batteries will remain a popular research topic within the field of sustainable power storage</a:t>
            </a:r>
          </a:p>
          <a:p>
            <a:r>
              <a:rPr lang="en-US" dirty="0"/>
              <a:t>Practical applications and large-scale manufacturing of Al – S batteries will require further research into the following:</a:t>
            </a:r>
            <a:br>
              <a:rPr lang="en-US" dirty="0"/>
            </a:br>
            <a:r>
              <a:rPr lang="en-US" dirty="0"/>
              <a:t>prevention of polysulfide dissolution through encapsulation or entrapment</a:t>
            </a:r>
            <a:br>
              <a:rPr lang="en-US" dirty="0"/>
            </a:br>
            <a:r>
              <a:rPr lang="en-US" dirty="0"/>
              <a:t>ideal electrolyte solutions for increasing electrical capacity </a:t>
            </a:r>
            <a:br>
              <a:rPr lang="en-US" dirty="0"/>
            </a:br>
            <a:r>
              <a:rPr lang="en-US" dirty="0"/>
              <a:t>redox mediators which may prevent the formation of dendrites, dissolution of polysulfides, and increase of electrical capacity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9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278F-9180-2926-C279-C84DF616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B472-CE0E-11F0-B5BF-064664AC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‌[1] D. Chandler, “A new concept for low-cost batteries,”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 News | Massachusetts Institute of Technology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Aug. 24, 2022. https://news.mit.edu/2022/aluminum-sulfur-battery-0824</a:t>
            </a: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[2] H. Li, J. Lampkin, and N.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Garcı́a-Aráez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“Facilitating Charge Reactions in Al‐S Batteries with Redox Mediators,”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ChemSusChem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vol. 14, no. 15, pp. 3139–3146, Jun. 2021,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10.1002/cssc.202100973.</a:t>
            </a: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[3] J.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Vatamanu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O. Borodin, “Ramifications of Water-in-Salt interfacial structure at charged electrodes for electrolyte electrochemical stability,” The Journal of Physical Chemistry Letters, vol. 8, no. 18, pp. 4362–4367, Aug. 2017,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10.1021/acs.jpclett.7b01879.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‌[4] M.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Klimpel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M. V. Kovalenko, and K. V.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Kravchyk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“Advances and challenges of aluminum–sulfur batteries,”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Communications Chemistry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vol. 5, no. 1, pp. 1–7, Jul. 2022,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https://doi.org/10.1038/s42004-022-00693-5.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[5] P.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Bhauriyal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B. Pathak, “Superior anchoring effect of a Cu-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benzenehexathial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MOF as 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aluminium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–sulfur battery cathode host,” Materials Advances, vol. 1, no. 9, pp. 3572–3581, Jan. 2020,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10.1039/d0ma00546k.</a:t>
            </a: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[6]T. Helmenstine, “Abundance of Elements in Earth’s Crust - Periodic Table and List,” Science Notes and Projects, May 23, 2018. https://sciencenotes.org/abundance-of-elements-in-earths-crust-periodic-table-and-list/</a:t>
            </a: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‌[7] W. A. Appiah, H. Li, J. Lampkin, and J. M. García-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Lastra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“Towards understanding aluminum sulfur batteries with imidazolium-based electrolytes: A phenomenological model,”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Journal of Power Sources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vol. 529, p. 231254, May 2022,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https://doi.org/10.1016/j.jpowsour.2022.231254.</a:t>
            </a: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[8]X. Yu, M. J. Boyer, G. S. Hwang, and Arumugam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Manthiram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“Room-Temperature Aluminum-Sulfur Batteries with a Lithium-Ion-Mediated Ionic Liquid Electrolyte,” vol. 4, no. 3, pp. 586–598, Mar. 2018,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https://doi.org/10.1016/j.chempr.2017.12.029.</a:t>
            </a: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[9] Z. Hu, Y. Guo, H. Jin, H. Ji, and W. Li, “A rechargeable aqueous aluminum–sulfur battery through acid activation in water-in-salt electrolyte,” Chemical Communications, vol. 56, no. 13, pp. 2023–2026, Jan. 2020,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10.1039/c9cc08415k.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8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0DDD-BB38-0C8B-B38C-3DAEB5F6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1401-069E-19EE-DB85-291540E0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[10] C.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Shamieh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Electronics for kids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Hoboken, Nj: For Dummies, A Wiley Brand, 2016.</a:t>
            </a: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[11] “The Fundamentals of Electrochemistry.” Available: https://www.cambridgescholars.com/resources/pdfs/978-1-5275-0164-5-sample.pdf</a:t>
            </a: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[12] M. Bates, “MIT School of Engineering |» How does a battery work?,”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Engineering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May 01, 2012. https://engineering.mit.edu/engage/ask-an-engineer/how-does-a-battery-work/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4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4A89-34AA-53CE-C118-9C0AA913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D217-2DAC-A0AE-0DF2-89302F923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Store electrical energy as chemical energy</a:t>
            </a:r>
          </a:p>
          <a:p>
            <a:r>
              <a:rPr lang="en-US" dirty="0"/>
              <a:t>Convert said chemical energy to electrical energy</a:t>
            </a:r>
          </a:p>
          <a:p>
            <a:r>
              <a:rPr lang="en-US" dirty="0"/>
              <a:t>Three components:</a:t>
            </a:r>
            <a:br>
              <a:rPr lang="en-US" dirty="0"/>
            </a:br>
            <a:r>
              <a:rPr lang="en-US" dirty="0"/>
              <a:t>Cathode 	(+)</a:t>
            </a:r>
            <a:br>
              <a:rPr lang="en-US" dirty="0"/>
            </a:br>
            <a:r>
              <a:rPr lang="en-US" dirty="0"/>
              <a:t>Anode		(-)</a:t>
            </a:r>
            <a:br>
              <a:rPr lang="en-US" dirty="0"/>
            </a:br>
            <a:r>
              <a:rPr lang="en-US" dirty="0"/>
              <a:t>Electrolyte solution</a:t>
            </a:r>
          </a:p>
        </p:txBody>
      </p:sp>
      <p:pic>
        <p:nvPicPr>
          <p:cNvPr id="6" name="Content Placeholder 5" descr="Diagram of a light bulb with text&#10;&#10;Description automatically generated">
            <a:extLst>
              <a:ext uri="{FF2B5EF4-FFF2-40B4-BE49-F238E27FC236}">
                <a16:creationId xmlns:a16="http://schemas.microsoft.com/office/drawing/2014/main" id="{E65D4EDE-2415-F917-1C52-4B67A3A52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86" y="2125663"/>
            <a:ext cx="3853815" cy="37782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7D99AB-3866-DC75-607A-BE4039139BF3}"/>
              </a:ext>
            </a:extLst>
          </p:cNvPr>
          <p:cNvSpPr txBox="1"/>
          <p:nvPr/>
        </p:nvSpPr>
        <p:spPr>
          <a:xfrm>
            <a:off x="11188994" y="5719247"/>
            <a:ext cx="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[10]</a:t>
            </a:r>
          </a:p>
        </p:txBody>
      </p:sp>
    </p:spTree>
    <p:extLst>
      <p:ext uri="{BB962C8B-B14F-4D97-AF65-F5344CB8AC3E}">
        <p14:creationId xmlns:p14="http://schemas.microsoft.com/office/powerpoint/2010/main" val="306587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5791-C38A-0DAD-FD4F-8D355FB8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Electrochemistry and Redox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83C5-F772-409F-0355-8954E3C4EE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Electrochemistry:</a:t>
            </a:r>
            <a:br>
              <a:rPr lang="en-US" dirty="0"/>
            </a:br>
            <a:r>
              <a:rPr lang="en-US" dirty="0"/>
              <a:t>The study of the conversion of chemical energy to electrical energy and the physics involved</a:t>
            </a:r>
          </a:p>
          <a:p>
            <a:r>
              <a:rPr lang="en-US" dirty="0"/>
              <a:t>Redox Reactions:</a:t>
            </a:r>
            <a:br>
              <a:rPr lang="en-US" dirty="0"/>
            </a:br>
            <a:r>
              <a:rPr lang="en-US" dirty="0"/>
              <a:t>Chemical and electrical process which explains the functionality of batteries </a:t>
            </a:r>
          </a:p>
        </p:txBody>
      </p:sp>
      <p:pic>
        <p:nvPicPr>
          <p:cNvPr id="6" name="Content Placeholder 5" descr="Diagram of a chemical reaction&#10;&#10;Description automatically generated">
            <a:extLst>
              <a:ext uri="{FF2B5EF4-FFF2-40B4-BE49-F238E27FC236}">
                <a16:creationId xmlns:a16="http://schemas.microsoft.com/office/drawing/2014/main" id="{A6E926FE-FD4A-3FA4-B478-43CB0F4E48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28" y="2514391"/>
            <a:ext cx="3267531" cy="30007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40E74-796B-CA1E-C433-86EBD07980DD}"/>
              </a:ext>
            </a:extLst>
          </p:cNvPr>
          <p:cNvSpPr txBox="1"/>
          <p:nvPr/>
        </p:nvSpPr>
        <p:spPr>
          <a:xfrm>
            <a:off x="11182705" y="5330519"/>
            <a:ext cx="64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371379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C8A-EF32-CCB5-653E-20F9F457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Aluminum Sulfur Batteries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0E0D-7AF2-91A4-A714-525C894505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Aluminum - oxidation anode 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Sulfur - reduction cathode 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 – ethyl – 3 methylimidazolium chloride 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EMIMCl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- electrolyte solution [4]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Water in salt – electrolyte solution [3]</a:t>
            </a:r>
          </a:p>
          <a:p>
            <a:endParaRPr lang="en-US" dirty="0"/>
          </a:p>
        </p:txBody>
      </p:sp>
      <p:pic>
        <p:nvPicPr>
          <p:cNvPr id="14" name="Content Placeholder 13" descr="A comparison of different types of voltage&#10;&#10;Description automatically generated with medium confidence">
            <a:extLst>
              <a:ext uri="{FF2B5EF4-FFF2-40B4-BE49-F238E27FC236}">
                <a16:creationId xmlns:a16="http://schemas.microsoft.com/office/drawing/2014/main" id="{3E6BA143-2FB1-ACAC-16D1-379D3C5AEB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585668"/>
            <a:ext cx="4313238" cy="285823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172ECF-BA58-DA1A-BBCD-E88CC583599E}"/>
              </a:ext>
            </a:extLst>
          </p:cNvPr>
          <p:cNvSpPr txBox="1"/>
          <p:nvPr/>
        </p:nvSpPr>
        <p:spPr>
          <a:xfrm>
            <a:off x="7191375" y="5443907"/>
            <a:ext cx="431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1: Comparison of batteries and component specifications</a:t>
            </a:r>
          </a:p>
          <a:p>
            <a:r>
              <a:rPr lang="en-US" sz="1000" dirty="0"/>
              <a:t>Source: Adapted from [2]</a:t>
            </a:r>
          </a:p>
        </p:txBody>
      </p:sp>
    </p:spTree>
    <p:extLst>
      <p:ext uri="{BB962C8B-B14F-4D97-AF65-F5344CB8AC3E}">
        <p14:creationId xmlns:p14="http://schemas.microsoft.com/office/powerpoint/2010/main" val="77969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4086-F752-7DCB-3B41-264E1B9B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 – S Batteries with </a:t>
            </a:r>
            <a:r>
              <a:rPr lang="en-US" dirty="0" err="1"/>
              <a:t>EMIMCl</a:t>
            </a:r>
            <a:r>
              <a:rPr lang="en-US" dirty="0"/>
              <a:t> Electrolyte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1BA6B-B578-07F9-3E70-9F67B02AA58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589212" y="2133600"/>
                <a:ext cx="4313864" cy="16919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redox reaction is characterized by the following equations</a:t>
                </a: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𝐴𝑙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 [4]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dirty="0"/>
                  <a:t> [4]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1BA6B-B578-07F9-3E70-9F67B02AA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89212" y="2133600"/>
                <a:ext cx="4313864" cy="1691951"/>
              </a:xfrm>
              <a:blipFill>
                <a:blip r:embed="rId3"/>
                <a:stretch>
                  <a:fillRect l="-990" t="-3597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74A3AC-489C-F0AF-C0FF-D37C35E8D8E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ions enable aluminum electroplating for the redox reaction to occur [5]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solution becomes a neutral melt when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ions have been consumed in the reaction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Charging occurs in the redox reactions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range of 0 to 2 volts [4]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74A3AC-489C-F0AF-C0FF-D37C35E8D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990" t="-1777" r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different molecules&#10;&#10;Description automatically generated with medium confidence">
            <a:extLst>
              <a:ext uri="{FF2B5EF4-FFF2-40B4-BE49-F238E27FC236}">
                <a16:creationId xmlns:a16="http://schemas.microsoft.com/office/drawing/2014/main" id="{9F47B656-8BEE-A5CF-B184-9E3B7AB57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35" y="4010368"/>
            <a:ext cx="4350741" cy="184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2B0A9B-177F-7F78-5CE9-E1F120FA2678}"/>
              </a:ext>
            </a:extLst>
          </p:cNvPr>
          <p:cNvSpPr txBox="1"/>
          <p:nvPr/>
        </p:nvSpPr>
        <p:spPr>
          <a:xfrm>
            <a:off x="1987421" y="5534512"/>
            <a:ext cx="4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0594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1953-7F6E-1C47-7992-7240AE62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 – S Batteries with Water in salt Electrolyte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3B527-2324-2A5B-DCDD-AFD4C1EADE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589212" y="2133600"/>
                <a:ext cx="8911686" cy="3777622"/>
              </a:xfrm>
            </p:spPr>
            <p:txBody>
              <a:bodyPr/>
              <a:lstStyle/>
              <a:p>
                <a:r>
                  <a:rPr lang="en-US" dirty="0"/>
                  <a:t>Water in salt electrolyte solutions are being tested as an alternative to corrosive IL type electrolyte solutions</a:t>
                </a:r>
              </a:p>
              <a:p>
                <a:r>
                  <a:rPr lang="en-US" dirty="0"/>
                  <a:t>The solutions are developed with a lithium salt and a </a:t>
                </a:r>
                <a:r>
                  <a:rPr lang="en-US" b="0" i="0" dirty="0">
                    <a:solidFill>
                      <a:srgbClr val="2222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bis(</a:t>
                </a:r>
                <a:r>
                  <a:rPr lang="en-US" b="0" i="0" dirty="0" err="1">
                    <a:solidFill>
                      <a:srgbClr val="2222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trifluoromethylsulfonyl</a:t>
                </a:r>
                <a:r>
                  <a:rPr lang="en-US" b="0" i="0" dirty="0">
                    <a:solidFill>
                      <a:srgbClr val="2222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)imide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TFSI component to stabilize the electrochemical properties of water in salt solutions [3]</a:t>
                </a:r>
              </a:p>
              <a:p>
                <a:r>
                  <a:rPr lang="en-US" dirty="0"/>
                  <a:t>This has been simulated as a greater oxidation stability due to the accumulation of TFIS anions at the water depleted zone</a:t>
                </a:r>
              </a:p>
              <a:p>
                <a:r>
                  <a:rPr lang="en-US" dirty="0"/>
                  <a:t>This reaction has been tested within the range of 0 to 2 volts</a:t>
                </a:r>
              </a:p>
              <a:p>
                <a:r>
                  <a:rPr lang="en-US" dirty="0"/>
                  <a:t>Alternate testing has been performed by adding Al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𝑂𝑇𝐹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HCl</a:t>
                </a:r>
              </a:p>
              <a:p>
                <a:r>
                  <a:rPr lang="en-US" dirty="0"/>
                  <a:t>This addition alters the electrochemical stability to 3 volts [7]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3B527-2324-2A5B-DCDD-AFD4C1EAD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89212" y="2133600"/>
                <a:ext cx="8911686" cy="3777622"/>
              </a:xfrm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59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27E2-ED3B-4857-246D-0E8236D0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Oxidation Reduction Mediators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3B549-7D91-53BD-0309-50D6C2D9A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Redox mediators have been a focus of research to lower the overpotentials upon charge to increase the electrical capacity of the S cathode [4]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b="0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ithium </a:t>
                </a:r>
                <a:r>
                  <a:rPr lang="en-US" b="0" i="0" dirty="0" err="1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triflouromethanesulfonate</a:t>
                </a:r>
                <a:r>
                  <a:rPr lang="en-US" b="0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lithium bis(</a:t>
                </a:r>
                <a:r>
                  <a:rPr lang="en-US" b="0" i="0" dirty="0" err="1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trifluormethanesulfonyl</a:t>
                </a:r>
                <a:r>
                  <a:rPr lang="en-US" b="0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)imide have also been used as redox mediators with a result of 60% retention of electrical capacity after 50 cycles [8]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These redox mediators function by eliminating the need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compound to donate electrons to the current collector, sulfur, of the battery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3B549-7D91-53BD-0309-50D6C2D9A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99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B9C-955F-5BD2-C6C2-C009C490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the Advancement of Al – S Batteries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0E70-32E2-1BC0-5B12-375AE9A9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consistent issue in the development of Al – S batteries is the dissolution of polysulfides into the electrolyte solution</a:t>
            </a:r>
          </a:p>
          <a:p>
            <a:r>
              <a:rPr lang="en-US" dirty="0"/>
              <a:t>This results in a loss of electrical capacity through degrading the S material of the current collector</a:t>
            </a:r>
          </a:p>
          <a:p>
            <a:r>
              <a:rPr lang="en-US" dirty="0"/>
              <a:t>Attempts have been made to immobilize these polysulfides by entrapping them within porous conductive carbon materials and copper nanoparticles [8] </a:t>
            </a:r>
          </a:p>
          <a:p>
            <a:r>
              <a:rPr lang="en-US" dirty="0"/>
              <a:t>More research into the inclusion of redox mediators and polysulfide entrapment must be conducted to achieve a more electrically capacitive Al – S battery</a:t>
            </a:r>
          </a:p>
        </p:txBody>
      </p:sp>
    </p:spTree>
    <p:extLst>
      <p:ext uri="{BB962C8B-B14F-4D97-AF65-F5344CB8AC3E}">
        <p14:creationId xmlns:p14="http://schemas.microsoft.com/office/powerpoint/2010/main" val="259040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5E16-2AFE-063A-FB55-D5A9230A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Development of Al – S Batteries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683F7-8976-9E60-D488-454966192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905000"/>
            <a:ext cx="8911687" cy="3998026"/>
          </a:xfrm>
        </p:spPr>
        <p:txBody>
          <a:bodyPr>
            <a:normAutofit/>
          </a:bodyPr>
          <a:lstStyle/>
          <a:p>
            <a:r>
              <a:rPr lang="en-US" dirty="0"/>
              <a:t>The research into Al – S Batteries is motivated by the abundancies of both materials within the Earth’s crust </a:t>
            </a:r>
          </a:p>
          <a:p>
            <a:r>
              <a:rPr lang="en-US" dirty="0"/>
              <a:t>Aluminum is the 3</a:t>
            </a:r>
            <a:r>
              <a:rPr lang="en-US" baseline="30000" dirty="0"/>
              <a:t>rd</a:t>
            </a:r>
            <a:r>
              <a:rPr lang="en-US" dirty="0"/>
              <a:t> most abundant material in the Earth’s crust [6]</a:t>
            </a:r>
          </a:p>
          <a:p>
            <a:r>
              <a:rPr lang="en-US" dirty="0"/>
              <a:t>Sulfur is the 16</a:t>
            </a:r>
            <a:r>
              <a:rPr lang="en-US" baseline="30000" dirty="0"/>
              <a:t>th</a:t>
            </a:r>
            <a:r>
              <a:rPr lang="en-US" dirty="0"/>
              <a:t> most abundant element in the Earth’s crust [6]</a:t>
            </a:r>
          </a:p>
          <a:p>
            <a:r>
              <a:rPr lang="en-US" dirty="0"/>
              <a:t>Al – S batteries are a proposed alternative to the less safe and more expensive Li – Ion or Li – S battery</a:t>
            </a:r>
          </a:p>
          <a:p>
            <a:r>
              <a:rPr lang="en-US" dirty="0"/>
              <a:t>Lithium is a rare and difficult element to extract from the Earth’s crust</a:t>
            </a:r>
          </a:p>
        </p:txBody>
      </p:sp>
    </p:spTree>
    <p:extLst>
      <p:ext uri="{BB962C8B-B14F-4D97-AF65-F5344CB8AC3E}">
        <p14:creationId xmlns:p14="http://schemas.microsoft.com/office/powerpoint/2010/main" val="34459460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725</TotalTime>
  <Words>1456</Words>
  <Application>Microsoft Office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Cambria Math</vt:lpstr>
      <vt:lpstr>Century Gothic</vt:lpstr>
      <vt:lpstr>Wingdings 3</vt:lpstr>
      <vt:lpstr>Wisp</vt:lpstr>
      <vt:lpstr>Aluminum Sulfur Batteries with Select Electrolyte Solutions</vt:lpstr>
      <vt:lpstr>Batteries</vt:lpstr>
      <vt:lpstr>Electrochemistry and Redox Reactions</vt:lpstr>
      <vt:lpstr>Aluminum Sulfur Batteries </vt:lpstr>
      <vt:lpstr>Al – S Batteries with EMIMCl Electrolyte Solution</vt:lpstr>
      <vt:lpstr>Al – S Batteries with Water in salt Electrolyte Solution</vt:lpstr>
      <vt:lpstr>Oxidation Reduction Mediators</vt:lpstr>
      <vt:lpstr>Challenges to the Advancement of Al – S Batteries</vt:lpstr>
      <vt:lpstr>Motivation of the Development of Al – S Batteries</vt:lpstr>
      <vt:lpstr>Dendrite Formations </vt:lpstr>
      <vt:lpstr>Applications of Al – S Batteries</vt:lpstr>
      <vt:lpstr>Conclusion of Analysis and Research</vt:lpstr>
      <vt:lpstr>References:</vt:lpstr>
      <vt:lpstr>Additional 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Aluminum Sulfide Batteries and Lithium-Ion Batteries</dc:title>
  <dc:creator>Liam C</dc:creator>
  <cp:lastModifiedBy>Liam C</cp:lastModifiedBy>
  <cp:revision>9</cp:revision>
  <dcterms:created xsi:type="dcterms:W3CDTF">2024-03-17T14:58:02Z</dcterms:created>
  <dcterms:modified xsi:type="dcterms:W3CDTF">2024-03-22T00:46:13Z</dcterms:modified>
</cp:coreProperties>
</file>