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aleway-bold.fntdata"/><Relationship Id="rId10" Type="http://schemas.openxmlformats.org/officeDocument/2006/relationships/slide" Target="slides/slide5.xml"/><Relationship Id="rId21" Type="http://schemas.openxmlformats.org/officeDocument/2006/relationships/font" Target="fonts/Raleway-regular.fntdata"/><Relationship Id="rId13" Type="http://schemas.openxmlformats.org/officeDocument/2006/relationships/slide" Target="slides/slide8.xml"/><Relationship Id="rId24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3d6360ea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3d6360ea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380da033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380da033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4020b09d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4020b09d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3b835ef7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3b835ef7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380da033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380da033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380da033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380da033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c380da033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c380da033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c3b835ef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c3b835ef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380da033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380da033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380da033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380da033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3b835ef7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3b835ef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380da0338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380da033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380da033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380da033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380da033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380da033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2.png"/><Relationship Id="rId7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Microstrip Antennas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 Chapman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Feeding Patch Antennas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4772700" cy="3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Proximity Coupling Fed (Top)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feedline is fed between the ground plane and patch inside of the substrate, which couples to the patch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method provides low spurious radiation and higher bandwidth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Aperture Fed (Bottom)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feedline is placed on the bottom of the substrate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ground plane with a slot aperture is placed between the patch and the feed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shields the patch from the radiation from the end of the feedline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high bandwidth and polarization purity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5402" l="11708" r="5544" t="51852"/>
          <a:stretch/>
        </p:blipFill>
        <p:spPr>
          <a:xfrm>
            <a:off x="5163500" y="3115850"/>
            <a:ext cx="3439576" cy="145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400" y="1435775"/>
            <a:ext cx="3212449" cy="145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Impedance Matching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489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the input impedance of the patch antenna will be very high and not matched to the feedline (typically 50 Ohms)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methods to impedance match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Matching circuit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Stub matching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Inset Feedline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inset feedline is one of the most popular techniques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700" y="992225"/>
            <a:ext cx="3978299" cy="219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311700" y="3860975"/>
            <a:ext cx="80808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the effective resistance at a point on the patch antenna is determined by the characteristics of voltage and current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Impedance Matching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489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the patch is high-impedance at the edge (high voltage, zero current), it will be poorly matched to a 50 Ohm feedline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moving the feedline connection to a different position on the patch antenna, resistance will be different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choosing the correct inset distance, the patch input impedance can be matched to the impedance of the feedline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700" y="1068425"/>
            <a:ext cx="3978299" cy="219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0688" y="3390800"/>
            <a:ext cx="18383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</a:t>
            </a:r>
            <a:r>
              <a:rPr lang="en"/>
              <a:t> Patch Antennas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4395000" cy="3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for designing a patch antenna is fairly straightforward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target frequency and dielectric constant should be known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of the difference in dielectric constants, the patch “looks” larger than it actually is and must be corrected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formulas to calculate the width and length of the patch antenna are shown on the right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075" y="622925"/>
            <a:ext cx="3788349" cy="116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1024" y="4172025"/>
            <a:ext cx="3041181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250" y="3419475"/>
            <a:ext cx="2447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2877" y="1886000"/>
            <a:ext cx="3005336" cy="6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09373" y="2602550"/>
            <a:ext cx="2712825" cy="8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Polarization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41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Circular polarization is often advantageous, especially when a received signal is of an unknown polarization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Circular polarization can be done in several different ways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Array of linear polarized patch antennas with perpendicular polarizations excited in quadrature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patch antenna that has two perpendicular modes excited with a 90-degree phase difference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3425" y="3431975"/>
            <a:ext cx="4571400" cy="10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200" y="821550"/>
            <a:ext cx="4411975" cy="2169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[1] R. Garg, Microstrip Antenna Design Handbook. Boston, MA: Artech House, 2001.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[2] C. A. Balanis, Antenna Theory Analysis and Design. Hoboken, NJ: Wiley, 2016.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[3] D. R. Jackson, “Introduction to microstrip Antennas,” University of Houston, https://courses.egr.uh.edu/ECE/ECE6345/Short Course/Introduction to Microstrip Antennas.pdf (accessed Mar. 1, 2024)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Microstrip Antenna?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5179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Patch antennas consist of a thin metallic strip above a ground plane separated by a dielectric substrate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Microstrip (patch) antennas are used extensively in applications where physical dimensions are limited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Radiation is caused by an electric </a:t>
            </a:r>
            <a:r>
              <a:rPr lang="en"/>
              <a:t>field</a:t>
            </a:r>
            <a:r>
              <a:rPr lang="en"/>
              <a:t> induced between the patch and the ground plane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primary direction of radiation is normal to the plane of the patch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5521321" y="1211950"/>
            <a:ext cx="3426304" cy="3297475"/>
            <a:chOff x="5521321" y="1211950"/>
            <a:chExt cx="3426304" cy="3297475"/>
          </a:xfrm>
        </p:grpSpPr>
        <p:pic>
          <p:nvPicPr>
            <p:cNvPr id="67" name="Google Shape;67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21321" y="1211950"/>
              <a:ext cx="3426150" cy="329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14"/>
            <p:cNvSpPr/>
            <p:nvPr/>
          </p:nvSpPr>
          <p:spPr>
            <a:xfrm>
              <a:off x="8533025" y="3345125"/>
              <a:ext cx="414600" cy="1164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</a:t>
            </a:r>
            <a:r>
              <a:rPr lang="en"/>
              <a:t> Microstrip Antenna?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3950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Pros: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 Gain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Easy Fabrication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Low Cost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Cons: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Narrow Bandwidth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Restricted to Low Power Applications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Typically lower efficiency than other antennas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Only </a:t>
            </a:r>
            <a:r>
              <a:rPr lang="en" sz="1600"/>
              <a:t>practical</a:t>
            </a:r>
            <a:r>
              <a:rPr lang="en" sz="1600"/>
              <a:t> at higher frequencies (&gt;1 GHz)</a:t>
            </a:r>
            <a:endParaRPr sz="16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320000" y="1152475"/>
            <a:ext cx="4299000" cy="28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Applications: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GPS Antennas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Satellite Communication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High-Frequency Communication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Mobile Communication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Patch Antennas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838275"/>
            <a:ext cx="51795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patch antenna shapes include rectangle, square, equilateral triangle, circle, ellipse, and 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Rectangle and square are the most common shapes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575" y="1838300"/>
            <a:ext cx="3348000" cy="178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Patch Antennas Work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57275"/>
            <a:ext cx="5653200" cy="28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simplest model of a patch antenna is as a transmission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feeding the antenna at some frequency, there will be current distributions on the patch and ground plane and a voltage distribution between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an input wave, some energy will be reflected back, causing standing waves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causes the current and voltage distributions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4900" y="2639025"/>
            <a:ext cx="2874300" cy="196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b="40430" l="5392" r="0" t="0"/>
          <a:stretch/>
        </p:blipFill>
        <p:spPr>
          <a:xfrm>
            <a:off x="6010589" y="767059"/>
            <a:ext cx="2936497" cy="1768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 Antenna Radiation Mechanism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2991650"/>
            <a:ext cx="6415500" cy="17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the dimensions are suitable at a given frequency, the patch antenna will resonate as an open-circuited transmission line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voltage and current are out of phase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voltage is maximum at the edges, the current is maximum in the center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TM</a:t>
            </a:r>
            <a:r>
              <a:rPr lang="en" sz="1000"/>
              <a:t>010</a:t>
            </a:r>
            <a:r>
              <a:rPr lang="en" sz="1600"/>
              <a:t> </a:t>
            </a:r>
            <a:r>
              <a:rPr lang="en"/>
              <a:t>distribution is the most commonly used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Will result in linear polarization along the L-axis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this ideal model, the antenna does not radiate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75" y="1263450"/>
            <a:ext cx="3808600" cy="145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200" y="994675"/>
            <a:ext cx="2874300" cy="1964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0" l="6226" r="0" t="0"/>
          <a:stretch/>
        </p:blipFill>
        <p:spPr>
          <a:xfrm>
            <a:off x="6574800" y="3366575"/>
            <a:ext cx="1894800" cy="12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Patch Antenna Radiation Mechanism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609675"/>
            <a:ext cx="4032600" cy="1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For radiation to occur, the voltage must be at a maximum at the edges</a:t>
            </a:r>
            <a:endParaRPr sz="1729"/>
          </a:p>
          <a:p>
            <a:pPr indent="-338455" lvl="0" marL="457200" rtl="0" algn="l"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F</a:t>
            </a:r>
            <a:r>
              <a:rPr lang="en" sz="1729"/>
              <a:t>ringe fields will be induced at the edges of the patch antenna</a:t>
            </a:r>
            <a:endParaRPr sz="1729"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16659" l="0" r="0" t="0"/>
          <a:stretch/>
        </p:blipFill>
        <p:spPr>
          <a:xfrm>
            <a:off x="4205800" y="1222663"/>
            <a:ext cx="4709600" cy="15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2915450"/>
            <a:ext cx="8295300" cy="19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 horizontal components of the fringes (blue) are in phase and in the same direction and add up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These electric fields superimpose and provide the primary method of radiation of the antenna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Radiation Patterns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381075"/>
            <a:ext cx="4260300" cy="30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Patch antennas display high gain in the broadside direction of the patch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and rear lobes are present, but can be improved by using different feeding techniques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Patch antennas are also easy to make into arrays, improving the main lobe gain substantially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200" y="1601825"/>
            <a:ext cx="4267200" cy="225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Feeding Patch Antennas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4243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</a:t>
            </a:r>
            <a:r>
              <a:rPr lang="en" sz="1700"/>
              <a:t>eeding method of the patch antenna is extremely important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Various feed methods provide better bandwidth, spurious radiation, etc.</a:t>
            </a:r>
            <a:endParaRPr sz="1700"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5758" l="0" r="0" t="0"/>
          <a:stretch/>
        </p:blipFill>
        <p:spPr>
          <a:xfrm>
            <a:off x="4316750" y="1533475"/>
            <a:ext cx="4475201" cy="16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311700" y="2216650"/>
            <a:ext cx="84360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Coplanar Microstrip Feed (left)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○"/>
            </a:pPr>
            <a:r>
              <a:rPr lang="en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Antenna fed by microstrip line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○"/>
            </a:pPr>
            <a:r>
              <a:rPr lang="en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Most common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○"/>
            </a:pPr>
            <a:r>
              <a:rPr lang="en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Requires impedance matching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●"/>
            </a:pPr>
            <a:r>
              <a:rPr lang="en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Coaxial Feed (right)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○"/>
            </a:pPr>
            <a:r>
              <a:rPr lang="en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Inner conductor of coaxial connector passed up through the substrate to the patch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Font typeface="Source Sans Pro"/>
              <a:buChar char="○"/>
            </a:pPr>
            <a:r>
              <a:rPr lang="en" sz="17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Simple to implement, but with thicker substrates causes large amounts of spurious radiation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