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44" Type="http://schemas.openxmlformats.org/officeDocument/2006/relationships/font" Target="fonts/HelveticaNeue-regular.fntdata"/><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46" Type="http://schemas.openxmlformats.org/officeDocument/2006/relationships/font" Target="fonts/HelveticaNeue-italic.fntdata"/><Relationship Id="rId23" Type="http://schemas.openxmlformats.org/officeDocument/2006/relationships/slide" Target="slides/slide19.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HelveticaNeue-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d861fd37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d861fd37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d861fd37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d861fd37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861fd37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861fd37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3741031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3741031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741031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741031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d861fd37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d861fd37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d861fd37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d861fd37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d861fd37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d861fd37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dd861fd37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dd861fd37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d965c43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d965c43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d861fd3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d861fd3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d965c43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d965c43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3741031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3741031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3741031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3741031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37410314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37410314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3741031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3741031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3741031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3741031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37410314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37410314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00c9d0f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00c9d0f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00c9d0f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00c9d0f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01a0595e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01a0595e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3357c87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3357c87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01a0595e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01a0595e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14dae4913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14dae4913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194c273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194c273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194c273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194c273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194c273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194c273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00c9d0f3f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00c9d0f3f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194c27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194c27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3357c87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3357c87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dd861fd3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d861fd3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d861fd37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d861fd37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d861fd37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d861fd37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rgbClr val="CD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rgbClr val="CD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github.com/TndOliveira/Cyclistic-Case-Study/blob/master/Scope-of-Work.pdf" TargetMode="External"/><Relationship Id="rId4" Type="http://schemas.openxmlformats.org/officeDocument/2006/relationships/hyperlink" Target="https://github.com/TndOliveira/Cyclistic-Case-Study/blob/master/CHANGELOG.md" TargetMode="External"/><Relationship Id="rId5" Type="http://schemas.openxmlformats.org/officeDocument/2006/relationships/hyperlink" Target="https://public.tableau.com/app/profile/tauan.oliveira/viz/GoogleCapstone_Cyclistic/Dashboard" TargetMode="External"/><Relationship Id="rId6" Type="http://schemas.openxmlformats.org/officeDocument/2006/relationships/hyperlink" Target="https://github.com/TndOliveira/Cyclistic-Case-Study" TargetMode="External"/><Relationship Id="rId7" Type="http://schemas.openxmlformats.org/officeDocument/2006/relationships/hyperlink" Target="https://www.kaggle.com/code/tauanoliveira/google-data-analytics-capstone-cyclisti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rgbClr val="414141"/>
                </a:solidFill>
                <a:latin typeface="Helvetica Neue"/>
                <a:ea typeface="Helvetica Neue"/>
                <a:cs typeface="Helvetica Neue"/>
                <a:sym typeface="Helvetica Neue"/>
              </a:rPr>
              <a:t>Case Study </a:t>
            </a:r>
            <a:r>
              <a:rPr lang="pt-BR">
                <a:solidFill>
                  <a:srgbClr val="414141"/>
                </a:solidFill>
                <a:latin typeface="Helvetica Neue"/>
                <a:ea typeface="Helvetica Neue"/>
                <a:cs typeface="Helvetica Neue"/>
                <a:sym typeface="Helvetica Neue"/>
              </a:rPr>
              <a:t>- Cyclistic Bike-Share</a:t>
            </a:r>
            <a:endParaRPr>
              <a:solidFill>
                <a:srgbClr val="414141"/>
              </a:solidFill>
              <a:latin typeface="Helvetica Neue"/>
              <a:ea typeface="Helvetica Neue"/>
              <a:cs typeface="Helvetica Neue"/>
              <a:sym typeface="Helvetica Neue"/>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434343"/>
                </a:solidFill>
                <a:latin typeface="Helvetica Neue"/>
                <a:ea typeface="Helvetica Neue"/>
                <a:cs typeface="Helvetica Neue"/>
                <a:sym typeface="Helvetica Neue"/>
              </a:rPr>
              <a:t>Presented by</a:t>
            </a:r>
            <a:r>
              <a:rPr lang="pt-BR">
                <a:solidFill>
                  <a:srgbClr val="434343"/>
                </a:solidFill>
                <a:latin typeface="Helvetica Neue"/>
                <a:ea typeface="Helvetica Neue"/>
                <a:cs typeface="Helvetica Neue"/>
                <a:sym typeface="Helvetica Neue"/>
              </a:rPr>
              <a:t>: Tauan Oliveira</a:t>
            </a:r>
            <a:endParaRPr>
              <a:solidFill>
                <a:srgbClr val="434343"/>
              </a:solidFill>
              <a:latin typeface="Helvetica Neue"/>
              <a:ea typeface="Helvetica Neue"/>
              <a:cs typeface="Helvetica Neue"/>
              <a:sym typeface="Helvetica Neue"/>
            </a:endParaRPr>
          </a:p>
        </p:txBody>
      </p:sp>
      <p:sp>
        <p:nvSpPr>
          <p:cNvPr id="87" name="Google Shape;87;p13"/>
          <p:cNvSpPr txBox="1"/>
          <p:nvPr>
            <p:ph idx="1" type="subTitle"/>
          </p:nvPr>
        </p:nvSpPr>
        <p:spPr>
          <a:xfrm>
            <a:off x="598088" y="31731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434343"/>
                </a:solidFill>
                <a:latin typeface="Helvetica Neue"/>
                <a:ea typeface="Helvetica Neue"/>
                <a:cs typeface="Helvetica Neue"/>
                <a:sym typeface="Helvetica Neue"/>
              </a:rPr>
              <a:t>Date: 05/05/2023</a:t>
            </a:r>
            <a:endParaRPr sz="2000">
              <a:solidFill>
                <a:srgbClr val="434343"/>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48" name="Shape 148"/>
        <p:cNvGrpSpPr/>
        <p:nvPr/>
      </p:nvGrpSpPr>
      <p:grpSpPr>
        <a:xfrm>
          <a:off x="0" y="0"/>
          <a:ext cx="0" cy="0"/>
          <a:chOff x="0" y="0"/>
          <a:chExt cx="0" cy="0"/>
        </a:xfrm>
      </p:grpSpPr>
      <p:sp>
        <p:nvSpPr>
          <p:cNvPr id="149" name="Google Shape;149;p22"/>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have the highest number of trips throughout all months</a:t>
            </a:r>
            <a:endParaRPr>
              <a:solidFill>
                <a:srgbClr val="434343"/>
              </a:solidFill>
              <a:latin typeface="Helvetica Neue"/>
              <a:ea typeface="Helvetica Neue"/>
              <a:cs typeface="Helvetica Neue"/>
              <a:sym typeface="Helvetica Neue"/>
            </a:endParaRPr>
          </a:p>
        </p:txBody>
      </p:sp>
      <p:sp>
        <p:nvSpPr>
          <p:cNvPr id="150" name="Google Shape;150;p22"/>
          <p:cNvSpPr txBox="1"/>
          <p:nvPr/>
        </p:nvSpPr>
        <p:spPr>
          <a:xfrm>
            <a:off x="680400" y="2461425"/>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 highest number of rides occurred through the summer period</a:t>
            </a:r>
            <a:endParaRPr>
              <a:solidFill>
                <a:srgbClr val="434343"/>
              </a:solidFill>
              <a:latin typeface="Helvetica Neue"/>
              <a:ea typeface="Helvetica Neue"/>
              <a:cs typeface="Helvetica Neue"/>
              <a:sym typeface="Helvetica Neue"/>
            </a:endParaRPr>
          </a:p>
        </p:txBody>
      </p:sp>
      <p:sp>
        <p:nvSpPr>
          <p:cNvPr id="151" name="Google Shape;151;p22"/>
          <p:cNvSpPr txBox="1"/>
          <p:nvPr/>
        </p:nvSpPr>
        <p:spPr>
          <a:xfrm>
            <a:off x="680400" y="3372175"/>
            <a:ext cx="348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in the winter recorded the lowest number of rides </a:t>
            </a:r>
            <a:endParaRPr>
              <a:solidFill>
                <a:srgbClr val="434343"/>
              </a:solidFill>
              <a:latin typeface="Helvetica Neue"/>
              <a:ea typeface="Helvetica Neue"/>
              <a:cs typeface="Helvetica Neue"/>
              <a:sym typeface="Helvetica Neue"/>
            </a:endParaRPr>
          </a:p>
        </p:txBody>
      </p:sp>
      <p:sp>
        <p:nvSpPr>
          <p:cNvPr id="152" name="Google Shape;152;p22"/>
          <p:cNvSpPr txBox="1"/>
          <p:nvPr/>
        </p:nvSpPr>
        <p:spPr>
          <a:xfrm>
            <a:off x="852650" y="435775"/>
            <a:ext cx="395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Roboto"/>
                <a:ea typeface="Roboto"/>
                <a:cs typeface="Roboto"/>
                <a:sym typeface="Roboto"/>
              </a:rPr>
              <a:t>Number of rides by month</a:t>
            </a:r>
            <a:endParaRPr sz="2300">
              <a:solidFill>
                <a:srgbClr val="414141"/>
              </a:solidFill>
              <a:latin typeface="Roboto"/>
              <a:ea typeface="Roboto"/>
              <a:cs typeface="Roboto"/>
              <a:sym typeface="Roboto"/>
            </a:endParaRPr>
          </a:p>
        </p:txBody>
      </p:sp>
      <p:pic>
        <p:nvPicPr>
          <p:cNvPr id="153" name="Google Shape;153;p22"/>
          <p:cNvPicPr preferRelativeResize="0"/>
          <p:nvPr/>
        </p:nvPicPr>
        <p:blipFill>
          <a:blip r:embed="rId3">
            <a:alphaModFix/>
          </a:blip>
          <a:stretch>
            <a:fillRect/>
          </a:stretch>
        </p:blipFill>
        <p:spPr>
          <a:xfrm>
            <a:off x="4888800" y="435775"/>
            <a:ext cx="3634500" cy="424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57" name="Shape 157"/>
        <p:cNvGrpSpPr/>
        <p:nvPr/>
      </p:nvGrpSpPr>
      <p:grpSpPr>
        <a:xfrm>
          <a:off x="0" y="0"/>
          <a:ext cx="0" cy="0"/>
          <a:chOff x="0" y="0"/>
          <a:chExt cx="0" cy="0"/>
        </a:xfrm>
      </p:grpSpPr>
      <p:sp>
        <p:nvSpPr>
          <p:cNvPr id="158" name="Google Shape;158;p23"/>
          <p:cNvSpPr txBox="1"/>
          <p:nvPr/>
        </p:nvSpPr>
        <p:spPr>
          <a:xfrm>
            <a:off x="536625" y="1879050"/>
            <a:ext cx="6615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Number of rides by weekday</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62" name="Shape 162"/>
        <p:cNvGrpSpPr/>
        <p:nvPr/>
      </p:nvGrpSpPr>
      <p:grpSpPr>
        <a:xfrm>
          <a:off x="0" y="0"/>
          <a:ext cx="0" cy="0"/>
          <a:chOff x="0" y="0"/>
          <a:chExt cx="0" cy="0"/>
        </a:xfrm>
      </p:grpSpPr>
      <p:sp>
        <p:nvSpPr>
          <p:cNvPr id="163" name="Google Shape;163;p24"/>
          <p:cNvSpPr txBox="1"/>
          <p:nvPr/>
        </p:nvSpPr>
        <p:spPr>
          <a:xfrm>
            <a:off x="678725" y="2383838"/>
            <a:ext cx="3488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Tuesdays, wednesdays, and thursdays reached the highest number of rides by annual members</a:t>
            </a:r>
            <a:endParaRPr>
              <a:solidFill>
                <a:srgbClr val="434343"/>
              </a:solidFill>
              <a:latin typeface="Helvetica Neue"/>
              <a:ea typeface="Helvetica Neue"/>
              <a:cs typeface="Helvetica Neue"/>
              <a:sym typeface="Helvetica Neue"/>
            </a:endParaRPr>
          </a:p>
        </p:txBody>
      </p:sp>
      <p:sp>
        <p:nvSpPr>
          <p:cNvPr id="164" name="Google Shape;164;p24"/>
          <p:cNvSpPr txBox="1"/>
          <p:nvPr/>
        </p:nvSpPr>
        <p:spPr>
          <a:xfrm>
            <a:off x="678725" y="3370788"/>
            <a:ext cx="348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used shared bikes most during the weekends</a:t>
            </a:r>
            <a:endParaRPr>
              <a:solidFill>
                <a:srgbClr val="434343"/>
              </a:solidFill>
              <a:latin typeface="Helvetica Neue"/>
              <a:ea typeface="Helvetica Neue"/>
              <a:cs typeface="Helvetica Neue"/>
              <a:sym typeface="Helvetica Neue"/>
            </a:endParaRPr>
          </a:p>
        </p:txBody>
      </p:sp>
      <p:sp>
        <p:nvSpPr>
          <p:cNvPr id="165" name="Google Shape;165;p24"/>
          <p:cNvSpPr txBox="1"/>
          <p:nvPr/>
        </p:nvSpPr>
        <p:spPr>
          <a:xfrm>
            <a:off x="678725" y="1514213"/>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have used shared bikes with higher frequency during the days of the week</a:t>
            </a:r>
            <a:endParaRPr>
              <a:solidFill>
                <a:srgbClr val="434343"/>
              </a:solidFill>
              <a:latin typeface="Helvetica Neue"/>
              <a:ea typeface="Helvetica Neue"/>
              <a:cs typeface="Helvetica Neue"/>
              <a:sym typeface="Helvetica Neue"/>
            </a:endParaRPr>
          </a:p>
        </p:txBody>
      </p:sp>
      <p:sp>
        <p:nvSpPr>
          <p:cNvPr id="166" name="Google Shape;166;p24"/>
          <p:cNvSpPr txBox="1"/>
          <p:nvPr/>
        </p:nvSpPr>
        <p:spPr>
          <a:xfrm>
            <a:off x="852650" y="435775"/>
            <a:ext cx="395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Number of rides by weekday</a:t>
            </a:r>
            <a:endParaRPr sz="2300">
              <a:solidFill>
                <a:srgbClr val="414141"/>
              </a:solidFill>
              <a:latin typeface="Helvetica Neue"/>
              <a:ea typeface="Helvetica Neue"/>
              <a:cs typeface="Helvetica Neue"/>
              <a:sym typeface="Helvetica Neue"/>
            </a:endParaRPr>
          </a:p>
        </p:txBody>
      </p:sp>
      <p:pic>
        <p:nvPicPr>
          <p:cNvPr id="167" name="Google Shape;167;p24"/>
          <p:cNvPicPr preferRelativeResize="0"/>
          <p:nvPr/>
        </p:nvPicPr>
        <p:blipFill>
          <a:blip r:embed="rId3">
            <a:alphaModFix/>
          </a:blip>
          <a:stretch>
            <a:fillRect/>
          </a:stretch>
        </p:blipFill>
        <p:spPr>
          <a:xfrm>
            <a:off x="4888800" y="435775"/>
            <a:ext cx="3644775" cy="424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71" name="Shape 171"/>
        <p:cNvGrpSpPr/>
        <p:nvPr/>
      </p:nvGrpSpPr>
      <p:grpSpPr>
        <a:xfrm>
          <a:off x="0" y="0"/>
          <a:ext cx="0" cy="0"/>
          <a:chOff x="0" y="0"/>
          <a:chExt cx="0" cy="0"/>
        </a:xfrm>
      </p:grpSpPr>
      <p:sp>
        <p:nvSpPr>
          <p:cNvPr id="172" name="Google Shape;172;p25"/>
          <p:cNvSpPr txBox="1"/>
          <p:nvPr/>
        </p:nvSpPr>
        <p:spPr>
          <a:xfrm>
            <a:off x="536400" y="187905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Roboto"/>
                <a:ea typeface="Roboto"/>
                <a:cs typeface="Roboto"/>
                <a:sym typeface="Roboto"/>
              </a:rPr>
              <a:t>Number </a:t>
            </a:r>
            <a:r>
              <a:rPr lang="pt-BR" sz="3900">
                <a:solidFill>
                  <a:srgbClr val="414141"/>
                </a:solidFill>
                <a:latin typeface="Roboto"/>
                <a:ea typeface="Roboto"/>
                <a:cs typeface="Roboto"/>
                <a:sym typeface="Roboto"/>
              </a:rPr>
              <a:t>of rides by start hour</a:t>
            </a:r>
            <a:endParaRPr sz="3900">
              <a:solidFill>
                <a:srgbClr val="41414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76" name="Shape 176"/>
        <p:cNvGrpSpPr/>
        <p:nvPr/>
      </p:nvGrpSpPr>
      <p:grpSpPr>
        <a:xfrm>
          <a:off x="0" y="0"/>
          <a:ext cx="0" cy="0"/>
          <a:chOff x="0" y="0"/>
          <a:chExt cx="0" cy="0"/>
        </a:xfrm>
      </p:grpSpPr>
      <p:sp>
        <p:nvSpPr>
          <p:cNvPr id="177" name="Google Shape;177;p26"/>
          <p:cNvSpPr txBox="1"/>
          <p:nvPr/>
        </p:nvSpPr>
        <p:spPr>
          <a:xfrm>
            <a:off x="680400" y="3372175"/>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outnumbered annual members from 11:00 p.m. to 03:00 a.m.</a:t>
            </a:r>
            <a:endParaRPr>
              <a:solidFill>
                <a:srgbClr val="434343"/>
              </a:solidFill>
              <a:latin typeface="Helvetica Neue"/>
              <a:ea typeface="Helvetica Neue"/>
              <a:cs typeface="Helvetica Neue"/>
              <a:sym typeface="Helvetica Neue"/>
            </a:endParaRPr>
          </a:p>
        </p:txBody>
      </p:sp>
      <p:sp>
        <p:nvSpPr>
          <p:cNvPr id="178" name="Google Shape;178;p26"/>
          <p:cNvSpPr txBox="1"/>
          <p:nvPr/>
        </p:nvSpPr>
        <p:spPr>
          <a:xfrm>
            <a:off x="680400" y="2254275"/>
            <a:ext cx="3488100" cy="1262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recorded the highest number of rides at 05:00 p.m.</a:t>
            </a:r>
            <a:endParaRPr>
              <a:solidFill>
                <a:srgbClr val="434343"/>
              </a:solidFill>
              <a:latin typeface="Roboto"/>
              <a:ea typeface="Roboto"/>
              <a:cs typeface="Roboto"/>
              <a:sym typeface="Roboto"/>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p:txBody>
      </p:sp>
      <p:sp>
        <p:nvSpPr>
          <p:cNvPr id="179" name="Google Shape;179;p26"/>
          <p:cNvSpPr txBox="1"/>
          <p:nvPr/>
        </p:nvSpPr>
        <p:spPr>
          <a:xfrm>
            <a:off x="680400" y="1515600"/>
            <a:ext cx="3488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have a higher frequency of trips from 06:00 a.m. to 09:00 a.m. and from 03:00 p.m. to 07:00 p.m.</a:t>
            </a:r>
            <a:endParaRPr>
              <a:solidFill>
                <a:srgbClr val="434343"/>
              </a:solidFill>
              <a:latin typeface="Helvetica Neue"/>
              <a:ea typeface="Helvetica Neue"/>
              <a:cs typeface="Helvetica Neue"/>
              <a:sym typeface="Helvetica Neue"/>
            </a:endParaRPr>
          </a:p>
        </p:txBody>
      </p:sp>
      <p:sp>
        <p:nvSpPr>
          <p:cNvPr id="180" name="Google Shape;180;p26"/>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Number of rides by start hour</a:t>
            </a:r>
            <a:endParaRPr sz="2300">
              <a:solidFill>
                <a:srgbClr val="414141"/>
              </a:solidFill>
              <a:latin typeface="Helvetica Neue"/>
              <a:ea typeface="Helvetica Neue"/>
              <a:cs typeface="Helvetica Neue"/>
              <a:sym typeface="Helvetica Neue"/>
            </a:endParaRPr>
          </a:p>
        </p:txBody>
      </p:sp>
      <p:pic>
        <p:nvPicPr>
          <p:cNvPr id="181" name="Google Shape;181;p26"/>
          <p:cNvPicPr preferRelativeResize="0"/>
          <p:nvPr/>
        </p:nvPicPr>
        <p:blipFill>
          <a:blip r:embed="rId3">
            <a:alphaModFix/>
          </a:blip>
          <a:stretch>
            <a:fillRect/>
          </a:stretch>
        </p:blipFill>
        <p:spPr>
          <a:xfrm>
            <a:off x="4888800" y="435775"/>
            <a:ext cx="3644775" cy="424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85" name="Shape 185"/>
        <p:cNvGrpSpPr/>
        <p:nvPr/>
      </p:nvGrpSpPr>
      <p:grpSpPr>
        <a:xfrm>
          <a:off x="0" y="0"/>
          <a:ext cx="0" cy="0"/>
          <a:chOff x="0" y="0"/>
          <a:chExt cx="0" cy="0"/>
        </a:xfrm>
      </p:grpSpPr>
      <p:sp>
        <p:nvSpPr>
          <p:cNvPr id="186" name="Google Shape;186;p27"/>
          <p:cNvSpPr txBox="1"/>
          <p:nvPr/>
        </p:nvSpPr>
        <p:spPr>
          <a:xfrm>
            <a:off x="536625" y="1879050"/>
            <a:ext cx="6615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Roboto"/>
                <a:ea typeface="Roboto"/>
                <a:cs typeface="Roboto"/>
                <a:sym typeface="Roboto"/>
              </a:rPr>
              <a:t>Average ride length by month </a:t>
            </a:r>
            <a:endParaRPr sz="3900">
              <a:solidFill>
                <a:srgbClr val="41414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90" name="Shape 190"/>
        <p:cNvGrpSpPr/>
        <p:nvPr/>
      </p:nvGrpSpPr>
      <p:grpSpPr>
        <a:xfrm>
          <a:off x="0" y="0"/>
          <a:ext cx="0" cy="0"/>
          <a:chOff x="0" y="0"/>
          <a:chExt cx="0" cy="0"/>
        </a:xfrm>
      </p:grpSpPr>
      <p:sp>
        <p:nvSpPr>
          <p:cNvPr id="191" name="Google Shape;191;p28"/>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have an average length higher than annual members throughout all the months.</a:t>
            </a:r>
            <a:endParaRPr>
              <a:solidFill>
                <a:srgbClr val="434343"/>
              </a:solidFill>
              <a:latin typeface="Helvetica Neue"/>
              <a:ea typeface="Helvetica Neue"/>
              <a:cs typeface="Helvetica Neue"/>
              <a:sym typeface="Helvetica Neue"/>
            </a:endParaRPr>
          </a:p>
        </p:txBody>
      </p:sp>
      <p:sp>
        <p:nvSpPr>
          <p:cNvPr id="192" name="Google Shape;192;p28"/>
          <p:cNvSpPr txBox="1"/>
          <p:nvPr/>
        </p:nvSpPr>
        <p:spPr>
          <a:xfrm>
            <a:off x="680400" y="3372175"/>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recorded trip averages lower than </a:t>
            </a:r>
            <a:r>
              <a:rPr lang="pt-BR">
                <a:solidFill>
                  <a:srgbClr val="434343"/>
                </a:solidFill>
                <a:latin typeface="Helvetica Neue"/>
                <a:ea typeface="Helvetica Neue"/>
                <a:cs typeface="Helvetica Neue"/>
                <a:sym typeface="Helvetica Neue"/>
              </a:rPr>
              <a:t>1000 seconds throughout all months</a:t>
            </a:r>
            <a:endParaRPr>
              <a:solidFill>
                <a:srgbClr val="434343"/>
              </a:solidFill>
              <a:latin typeface="Helvetica Neue"/>
              <a:ea typeface="Helvetica Neue"/>
              <a:cs typeface="Helvetica Neue"/>
              <a:sym typeface="Helvetica Neue"/>
            </a:endParaRPr>
          </a:p>
        </p:txBody>
      </p:sp>
      <p:sp>
        <p:nvSpPr>
          <p:cNvPr id="193" name="Google Shape;193;p28"/>
          <p:cNvSpPr txBox="1"/>
          <p:nvPr/>
        </p:nvSpPr>
        <p:spPr>
          <a:xfrm>
            <a:off x="680400" y="2275675"/>
            <a:ext cx="3488100" cy="1046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recorded the highest average ride length in May and March</a:t>
            </a:r>
            <a:endParaRPr>
              <a:solidFill>
                <a:srgbClr val="434343"/>
              </a:solidFill>
              <a:latin typeface="Helvetica Neue"/>
              <a:ea typeface="Helvetica Neue"/>
              <a:cs typeface="Helvetica Neue"/>
              <a:sym typeface="Helvetica Neue"/>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p:txBody>
      </p:sp>
      <p:sp>
        <p:nvSpPr>
          <p:cNvPr id="194" name="Google Shape;194;p28"/>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Average ride length by month</a:t>
            </a:r>
            <a:endParaRPr sz="2300">
              <a:solidFill>
                <a:srgbClr val="414141"/>
              </a:solidFill>
              <a:latin typeface="Helvetica Neue"/>
              <a:ea typeface="Helvetica Neue"/>
              <a:cs typeface="Helvetica Neue"/>
              <a:sym typeface="Helvetica Neue"/>
            </a:endParaRPr>
          </a:p>
        </p:txBody>
      </p:sp>
      <p:pic>
        <p:nvPicPr>
          <p:cNvPr id="195" name="Google Shape;195;p28"/>
          <p:cNvPicPr preferRelativeResize="0"/>
          <p:nvPr/>
        </p:nvPicPr>
        <p:blipFill>
          <a:blip r:embed="rId3">
            <a:alphaModFix/>
          </a:blip>
          <a:stretch>
            <a:fillRect/>
          </a:stretch>
        </p:blipFill>
        <p:spPr>
          <a:xfrm>
            <a:off x="4888800" y="435775"/>
            <a:ext cx="3644775" cy="4240775"/>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99" name="Shape 199"/>
        <p:cNvGrpSpPr/>
        <p:nvPr/>
      </p:nvGrpSpPr>
      <p:grpSpPr>
        <a:xfrm>
          <a:off x="0" y="0"/>
          <a:ext cx="0" cy="0"/>
          <a:chOff x="0" y="0"/>
          <a:chExt cx="0" cy="0"/>
        </a:xfrm>
      </p:grpSpPr>
      <p:sp>
        <p:nvSpPr>
          <p:cNvPr id="200" name="Google Shape;200;p29"/>
          <p:cNvSpPr txBox="1"/>
          <p:nvPr/>
        </p:nvSpPr>
        <p:spPr>
          <a:xfrm>
            <a:off x="536575" y="1879050"/>
            <a:ext cx="6792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Roboto"/>
                <a:ea typeface="Roboto"/>
                <a:cs typeface="Roboto"/>
                <a:sym typeface="Roboto"/>
              </a:rPr>
              <a:t>Average ride length by weekday</a:t>
            </a:r>
            <a:endParaRPr sz="3900">
              <a:solidFill>
                <a:srgbClr val="41414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04" name="Shape 204"/>
        <p:cNvGrpSpPr/>
        <p:nvPr/>
      </p:nvGrpSpPr>
      <p:grpSpPr>
        <a:xfrm>
          <a:off x="0" y="0"/>
          <a:ext cx="0" cy="0"/>
          <a:chOff x="0" y="0"/>
          <a:chExt cx="0" cy="0"/>
        </a:xfrm>
      </p:grpSpPr>
      <p:sp>
        <p:nvSpPr>
          <p:cNvPr id="205" name="Google Shape;205;p30"/>
          <p:cNvSpPr txBox="1"/>
          <p:nvPr/>
        </p:nvSpPr>
        <p:spPr>
          <a:xfrm>
            <a:off x="680400" y="2232825"/>
            <a:ext cx="34881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dk2"/>
              </a:solidFill>
              <a:latin typeface="Helvetica Neue"/>
              <a:ea typeface="Helvetica Neue"/>
              <a:cs typeface="Helvetica Neue"/>
              <a:sym typeface="Helvetica Neue"/>
            </a:endParaRPr>
          </a:p>
          <a:p>
            <a:pPr indent="-317500" lvl="0" marL="457200" rtl="0" algn="l">
              <a:spcBef>
                <a:spcPts val="0"/>
              </a:spcBef>
              <a:spcAft>
                <a:spcPts val="0"/>
              </a:spcAft>
              <a:buClr>
                <a:schemeClr val="dk2"/>
              </a:buClr>
              <a:buSzPts val="1400"/>
              <a:buFont typeface="Helvetica Neue"/>
              <a:buChar char="●"/>
            </a:pPr>
            <a:r>
              <a:rPr lang="pt-BR">
                <a:solidFill>
                  <a:schemeClr val="dk2"/>
                </a:solidFill>
                <a:latin typeface="Helvetica Neue"/>
                <a:ea typeface="Helvetica Neue"/>
                <a:cs typeface="Helvetica Neue"/>
                <a:sym typeface="Helvetica Neue"/>
              </a:rPr>
              <a:t>Through the weekends, casual users used shared bikes with an average higher than 1.500 seconds</a:t>
            </a:r>
            <a:endParaRPr>
              <a:solidFill>
                <a:srgbClr val="434343"/>
              </a:solidFill>
              <a:latin typeface="Roboto"/>
              <a:ea typeface="Roboto"/>
              <a:cs typeface="Roboto"/>
              <a:sym typeface="Roboto"/>
            </a:endParaRPr>
          </a:p>
        </p:txBody>
      </p:sp>
      <p:sp>
        <p:nvSpPr>
          <p:cNvPr id="206" name="Google Shape;206;p30"/>
          <p:cNvSpPr txBox="1"/>
          <p:nvPr/>
        </p:nvSpPr>
        <p:spPr>
          <a:xfrm>
            <a:off x="680400" y="3372175"/>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recorded averages below 1000 seconds in the whole week</a:t>
            </a:r>
            <a:endParaRPr>
              <a:solidFill>
                <a:srgbClr val="434343"/>
              </a:solidFill>
              <a:latin typeface="Helvetica Neue"/>
              <a:ea typeface="Helvetica Neue"/>
              <a:cs typeface="Helvetica Neue"/>
              <a:sym typeface="Helvetica Neue"/>
            </a:endParaRPr>
          </a:p>
        </p:txBody>
      </p:sp>
      <p:sp>
        <p:nvSpPr>
          <p:cNvPr id="207" name="Google Shape;207;p30"/>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have used shared bikes with average trips above 1000 seconds in the whole week</a:t>
            </a:r>
            <a:endParaRPr>
              <a:solidFill>
                <a:srgbClr val="434343"/>
              </a:solidFill>
              <a:latin typeface="Helvetica Neue"/>
              <a:ea typeface="Helvetica Neue"/>
              <a:cs typeface="Helvetica Neue"/>
              <a:sym typeface="Helvetica Neue"/>
            </a:endParaRPr>
          </a:p>
        </p:txBody>
      </p:sp>
      <p:sp>
        <p:nvSpPr>
          <p:cNvPr id="208" name="Google Shape;208;p30"/>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Average ride length by weekday</a:t>
            </a:r>
            <a:endParaRPr sz="2300">
              <a:solidFill>
                <a:srgbClr val="414141"/>
              </a:solidFill>
              <a:latin typeface="Helvetica Neue"/>
              <a:ea typeface="Helvetica Neue"/>
              <a:cs typeface="Helvetica Neue"/>
              <a:sym typeface="Helvetica Neue"/>
            </a:endParaRPr>
          </a:p>
        </p:txBody>
      </p:sp>
      <p:pic>
        <p:nvPicPr>
          <p:cNvPr id="209" name="Google Shape;209;p30"/>
          <p:cNvPicPr preferRelativeResize="0"/>
          <p:nvPr/>
        </p:nvPicPr>
        <p:blipFill>
          <a:blip r:embed="rId3">
            <a:alphaModFix/>
          </a:blip>
          <a:stretch>
            <a:fillRect/>
          </a:stretch>
        </p:blipFill>
        <p:spPr>
          <a:xfrm>
            <a:off x="4888800" y="435775"/>
            <a:ext cx="3644775" cy="424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13" name="Shape 213"/>
        <p:cNvGrpSpPr/>
        <p:nvPr/>
      </p:nvGrpSpPr>
      <p:grpSpPr>
        <a:xfrm>
          <a:off x="0" y="0"/>
          <a:ext cx="0" cy="0"/>
          <a:chOff x="0" y="0"/>
          <a:chExt cx="0" cy="0"/>
        </a:xfrm>
      </p:grpSpPr>
      <p:sp>
        <p:nvSpPr>
          <p:cNvPr id="214" name="Google Shape;214;p31"/>
          <p:cNvSpPr txBox="1"/>
          <p:nvPr/>
        </p:nvSpPr>
        <p:spPr>
          <a:xfrm>
            <a:off x="536625" y="187920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Number of rides by bicycle type</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91" name="Shape 91"/>
        <p:cNvGrpSpPr/>
        <p:nvPr/>
      </p:nvGrpSpPr>
      <p:grpSpPr>
        <a:xfrm>
          <a:off x="0" y="0"/>
          <a:ext cx="0" cy="0"/>
          <a:chOff x="0" y="0"/>
          <a:chExt cx="0" cy="0"/>
        </a:xfrm>
      </p:grpSpPr>
      <p:sp>
        <p:nvSpPr>
          <p:cNvPr id="92" name="Google Shape;92;p14"/>
          <p:cNvSpPr txBox="1"/>
          <p:nvPr/>
        </p:nvSpPr>
        <p:spPr>
          <a:xfrm>
            <a:off x="3461850" y="133200"/>
            <a:ext cx="222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800">
                <a:solidFill>
                  <a:srgbClr val="434343"/>
                </a:solidFill>
                <a:latin typeface="Helvetica Neue"/>
                <a:ea typeface="Helvetica Neue"/>
                <a:cs typeface="Helvetica Neue"/>
                <a:sym typeface="Helvetica Neue"/>
              </a:rPr>
              <a:t>Contents</a:t>
            </a:r>
            <a:endParaRPr sz="3800">
              <a:solidFill>
                <a:srgbClr val="434343"/>
              </a:solidFill>
              <a:latin typeface="Helvetica Neue"/>
              <a:ea typeface="Helvetica Neue"/>
              <a:cs typeface="Helvetica Neue"/>
              <a:sym typeface="Helvetica Neue"/>
            </a:endParaRPr>
          </a:p>
        </p:txBody>
      </p:sp>
      <p:sp>
        <p:nvSpPr>
          <p:cNvPr id="93" name="Google Shape;93;p14"/>
          <p:cNvSpPr/>
          <p:nvPr/>
        </p:nvSpPr>
        <p:spPr>
          <a:xfrm>
            <a:off x="700475" y="1773663"/>
            <a:ext cx="282900" cy="198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00475" y="2272738"/>
            <a:ext cx="282900" cy="198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700475" y="2771813"/>
            <a:ext cx="282900" cy="198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00475" y="3270888"/>
            <a:ext cx="282900" cy="198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1075350" y="1672575"/>
            <a:ext cx="37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666666"/>
                </a:solidFill>
                <a:latin typeface="Helvetica Neue"/>
                <a:ea typeface="Helvetica Neue"/>
                <a:cs typeface="Helvetica Neue"/>
                <a:sym typeface="Helvetica Neue"/>
              </a:rPr>
              <a:t>Objective</a:t>
            </a:r>
            <a:endParaRPr>
              <a:solidFill>
                <a:srgbClr val="666666"/>
              </a:solidFill>
              <a:latin typeface="Helvetica Neue"/>
              <a:ea typeface="Helvetica Neue"/>
              <a:cs typeface="Helvetica Neue"/>
              <a:sym typeface="Helvetica Neue"/>
            </a:endParaRPr>
          </a:p>
        </p:txBody>
      </p:sp>
      <p:sp>
        <p:nvSpPr>
          <p:cNvPr id="98" name="Google Shape;98;p14"/>
          <p:cNvSpPr txBox="1"/>
          <p:nvPr/>
        </p:nvSpPr>
        <p:spPr>
          <a:xfrm>
            <a:off x="608500" y="1115750"/>
            <a:ext cx="501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solidFill>
                  <a:srgbClr val="434343"/>
                </a:solidFill>
                <a:latin typeface="Helvetica Neue"/>
                <a:ea typeface="Helvetica Neue"/>
                <a:cs typeface="Helvetica Neue"/>
                <a:sym typeface="Helvetica Neue"/>
              </a:rPr>
              <a:t>Cyclistic - Bike-Share</a:t>
            </a:r>
            <a:endParaRPr sz="2000">
              <a:solidFill>
                <a:srgbClr val="434343"/>
              </a:solidFill>
              <a:latin typeface="Helvetica Neue"/>
              <a:ea typeface="Helvetica Neue"/>
              <a:cs typeface="Helvetica Neue"/>
              <a:sym typeface="Helvetica Neue"/>
            </a:endParaRPr>
          </a:p>
        </p:txBody>
      </p:sp>
      <p:sp>
        <p:nvSpPr>
          <p:cNvPr id="99" name="Google Shape;99;p14"/>
          <p:cNvSpPr/>
          <p:nvPr/>
        </p:nvSpPr>
        <p:spPr>
          <a:xfrm>
            <a:off x="700475" y="3769963"/>
            <a:ext cx="282900" cy="198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1075350" y="2171650"/>
            <a:ext cx="370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666666"/>
                </a:solidFill>
                <a:latin typeface="Helvetica Neue"/>
                <a:ea typeface="Helvetica Neue"/>
                <a:cs typeface="Helvetica Neue"/>
                <a:sym typeface="Helvetica Neue"/>
              </a:rPr>
              <a:t>Discoveries</a:t>
            </a:r>
            <a:endParaRPr>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
        <p:nvSpPr>
          <p:cNvPr id="101" name="Google Shape;101;p14"/>
          <p:cNvSpPr txBox="1"/>
          <p:nvPr/>
        </p:nvSpPr>
        <p:spPr>
          <a:xfrm>
            <a:off x="1075350" y="3169800"/>
            <a:ext cx="37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666666"/>
                </a:solidFill>
                <a:latin typeface="Helvetica Neue"/>
                <a:ea typeface="Helvetica Neue"/>
                <a:cs typeface="Helvetica Neue"/>
                <a:sym typeface="Helvetica Neue"/>
              </a:rPr>
              <a:t>Recommendations</a:t>
            </a:r>
            <a:endParaRPr>
              <a:solidFill>
                <a:srgbClr val="666666"/>
              </a:solidFill>
              <a:latin typeface="Helvetica Neue"/>
              <a:ea typeface="Helvetica Neue"/>
              <a:cs typeface="Helvetica Neue"/>
              <a:sym typeface="Helvetica Neue"/>
            </a:endParaRPr>
          </a:p>
        </p:txBody>
      </p:sp>
      <p:sp>
        <p:nvSpPr>
          <p:cNvPr id="102" name="Google Shape;102;p14"/>
          <p:cNvSpPr txBox="1"/>
          <p:nvPr/>
        </p:nvSpPr>
        <p:spPr>
          <a:xfrm>
            <a:off x="1075350" y="3668875"/>
            <a:ext cx="37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666666"/>
                </a:solidFill>
                <a:latin typeface="Helvetica Neue"/>
                <a:ea typeface="Helvetica Neue"/>
                <a:cs typeface="Helvetica Neue"/>
                <a:sym typeface="Helvetica Neue"/>
              </a:rPr>
              <a:t>Appendix</a:t>
            </a:r>
            <a:endParaRPr>
              <a:solidFill>
                <a:srgbClr val="666666"/>
              </a:solidFill>
              <a:latin typeface="Helvetica Neue"/>
              <a:ea typeface="Helvetica Neue"/>
              <a:cs typeface="Helvetica Neue"/>
              <a:sym typeface="Helvetica Neue"/>
            </a:endParaRPr>
          </a:p>
        </p:txBody>
      </p:sp>
      <p:sp>
        <p:nvSpPr>
          <p:cNvPr id="103" name="Google Shape;103;p14"/>
          <p:cNvSpPr txBox="1"/>
          <p:nvPr/>
        </p:nvSpPr>
        <p:spPr>
          <a:xfrm>
            <a:off x="1075350" y="2670725"/>
            <a:ext cx="370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666666"/>
                </a:solidFill>
                <a:latin typeface="Helvetica Neue"/>
                <a:ea typeface="Helvetica Neue"/>
                <a:cs typeface="Helvetica Neue"/>
                <a:sym typeface="Helvetica Neue"/>
              </a:rPr>
              <a:t>Conclusion</a:t>
            </a:r>
            <a:endParaRPr>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18" name="Shape 218"/>
        <p:cNvGrpSpPr/>
        <p:nvPr/>
      </p:nvGrpSpPr>
      <p:grpSpPr>
        <a:xfrm>
          <a:off x="0" y="0"/>
          <a:ext cx="0" cy="0"/>
          <a:chOff x="0" y="0"/>
          <a:chExt cx="0" cy="0"/>
        </a:xfrm>
      </p:grpSpPr>
      <p:sp>
        <p:nvSpPr>
          <p:cNvPr id="219" name="Google Shape;219;p32"/>
          <p:cNvSpPr txBox="1"/>
          <p:nvPr/>
        </p:nvSpPr>
        <p:spPr>
          <a:xfrm>
            <a:off x="680400" y="2242350"/>
            <a:ext cx="34881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haven’t used docked bikes</a:t>
            </a:r>
            <a:endParaRPr>
              <a:solidFill>
                <a:srgbClr val="434343"/>
              </a:solidFill>
              <a:latin typeface="Roboto"/>
              <a:ea typeface="Roboto"/>
              <a:cs typeface="Roboto"/>
              <a:sym typeface="Roboto"/>
            </a:endParaRPr>
          </a:p>
        </p:txBody>
      </p:sp>
      <p:sp>
        <p:nvSpPr>
          <p:cNvPr id="220" name="Google Shape;220;p32"/>
          <p:cNvSpPr txBox="1"/>
          <p:nvPr/>
        </p:nvSpPr>
        <p:spPr>
          <a:xfrm>
            <a:off x="680400" y="3372175"/>
            <a:ext cx="348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Electric bikes are the second most used bikes</a:t>
            </a:r>
            <a:endParaRPr>
              <a:solidFill>
                <a:srgbClr val="434343"/>
              </a:solidFill>
              <a:latin typeface="Helvetica Neue"/>
              <a:ea typeface="Helvetica Neue"/>
              <a:cs typeface="Helvetica Neue"/>
              <a:sym typeface="Helvetica Neue"/>
            </a:endParaRPr>
          </a:p>
        </p:txBody>
      </p:sp>
      <p:sp>
        <p:nvSpPr>
          <p:cNvPr id="221" name="Google Shape;221;p32"/>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Number of rides by bicycle type</a:t>
            </a:r>
            <a:endParaRPr sz="2300">
              <a:solidFill>
                <a:srgbClr val="414141"/>
              </a:solidFill>
              <a:latin typeface="Helvetica Neue"/>
              <a:ea typeface="Helvetica Neue"/>
              <a:cs typeface="Helvetica Neue"/>
              <a:sym typeface="Helvetica Neue"/>
            </a:endParaRPr>
          </a:p>
        </p:txBody>
      </p:sp>
      <p:sp>
        <p:nvSpPr>
          <p:cNvPr id="222" name="Google Shape;222;p32"/>
          <p:cNvSpPr txBox="1"/>
          <p:nvPr/>
        </p:nvSpPr>
        <p:spPr>
          <a:xfrm>
            <a:off x="680400" y="1515600"/>
            <a:ext cx="348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Annual members and casual users have a preference for classic bikes</a:t>
            </a:r>
            <a:endParaRPr>
              <a:solidFill>
                <a:srgbClr val="434343"/>
              </a:solidFill>
              <a:latin typeface="Helvetica Neue"/>
              <a:ea typeface="Helvetica Neue"/>
              <a:cs typeface="Helvetica Neue"/>
              <a:sym typeface="Helvetica Neue"/>
            </a:endParaRPr>
          </a:p>
        </p:txBody>
      </p:sp>
      <p:pic>
        <p:nvPicPr>
          <p:cNvPr id="223" name="Google Shape;223;p32"/>
          <p:cNvPicPr preferRelativeResize="0"/>
          <p:nvPr/>
        </p:nvPicPr>
        <p:blipFill>
          <a:blip r:embed="rId3">
            <a:alphaModFix/>
          </a:blip>
          <a:stretch>
            <a:fillRect/>
          </a:stretch>
        </p:blipFill>
        <p:spPr>
          <a:xfrm>
            <a:off x="4888800" y="435775"/>
            <a:ext cx="3644775" cy="424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27" name="Shape 227"/>
        <p:cNvGrpSpPr/>
        <p:nvPr/>
      </p:nvGrpSpPr>
      <p:grpSpPr>
        <a:xfrm>
          <a:off x="0" y="0"/>
          <a:ext cx="0" cy="0"/>
          <a:chOff x="0" y="0"/>
          <a:chExt cx="0" cy="0"/>
        </a:xfrm>
      </p:grpSpPr>
      <p:sp>
        <p:nvSpPr>
          <p:cNvPr id="228" name="Google Shape;228;p33"/>
          <p:cNvSpPr txBox="1"/>
          <p:nvPr/>
        </p:nvSpPr>
        <p:spPr>
          <a:xfrm>
            <a:off x="536600" y="187905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Average ride length by bicycle type</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32" name="Shape 232"/>
        <p:cNvGrpSpPr/>
        <p:nvPr/>
      </p:nvGrpSpPr>
      <p:grpSpPr>
        <a:xfrm>
          <a:off x="0" y="0"/>
          <a:ext cx="0" cy="0"/>
          <a:chOff x="0" y="0"/>
          <a:chExt cx="0" cy="0"/>
        </a:xfrm>
      </p:grpSpPr>
      <p:sp>
        <p:nvSpPr>
          <p:cNvPr id="233" name="Google Shape;233;p34"/>
          <p:cNvSpPr txBox="1"/>
          <p:nvPr/>
        </p:nvSpPr>
        <p:spPr>
          <a:xfrm>
            <a:off x="680400" y="2156613"/>
            <a:ext cx="34881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exceeded annual members in trip average in all bicycle types</a:t>
            </a:r>
            <a:endParaRPr>
              <a:solidFill>
                <a:srgbClr val="434343"/>
              </a:solidFill>
              <a:latin typeface="Roboto"/>
              <a:ea typeface="Roboto"/>
              <a:cs typeface="Roboto"/>
              <a:sym typeface="Roboto"/>
            </a:endParaRPr>
          </a:p>
        </p:txBody>
      </p:sp>
      <p:sp>
        <p:nvSpPr>
          <p:cNvPr id="234" name="Google Shape;234;p34"/>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Average ride length by bicycle type</a:t>
            </a:r>
            <a:endParaRPr sz="2300">
              <a:solidFill>
                <a:srgbClr val="414141"/>
              </a:solidFill>
              <a:latin typeface="Helvetica Neue"/>
              <a:ea typeface="Helvetica Neue"/>
              <a:cs typeface="Helvetica Neue"/>
              <a:sym typeface="Helvetica Neue"/>
            </a:endParaRPr>
          </a:p>
        </p:txBody>
      </p:sp>
      <p:sp>
        <p:nvSpPr>
          <p:cNvPr id="235" name="Google Shape;235;p34"/>
          <p:cNvSpPr txBox="1"/>
          <p:nvPr/>
        </p:nvSpPr>
        <p:spPr>
          <a:xfrm>
            <a:off x="680400" y="1515600"/>
            <a:ext cx="3707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Casual users used docked bikes with an average of above 3000 seconds</a:t>
            </a:r>
            <a:endParaRPr>
              <a:solidFill>
                <a:srgbClr val="434343"/>
              </a:solidFill>
              <a:latin typeface="Helvetica Neue"/>
              <a:ea typeface="Helvetica Neue"/>
              <a:cs typeface="Helvetica Neue"/>
              <a:sym typeface="Helvetica Neue"/>
            </a:endParaRPr>
          </a:p>
        </p:txBody>
      </p:sp>
      <p:pic>
        <p:nvPicPr>
          <p:cNvPr id="236" name="Google Shape;236;p34"/>
          <p:cNvPicPr preferRelativeResize="0"/>
          <p:nvPr/>
        </p:nvPicPr>
        <p:blipFill>
          <a:blip r:embed="rId3">
            <a:alphaModFix/>
          </a:blip>
          <a:stretch>
            <a:fillRect/>
          </a:stretch>
        </p:blipFill>
        <p:spPr>
          <a:xfrm>
            <a:off x="4888800" y="435773"/>
            <a:ext cx="3644775" cy="424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40" name="Shape 240"/>
        <p:cNvGrpSpPr/>
        <p:nvPr/>
      </p:nvGrpSpPr>
      <p:grpSpPr>
        <a:xfrm>
          <a:off x="0" y="0"/>
          <a:ext cx="0" cy="0"/>
          <a:chOff x="0" y="0"/>
          <a:chExt cx="0" cy="0"/>
        </a:xfrm>
      </p:grpSpPr>
      <p:sp>
        <p:nvSpPr>
          <p:cNvPr id="241" name="Google Shape;241;p35"/>
          <p:cNvSpPr txBox="1"/>
          <p:nvPr/>
        </p:nvSpPr>
        <p:spPr>
          <a:xfrm>
            <a:off x="536600" y="187920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10 most used stations by casual</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45" name="Shape 245"/>
        <p:cNvGrpSpPr/>
        <p:nvPr/>
      </p:nvGrpSpPr>
      <p:grpSpPr>
        <a:xfrm>
          <a:off x="0" y="0"/>
          <a:ext cx="0" cy="0"/>
          <a:chOff x="0" y="0"/>
          <a:chExt cx="0" cy="0"/>
        </a:xfrm>
      </p:grpSpPr>
      <p:sp>
        <p:nvSpPr>
          <p:cNvPr id="246" name="Google Shape;246;p36"/>
          <p:cNvSpPr txBox="1"/>
          <p:nvPr/>
        </p:nvSpPr>
        <p:spPr>
          <a:xfrm>
            <a:off x="680400" y="2156625"/>
            <a:ext cx="34881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 Streeter Dr &amp; Grand Ave was the most used stations by casual users exceeding 50.000 trips</a:t>
            </a:r>
            <a:endParaRPr>
              <a:solidFill>
                <a:srgbClr val="434343"/>
              </a:solidFill>
              <a:latin typeface="Roboto"/>
              <a:ea typeface="Roboto"/>
              <a:cs typeface="Roboto"/>
              <a:sym typeface="Roboto"/>
            </a:endParaRPr>
          </a:p>
        </p:txBody>
      </p:sp>
      <p:sp>
        <p:nvSpPr>
          <p:cNvPr id="247" name="Google Shape;247;p36"/>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 ten most used stations by casual are close to tourist attractions</a:t>
            </a:r>
            <a:endParaRPr>
              <a:solidFill>
                <a:srgbClr val="434343"/>
              </a:solidFill>
              <a:latin typeface="Helvetica Neue"/>
              <a:ea typeface="Helvetica Neue"/>
              <a:cs typeface="Helvetica Neue"/>
              <a:sym typeface="Helvetica Neue"/>
            </a:endParaRPr>
          </a:p>
        </p:txBody>
      </p:sp>
      <p:sp>
        <p:nvSpPr>
          <p:cNvPr id="248" name="Google Shape;248;p36"/>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10 most used stations by casual</a:t>
            </a:r>
            <a:endParaRPr sz="2300">
              <a:solidFill>
                <a:srgbClr val="414141"/>
              </a:solidFill>
              <a:latin typeface="Helvetica Neue"/>
              <a:ea typeface="Helvetica Neue"/>
              <a:cs typeface="Helvetica Neue"/>
              <a:sym typeface="Helvetica Neue"/>
            </a:endParaRPr>
          </a:p>
        </p:txBody>
      </p:sp>
      <p:pic>
        <p:nvPicPr>
          <p:cNvPr id="249" name="Google Shape;249;p36"/>
          <p:cNvPicPr preferRelativeResize="0"/>
          <p:nvPr/>
        </p:nvPicPr>
        <p:blipFill>
          <a:blip r:embed="rId3">
            <a:alphaModFix/>
          </a:blip>
          <a:stretch>
            <a:fillRect/>
          </a:stretch>
        </p:blipFill>
        <p:spPr>
          <a:xfrm>
            <a:off x="4892975" y="435775"/>
            <a:ext cx="3644775" cy="4240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53" name="Shape 253"/>
        <p:cNvGrpSpPr/>
        <p:nvPr/>
      </p:nvGrpSpPr>
      <p:grpSpPr>
        <a:xfrm>
          <a:off x="0" y="0"/>
          <a:ext cx="0" cy="0"/>
          <a:chOff x="0" y="0"/>
          <a:chExt cx="0" cy="0"/>
        </a:xfrm>
      </p:grpSpPr>
      <p:sp>
        <p:nvSpPr>
          <p:cNvPr id="254" name="Google Shape;254;p37"/>
          <p:cNvSpPr txBox="1"/>
          <p:nvPr/>
        </p:nvSpPr>
        <p:spPr>
          <a:xfrm>
            <a:off x="536625" y="187905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10 most used stations by member</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58" name="Shape 258"/>
        <p:cNvGrpSpPr/>
        <p:nvPr/>
      </p:nvGrpSpPr>
      <p:grpSpPr>
        <a:xfrm>
          <a:off x="0" y="0"/>
          <a:ext cx="0" cy="0"/>
          <a:chOff x="0" y="0"/>
          <a:chExt cx="0" cy="0"/>
        </a:xfrm>
      </p:grpSpPr>
      <p:sp>
        <p:nvSpPr>
          <p:cNvPr id="259" name="Google Shape;259;p38"/>
          <p:cNvSpPr txBox="1"/>
          <p:nvPr/>
        </p:nvSpPr>
        <p:spPr>
          <a:xfrm>
            <a:off x="680400" y="2156625"/>
            <a:ext cx="34881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Kingsbury St &amp; Kinzie St station was the most used station by members exceeding 2.500 trips</a:t>
            </a:r>
            <a:endParaRPr>
              <a:solidFill>
                <a:srgbClr val="434343"/>
              </a:solidFill>
              <a:latin typeface="Roboto"/>
              <a:ea typeface="Roboto"/>
              <a:cs typeface="Roboto"/>
              <a:sym typeface="Roboto"/>
            </a:endParaRPr>
          </a:p>
        </p:txBody>
      </p:sp>
      <p:sp>
        <p:nvSpPr>
          <p:cNvPr id="260" name="Google Shape;260;p38"/>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10 most used stations by member</a:t>
            </a:r>
            <a:endParaRPr sz="2300">
              <a:solidFill>
                <a:srgbClr val="414141"/>
              </a:solidFill>
              <a:latin typeface="Helvetica Neue"/>
              <a:ea typeface="Helvetica Neue"/>
              <a:cs typeface="Helvetica Neue"/>
              <a:sym typeface="Helvetica Neue"/>
            </a:endParaRPr>
          </a:p>
        </p:txBody>
      </p:sp>
      <p:sp>
        <p:nvSpPr>
          <p:cNvPr id="261" name="Google Shape;261;p38"/>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 ten most used stations by member are close to commercial, residential, and educational areas</a:t>
            </a:r>
            <a:endParaRPr>
              <a:solidFill>
                <a:srgbClr val="434343"/>
              </a:solidFill>
              <a:latin typeface="Helvetica Neue"/>
              <a:ea typeface="Helvetica Neue"/>
              <a:cs typeface="Helvetica Neue"/>
              <a:sym typeface="Helvetica Neue"/>
            </a:endParaRPr>
          </a:p>
        </p:txBody>
      </p:sp>
      <p:pic>
        <p:nvPicPr>
          <p:cNvPr id="262" name="Google Shape;262;p38"/>
          <p:cNvPicPr preferRelativeResize="0"/>
          <p:nvPr/>
        </p:nvPicPr>
        <p:blipFill>
          <a:blip r:embed="rId3">
            <a:alphaModFix/>
          </a:blip>
          <a:stretch>
            <a:fillRect/>
          </a:stretch>
        </p:blipFill>
        <p:spPr>
          <a:xfrm>
            <a:off x="4888200" y="435775"/>
            <a:ext cx="3644775" cy="4240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66" name="Shape 266"/>
        <p:cNvGrpSpPr/>
        <p:nvPr/>
      </p:nvGrpSpPr>
      <p:grpSpPr>
        <a:xfrm>
          <a:off x="0" y="0"/>
          <a:ext cx="0" cy="0"/>
          <a:chOff x="0" y="0"/>
          <a:chExt cx="0" cy="0"/>
        </a:xfrm>
      </p:grpSpPr>
      <p:sp>
        <p:nvSpPr>
          <p:cNvPr id="267" name="Google Shape;267;p39"/>
          <p:cNvSpPr txBox="1"/>
          <p:nvPr/>
        </p:nvSpPr>
        <p:spPr>
          <a:xfrm>
            <a:off x="536400" y="1879200"/>
            <a:ext cx="3495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Conclusion</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71" name="Shape 271"/>
        <p:cNvGrpSpPr/>
        <p:nvPr/>
      </p:nvGrpSpPr>
      <p:grpSpPr>
        <a:xfrm>
          <a:off x="0" y="0"/>
          <a:ext cx="0" cy="0"/>
          <a:chOff x="0" y="0"/>
          <a:chExt cx="0" cy="0"/>
        </a:xfrm>
      </p:grpSpPr>
      <p:sp>
        <p:nvSpPr>
          <p:cNvPr id="272" name="Google Shape;272;p40"/>
          <p:cNvSpPr txBox="1"/>
          <p:nvPr/>
        </p:nvSpPr>
        <p:spPr>
          <a:xfrm>
            <a:off x="3236100" y="133200"/>
            <a:ext cx="2671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800">
                <a:solidFill>
                  <a:srgbClr val="434343"/>
                </a:solidFill>
                <a:latin typeface="Roboto"/>
                <a:ea typeface="Roboto"/>
                <a:cs typeface="Roboto"/>
                <a:sym typeface="Roboto"/>
              </a:rPr>
              <a:t>Conclusion</a:t>
            </a:r>
            <a:endParaRPr sz="3800">
              <a:solidFill>
                <a:srgbClr val="434343"/>
              </a:solidFill>
              <a:latin typeface="Roboto"/>
              <a:ea typeface="Roboto"/>
              <a:cs typeface="Roboto"/>
              <a:sym typeface="Roboto"/>
            </a:endParaRPr>
          </a:p>
        </p:txBody>
      </p:sp>
      <p:sp>
        <p:nvSpPr>
          <p:cNvPr id="273" name="Google Shape;273;p40"/>
          <p:cNvSpPr/>
          <p:nvPr/>
        </p:nvSpPr>
        <p:spPr>
          <a:xfrm>
            <a:off x="367950" y="1576425"/>
            <a:ext cx="2800200" cy="2449200"/>
          </a:xfrm>
          <a:prstGeom prst="wedgeRoundRectCallout">
            <a:avLst>
              <a:gd fmla="val -20833" name="adj1"/>
              <a:gd fmla="val 62500" name="adj2"/>
              <a:gd fmla="val 0" name="adj3"/>
            </a:avLst>
          </a:prstGeom>
          <a:solidFill>
            <a:srgbClr val="9BD9F1">
              <a:alpha val="90960"/>
            </a:srgbClr>
          </a:solid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74" name="Google Shape;274;p40"/>
          <p:cNvSpPr txBox="1"/>
          <p:nvPr/>
        </p:nvSpPr>
        <p:spPr>
          <a:xfrm>
            <a:off x="496350" y="1739025"/>
            <a:ext cx="2671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Helvetica Neue"/>
                <a:ea typeface="Helvetica Neue"/>
                <a:cs typeface="Helvetica Neue"/>
                <a:sym typeface="Helvetica Neue"/>
              </a:rPr>
              <a:t>Annual members </a:t>
            </a:r>
            <a:endParaRPr b="1">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chemeClr val="dk2"/>
                </a:solidFill>
                <a:latin typeface="Helvetica Neue"/>
                <a:ea typeface="Helvetica Neue"/>
                <a:cs typeface="Helvetica Neue"/>
                <a:sym typeface="Helvetica Neue"/>
              </a:rPr>
              <a:t>use Cyclistic bikes during the week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chemeClr val="lt1"/>
                </a:solidFill>
                <a:latin typeface="Helvetica Neue"/>
                <a:ea typeface="Helvetica Neue"/>
                <a:cs typeface="Helvetica Neue"/>
                <a:sym typeface="Helvetica Neue"/>
              </a:rPr>
              <a:t>from 06:00 a.m. to 09:00 a.m.</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chemeClr val="dk2"/>
                </a:solidFill>
                <a:latin typeface="Helvetica Neue"/>
                <a:ea typeface="Helvetica Neue"/>
                <a:cs typeface="Helvetica Neue"/>
                <a:sym typeface="Helvetica Neue"/>
              </a:rPr>
              <a:t>and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chemeClr val="lt1"/>
                </a:solidFill>
                <a:latin typeface="Helvetica Neue"/>
                <a:ea typeface="Helvetica Neue"/>
                <a:cs typeface="Helvetica Neue"/>
                <a:sym typeface="Helvetica Neue"/>
              </a:rPr>
              <a:t>from 03:00 p.m. to 07:00 p.m.</a:t>
            </a:r>
            <a:r>
              <a:rPr b="1" lang="pt-BR">
                <a:solidFill>
                  <a:schemeClr val="dk2"/>
                </a:solidFill>
                <a:latin typeface="Helvetica Neue"/>
                <a:ea typeface="Helvetica Neue"/>
                <a:cs typeface="Helvetica Neue"/>
                <a:sym typeface="Helvetica Neue"/>
              </a:rPr>
              <a:t>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chemeClr val="dk2"/>
                </a:solidFill>
                <a:latin typeface="Helvetica Neue"/>
                <a:ea typeface="Helvetica Neue"/>
                <a:cs typeface="Helvetica Neue"/>
                <a:sym typeface="Helvetica Neue"/>
              </a:rPr>
              <a:t>at stations close to </a:t>
            </a:r>
            <a:r>
              <a:rPr b="1" lang="pt-BR">
                <a:solidFill>
                  <a:schemeClr val="lt1"/>
                </a:solidFill>
                <a:latin typeface="Helvetica Neue"/>
                <a:ea typeface="Helvetica Neue"/>
                <a:cs typeface="Helvetica Neue"/>
                <a:sym typeface="Helvetica Neue"/>
              </a:rPr>
              <a:t>commercial, residential, and educational areas</a:t>
            </a:r>
            <a:r>
              <a:rPr b="1" lang="pt-BR">
                <a:solidFill>
                  <a:schemeClr val="dk2"/>
                </a:solidFill>
                <a:latin typeface="Helvetica Neue"/>
                <a:ea typeface="Helvetica Neue"/>
                <a:cs typeface="Helvetica Neue"/>
                <a:sym typeface="Helvetica Neue"/>
              </a:rPr>
              <a:t>.</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
        <p:nvSpPr>
          <p:cNvPr id="275" name="Google Shape;275;p40"/>
          <p:cNvSpPr/>
          <p:nvPr/>
        </p:nvSpPr>
        <p:spPr>
          <a:xfrm>
            <a:off x="3453963" y="1576425"/>
            <a:ext cx="2214600" cy="2449200"/>
          </a:xfrm>
          <a:prstGeom prst="wedgeRoundRectCallout">
            <a:avLst>
              <a:gd fmla="val -20833" name="adj1"/>
              <a:gd fmla="val 62500" name="adj2"/>
              <a:gd fmla="val 0" name="adj3"/>
            </a:avLst>
          </a:prstGeom>
          <a:solidFill>
            <a:srgbClr val="9BD9F1">
              <a:alpha val="90960"/>
            </a:srgbClr>
          </a:solid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276" name="Google Shape;276;p40"/>
          <p:cNvSpPr txBox="1"/>
          <p:nvPr/>
        </p:nvSpPr>
        <p:spPr>
          <a:xfrm>
            <a:off x="3593400" y="1739025"/>
            <a:ext cx="2085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Casual users </a:t>
            </a:r>
            <a:endParaRPr b="1">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434343"/>
                </a:solidFill>
                <a:latin typeface="Helvetica Neue"/>
                <a:ea typeface="Helvetica Neue"/>
                <a:cs typeface="Helvetica Neue"/>
                <a:sym typeface="Helvetica Neue"/>
              </a:rPr>
              <a:t>take</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longer trips</a:t>
            </a:r>
            <a:r>
              <a:rPr b="1" lang="pt-BR">
                <a:solidFill>
                  <a:srgbClr val="434343"/>
                </a:solidFill>
                <a:latin typeface="Helvetica Neue"/>
                <a:ea typeface="Helvetica Neue"/>
                <a:cs typeface="Helvetica Neue"/>
                <a:sym typeface="Helvetica Neue"/>
              </a:rPr>
              <a:t> </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434343"/>
                </a:solidFill>
                <a:latin typeface="Helvetica Neue"/>
                <a:ea typeface="Helvetica Neue"/>
                <a:cs typeface="Helvetica Neue"/>
                <a:sym typeface="Helvetica Neue"/>
              </a:rPr>
              <a:t>and ride</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more frequently on weekends</a:t>
            </a:r>
            <a:r>
              <a:rPr b="1" lang="pt-BR">
                <a:solidFill>
                  <a:srgbClr val="434343"/>
                </a:solidFill>
                <a:latin typeface="Helvetica Neue"/>
                <a:ea typeface="Helvetica Neue"/>
                <a:cs typeface="Helvetica Neue"/>
                <a:sym typeface="Helvetica Neue"/>
              </a:rPr>
              <a:t>, </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434343"/>
                </a:solidFill>
                <a:latin typeface="Helvetica Neue"/>
                <a:ea typeface="Helvetica Neue"/>
                <a:cs typeface="Helvetica Neue"/>
                <a:sym typeface="Helvetica Neue"/>
              </a:rPr>
              <a:t>all at stations </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434343"/>
                </a:solidFill>
                <a:latin typeface="Helvetica Neue"/>
                <a:ea typeface="Helvetica Neue"/>
                <a:cs typeface="Helvetica Neue"/>
                <a:sym typeface="Helvetica Neue"/>
              </a:rPr>
              <a:t>close to</a:t>
            </a:r>
            <a:endParaRPr b="1">
              <a:solidFill>
                <a:srgbClr val="434343"/>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tourist attractions</a:t>
            </a:r>
            <a:r>
              <a:rPr b="1" lang="pt-BR">
                <a:solidFill>
                  <a:srgbClr val="434343"/>
                </a:solidFill>
                <a:latin typeface="Helvetica Neue"/>
                <a:ea typeface="Helvetica Neue"/>
                <a:cs typeface="Helvetica Neue"/>
                <a:sym typeface="Helvetica Neue"/>
              </a:rPr>
              <a:t>.</a:t>
            </a:r>
            <a:endParaRPr b="1">
              <a:solidFill>
                <a:srgbClr val="434343"/>
              </a:solidFill>
              <a:latin typeface="Helvetica Neue"/>
              <a:ea typeface="Helvetica Neue"/>
              <a:cs typeface="Helvetica Neue"/>
              <a:sym typeface="Helvetica Neue"/>
            </a:endParaRPr>
          </a:p>
        </p:txBody>
      </p:sp>
      <p:sp>
        <p:nvSpPr>
          <p:cNvPr id="277" name="Google Shape;277;p40"/>
          <p:cNvSpPr/>
          <p:nvPr/>
        </p:nvSpPr>
        <p:spPr>
          <a:xfrm>
            <a:off x="5954375" y="1576425"/>
            <a:ext cx="2800200" cy="2449200"/>
          </a:xfrm>
          <a:prstGeom prst="wedgeRoundRectCallout">
            <a:avLst>
              <a:gd fmla="val -20833" name="adj1"/>
              <a:gd fmla="val 62500" name="adj2"/>
              <a:gd fmla="val 0" name="adj3"/>
            </a:avLst>
          </a:prstGeom>
          <a:solidFill>
            <a:srgbClr val="9BD9F1">
              <a:alpha val="90960"/>
            </a:srgbClr>
          </a:solid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78" name="Google Shape;278;p40"/>
          <p:cNvSpPr txBox="1"/>
          <p:nvPr/>
        </p:nvSpPr>
        <p:spPr>
          <a:xfrm>
            <a:off x="6099575" y="1739025"/>
            <a:ext cx="2578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Annual members </a:t>
            </a:r>
            <a:r>
              <a:rPr b="1" lang="pt-BR">
                <a:solidFill>
                  <a:schemeClr val="dk2"/>
                </a:solidFill>
                <a:latin typeface="Helvetica Neue"/>
                <a:ea typeface="Helvetica Neue"/>
                <a:cs typeface="Helvetica Neue"/>
                <a:sym typeface="Helvetica Neue"/>
              </a:rPr>
              <a:t>tend to use bikes to go to work, schools, universities and their homes.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pt-BR">
                <a:solidFill>
                  <a:srgbClr val="FFFFFF"/>
                </a:solidFill>
                <a:latin typeface="Helvetica Neue"/>
                <a:ea typeface="Helvetica Neue"/>
                <a:cs typeface="Helvetica Neue"/>
                <a:sym typeface="Helvetica Neue"/>
              </a:rPr>
              <a:t>Casual users </a:t>
            </a:r>
            <a:r>
              <a:rPr b="1" lang="pt-BR">
                <a:solidFill>
                  <a:srgbClr val="434343"/>
                </a:solidFill>
                <a:latin typeface="Helvetica Neue"/>
                <a:ea typeface="Helvetica Neue"/>
                <a:cs typeface="Helvetica Neue"/>
                <a:sym typeface="Helvetica Neue"/>
              </a:rPr>
              <a:t>tend to use bikes for tours and sightseeing.</a:t>
            </a:r>
            <a:endParaRPr>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82" name="Shape 282"/>
        <p:cNvGrpSpPr/>
        <p:nvPr/>
      </p:nvGrpSpPr>
      <p:grpSpPr>
        <a:xfrm>
          <a:off x="0" y="0"/>
          <a:ext cx="0" cy="0"/>
          <a:chOff x="0" y="0"/>
          <a:chExt cx="0" cy="0"/>
        </a:xfrm>
      </p:grpSpPr>
      <p:sp>
        <p:nvSpPr>
          <p:cNvPr id="283" name="Google Shape;283;p41"/>
          <p:cNvSpPr txBox="1"/>
          <p:nvPr/>
        </p:nvSpPr>
        <p:spPr>
          <a:xfrm>
            <a:off x="536400" y="1879200"/>
            <a:ext cx="585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Recommendations</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07" name="Shape 107"/>
        <p:cNvGrpSpPr/>
        <p:nvPr/>
      </p:nvGrpSpPr>
      <p:grpSpPr>
        <a:xfrm>
          <a:off x="0" y="0"/>
          <a:ext cx="0" cy="0"/>
          <a:chOff x="0" y="0"/>
          <a:chExt cx="0" cy="0"/>
        </a:xfrm>
      </p:grpSpPr>
      <p:sp>
        <p:nvSpPr>
          <p:cNvPr id="108" name="Google Shape;108;p15"/>
          <p:cNvSpPr txBox="1"/>
          <p:nvPr/>
        </p:nvSpPr>
        <p:spPr>
          <a:xfrm>
            <a:off x="536400" y="1879200"/>
            <a:ext cx="3495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Objective</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287" name="Shape 287"/>
        <p:cNvGrpSpPr/>
        <p:nvPr/>
      </p:nvGrpSpPr>
      <p:grpSpPr>
        <a:xfrm>
          <a:off x="0" y="0"/>
          <a:ext cx="0" cy="0"/>
          <a:chOff x="0" y="0"/>
          <a:chExt cx="0" cy="0"/>
        </a:xfrm>
      </p:grpSpPr>
      <p:grpSp>
        <p:nvGrpSpPr>
          <p:cNvPr id="288" name="Google Shape;288;p42"/>
          <p:cNvGrpSpPr/>
          <p:nvPr/>
        </p:nvGrpSpPr>
        <p:grpSpPr>
          <a:xfrm>
            <a:off x="809451" y="1381862"/>
            <a:ext cx="7525107" cy="769386"/>
            <a:chOff x="506179" y="948513"/>
            <a:chExt cx="2896500" cy="940800"/>
          </a:xfrm>
        </p:grpSpPr>
        <p:sp>
          <p:nvSpPr>
            <p:cNvPr id="289" name="Google Shape;289;p42"/>
            <p:cNvSpPr/>
            <p:nvPr/>
          </p:nvSpPr>
          <p:spPr>
            <a:xfrm>
              <a:off x="516826" y="948513"/>
              <a:ext cx="2875200" cy="94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506179" y="1086942"/>
              <a:ext cx="2896500" cy="740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Helvetica Neue"/>
                <a:buAutoNum type="arabicPeriod"/>
              </a:pPr>
              <a:r>
                <a:rPr b="1" lang="pt-BR" sz="1000">
                  <a:solidFill>
                    <a:srgbClr val="434343"/>
                  </a:solidFill>
                  <a:latin typeface="Helvetica Neue"/>
                  <a:ea typeface="Helvetica Neue"/>
                  <a:cs typeface="Helvetica Neue"/>
                  <a:sym typeface="Helvetica Neue"/>
                </a:rPr>
                <a:t>Since casual users have two options for pricing plans: single ride passes and full day passes, the first recommendation would be to create a new weekend membership plan, as casual users tend to use Cyclistic's bikes more frequently during the weekend.</a:t>
              </a:r>
              <a:endParaRPr b="1" sz="1000">
                <a:solidFill>
                  <a:srgbClr val="43434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
                <a:solidFill>
                  <a:srgbClr val="434343"/>
                </a:solidFill>
                <a:latin typeface="Roboto"/>
                <a:ea typeface="Roboto"/>
                <a:cs typeface="Roboto"/>
                <a:sym typeface="Roboto"/>
              </a:endParaRPr>
            </a:p>
          </p:txBody>
        </p:sp>
      </p:grpSp>
      <p:grpSp>
        <p:nvGrpSpPr>
          <p:cNvPr id="291" name="Google Shape;291;p42"/>
          <p:cNvGrpSpPr/>
          <p:nvPr/>
        </p:nvGrpSpPr>
        <p:grpSpPr>
          <a:xfrm>
            <a:off x="809451" y="2187062"/>
            <a:ext cx="7525107" cy="769386"/>
            <a:chOff x="506179" y="948513"/>
            <a:chExt cx="2896500" cy="940800"/>
          </a:xfrm>
        </p:grpSpPr>
        <p:sp>
          <p:nvSpPr>
            <p:cNvPr id="292" name="Google Shape;292;p42"/>
            <p:cNvSpPr/>
            <p:nvPr/>
          </p:nvSpPr>
          <p:spPr>
            <a:xfrm>
              <a:off x="516826" y="948513"/>
              <a:ext cx="2875200" cy="94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p:cNvSpPr/>
            <p:nvPr/>
          </p:nvSpPr>
          <p:spPr>
            <a:xfrm>
              <a:off x="506179" y="1086942"/>
              <a:ext cx="2896500" cy="740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Helvetica Neue"/>
                <a:buAutoNum type="arabicPeriod" startAt="2"/>
              </a:pPr>
              <a:r>
                <a:rPr b="1" lang="pt-BR" sz="1000">
                  <a:solidFill>
                    <a:srgbClr val="434343"/>
                  </a:solidFill>
                  <a:latin typeface="Helvetica Neue"/>
                  <a:ea typeface="Helvetica Neue"/>
                  <a:cs typeface="Helvetica Neue"/>
                  <a:sym typeface="Helvetica Neue"/>
                </a:rPr>
                <a:t>I also recommend to create another member plan for the months in the summer period, a quarterly plan, as casual users reached the highest number of rides in that period.</a:t>
              </a:r>
              <a:endParaRPr b="1" sz="1000">
                <a:solidFill>
                  <a:srgbClr val="43434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
                <a:solidFill>
                  <a:srgbClr val="434343"/>
                </a:solidFill>
                <a:latin typeface="Roboto"/>
                <a:ea typeface="Roboto"/>
                <a:cs typeface="Roboto"/>
                <a:sym typeface="Roboto"/>
              </a:endParaRPr>
            </a:p>
          </p:txBody>
        </p:sp>
      </p:grpSp>
      <p:grpSp>
        <p:nvGrpSpPr>
          <p:cNvPr id="294" name="Google Shape;294;p42"/>
          <p:cNvGrpSpPr/>
          <p:nvPr/>
        </p:nvGrpSpPr>
        <p:grpSpPr>
          <a:xfrm>
            <a:off x="809451" y="2992262"/>
            <a:ext cx="7525107" cy="769386"/>
            <a:chOff x="506179" y="948513"/>
            <a:chExt cx="2896500" cy="940800"/>
          </a:xfrm>
        </p:grpSpPr>
        <p:sp>
          <p:nvSpPr>
            <p:cNvPr id="295" name="Google Shape;295;p42"/>
            <p:cNvSpPr/>
            <p:nvPr/>
          </p:nvSpPr>
          <p:spPr>
            <a:xfrm>
              <a:off x="516826" y="948513"/>
              <a:ext cx="2875200" cy="94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06179" y="1086942"/>
              <a:ext cx="2896500" cy="740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Helvetica Neue"/>
                <a:buAutoNum type="arabicPeriod" startAt="3"/>
              </a:pPr>
              <a:r>
                <a:rPr b="1" lang="pt-BR" sz="1000">
                  <a:solidFill>
                    <a:srgbClr val="434343"/>
                  </a:solidFill>
                  <a:latin typeface="Helvetica Neue"/>
                  <a:ea typeface="Helvetica Neue"/>
                  <a:cs typeface="Helvetica Neue"/>
                  <a:sym typeface="Helvetica Neue"/>
                </a:rPr>
                <a:t>The third recommendation would make partnerships with hotels, restaurants, and tourist attractions during the summer period, offering benefits for casual users when becoming member.</a:t>
              </a:r>
              <a:endParaRPr b="1" sz="1000">
                <a:solidFill>
                  <a:srgbClr val="43434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
                <a:solidFill>
                  <a:srgbClr val="434343"/>
                </a:solidFill>
                <a:latin typeface="Roboto"/>
                <a:ea typeface="Roboto"/>
                <a:cs typeface="Roboto"/>
                <a:sym typeface="Roboto"/>
              </a:endParaRPr>
            </a:p>
          </p:txBody>
        </p:sp>
      </p:grpSp>
      <p:sp>
        <p:nvSpPr>
          <p:cNvPr id="297" name="Google Shape;297;p42"/>
          <p:cNvSpPr txBox="1"/>
          <p:nvPr/>
        </p:nvSpPr>
        <p:spPr>
          <a:xfrm>
            <a:off x="2536200" y="132050"/>
            <a:ext cx="407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600">
                <a:solidFill>
                  <a:srgbClr val="434343"/>
                </a:solidFill>
                <a:latin typeface="Helvetica Neue"/>
                <a:ea typeface="Helvetica Neue"/>
                <a:cs typeface="Helvetica Neue"/>
                <a:sym typeface="Helvetica Neue"/>
              </a:rPr>
              <a:t>Recommendations</a:t>
            </a:r>
            <a:endParaRPr sz="3600">
              <a:solidFill>
                <a:srgbClr val="434343"/>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301" name="Shape 301"/>
        <p:cNvGrpSpPr/>
        <p:nvPr/>
      </p:nvGrpSpPr>
      <p:grpSpPr>
        <a:xfrm>
          <a:off x="0" y="0"/>
          <a:ext cx="0" cy="0"/>
          <a:chOff x="0" y="0"/>
          <a:chExt cx="0" cy="0"/>
        </a:xfrm>
      </p:grpSpPr>
      <p:grpSp>
        <p:nvGrpSpPr>
          <p:cNvPr id="302" name="Google Shape;302;p43"/>
          <p:cNvGrpSpPr/>
          <p:nvPr/>
        </p:nvGrpSpPr>
        <p:grpSpPr>
          <a:xfrm>
            <a:off x="809451" y="1784462"/>
            <a:ext cx="7525107" cy="769386"/>
            <a:chOff x="506179" y="948513"/>
            <a:chExt cx="2896500" cy="940800"/>
          </a:xfrm>
        </p:grpSpPr>
        <p:sp>
          <p:nvSpPr>
            <p:cNvPr id="303" name="Google Shape;303;p43"/>
            <p:cNvSpPr/>
            <p:nvPr/>
          </p:nvSpPr>
          <p:spPr>
            <a:xfrm>
              <a:off x="516826" y="948513"/>
              <a:ext cx="2875200" cy="94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a:off x="506179" y="1086942"/>
              <a:ext cx="2896500" cy="740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Helvetica Neue"/>
                <a:buAutoNum type="arabicPeriod" startAt="4"/>
              </a:pPr>
              <a:r>
                <a:rPr b="1" lang="pt-BR" sz="1000">
                  <a:solidFill>
                    <a:srgbClr val="434343"/>
                  </a:solidFill>
                  <a:latin typeface="Helvetica Neue"/>
                  <a:ea typeface="Helvetica Neue"/>
                  <a:cs typeface="Helvetica Neue"/>
                  <a:sym typeface="Helvetica Neue"/>
                </a:rPr>
                <a:t>Increasing the number of classic bikes during the summer, as we know,  we have a peak in the summer, and casual users and annual members prefer classic bikes.</a:t>
              </a:r>
              <a:endParaRPr b="1" sz="1000">
                <a:solidFill>
                  <a:srgbClr val="43434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
                <a:solidFill>
                  <a:srgbClr val="434343"/>
                </a:solidFill>
                <a:latin typeface="Roboto"/>
                <a:ea typeface="Roboto"/>
                <a:cs typeface="Roboto"/>
                <a:sym typeface="Roboto"/>
              </a:endParaRPr>
            </a:p>
          </p:txBody>
        </p:sp>
      </p:grpSp>
      <p:grpSp>
        <p:nvGrpSpPr>
          <p:cNvPr id="305" name="Google Shape;305;p43"/>
          <p:cNvGrpSpPr/>
          <p:nvPr/>
        </p:nvGrpSpPr>
        <p:grpSpPr>
          <a:xfrm>
            <a:off x="809451" y="2589662"/>
            <a:ext cx="7525107" cy="769386"/>
            <a:chOff x="506179" y="948513"/>
            <a:chExt cx="2896500" cy="940800"/>
          </a:xfrm>
        </p:grpSpPr>
        <p:sp>
          <p:nvSpPr>
            <p:cNvPr id="306" name="Google Shape;306;p43"/>
            <p:cNvSpPr/>
            <p:nvPr/>
          </p:nvSpPr>
          <p:spPr>
            <a:xfrm>
              <a:off x="516826" y="948513"/>
              <a:ext cx="2875200" cy="94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a:off x="506179" y="1086942"/>
              <a:ext cx="2896500" cy="740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Helvetica Neue"/>
                <a:buAutoNum type="arabicPeriod" startAt="5"/>
              </a:pPr>
              <a:r>
                <a:rPr b="1" lang="pt-BR" sz="1000">
                  <a:solidFill>
                    <a:srgbClr val="434343"/>
                  </a:solidFill>
                  <a:latin typeface="Helvetica Neue"/>
                  <a:ea typeface="Helvetica Neue"/>
                  <a:cs typeface="Helvetica Neue"/>
                  <a:sym typeface="Helvetica Neue"/>
                </a:rPr>
                <a:t>Implement a reward program in the app, especially for members, where members earn points and accumulate them in their account for rewards to redeem later or exchange for extra time. This reward program can encourage casual users to become members as they make longer trips in the whole week.</a:t>
              </a:r>
              <a:endParaRPr b="1" sz="1000">
                <a:solidFill>
                  <a:srgbClr val="43434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
                <a:solidFill>
                  <a:srgbClr val="434343"/>
                </a:solidFill>
                <a:latin typeface="Roboto"/>
                <a:ea typeface="Roboto"/>
                <a:cs typeface="Roboto"/>
                <a:sym typeface="Roboto"/>
              </a:endParaRPr>
            </a:p>
          </p:txBody>
        </p:sp>
      </p:grpSp>
      <p:sp>
        <p:nvSpPr>
          <p:cNvPr id="308" name="Google Shape;308;p43"/>
          <p:cNvSpPr txBox="1"/>
          <p:nvPr/>
        </p:nvSpPr>
        <p:spPr>
          <a:xfrm>
            <a:off x="1815300" y="133200"/>
            <a:ext cx="5513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800">
                <a:solidFill>
                  <a:srgbClr val="434343"/>
                </a:solidFill>
                <a:latin typeface="Helvetica Neue"/>
                <a:ea typeface="Helvetica Neue"/>
                <a:cs typeface="Helvetica Neue"/>
                <a:sym typeface="Helvetica Neue"/>
              </a:rPr>
              <a:t>Extra </a:t>
            </a:r>
            <a:r>
              <a:rPr lang="pt-BR" sz="3800">
                <a:solidFill>
                  <a:srgbClr val="434343"/>
                </a:solidFill>
                <a:latin typeface="Helvetica Neue"/>
                <a:ea typeface="Helvetica Neue"/>
                <a:cs typeface="Helvetica Neue"/>
                <a:sym typeface="Helvetica Neue"/>
              </a:rPr>
              <a:t>Recommendations</a:t>
            </a:r>
            <a:endParaRPr sz="3800">
              <a:solidFill>
                <a:srgbClr val="434343"/>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312" name="Shape 312"/>
        <p:cNvGrpSpPr/>
        <p:nvPr/>
      </p:nvGrpSpPr>
      <p:grpSpPr>
        <a:xfrm>
          <a:off x="0" y="0"/>
          <a:ext cx="0" cy="0"/>
          <a:chOff x="0" y="0"/>
          <a:chExt cx="0" cy="0"/>
        </a:xfrm>
      </p:grpSpPr>
      <p:sp>
        <p:nvSpPr>
          <p:cNvPr id="313" name="Google Shape;313;p44"/>
          <p:cNvSpPr txBox="1"/>
          <p:nvPr/>
        </p:nvSpPr>
        <p:spPr>
          <a:xfrm>
            <a:off x="682975" y="2093850"/>
            <a:ext cx="8180400" cy="3278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14141"/>
              </a:buClr>
              <a:buSzPts val="1400"/>
              <a:buFont typeface="Helvetica Neue"/>
              <a:buChar char="●"/>
            </a:pPr>
            <a:r>
              <a:rPr lang="pt-BR">
                <a:solidFill>
                  <a:srgbClr val="414141"/>
                </a:solidFill>
                <a:latin typeface="Helvetica Neue"/>
                <a:ea typeface="Helvetica Neue"/>
                <a:cs typeface="Helvetica Neue"/>
                <a:sym typeface="Helvetica Neue"/>
              </a:rPr>
              <a:t>Gather more data: </a:t>
            </a:r>
            <a:r>
              <a:rPr lang="pt-BR">
                <a:solidFill>
                  <a:srgbClr val="666666"/>
                </a:solidFill>
                <a:latin typeface="Helvetica Neue"/>
                <a:ea typeface="Helvetica Neue"/>
                <a:cs typeface="Helvetica Neue"/>
                <a:sym typeface="Helvetica Neue"/>
              </a:rPr>
              <a:t>(e.g. age, gender, address, prices) will give us more complete insights.</a:t>
            </a:r>
            <a:endParaRPr sz="1000">
              <a:solidFill>
                <a:srgbClr val="666666"/>
              </a:solidFill>
              <a:latin typeface="Helvetica Neue"/>
              <a:ea typeface="Helvetica Neue"/>
              <a:cs typeface="Helvetica Neue"/>
              <a:sym typeface="Helvetica Neue"/>
            </a:endParaRPr>
          </a:p>
          <a:p>
            <a:pPr indent="0" lvl="0" marL="457200" rtl="0" algn="l">
              <a:spcBef>
                <a:spcPts val="0"/>
              </a:spcBef>
              <a:spcAft>
                <a:spcPts val="0"/>
              </a:spcAft>
              <a:buNone/>
            </a:pPr>
            <a:r>
              <a:t/>
            </a:r>
            <a:endParaRPr sz="11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What is the age distribution of cyclists in the data?</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How does the plan price affect the choice of users?</a:t>
            </a:r>
            <a:endParaRPr sz="1900">
              <a:solidFill>
                <a:schemeClr val="lt1"/>
              </a:solidFill>
              <a:latin typeface="Helvetica Neue"/>
              <a:ea typeface="Helvetica Neue"/>
              <a:cs typeface="Helvetica Neue"/>
              <a:sym typeface="Helvetica Neue"/>
            </a:endParaRPr>
          </a:p>
          <a:p>
            <a:pPr indent="0" lvl="0" marL="457200" rtl="0" algn="l">
              <a:spcBef>
                <a:spcPts val="0"/>
              </a:spcBef>
              <a:spcAft>
                <a:spcPts val="0"/>
              </a:spcAft>
              <a:buNone/>
            </a:pPr>
            <a:r>
              <a:t/>
            </a:r>
            <a:endParaRPr sz="1700">
              <a:solidFill>
                <a:srgbClr val="414141"/>
              </a:solidFill>
              <a:latin typeface="Helvetica Neue"/>
              <a:ea typeface="Helvetica Neue"/>
              <a:cs typeface="Helvetica Neue"/>
              <a:sym typeface="Helvetica Neue"/>
            </a:endParaRPr>
          </a:p>
          <a:p>
            <a:pPr indent="-317500" lvl="0" marL="457200" rtl="0" algn="l">
              <a:spcBef>
                <a:spcPts val="0"/>
              </a:spcBef>
              <a:spcAft>
                <a:spcPts val="0"/>
              </a:spcAft>
              <a:buClr>
                <a:srgbClr val="414141"/>
              </a:buClr>
              <a:buSzPts val="1400"/>
              <a:buFont typeface="Helvetica Neue"/>
              <a:buChar char="●"/>
            </a:pPr>
            <a:r>
              <a:rPr lang="pt-BR">
                <a:solidFill>
                  <a:srgbClr val="414141"/>
                </a:solidFill>
                <a:latin typeface="Helvetica Neue"/>
                <a:ea typeface="Helvetica Neue"/>
                <a:cs typeface="Helvetica Neue"/>
                <a:sym typeface="Helvetica Neue"/>
              </a:rPr>
              <a:t>Use external datasets:</a:t>
            </a:r>
            <a:r>
              <a:rPr lang="pt-BR">
                <a:solidFill>
                  <a:schemeClr val="lt1"/>
                </a:solidFill>
                <a:latin typeface="Helvetica Neue"/>
                <a:ea typeface="Helvetica Neue"/>
                <a:cs typeface="Helvetica Neue"/>
                <a:sym typeface="Helvetica Neue"/>
              </a:rPr>
              <a:t> </a:t>
            </a:r>
            <a:r>
              <a:rPr lang="pt-BR">
                <a:solidFill>
                  <a:srgbClr val="666666"/>
                </a:solidFill>
                <a:latin typeface="Helvetica Neue"/>
                <a:ea typeface="Helvetica Neue"/>
                <a:cs typeface="Helvetica Neue"/>
                <a:sym typeface="Helvetica Neue"/>
              </a:rPr>
              <a:t>(e.g. Chicago temperature, Chicago public transportation).</a:t>
            </a:r>
            <a:endParaRPr>
              <a:solidFill>
                <a:srgbClr val="666666"/>
              </a:solidFill>
              <a:latin typeface="Helvetica Neue"/>
              <a:ea typeface="Helvetica Neue"/>
              <a:cs typeface="Helvetica Neue"/>
              <a:sym typeface="Helvetica Neue"/>
            </a:endParaRPr>
          </a:p>
          <a:p>
            <a:pPr indent="0" lvl="0" marL="457200" rtl="0" algn="l">
              <a:spcBef>
                <a:spcPts val="0"/>
              </a:spcBef>
              <a:spcAft>
                <a:spcPts val="0"/>
              </a:spcAft>
              <a:buNone/>
            </a:pPr>
            <a:r>
              <a:t/>
            </a:r>
            <a:endParaRPr sz="11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May casual users be more likely to convert to annual members if Cyclistic establishes integration of cycling and public </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transportation only for member plans?</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t/>
            </a:r>
            <a:endParaRPr sz="1700">
              <a:solidFill>
                <a:srgbClr val="414141"/>
              </a:solidFill>
              <a:latin typeface="Helvetica Neue"/>
              <a:ea typeface="Helvetica Neue"/>
              <a:cs typeface="Helvetica Neue"/>
              <a:sym typeface="Helvetica Neue"/>
            </a:endParaRPr>
          </a:p>
          <a:p>
            <a:pPr indent="-317500" lvl="0" marL="457200" rtl="0" algn="l">
              <a:spcBef>
                <a:spcPts val="0"/>
              </a:spcBef>
              <a:spcAft>
                <a:spcPts val="0"/>
              </a:spcAft>
              <a:buClr>
                <a:srgbClr val="414141"/>
              </a:buClr>
              <a:buSzPts val="1400"/>
              <a:buFont typeface="Helvetica Neue"/>
              <a:buChar char="●"/>
            </a:pPr>
            <a:r>
              <a:rPr lang="pt-BR">
                <a:solidFill>
                  <a:srgbClr val="414141"/>
                </a:solidFill>
                <a:latin typeface="Helvetica Neue"/>
                <a:ea typeface="Helvetica Neue"/>
                <a:cs typeface="Helvetica Neue"/>
                <a:sym typeface="Helvetica Neue"/>
              </a:rPr>
              <a:t>Conduct a survey: </a:t>
            </a:r>
            <a:r>
              <a:rPr lang="pt-BR">
                <a:solidFill>
                  <a:srgbClr val="666666"/>
                </a:solidFill>
                <a:latin typeface="Helvetica Neue"/>
                <a:ea typeface="Helvetica Neue"/>
                <a:cs typeface="Helvetica Neue"/>
                <a:sym typeface="Helvetica Neue"/>
              </a:rPr>
              <a:t>Ask users relevant questions.</a:t>
            </a:r>
            <a:endParaRPr>
              <a:solidFill>
                <a:srgbClr val="666666"/>
              </a:solidFill>
              <a:latin typeface="Helvetica Neue"/>
              <a:ea typeface="Helvetica Neue"/>
              <a:cs typeface="Helvetica Neue"/>
              <a:sym typeface="Helvetica Neue"/>
            </a:endParaRPr>
          </a:p>
          <a:p>
            <a:pPr indent="0" lvl="0" marL="457200" rtl="0" algn="l">
              <a:spcBef>
                <a:spcPts val="0"/>
              </a:spcBef>
              <a:spcAft>
                <a:spcPts val="0"/>
              </a:spcAft>
              <a:buNone/>
            </a:pPr>
            <a:r>
              <a:t/>
            </a:r>
            <a:endParaRPr sz="11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What is your primary reason for cycling? (e.g. commuting, exercise, leisure)?</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Do you use any other modes of transportation with cycling?</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rPr lang="pt-BR" sz="1000">
                <a:solidFill>
                  <a:srgbClr val="414141"/>
                </a:solidFill>
                <a:latin typeface="Helvetica Neue"/>
                <a:ea typeface="Helvetica Neue"/>
                <a:cs typeface="Helvetica Neue"/>
                <a:sym typeface="Helvetica Neue"/>
              </a:rPr>
              <a:t>How satisfied are you with the cycling infrastructure in your area?</a:t>
            </a:r>
            <a:endParaRPr sz="10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t/>
            </a:r>
            <a:endParaRPr sz="1100">
              <a:solidFill>
                <a:srgbClr val="414141"/>
              </a:solidFill>
              <a:latin typeface="Helvetica Neue"/>
              <a:ea typeface="Helvetica Neue"/>
              <a:cs typeface="Helvetica Neue"/>
              <a:sym typeface="Helvetica Neue"/>
            </a:endParaRPr>
          </a:p>
          <a:p>
            <a:pPr indent="0" lvl="0" marL="457200" rtl="0" algn="l">
              <a:spcBef>
                <a:spcPts val="0"/>
              </a:spcBef>
              <a:spcAft>
                <a:spcPts val="0"/>
              </a:spcAft>
              <a:buNone/>
            </a:pPr>
            <a:r>
              <a:t/>
            </a:r>
            <a:endParaRPr sz="1100">
              <a:solidFill>
                <a:srgbClr val="414141"/>
              </a:solidFill>
              <a:latin typeface="Helvetica Neue"/>
              <a:ea typeface="Helvetica Neue"/>
              <a:cs typeface="Helvetica Neue"/>
              <a:sym typeface="Helvetica Neue"/>
            </a:endParaRPr>
          </a:p>
        </p:txBody>
      </p:sp>
      <p:sp>
        <p:nvSpPr>
          <p:cNvPr id="314" name="Google Shape;314;p44"/>
          <p:cNvSpPr txBox="1"/>
          <p:nvPr/>
        </p:nvSpPr>
        <p:spPr>
          <a:xfrm>
            <a:off x="643775" y="1319300"/>
            <a:ext cx="2943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000">
                <a:solidFill>
                  <a:srgbClr val="414141"/>
                </a:solidFill>
                <a:latin typeface="Helvetica Neue"/>
                <a:ea typeface="Helvetica Neue"/>
                <a:cs typeface="Helvetica Neue"/>
                <a:sym typeface="Helvetica Neue"/>
              </a:rPr>
              <a:t>Further Analysis</a:t>
            </a:r>
            <a:endParaRPr sz="3000">
              <a:solidFill>
                <a:srgbClr val="41414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rgbClr val="434343"/>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318" name="Shape 318"/>
        <p:cNvGrpSpPr/>
        <p:nvPr/>
      </p:nvGrpSpPr>
      <p:grpSpPr>
        <a:xfrm>
          <a:off x="0" y="0"/>
          <a:ext cx="0" cy="0"/>
          <a:chOff x="0" y="0"/>
          <a:chExt cx="0" cy="0"/>
        </a:xfrm>
      </p:grpSpPr>
      <p:sp>
        <p:nvSpPr>
          <p:cNvPr id="319" name="Google Shape;319;p45"/>
          <p:cNvSpPr txBox="1"/>
          <p:nvPr/>
        </p:nvSpPr>
        <p:spPr>
          <a:xfrm>
            <a:off x="536400" y="1879200"/>
            <a:ext cx="3318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Appendix</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323" name="Shape 323"/>
        <p:cNvGrpSpPr/>
        <p:nvPr/>
      </p:nvGrpSpPr>
      <p:grpSpPr>
        <a:xfrm>
          <a:off x="0" y="0"/>
          <a:ext cx="0" cy="0"/>
          <a:chOff x="0" y="0"/>
          <a:chExt cx="0" cy="0"/>
        </a:xfrm>
      </p:grpSpPr>
      <p:sp>
        <p:nvSpPr>
          <p:cNvPr id="324" name="Google Shape;324;p46"/>
          <p:cNvSpPr txBox="1"/>
          <p:nvPr/>
        </p:nvSpPr>
        <p:spPr>
          <a:xfrm>
            <a:off x="928650" y="1301850"/>
            <a:ext cx="79368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666666"/>
              </a:buClr>
              <a:buSzPts val="1700"/>
              <a:buFont typeface="Roboto"/>
              <a:buAutoNum type="arabicPeriod"/>
            </a:pPr>
            <a:r>
              <a:rPr lang="pt-BR" sz="1700" u="sng">
                <a:solidFill>
                  <a:schemeClr val="dk1"/>
                </a:solidFill>
                <a:latin typeface="Roboto"/>
                <a:ea typeface="Roboto"/>
                <a:cs typeface="Roboto"/>
                <a:sym typeface="Roboto"/>
                <a:hlinkClick r:id="rId3">
                  <a:extLst>
                    <a:ext uri="{A12FA001-AC4F-418D-AE19-62706E023703}">
                      <ahyp:hlinkClr val="tx"/>
                    </a:ext>
                  </a:extLst>
                </a:hlinkClick>
              </a:rPr>
              <a:t>Scope of Work</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rgbClr val="666666"/>
              </a:buClr>
              <a:buSzPts val="1700"/>
              <a:buFont typeface="Roboto"/>
              <a:buAutoNum type="arabicPeriod"/>
            </a:pPr>
            <a:r>
              <a:rPr lang="pt-BR" sz="1700" u="sng">
                <a:solidFill>
                  <a:schemeClr val="dk1"/>
                </a:solidFill>
                <a:latin typeface="Roboto"/>
                <a:ea typeface="Roboto"/>
                <a:cs typeface="Roboto"/>
                <a:sym typeface="Roboto"/>
                <a:hlinkClick r:id="rId4">
                  <a:extLst>
                    <a:ext uri="{A12FA001-AC4F-418D-AE19-62706E023703}">
                      <ahyp:hlinkClr val="tx"/>
                    </a:ext>
                  </a:extLst>
                </a:hlinkClick>
              </a:rPr>
              <a:t>Changelog</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rgbClr val="666666"/>
              </a:buClr>
              <a:buSzPts val="1700"/>
              <a:buFont typeface="Roboto"/>
              <a:buAutoNum type="arabicPeriod"/>
            </a:pPr>
            <a:r>
              <a:rPr lang="pt-BR" sz="1700" u="sng">
                <a:solidFill>
                  <a:schemeClr val="dk1"/>
                </a:solidFill>
                <a:latin typeface="Roboto"/>
                <a:ea typeface="Roboto"/>
                <a:cs typeface="Roboto"/>
                <a:sym typeface="Roboto"/>
                <a:hlinkClick r:id="rId5">
                  <a:extLst>
                    <a:ext uri="{A12FA001-AC4F-418D-AE19-62706E023703}">
                      <ahyp:hlinkClr val="tx"/>
                    </a:ext>
                  </a:extLst>
                </a:hlinkClick>
              </a:rPr>
              <a:t>Dashboard</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rgbClr val="666666"/>
              </a:buClr>
              <a:buSzPts val="1700"/>
              <a:buFont typeface="Roboto"/>
              <a:buAutoNum type="arabicPeriod"/>
            </a:pPr>
            <a:r>
              <a:rPr lang="pt-BR" sz="1700" u="sng">
                <a:solidFill>
                  <a:schemeClr val="dk1"/>
                </a:solidFill>
                <a:latin typeface="Roboto"/>
                <a:ea typeface="Roboto"/>
                <a:cs typeface="Roboto"/>
                <a:sym typeface="Roboto"/>
                <a:hlinkClick r:id="rId6">
                  <a:extLst>
                    <a:ext uri="{A12FA001-AC4F-418D-AE19-62706E023703}">
                      <ahyp:hlinkClr val="tx"/>
                    </a:ext>
                  </a:extLst>
                </a:hlinkClick>
              </a:rPr>
              <a:t>Github repository</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rgbClr val="666666"/>
              </a:buClr>
              <a:buSzPts val="1700"/>
              <a:buFont typeface="Roboto"/>
              <a:buAutoNum type="arabicPeriod"/>
            </a:pPr>
            <a:r>
              <a:rPr lang="pt-BR" sz="1700" u="sng">
                <a:solidFill>
                  <a:schemeClr val="dk1"/>
                </a:solidFill>
                <a:latin typeface="Roboto"/>
                <a:ea typeface="Roboto"/>
                <a:cs typeface="Roboto"/>
                <a:sym typeface="Roboto"/>
                <a:hlinkClick r:id="rId7">
                  <a:extLst>
                    <a:ext uri="{A12FA001-AC4F-418D-AE19-62706E023703}">
                      <ahyp:hlinkClr val="tx"/>
                    </a:ext>
                  </a:extLst>
                </a:hlinkClick>
              </a:rPr>
              <a:t>Kaggle</a:t>
            </a:r>
            <a:r>
              <a:rPr lang="pt-BR" sz="1700">
                <a:solidFill>
                  <a:srgbClr val="666666"/>
                </a:solidFill>
                <a:latin typeface="Roboto"/>
                <a:ea typeface="Roboto"/>
                <a:cs typeface="Roboto"/>
                <a:sym typeface="Roboto"/>
              </a:rPr>
              <a:t> </a:t>
            </a:r>
            <a:endParaRPr sz="1700">
              <a:solidFill>
                <a:srgbClr val="666666"/>
              </a:solidFill>
              <a:latin typeface="Roboto"/>
              <a:ea typeface="Roboto"/>
              <a:cs typeface="Roboto"/>
              <a:sym typeface="Roboto"/>
            </a:endParaRPr>
          </a:p>
        </p:txBody>
      </p:sp>
      <p:sp>
        <p:nvSpPr>
          <p:cNvPr id="325" name="Google Shape;325;p46"/>
          <p:cNvSpPr txBox="1"/>
          <p:nvPr/>
        </p:nvSpPr>
        <p:spPr>
          <a:xfrm>
            <a:off x="2913000" y="133200"/>
            <a:ext cx="3318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Appendix</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329" name="Shape 329"/>
        <p:cNvGrpSpPr/>
        <p:nvPr/>
      </p:nvGrpSpPr>
      <p:grpSpPr>
        <a:xfrm>
          <a:off x="0" y="0"/>
          <a:ext cx="0" cy="0"/>
          <a:chOff x="0" y="0"/>
          <a:chExt cx="0" cy="0"/>
        </a:xfrm>
      </p:grpSpPr>
      <p:sp>
        <p:nvSpPr>
          <p:cNvPr id="330" name="Google Shape;330;p47"/>
          <p:cNvSpPr txBox="1"/>
          <p:nvPr>
            <p:ph type="title"/>
          </p:nvPr>
        </p:nvSpPr>
        <p:spPr>
          <a:xfrm>
            <a:off x="536400" y="1879200"/>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rgbClr val="414141"/>
                </a:solidFill>
                <a:latin typeface="Helvetica Neue"/>
                <a:ea typeface="Helvetica Neue"/>
                <a:cs typeface="Helvetica Neue"/>
                <a:sym typeface="Helvetica Neue"/>
              </a:rPr>
              <a:t>Thank you</a:t>
            </a:r>
            <a:r>
              <a:rPr lang="pt-BR">
                <a:solidFill>
                  <a:srgbClr val="414141"/>
                </a:solidFill>
                <a:latin typeface="Helvetica Neue"/>
                <a:ea typeface="Helvetica Neue"/>
                <a:cs typeface="Helvetica Neue"/>
                <a:sym typeface="Helvetica Neue"/>
              </a:rPr>
              <a:t>!</a:t>
            </a:r>
            <a:endParaRPr>
              <a:solidFill>
                <a:srgbClr val="41414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12" name="Shape 112"/>
        <p:cNvGrpSpPr/>
        <p:nvPr/>
      </p:nvGrpSpPr>
      <p:grpSpPr>
        <a:xfrm>
          <a:off x="0" y="0"/>
          <a:ext cx="0" cy="0"/>
          <a:chOff x="0" y="0"/>
          <a:chExt cx="0" cy="0"/>
        </a:xfrm>
      </p:grpSpPr>
      <p:sp>
        <p:nvSpPr>
          <p:cNvPr id="113" name="Google Shape;113;p16"/>
          <p:cNvSpPr txBox="1"/>
          <p:nvPr/>
        </p:nvSpPr>
        <p:spPr>
          <a:xfrm>
            <a:off x="643775" y="1319300"/>
            <a:ext cx="247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000">
                <a:solidFill>
                  <a:srgbClr val="434343"/>
                </a:solidFill>
                <a:latin typeface="Helvetica Neue"/>
                <a:ea typeface="Helvetica Neue"/>
                <a:cs typeface="Helvetica Neue"/>
                <a:sym typeface="Helvetica Neue"/>
              </a:rPr>
              <a:t>Objective</a:t>
            </a:r>
            <a:endParaRPr sz="3000">
              <a:solidFill>
                <a:srgbClr val="434343"/>
              </a:solidFill>
              <a:latin typeface="Helvetica Neue"/>
              <a:ea typeface="Helvetica Neue"/>
              <a:cs typeface="Helvetica Neue"/>
              <a:sym typeface="Helvetica Neue"/>
            </a:endParaRPr>
          </a:p>
        </p:txBody>
      </p:sp>
      <p:sp>
        <p:nvSpPr>
          <p:cNvPr id="114" name="Google Shape;114;p16"/>
          <p:cNvSpPr txBox="1"/>
          <p:nvPr/>
        </p:nvSpPr>
        <p:spPr>
          <a:xfrm>
            <a:off x="682975" y="2093850"/>
            <a:ext cx="703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solidFill>
                  <a:srgbClr val="666666"/>
                </a:solidFill>
                <a:latin typeface="Helvetica Neue"/>
                <a:ea typeface="Helvetica Neue"/>
                <a:cs typeface="Helvetica Neue"/>
                <a:sym typeface="Helvetica Neue"/>
              </a:rPr>
              <a:t>Identify the</a:t>
            </a:r>
            <a:r>
              <a:rPr lang="pt-BR" sz="2000">
                <a:solidFill>
                  <a:schemeClr val="lt1"/>
                </a:solidFill>
                <a:latin typeface="Helvetica Neue"/>
                <a:ea typeface="Helvetica Neue"/>
                <a:cs typeface="Helvetica Neue"/>
                <a:sym typeface="Helvetica Neue"/>
              </a:rPr>
              <a:t> </a:t>
            </a:r>
            <a:r>
              <a:rPr lang="pt-BR" sz="2000">
                <a:solidFill>
                  <a:srgbClr val="E06666"/>
                </a:solidFill>
                <a:latin typeface="Helvetica Neue"/>
                <a:ea typeface="Helvetica Neue"/>
                <a:cs typeface="Helvetica Neue"/>
                <a:sym typeface="Helvetica Neue"/>
              </a:rPr>
              <a:t>difference </a:t>
            </a:r>
            <a:r>
              <a:rPr lang="pt-BR" sz="2000">
                <a:solidFill>
                  <a:srgbClr val="666666"/>
                </a:solidFill>
                <a:latin typeface="Helvetica Neue"/>
                <a:ea typeface="Helvetica Neue"/>
                <a:cs typeface="Helvetica Neue"/>
                <a:sym typeface="Helvetica Neue"/>
              </a:rPr>
              <a:t>between</a:t>
            </a:r>
            <a:r>
              <a:rPr lang="pt-BR" sz="2000">
                <a:solidFill>
                  <a:schemeClr val="lt1"/>
                </a:solidFill>
                <a:latin typeface="Helvetica Neue"/>
                <a:ea typeface="Helvetica Neue"/>
                <a:cs typeface="Helvetica Neue"/>
                <a:sym typeface="Helvetica Neue"/>
              </a:rPr>
              <a:t> </a:t>
            </a:r>
            <a:r>
              <a:rPr lang="pt-BR" sz="2000">
                <a:solidFill>
                  <a:srgbClr val="674EA7"/>
                </a:solidFill>
                <a:latin typeface="Helvetica Neue"/>
                <a:ea typeface="Helvetica Neue"/>
                <a:cs typeface="Helvetica Neue"/>
                <a:sym typeface="Helvetica Neue"/>
              </a:rPr>
              <a:t>casual users </a:t>
            </a:r>
            <a:r>
              <a:rPr lang="pt-BR" sz="2000">
                <a:solidFill>
                  <a:srgbClr val="666666"/>
                </a:solidFill>
                <a:latin typeface="Helvetica Neue"/>
                <a:ea typeface="Helvetica Neue"/>
                <a:cs typeface="Helvetica Neue"/>
                <a:sym typeface="Helvetica Neue"/>
              </a:rPr>
              <a:t>and</a:t>
            </a:r>
            <a:r>
              <a:rPr lang="pt-BR" sz="2000">
                <a:solidFill>
                  <a:schemeClr val="lt1"/>
                </a:solidFill>
                <a:latin typeface="Helvetica Neue"/>
                <a:ea typeface="Helvetica Neue"/>
                <a:cs typeface="Helvetica Neue"/>
                <a:sym typeface="Helvetica Neue"/>
              </a:rPr>
              <a:t> </a:t>
            </a:r>
            <a:r>
              <a:rPr lang="pt-BR" sz="2000">
                <a:solidFill>
                  <a:srgbClr val="38761D"/>
                </a:solidFill>
                <a:latin typeface="Helvetica Neue"/>
                <a:ea typeface="Helvetica Neue"/>
                <a:cs typeface="Helvetica Neue"/>
                <a:sym typeface="Helvetica Neue"/>
              </a:rPr>
              <a:t>annual members </a:t>
            </a:r>
            <a:r>
              <a:rPr lang="pt-BR" sz="2000">
                <a:solidFill>
                  <a:srgbClr val="666666"/>
                </a:solidFill>
                <a:latin typeface="Helvetica Neue"/>
                <a:ea typeface="Helvetica Neue"/>
                <a:cs typeface="Helvetica Neue"/>
                <a:sym typeface="Helvetica Neue"/>
              </a:rPr>
              <a:t>using Cyclistic’s bikes to</a:t>
            </a:r>
            <a:r>
              <a:rPr lang="pt-BR" sz="2000">
                <a:solidFill>
                  <a:schemeClr val="lt1"/>
                </a:solidFill>
                <a:latin typeface="Helvetica Neue"/>
                <a:ea typeface="Helvetica Neue"/>
                <a:cs typeface="Helvetica Neue"/>
                <a:sym typeface="Helvetica Neue"/>
              </a:rPr>
              <a:t> </a:t>
            </a:r>
            <a:r>
              <a:rPr lang="pt-BR" sz="2000">
                <a:solidFill>
                  <a:srgbClr val="E06666"/>
                </a:solidFill>
                <a:latin typeface="Helvetica Neue"/>
                <a:ea typeface="Helvetica Neue"/>
                <a:cs typeface="Helvetica Neue"/>
                <a:sym typeface="Helvetica Neue"/>
              </a:rPr>
              <a:t>develop</a:t>
            </a:r>
            <a:r>
              <a:rPr lang="pt-BR" sz="2000">
                <a:solidFill>
                  <a:schemeClr val="lt1"/>
                </a:solidFill>
                <a:latin typeface="Helvetica Neue"/>
                <a:ea typeface="Helvetica Neue"/>
                <a:cs typeface="Helvetica Neue"/>
                <a:sym typeface="Helvetica Neue"/>
              </a:rPr>
              <a:t> </a:t>
            </a:r>
            <a:r>
              <a:rPr lang="pt-BR" sz="2000">
                <a:solidFill>
                  <a:srgbClr val="666666"/>
                </a:solidFill>
                <a:latin typeface="Helvetica Neue"/>
                <a:ea typeface="Helvetica Neue"/>
                <a:cs typeface="Helvetica Neue"/>
                <a:sym typeface="Helvetica Neue"/>
              </a:rPr>
              <a:t>a new marketing</a:t>
            </a:r>
            <a:r>
              <a:rPr lang="pt-BR" sz="2000">
                <a:solidFill>
                  <a:schemeClr val="lt1"/>
                </a:solidFill>
                <a:latin typeface="Helvetica Neue"/>
                <a:ea typeface="Helvetica Neue"/>
                <a:cs typeface="Helvetica Neue"/>
                <a:sym typeface="Helvetica Neue"/>
              </a:rPr>
              <a:t> </a:t>
            </a:r>
            <a:r>
              <a:rPr lang="pt-BR" sz="2000">
                <a:solidFill>
                  <a:srgbClr val="666666"/>
                </a:solidFill>
                <a:latin typeface="Helvetica Neue"/>
                <a:ea typeface="Helvetica Neue"/>
                <a:cs typeface="Helvetica Neue"/>
                <a:sym typeface="Helvetica Neue"/>
              </a:rPr>
              <a:t>strategy to</a:t>
            </a:r>
            <a:r>
              <a:rPr lang="pt-BR" sz="2000">
                <a:solidFill>
                  <a:schemeClr val="lt1"/>
                </a:solidFill>
                <a:latin typeface="Helvetica Neue"/>
                <a:ea typeface="Helvetica Neue"/>
                <a:cs typeface="Helvetica Neue"/>
                <a:sym typeface="Helvetica Neue"/>
              </a:rPr>
              <a:t> </a:t>
            </a:r>
            <a:r>
              <a:rPr lang="pt-BR" sz="2000">
                <a:solidFill>
                  <a:srgbClr val="E06666"/>
                </a:solidFill>
                <a:latin typeface="Helvetica Neue"/>
                <a:ea typeface="Helvetica Neue"/>
                <a:cs typeface="Helvetica Neue"/>
                <a:sym typeface="Helvetica Neue"/>
              </a:rPr>
              <a:t>convert </a:t>
            </a:r>
            <a:r>
              <a:rPr lang="pt-BR" sz="2000">
                <a:solidFill>
                  <a:srgbClr val="674EA7"/>
                </a:solidFill>
                <a:latin typeface="Helvetica Neue"/>
                <a:ea typeface="Helvetica Neue"/>
                <a:cs typeface="Helvetica Neue"/>
                <a:sym typeface="Helvetica Neue"/>
              </a:rPr>
              <a:t>casual users </a:t>
            </a:r>
            <a:r>
              <a:rPr lang="pt-BR" sz="2000">
                <a:solidFill>
                  <a:srgbClr val="666666"/>
                </a:solidFill>
                <a:latin typeface="Helvetica Neue"/>
                <a:ea typeface="Helvetica Neue"/>
                <a:cs typeface="Helvetica Neue"/>
                <a:sym typeface="Helvetica Neue"/>
              </a:rPr>
              <a:t>into</a:t>
            </a:r>
            <a:r>
              <a:rPr lang="pt-BR" sz="2000">
                <a:solidFill>
                  <a:schemeClr val="lt1"/>
                </a:solidFill>
                <a:latin typeface="Helvetica Neue"/>
                <a:ea typeface="Helvetica Neue"/>
                <a:cs typeface="Helvetica Neue"/>
                <a:sym typeface="Helvetica Neue"/>
              </a:rPr>
              <a:t> </a:t>
            </a:r>
            <a:r>
              <a:rPr lang="pt-BR" sz="2000">
                <a:solidFill>
                  <a:srgbClr val="38761D"/>
                </a:solidFill>
                <a:latin typeface="Helvetica Neue"/>
                <a:ea typeface="Helvetica Neue"/>
                <a:cs typeface="Helvetica Neue"/>
                <a:sym typeface="Helvetica Neue"/>
              </a:rPr>
              <a:t>annual members</a:t>
            </a:r>
            <a:r>
              <a:rPr lang="pt-BR" sz="2000">
                <a:solidFill>
                  <a:srgbClr val="666666"/>
                </a:solidFill>
                <a:latin typeface="Helvetica Neue"/>
                <a:ea typeface="Helvetica Neue"/>
                <a:cs typeface="Helvetica Neue"/>
                <a:sym typeface="Helvetica Neue"/>
              </a:rPr>
              <a:t>.</a:t>
            </a:r>
            <a:endParaRPr sz="2000">
              <a:solidFill>
                <a:srgbClr val="666666"/>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18" name="Shape 118"/>
        <p:cNvGrpSpPr/>
        <p:nvPr/>
      </p:nvGrpSpPr>
      <p:grpSpPr>
        <a:xfrm>
          <a:off x="0" y="0"/>
          <a:ext cx="0" cy="0"/>
          <a:chOff x="0" y="0"/>
          <a:chExt cx="0" cy="0"/>
        </a:xfrm>
      </p:grpSpPr>
      <p:sp>
        <p:nvSpPr>
          <p:cNvPr id="119" name="Google Shape;119;p17"/>
          <p:cNvSpPr txBox="1"/>
          <p:nvPr/>
        </p:nvSpPr>
        <p:spPr>
          <a:xfrm>
            <a:off x="643775" y="1319300"/>
            <a:ext cx="247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000">
                <a:solidFill>
                  <a:srgbClr val="434343"/>
                </a:solidFill>
                <a:latin typeface="Helvetica Neue"/>
                <a:ea typeface="Helvetica Neue"/>
                <a:cs typeface="Helvetica Neue"/>
                <a:sym typeface="Helvetica Neue"/>
              </a:rPr>
              <a:t>Data</a:t>
            </a:r>
            <a:endParaRPr sz="3000">
              <a:solidFill>
                <a:srgbClr val="434343"/>
              </a:solidFill>
              <a:latin typeface="Helvetica Neue"/>
              <a:ea typeface="Helvetica Neue"/>
              <a:cs typeface="Helvetica Neue"/>
              <a:sym typeface="Helvetica Neue"/>
            </a:endParaRPr>
          </a:p>
        </p:txBody>
      </p:sp>
      <p:sp>
        <p:nvSpPr>
          <p:cNvPr id="120" name="Google Shape;120;p17"/>
          <p:cNvSpPr txBox="1"/>
          <p:nvPr/>
        </p:nvSpPr>
        <p:spPr>
          <a:xfrm>
            <a:off x="682975" y="2093850"/>
            <a:ext cx="70359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14141"/>
              </a:buClr>
              <a:buSzPts val="2000"/>
              <a:buFont typeface="Helvetica Neue"/>
              <a:buChar char="●"/>
            </a:pPr>
            <a:r>
              <a:rPr lang="pt-BR" sz="2000">
                <a:solidFill>
                  <a:srgbClr val="414141"/>
                </a:solidFill>
                <a:latin typeface="Helvetica Neue"/>
                <a:ea typeface="Helvetica Neue"/>
                <a:cs typeface="Helvetica Neue"/>
                <a:sym typeface="Helvetica Neue"/>
              </a:rPr>
              <a:t>About:</a:t>
            </a:r>
            <a:r>
              <a:rPr lang="pt-BR" sz="2000">
                <a:solidFill>
                  <a:schemeClr val="lt1"/>
                </a:solidFill>
                <a:latin typeface="Helvetica Neue"/>
                <a:ea typeface="Helvetica Neue"/>
                <a:cs typeface="Helvetica Neue"/>
                <a:sym typeface="Helvetica Neue"/>
              </a:rPr>
              <a:t> </a:t>
            </a:r>
            <a:r>
              <a:rPr lang="pt-BR" sz="2000">
                <a:solidFill>
                  <a:srgbClr val="666666"/>
                </a:solidFill>
                <a:latin typeface="Helvetica Neue"/>
                <a:ea typeface="Helvetica Neue"/>
                <a:cs typeface="Helvetica Neue"/>
                <a:sym typeface="Helvetica Neue"/>
              </a:rPr>
              <a:t>Historical trip data on Cyclistic</a:t>
            </a:r>
            <a:endParaRPr sz="2000">
              <a:solidFill>
                <a:srgbClr val="666666"/>
              </a:solidFill>
              <a:latin typeface="Helvetica Neue"/>
              <a:ea typeface="Helvetica Neue"/>
              <a:cs typeface="Helvetica Neue"/>
              <a:sym typeface="Helvetica Neue"/>
            </a:endParaRPr>
          </a:p>
          <a:p>
            <a:pPr indent="0" lvl="0" marL="457200" rtl="0" algn="l">
              <a:spcBef>
                <a:spcPts val="0"/>
              </a:spcBef>
              <a:spcAft>
                <a:spcPts val="0"/>
              </a:spcAft>
              <a:buNone/>
            </a:pPr>
            <a:r>
              <a:t/>
            </a:r>
            <a:endParaRPr sz="2000">
              <a:solidFill>
                <a:schemeClr val="lt1"/>
              </a:solidFill>
              <a:latin typeface="Helvetica Neue"/>
              <a:ea typeface="Helvetica Neue"/>
              <a:cs typeface="Helvetica Neue"/>
              <a:sym typeface="Helvetica Neue"/>
            </a:endParaRPr>
          </a:p>
          <a:p>
            <a:pPr indent="-355600" lvl="0" marL="457200" rtl="0" algn="l">
              <a:spcBef>
                <a:spcPts val="0"/>
              </a:spcBef>
              <a:spcAft>
                <a:spcPts val="0"/>
              </a:spcAft>
              <a:buClr>
                <a:srgbClr val="414141"/>
              </a:buClr>
              <a:buSzPts val="2000"/>
              <a:buFont typeface="Helvetica Neue"/>
              <a:buChar char="●"/>
            </a:pPr>
            <a:r>
              <a:rPr lang="pt-BR" sz="2000">
                <a:solidFill>
                  <a:srgbClr val="414141"/>
                </a:solidFill>
                <a:latin typeface="Helvetica Neue"/>
                <a:ea typeface="Helvetica Neue"/>
                <a:cs typeface="Helvetica Neue"/>
                <a:sym typeface="Helvetica Neue"/>
              </a:rPr>
              <a:t>Source: </a:t>
            </a:r>
            <a:r>
              <a:rPr lang="pt-BR" sz="2000">
                <a:solidFill>
                  <a:srgbClr val="666666"/>
                </a:solidFill>
                <a:latin typeface="Helvetica Neue"/>
                <a:ea typeface="Helvetica Neue"/>
                <a:cs typeface="Helvetica Neue"/>
                <a:sym typeface="Helvetica Neue"/>
              </a:rPr>
              <a:t>Motivate International Inc.</a:t>
            </a:r>
            <a:endParaRPr sz="2000">
              <a:solidFill>
                <a:srgbClr val="666666"/>
              </a:solidFill>
              <a:latin typeface="Helvetica Neue"/>
              <a:ea typeface="Helvetica Neue"/>
              <a:cs typeface="Helvetica Neue"/>
              <a:sym typeface="Helvetica Neue"/>
            </a:endParaRPr>
          </a:p>
          <a:p>
            <a:pPr indent="0" lvl="0" marL="457200" rtl="0" algn="l">
              <a:spcBef>
                <a:spcPts val="0"/>
              </a:spcBef>
              <a:spcAft>
                <a:spcPts val="0"/>
              </a:spcAft>
              <a:buNone/>
            </a:pPr>
            <a:r>
              <a:t/>
            </a:r>
            <a:endParaRPr sz="2000">
              <a:solidFill>
                <a:schemeClr val="lt1"/>
              </a:solidFill>
              <a:latin typeface="Helvetica Neue"/>
              <a:ea typeface="Helvetica Neue"/>
              <a:cs typeface="Helvetica Neue"/>
              <a:sym typeface="Helvetica Neue"/>
            </a:endParaRPr>
          </a:p>
          <a:p>
            <a:pPr indent="-355600" lvl="0" marL="457200" rtl="0" algn="l">
              <a:spcBef>
                <a:spcPts val="0"/>
              </a:spcBef>
              <a:spcAft>
                <a:spcPts val="0"/>
              </a:spcAft>
              <a:buClr>
                <a:srgbClr val="414141"/>
              </a:buClr>
              <a:buSzPts val="2000"/>
              <a:buFont typeface="Helvetica Neue"/>
              <a:buChar char="●"/>
            </a:pPr>
            <a:r>
              <a:rPr lang="pt-BR" sz="2000">
                <a:solidFill>
                  <a:srgbClr val="414141"/>
                </a:solidFill>
                <a:latin typeface="Helvetica Neue"/>
                <a:ea typeface="Helvetica Neue"/>
                <a:cs typeface="Helvetica Neue"/>
                <a:sym typeface="Helvetica Neue"/>
              </a:rPr>
              <a:t>Period: </a:t>
            </a:r>
            <a:r>
              <a:rPr lang="pt-BR" sz="2000">
                <a:solidFill>
                  <a:srgbClr val="666666"/>
                </a:solidFill>
                <a:latin typeface="Helvetica Neue"/>
                <a:ea typeface="Helvetica Neue"/>
                <a:cs typeface="Helvetica Neue"/>
                <a:sym typeface="Helvetica Neue"/>
              </a:rPr>
              <a:t>March 2022 to February 2023</a:t>
            </a:r>
            <a:endParaRPr sz="2000">
              <a:solidFill>
                <a:srgbClr val="666666"/>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24" name="Shape 124"/>
        <p:cNvGrpSpPr/>
        <p:nvPr/>
      </p:nvGrpSpPr>
      <p:grpSpPr>
        <a:xfrm>
          <a:off x="0" y="0"/>
          <a:ext cx="0" cy="0"/>
          <a:chOff x="0" y="0"/>
          <a:chExt cx="0" cy="0"/>
        </a:xfrm>
      </p:grpSpPr>
      <p:sp>
        <p:nvSpPr>
          <p:cNvPr id="125" name="Google Shape;125;p18"/>
          <p:cNvSpPr txBox="1"/>
          <p:nvPr/>
        </p:nvSpPr>
        <p:spPr>
          <a:xfrm>
            <a:off x="536400" y="1879200"/>
            <a:ext cx="3495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5000">
                <a:solidFill>
                  <a:srgbClr val="414141"/>
                </a:solidFill>
                <a:latin typeface="Helvetica Neue"/>
                <a:ea typeface="Helvetica Neue"/>
                <a:cs typeface="Helvetica Neue"/>
                <a:sym typeface="Helvetica Neue"/>
              </a:rPr>
              <a:t>Discoveries</a:t>
            </a:r>
            <a:endParaRPr sz="5000">
              <a:solidFill>
                <a:srgbClr val="41414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29" name="Shape 129"/>
        <p:cNvGrpSpPr/>
        <p:nvPr/>
      </p:nvGrpSpPr>
      <p:grpSpPr>
        <a:xfrm>
          <a:off x="0" y="0"/>
          <a:ext cx="0" cy="0"/>
          <a:chOff x="0" y="0"/>
          <a:chExt cx="0" cy="0"/>
        </a:xfrm>
      </p:grpSpPr>
      <p:sp>
        <p:nvSpPr>
          <p:cNvPr id="130" name="Google Shape;130;p19"/>
          <p:cNvSpPr txBox="1"/>
          <p:nvPr/>
        </p:nvSpPr>
        <p:spPr>
          <a:xfrm>
            <a:off x="536625" y="1879200"/>
            <a:ext cx="6615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Total n</a:t>
            </a:r>
            <a:r>
              <a:rPr lang="pt-BR" sz="3900">
                <a:solidFill>
                  <a:srgbClr val="414141"/>
                </a:solidFill>
                <a:latin typeface="Helvetica Neue"/>
                <a:ea typeface="Helvetica Neue"/>
                <a:cs typeface="Helvetica Neue"/>
                <a:sym typeface="Helvetica Neue"/>
              </a:rPr>
              <a:t>umber of rides by user type</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34" name="Shape 134"/>
        <p:cNvGrpSpPr/>
        <p:nvPr/>
      </p:nvGrpSpPr>
      <p:grpSpPr>
        <a:xfrm>
          <a:off x="0" y="0"/>
          <a:ext cx="0" cy="0"/>
          <a:chOff x="0" y="0"/>
          <a:chExt cx="0" cy="0"/>
        </a:xfrm>
      </p:grpSpPr>
      <p:sp>
        <p:nvSpPr>
          <p:cNvPr id="135" name="Google Shape;135;p20"/>
          <p:cNvSpPr txBox="1"/>
          <p:nvPr/>
        </p:nvSpPr>
        <p:spPr>
          <a:xfrm>
            <a:off x="680400" y="1515600"/>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This historical data covers the period from March 2023 to February 2023</a:t>
            </a:r>
            <a:endParaRPr>
              <a:solidFill>
                <a:srgbClr val="434343"/>
              </a:solidFill>
              <a:latin typeface="Helvetica Neue"/>
              <a:ea typeface="Helvetica Neue"/>
              <a:cs typeface="Helvetica Neue"/>
              <a:sym typeface="Helvetica Neue"/>
            </a:endParaRPr>
          </a:p>
        </p:txBody>
      </p:sp>
      <p:sp>
        <p:nvSpPr>
          <p:cNvPr id="136" name="Google Shape;136;p20"/>
          <p:cNvSpPr txBox="1"/>
          <p:nvPr/>
        </p:nvSpPr>
        <p:spPr>
          <a:xfrm>
            <a:off x="680400" y="2461425"/>
            <a:ext cx="348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There are more annual members than casual users in Cyclistic</a:t>
            </a:r>
            <a:endParaRPr>
              <a:solidFill>
                <a:srgbClr val="434343"/>
              </a:solidFill>
              <a:latin typeface="Helvetica Neue"/>
              <a:ea typeface="Helvetica Neue"/>
              <a:cs typeface="Helvetica Neue"/>
              <a:sym typeface="Helvetica Neue"/>
            </a:endParaRPr>
          </a:p>
        </p:txBody>
      </p:sp>
      <p:sp>
        <p:nvSpPr>
          <p:cNvPr id="137" name="Google Shape;137;p20"/>
          <p:cNvSpPr txBox="1"/>
          <p:nvPr/>
        </p:nvSpPr>
        <p:spPr>
          <a:xfrm>
            <a:off x="680400" y="3372175"/>
            <a:ext cx="348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Helvetica Neue"/>
              <a:buChar char="●"/>
            </a:pPr>
            <a:r>
              <a:rPr lang="pt-BR">
                <a:solidFill>
                  <a:srgbClr val="434343"/>
                </a:solidFill>
                <a:latin typeface="Helvetica Neue"/>
                <a:ea typeface="Helvetica Neue"/>
                <a:cs typeface="Helvetica Neue"/>
                <a:sym typeface="Helvetica Neue"/>
              </a:rPr>
              <a:t>The number of annual members exceeded 2 million cyclists, while casual users exceeded 1.5 million</a:t>
            </a:r>
            <a:endParaRPr u="sng">
              <a:solidFill>
                <a:srgbClr val="434343"/>
              </a:solidFill>
              <a:latin typeface="Helvetica Neue"/>
              <a:ea typeface="Helvetica Neue"/>
              <a:cs typeface="Helvetica Neue"/>
              <a:sym typeface="Helvetica Neue"/>
            </a:endParaRPr>
          </a:p>
        </p:txBody>
      </p:sp>
      <p:sp>
        <p:nvSpPr>
          <p:cNvPr id="138" name="Google Shape;138;p20"/>
          <p:cNvSpPr txBox="1"/>
          <p:nvPr/>
        </p:nvSpPr>
        <p:spPr>
          <a:xfrm>
            <a:off x="852650" y="435775"/>
            <a:ext cx="3951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300">
                <a:solidFill>
                  <a:srgbClr val="414141"/>
                </a:solidFill>
                <a:latin typeface="Helvetica Neue"/>
                <a:ea typeface="Helvetica Neue"/>
                <a:cs typeface="Helvetica Neue"/>
                <a:sym typeface="Helvetica Neue"/>
              </a:rPr>
              <a:t>Total number of rides by user type</a:t>
            </a:r>
            <a:endParaRPr sz="2300">
              <a:solidFill>
                <a:srgbClr val="414141"/>
              </a:solidFill>
              <a:latin typeface="Helvetica Neue"/>
              <a:ea typeface="Helvetica Neue"/>
              <a:cs typeface="Helvetica Neue"/>
              <a:sym typeface="Helvetica Neue"/>
            </a:endParaRPr>
          </a:p>
        </p:txBody>
      </p:sp>
      <p:pic>
        <p:nvPicPr>
          <p:cNvPr id="139" name="Google Shape;139;p20"/>
          <p:cNvPicPr preferRelativeResize="0"/>
          <p:nvPr/>
        </p:nvPicPr>
        <p:blipFill>
          <a:blip r:embed="rId3">
            <a:alphaModFix/>
          </a:blip>
          <a:stretch>
            <a:fillRect/>
          </a:stretch>
        </p:blipFill>
        <p:spPr>
          <a:xfrm>
            <a:off x="4888800" y="435775"/>
            <a:ext cx="3644775" cy="42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F1FF"/>
        </a:solidFill>
      </p:bgPr>
    </p:bg>
    <p:spTree>
      <p:nvGrpSpPr>
        <p:cNvPr id="143" name="Shape 143"/>
        <p:cNvGrpSpPr/>
        <p:nvPr/>
      </p:nvGrpSpPr>
      <p:grpSpPr>
        <a:xfrm>
          <a:off x="0" y="0"/>
          <a:ext cx="0" cy="0"/>
          <a:chOff x="0" y="0"/>
          <a:chExt cx="0" cy="0"/>
        </a:xfrm>
      </p:grpSpPr>
      <p:sp>
        <p:nvSpPr>
          <p:cNvPr id="144" name="Google Shape;144;p21"/>
          <p:cNvSpPr txBox="1"/>
          <p:nvPr/>
        </p:nvSpPr>
        <p:spPr>
          <a:xfrm>
            <a:off x="536600" y="1879200"/>
            <a:ext cx="6615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rgbClr val="414141"/>
                </a:solidFill>
                <a:latin typeface="Helvetica Neue"/>
                <a:ea typeface="Helvetica Neue"/>
                <a:cs typeface="Helvetica Neue"/>
                <a:sym typeface="Helvetica Neue"/>
              </a:rPr>
              <a:t>Number of rides by month </a:t>
            </a:r>
            <a:endParaRPr sz="3900">
              <a:solidFill>
                <a:srgbClr val="41414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52BCE6"/>
      </a:dk1>
      <a:lt1>
        <a:srgbClr val="FFFFFF"/>
      </a:lt1>
      <a:dk2>
        <a:srgbClr val="434343"/>
      </a:dk2>
      <a:lt2>
        <a:srgbClr val="999999"/>
      </a:lt2>
      <a:accent1>
        <a:srgbClr val="FFFFFF"/>
      </a:accent1>
      <a:accent2>
        <a:srgbClr val="52BCE6"/>
      </a:accent2>
      <a:accent3>
        <a:srgbClr val="9C254D"/>
      </a:accent3>
      <a:accent4>
        <a:srgbClr val="D23369"/>
      </a:accent4>
      <a:accent5>
        <a:srgbClr val="F06292"/>
      </a:accent5>
      <a:accent6>
        <a:srgbClr val="FFFFFF"/>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