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15b625436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15b625436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30de5b9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30de5b9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fce8496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fce8496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fce8496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fce8496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fce84960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fce84960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fce84960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fce84960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15b625436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15b625436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30de5b9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30de5b9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30de5b9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30de5b9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15b625436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15b625436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15b625436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15b625436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15b62543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15b62543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15b625436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15b625436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15b62543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15b62543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15b625436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15b625436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fce8496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fce8496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15b625436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15b625436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15b625436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15b625436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hortanio@hotmail.com" TargetMode="External"/><Relationship Id="rId4" Type="http://schemas.openxmlformats.org/officeDocument/2006/relationships/hyperlink" Target="http://@tnio_a" TargetMode="External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hyperlink" Target="https://github.com/TnioA/ArduinoApiRest" TargetMode="External"/><Relationship Id="rId6" Type="http://schemas.openxmlformats.org/officeDocument/2006/relationships/hyperlink" Target="https://br.linkedin.com/in/tanio-rocha-7265571bb?trk=people-guest_people_search-card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90750" y="681925"/>
            <a:ext cx="71625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PROTÓTIPO DE API REST JSON COM ARDUINO, ETHERNET SHIELD E USER INTERFACE EM REACT JS</a:t>
            </a:r>
            <a:endParaRPr sz="3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93050"/>
            <a:ext cx="42555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Trabalho de conclusão do curso de Ciências da Computação</a:t>
            </a:r>
            <a:br>
              <a:rPr lang="pt-BR"/>
            </a:br>
            <a:br>
              <a:rPr lang="pt-BR"/>
            </a:br>
            <a:r>
              <a:rPr lang="pt-BR" sz="1300"/>
              <a:t>Centro Universitário Unigrande</a:t>
            </a:r>
            <a:br>
              <a:rPr lang="pt-BR" sz="1300"/>
            </a:br>
            <a:r>
              <a:rPr lang="pt-BR" sz="1300"/>
              <a:t>Aluno: Hortânio Rocha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funciona?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317"/>
              <a:t>Qualquer aplicação ou outro serviço que esteja interagindo com o </a:t>
            </a:r>
            <a:r>
              <a:rPr i="1" lang="pt-BR" sz="1317"/>
              <a:t>Arduino </a:t>
            </a:r>
            <a:r>
              <a:rPr lang="pt-BR" sz="1317"/>
              <a:t>pode solicitar uma leitura dos sensores ligados no mesmo através de rotas </a:t>
            </a:r>
            <a:r>
              <a:rPr lang="pt-BR" sz="1317"/>
              <a:t>específicas</a:t>
            </a:r>
            <a:r>
              <a:rPr lang="pt-BR" sz="1317"/>
              <a:t> para isto.</a:t>
            </a:r>
            <a:endParaRPr sz="13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317"/>
              <a:t>● Como parâmetros para as requisições destinadas a </a:t>
            </a:r>
            <a:r>
              <a:rPr i="1" lang="pt-BR" sz="1317"/>
              <a:t>API </a:t>
            </a:r>
            <a:r>
              <a:rPr lang="pt-BR" sz="1317"/>
              <a:t>deve ser</a:t>
            </a:r>
            <a:r>
              <a:rPr lang="pt-BR" sz="1317"/>
              <a:t> passado na rota além do pino a ser configurado, também o valor a ser inserido sendo ele “</a:t>
            </a:r>
            <a:r>
              <a:rPr i="1" lang="pt-BR" sz="1317"/>
              <a:t>ligado/desligado</a:t>
            </a:r>
            <a:r>
              <a:rPr lang="pt-BR" sz="1317"/>
              <a:t>” ou um valor numeral que siga o padrão das portas </a:t>
            </a:r>
            <a:r>
              <a:rPr i="1" lang="pt-BR" sz="1317"/>
              <a:t>PWM </a:t>
            </a:r>
            <a:r>
              <a:rPr lang="pt-BR" sz="1317"/>
              <a:t>ou Analógicas do </a:t>
            </a:r>
            <a:r>
              <a:rPr i="1" lang="pt-BR" sz="1317"/>
              <a:t>Arduino</a:t>
            </a:r>
            <a:r>
              <a:rPr lang="pt-BR" sz="1317"/>
              <a:t>.</a:t>
            </a:r>
            <a:endParaRPr sz="13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1317"/>
              <a:t>● </a:t>
            </a:r>
            <a:r>
              <a:rPr lang="pt-BR"/>
              <a:t>Foi utilizado o contexto de pinos virtuais somados aos analógicos e digitais já presentes no arduino, para um cenário em que fosse necessário respostas mais complexas, utilizando outras bibliotecas ou realizando um grupo de ações simultaneamente.</a:t>
            </a:r>
            <a:endParaRPr sz="141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Configurando tipo do Pino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365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utilizar as portas do Arduino, deve ser </a:t>
            </a:r>
            <a:br>
              <a:rPr lang="pt-BR"/>
            </a:br>
            <a:r>
              <a:rPr lang="pt-BR"/>
              <a:t>chamado primeiro o endpoint “</a:t>
            </a:r>
            <a:r>
              <a:rPr b="1" i="1" lang="pt-BR"/>
              <a:t>SetPinType</a:t>
            </a:r>
            <a:r>
              <a:rPr lang="pt-BR"/>
              <a:t>” </a:t>
            </a:r>
            <a:br>
              <a:rPr lang="pt-BR"/>
            </a:br>
            <a:r>
              <a:rPr lang="pt-BR"/>
              <a:t>para que seja definido como a porta será </a:t>
            </a:r>
            <a:br>
              <a:rPr lang="pt-BR"/>
            </a:br>
            <a:r>
              <a:rPr lang="pt-BR"/>
              <a:t>utilizada.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requisição pede que seja informado o </a:t>
            </a:r>
            <a:br>
              <a:rPr lang="pt-BR"/>
            </a:br>
            <a:r>
              <a:rPr lang="pt-BR"/>
              <a:t>número referente ao pino que será configurado</a:t>
            </a:r>
            <a:br>
              <a:rPr lang="pt-BR"/>
            </a:br>
            <a:r>
              <a:rPr lang="pt-BR"/>
              <a:t>e o tipo que pode ser “</a:t>
            </a:r>
            <a:r>
              <a:rPr b="1" i="1" lang="pt-BR"/>
              <a:t>input</a:t>
            </a:r>
            <a:r>
              <a:rPr lang="pt-BR"/>
              <a:t>” ou “</a:t>
            </a:r>
            <a:r>
              <a:rPr b="1" i="1" lang="pt-BR"/>
              <a:t>output</a:t>
            </a:r>
            <a:r>
              <a:rPr lang="pt-BR"/>
              <a:t>”.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925" y="1454438"/>
            <a:ext cx="328318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Obtendo leitura do Pino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597875"/>
            <a:ext cx="3618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obter os valores lidos por uma porta do Arduino já configurada como “input”, </a:t>
            </a:r>
            <a:r>
              <a:rPr lang="pt-BR"/>
              <a:t>devem</a:t>
            </a:r>
            <a:r>
              <a:rPr lang="pt-BR"/>
              <a:t> ser utilizados os seguintes endpoints.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●  </a:t>
            </a:r>
            <a:r>
              <a:rPr b="1" i="1" lang="pt-BR"/>
              <a:t>GetDigitalPin</a:t>
            </a:r>
            <a:r>
              <a:rPr lang="pt-BR"/>
              <a:t>: Obtém a leitura digital binária de uma porta do </a:t>
            </a:r>
            <a:r>
              <a:rPr i="1" lang="pt-BR"/>
              <a:t>Arduino</a:t>
            </a:r>
            <a:r>
              <a:rPr lang="pt-BR"/>
              <a:t>, retornando valor 1 ou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●  </a:t>
            </a:r>
            <a:r>
              <a:rPr b="1" i="1" lang="pt-BR"/>
              <a:t>GetAnalogPin</a:t>
            </a:r>
            <a:r>
              <a:rPr lang="pt-BR"/>
              <a:t>: Obtém a leitura analógica das portas digitais com valores de 0 a 255, ou analógicas que podem variar de </a:t>
            </a:r>
            <a:br>
              <a:rPr lang="pt-BR"/>
            </a:br>
            <a:r>
              <a:rPr lang="pt-BR"/>
              <a:t>0 a 1023.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●  </a:t>
            </a:r>
            <a:r>
              <a:rPr b="1" i="1" lang="pt-BR"/>
              <a:t>GetVirtualPin</a:t>
            </a:r>
            <a:r>
              <a:rPr lang="pt-BR"/>
              <a:t>: Obtém respostas pré-configuradas, com resultados programados.</a:t>
            </a:r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725" y="1444313"/>
            <a:ext cx="293395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Alterando estado do Pino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1303800" y="1597875"/>
            <a:ext cx="3486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alteração de estado das portas do Arduino já configuradas como “output”, será utilizado os seguintes endpoints: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●  </a:t>
            </a:r>
            <a:r>
              <a:rPr b="1" i="1" lang="pt-BR"/>
              <a:t>SetDigitalPin</a:t>
            </a:r>
            <a:r>
              <a:rPr lang="pt-BR"/>
              <a:t>: Realiza alteração de estado das portas do </a:t>
            </a:r>
            <a:r>
              <a:rPr i="1" lang="pt-BR"/>
              <a:t>Arduino </a:t>
            </a:r>
            <a:r>
              <a:rPr lang="pt-BR"/>
              <a:t>de forma binária recebendo o parâmetro valor como 1 ou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●  </a:t>
            </a:r>
            <a:r>
              <a:rPr b="1" i="1" lang="pt-BR"/>
              <a:t>SetAnalogPin</a:t>
            </a:r>
            <a:r>
              <a:rPr lang="pt-BR"/>
              <a:t>: Altera o estado das portas digitais PWM para o valor de 0 a 255 ou analógicas de 0 a 1023.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025" y="1444313"/>
            <a:ext cx="297136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possível fazer?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1303800" y="1990050"/>
            <a:ext cx="70305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●  Para o projeto atual foi utilizado um sensor de temperatura e umidade </a:t>
            </a:r>
            <a:r>
              <a:rPr i="1" lang="pt-BR" sz="1200"/>
              <a:t>DHT11 </a:t>
            </a:r>
            <a:r>
              <a:rPr lang="pt-BR" sz="1200"/>
              <a:t>além de um módulo relé </a:t>
            </a:r>
            <a:r>
              <a:rPr i="1" lang="pt-BR" sz="1200"/>
              <a:t>5V </a:t>
            </a:r>
            <a:r>
              <a:rPr lang="pt-BR" sz="1200"/>
              <a:t>para acionamento de cargas junto a uma lâmpada </a:t>
            </a:r>
            <a:r>
              <a:rPr i="1" lang="pt-BR" sz="1200"/>
              <a:t>LED </a:t>
            </a:r>
            <a:r>
              <a:rPr lang="pt-BR" sz="1200"/>
              <a:t>de</a:t>
            </a:r>
            <a:r>
              <a:rPr i="1" lang="pt-BR" sz="1200"/>
              <a:t> 6,5W</a:t>
            </a:r>
            <a:r>
              <a:rPr lang="pt-BR" sz="1200"/>
              <a:t> , os itens são muito utilizados no contexto de automação.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 sz="1200"/>
            </a:br>
            <a:br>
              <a:rPr lang="pt-BR" sz="1200"/>
            </a:br>
            <a:br>
              <a:rPr lang="pt-BR" sz="1200"/>
            </a:br>
            <a:r>
              <a:rPr lang="pt-BR" sz="1200"/>
              <a:t>		</a:t>
            </a:r>
            <a:br>
              <a:rPr lang="pt-BR" sz="1200"/>
            </a:br>
            <a:r>
              <a:rPr lang="pt-BR" sz="1200"/>
              <a:t>		</a:t>
            </a:r>
            <a:r>
              <a:rPr i="1" lang="pt-BR" sz="900"/>
              <a:t>Sensor de temperatura						Módulo Relé 5v</a:t>
            </a:r>
            <a:br>
              <a:rPr i="1" lang="pt-BR" sz="900"/>
            </a:br>
            <a:r>
              <a:rPr i="1" lang="pt-BR" sz="900"/>
              <a:t>		e umidade DHT11</a:t>
            </a:r>
            <a:br>
              <a:rPr i="1" lang="pt-BR" sz="1200"/>
            </a:br>
            <a:endParaRPr i="1"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400" y="2765650"/>
            <a:ext cx="1521176" cy="13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225" y="2765650"/>
            <a:ext cx="1457381" cy="13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de ligação do projeto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90049"/>
            <a:ext cx="7030502" cy="239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possível fazer?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312"/>
              <a:t>Para o consumo da API do Arduino foi adicionado ao projeto a implementação de um Dashboard Web capaz de realizar as requisições HTTP para coleta de dados de temperatura e umidade, e acionamento de carga, ligando e desligando uma lâmpada, consumindo os dados, e exibindo as informações de forma amigável ao utilizador.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312"/>
              <a:t>● A aplicação pode ser acessada através do computador ou smartphone, acessando o endereço local onde está servida.</a:t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Web</a:t>
            </a:r>
            <a:endParaRPr/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990050"/>
            <a:ext cx="4915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12"/>
              <a:t>● </a:t>
            </a:r>
            <a:r>
              <a:rPr lang="pt-BR"/>
              <a:t>A aplicação pode realizar as chamadas HTTP para a API do Arduino através de uma interface mais amigável.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● </a:t>
            </a:r>
            <a:r>
              <a:rPr lang="pt-BR"/>
              <a:t>As solicitações podem ser </a:t>
            </a:r>
            <a:r>
              <a:rPr lang="pt-BR"/>
              <a:t>a</a:t>
            </a:r>
            <a:r>
              <a:rPr lang="pt-BR"/>
              <a:t>cionamento de cargas como no exemplo ao lado vemos um botão que solicita ao Arduino que ligue ou desligue uma lâmpada, ou consulta de dados e exibição do último valor obtido assim como a inserção dos dados em um gráfico.</a:t>
            </a: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550" y="479825"/>
            <a:ext cx="2114750" cy="40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Web</a:t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1303800" y="1990050"/>
            <a:ext cx="504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12"/>
              <a:t>● </a:t>
            </a:r>
            <a:r>
              <a:rPr lang="pt-BR"/>
              <a:t>São realizadas duas consultas utilizando o endpoint “</a:t>
            </a:r>
            <a:r>
              <a:rPr b="1" lang="pt-BR"/>
              <a:t>GetVirtualPin</a:t>
            </a:r>
            <a:r>
              <a:rPr lang="pt-BR"/>
              <a:t>” onde foi criada a rotina para obter os dados de temperatura e umidade em tempo real, através do sensor de temperatura ligado ao Arduino.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12"/>
              <a:t>● Os mesmos dados podem ser consultados para armazenamento em bases de dados ou analisados por serviços de inteligência artificial.</a:t>
            </a: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875" y="479275"/>
            <a:ext cx="1988425" cy="405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</a:t>
            </a:r>
            <a:r>
              <a:rPr lang="pt-BR"/>
              <a:t>brigado!</a:t>
            </a:r>
            <a:endParaRPr/>
          </a:p>
        </p:txBody>
      </p:sp>
      <p:sp>
        <p:nvSpPr>
          <p:cNvPr id="394" name="Google Shape;394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pode ser encontrado no github, e todos os meus contatos estão </a:t>
            </a:r>
            <a:br>
              <a:rPr lang="pt-BR"/>
            </a:br>
            <a:r>
              <a:rPr lang="pt-BR"/>
              <a:t>listados abaixo, obrigado!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      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hortanio@hotmail.com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   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@tnio_a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           </a:t>
            </a:r>
            <a:r>
              <a:rPr lang="pt-BR" sz="1200" u="sng">
                <a:solidFill>
                  <a:schemeClr val="hlink"/>
                </a:solidFill>
                <a:hlinkClick r:id="rId5"/>
              </a:rPr>
              <a:t>https://github.com/TnioA/ArduinoApiRest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/>
              <a:t>                  </a:t>
            </a:r>
            <a:r>
              <a:rPr lang="pt-BR" sz="1200" u="sng">
                <a:solidFill>
                  <a:schemeClr val="hlink"/>
                </a:solidFill>
                <a:hlinkClick r:id="rId6"/>
              </a:rPr>
              <a:t>https://br.linkedin.com/in/tanio-rocha-7265571bb?trk=people-guest_people_search-card</a:t>
            </a:r>
            <a:endParaRPr sz="1200"/>
          </a:p>
        </p:txBody>
      </p:sp>
      <p:pic>
        <p:nvPicPr>
          <p:cNvPr id="395" name="Google Shape;39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0300" y="3524975"/>
            <a:ext cx="333949" cy="3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0300" y="3916425"/>
            <a:ext cx="333949" cy="33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1500" y="2756713"/>
            <a:ext cx="371525" cy="3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00300" y="3159638"/>
            <a:ext cx="333950" cy="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Objetivo do trabalho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Descrição do problema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Como surgiu a ideia?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Exemplos de projeto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Mas como funciona?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Configurando tipo do Pino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Obtendo leitura do Pino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que é possível fazer?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Integração com Interface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Agradecimentos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trabalho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Apresentar todo processo referente ao desenvolvimento de um protótipo para utilização da plataforma embarcada Arduino como um serviço </a:t>
            </a:r>
            <a:r>
              <a:rPr i="1" lang="pt-BR"/>
              <a:t>Web </a:t>
            </a:r>
            <a:r>
              <a:rPr lang="pt-BR"/>
              <a:t>para integração com Dashboards, aplicações de Business </a:t>
            </a:r>
            <a:r>
              <a:rPr lang="pt-BR"/>
              <a:t>Intelligence</a:t>
            </a:r>
            <a:r>
              <a:rPr lang="pt-BR"/>
              <a:t> ou </a:t>
            </a:r>
            <a:r>
              <a:rPr i="1" lang="pt-BR"/>
              <a:t>APIs </a:t>
            </a:r>
            <a:r>
              <a:rPr lang="pt-BR"/>
              <a:t>para tratamento de dados, utilizado no contexto de automações.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problema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para um problema de integração do Arduino com outros dispositivos ou aplicações de forma inteligente e prática.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●  </a:t>
            </a:r>
            <a:r>
              <a:rPr lang="pt-BR"/>
              <a:t>Quantidade baixa de soluções para o propósito apresentado.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●  Soluções com restrições de uso, ou</a:t>
            </a:r>
            <a:r>
              <a:rPr lang="pt-BR"/>
              <a:t> limitações que tornam as mesmas inviáveis para alguns modelos de projeto.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●  Dificuldades com limitações na tecnologia utilizada para programação da plataforma embarcada.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surgiu a </a:t>
            </a:r>
            <a:r>
              <a:rPr lang="pt-BR"/>
              <a:t>ideia?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320"/>
              <a:t>Com a utilização do </a:t>
            </a:r>
            <a:r>
              <a:rPr i="1" lang="pt-BR" sz="1320"/>
              <a:t>Arduino </a:t>
            </a:r>
            <a:r>
              <a:rPr lang="pt-BR" sz="1320"/>
              <a:t>por algum tempo para projetos de automação surgiu a necessidade de conexão da plataforma através da rede, para comunicação com aplicações mobile e interfaces </a:t>
            </a:r>
            <a:r>
              <a:rPr i="1" lang="pt-BR" sz="1320"/>
              <a:t>Web</a:t>
            </a:r>
            <a:r>
              <a:rPr lang="pt-BR" sz="1320"/>
              <a:t>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320"/>
              <a:t>●  </a:t>
            </a:r>
            <a:r>
              <a:rPr lang="pt-BR" sz="1320"/>
              <a:t>Foi adicionado ao projeto então um </a:t>
            </a:r>
            <a:r>
              <a:rPr i="1" lang="pt-BR" sz="1320"/>
              <a:t>Ethernet Shield</a:t>
            </a:r>
            <a:r>
              <a:rPr lang="pt-BR" sz="1320"/>
              <a:t>, que por sua vez deu ao mesmo a possibilidade de comunicação com a rede via cabeamento </a:t>
            </a:r>
            <a:r>
              <a:rPr i="1" lang="pt-BR" sz="1320"/>
              <a:t>RJ45</a:t>
            </a:r>
            <a:r>
              <a:rPr lang="pt-BR" sz="1320"/>
              <a:t>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320"/>
              <a:t>●  </a:t>
            </a:r>
            <a:r>
              <a:rPr lang="pt-BR" sz="1320"/>
              <a:t>O </a:t>
            </a:r>
            <a:r>
              <a:rPr i="1" lang="pt-BR" sz="1320"/>
              <a:t>Ethernet Shield</a:t>
            </a:r>
            <a:r>
              <a:rPr lang="pt-BR" sz="1320"/>
              <a:t> tem como característica subir um servidor web em que normalmente é utilizado para retornar uma página </a:t>
            </a:r>
            <a:r>
              <a:rPr i="1" lang="pt-BR" sz="1320"/>
              <a:t>HTML </a:t>
            </a:r>
            <a:r>
              <a:rPr lang="pt-BR" sz="1320"/>
              <a:t>quando realizado uma requisição para seu host.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1320"/>
              <a:t>●  </a:t>
            </a:r>
            <a:r>
              <a:rPr lang="pt-BR" sz="1320"/>
              <a:t>Desta forma já se pode implementar uma interface amigável em que o usuário pode interagir com a página </a:t>
            </a:r>
            <a:r>
              <a:rPr i="1" lang="pt-BR" sz="1320"/>
              <a:t>HTML </a:t>
            </a:r>
            <a:r>
              <a:rPr lang="pt-BR" sz="1320"/>
              <a:t>e o </a:t>
            </a:r>
            <a:r>
              <a:rPr i="1" lang="pt-BR" sz="1320"/>
              <a:t>Arduino </a:t>
            </a:r>
            <a:r>
              <a:rPr lang="pt-BR" sz="1320"/>
              <a:t>irá processar alguma funcionalidade.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surgiu a ideia?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20"/>
              <a:t>Quando analisado todo o tratamento das requisições, e como o </a:t>
            </a:r>
            <a:r>
              <a:rPr i="1" lang="pt-BR" sz="1320"/>
              <a:t>Arduino </a:t>
            </a:r>
            <a:r>
              <a:rPr lang="pt-BR" sz="1320"/>
              <a:t>processava isso em suas funções, surgiu uma dúvida.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20"/>
              <a:t>●  Como utilizar essa funcionalidade de forma que o </a:t>
            </a:r>
            <a:r>
              <a:rPr i="1" lang="pt-BR" sz="1320"/>
              <a:t>Arduino </a:t>
            </a:r>
            <a:r>
              <a:rPr lang="pt-BR" sz="1320"/>
              <a:t>possa se comunicar com outras aplicações, sendo utilizado como um serviço controlado através de requisições </a:t>
            </a:r>
            <a:r>
              <a:rPr i="1" lang="pt-BR" sz="1320"/>
              <a:t>Web</a:t>
            </a:r>
            <a:r>
              <a:rPr lang="pt-BR" sz="1320"/>
              <a:t>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20"/>
              <a:t>● Nesse conceito a plataforma não teria responsabilidade exclusiva com interface usuário, mas sim tratando requisições recebidas e processando-as de diferentes origens.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20"/>
              <a:t>● Seria utilizado o Arduino como uma </a:t>
            </a:r>
            <a:r>
              <a:rPr i="1" lang="pt-BR" sz="1320"/>
              <a:t>API REST</a:t>
            </a:r>
            <a:r>
              <a:rPr lang="pt-BR" sz="1320"/>
              <a:t> na qual segue um padrão de disponibilização na </a:t>
            </a:r>
            <a:r>
              <a:rPr i="1" lang="pt-BR" sz="1320"/>
              <a:t>Web</a:t>
            </a:r>
            <a:r>
              <a:rPr lang="pt-BR" sz="1320"/>
              <a:t>, tratamento de </a:t>
            </a:r>
            <a:r>
              <a:rPr lang="pt-BR" sz="1320"/>
              <a:t>requisições</a:t>
            </a:r>
            <a:r>
              <a:rPr lang="pt-BR" sz="1320"/>
              <a:t> </a:t>
            </a:r>
            <a:r>
              <a:rPr i="1" lang="pt-BR" sz="1320"/>
              <a:t>HTTP </a:t>
            </a:r>
            <a:r>
              <a:rPr lang="pt-BR" sz="1320"/>
              <a:t>recebidas e um modelo de respostas simplificado e de fácil integração.</a:t>
            </a:r>
            <a:endParaRPr sz="13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projetos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20"/>
              <a:t>●  </a:t>
            </a:r>
            <a:r>
              <a:rPr b="1" lang="pt-BR"/>
              <a:t>Blynk</a:t>
            </a:r>
            <a:r>
              <a:rPr lang="pt-BR"/>
              <a:t>: Plataforma para controle de dispositivos </a:t>
            </a:r>
            <a:r>
              <a:rPr i="1" lang="pt-BR"/>
              <a:t>IOT </a:t>
            </a:r>
            <a:r>
              <a:rPr lang="pt-BR"/>
              <a:t>muito utilizada em projetos de automação, onde o dispositivo integrado pode ser completamente gerenciado e monitorado na Internet pela própria plataforma através de </a:t>
            </a:r>
            <a:r>
              <a:rPr i="1" lang="pt-BR"/>
              <a:t>API </a:t>
            </a:r>
            <a:r>
              <a:rPr lang="pt-BR"/>
              <a:t>ou a partir de aplicações </a:t>
            </a:r>
            <a:r>
              <a:rPr i="1" lang="pt-BR"/>
              <a:t>UI Web</a:t>
            </a:r>
            <a:r>
              <a:rPr lang="pt-BR"/>
              <a:t> e Mobile.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20"/>
              <a:t>●  </a:t>
            </a:r>
            <a:r>
              <a:rPr b="1" lang="pt-BR"/>
              <a:t>ARest: </a:t>
            </a:r>
            <a:r>
              <a:rPr lang="pt-BR"/>
              <a:t>B</a:t>
            </a:r>
            <a:r>
              <a:rPr lang="pt-BR"/>
              <a:t>iblioteca simples de código aberto utilizada para desenvolvimento de </a:t>
            </a:r>
            <a:r>
              <a:rPr i="1" lang="pt-BR"/>
              <a:t>API REST </a:t>
            </a:r>
            <a:r>
              <a:rPr lang="pt-BR"/>
              <a:t>a partir de Plataformas Integradas, com suporte a toda a linha </a:t>
            </a:r>
            <a:r>
              <a:rPr i="1" lang="pt-BR"/>
              <a:t>Arduino </a:t>
            </a:r>
            <a:r>
              <a:rPr lang="pt-BR"/>
              <a:t>e também placas baseadas nos chips </a:t>
            </a:r>
            <a:r>
              <a:rPr i="1" lang="pt-BR"/>
              <a:t>ESP32 </a:t>
            </a:r>
            <a:r>
              <a:rPr lang="pt-BR"/>
              <a:t>e </a:t>
            </a:r>
            <a:r>
              <a:rPr i="1" lang="pt-BR"/>
              <a:t>ESP8266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funciona?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00"/>
              <a:t>●  O projeto foi inteiramente implementado para que pudesse ser facilmente adaptado para outros contextos de aplicação, seguindo uma estrutura o mais próxima possível do padrão </a:t>
            </a:r>
            <a:r>
              <a:rPr i="1" lang="pt-BR" sz="1200"/>
              <a:t>MVC </a:t>
            </a:r>
            <a:r>
              <a:rPr lang="pt-BR" sz="1200"/>
              <a:t>de arquitetura de software, e modelo </a:t>
            </a:r>
            <a:r>
              <a:rPr i="1" lang="pt-BR" sz="1200"/>
              <a:t>REST </a:t>
            </a:r>
            <a:r>
              <a:rPr lang="pt-BR" sz="1200"/>
              <a:t>de disponibilização de serviços na </a:t>
            </a:r>
            <a:r>
              <a:rPr i="1" lang="pt-BR" sz="1200"/>
              <a:t>Web</a:t>
            </a:r>
            <a:r>
              <a:rPr lang="pt-BR" sz="1200"/>
              <a:t>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00"/>
              <a:t>●  Como um serviço, o </a:t>
            </a:r>
            <a:r>
              <a:rPr i="1" lang="pt-BR" sz="1200"/>
              <a:t>Arduino </a:t>
            </a:r>
            <a:r>
              <a:rPr lang="pt-BR" sz="1200"/>
              <a:t>pode ser consumido por aplicações web, mobile e desktop. Todas simultaneamente realizando requisições ao servidor disponibilizado pelo </a:t>
            </a:r>
            <a:r>
              <a:rPr i="1" lang="pt-BR" sz="1200"/>
              <a:t>Ethernet Shield.</a:t>
            </a:r>
            <a:endParaRPr i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00"/>
              <a:t>●  O usuário final pode utilizar este projeto para diversas aplicações, com características únicas, com interfaces personalizadas e independentes, mas todas consumindo o mesmo servidor.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1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funciona?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761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00"/>
              <a:t>Para que pudesse ser utilizado pelas mais diversas tecnologias presentes no mercado hoje, se fez necessário a utilização de um padrão de retorno comum entre Web Services.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200"/>
              <a:t>●  Com a utilização de objetos </a:t>
            </a:r>
            <a:r>
              <a:rPr i="1" lang="pt-BR" sz="1200"/>
              <a:t>JSON </a:t>
            </a:r>
            <a:r>
              <a:rPr lang="pt-BR" sz="1200"/>
              <a:t>como retorno para as requisições, qualquer tecnologia pode consumir e tratar os dados coletados pelo </a:t>
            </a:r>
            <a:r>
              <a:rPr i="1" lang="pt-BR" sz="1200"/>
              <a:t>Arduino </a:t>
            </a:r>
            <a:r>
              <a:rPr lang="pt-BR" sz="1200"/>
              <a:t>através de sensores, ou atuadores ligados ao mesmo.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17"/>
              <a:t>●  As requisições são destinadas às rotas padrão, implementadas para controle e consulta dos dados através das portas digitais e analógicas da plataforma embarcada, possibilitando retornar algum dado, ou realizar alguma rotina e logo após retornar uma mensagem de confirmação etc.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