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411" r:id="rId3"/>
    <p:sldId id="1389" r:id="rId4"/>
    <p:sldId id="1381" r:id="rId6"/>
    <p:sldId id="1390" r:id="rId7"/>
    <p:sldId id="1403" r:id="rId8"/>
    <p:sldId id="1397" r:id="rId9"/>
    <p:sldId id="1396" r:id="rId10"/>
    <p:sldId id="1393" r:id="rId11"/>
    <p:sldId id="1404" r:id="rId12"/>
    <p:sldId id="1405" r:id="rId13"/>
    <p:sldId id="1408" r:id="rId14"/>
    <p:sldId id="1392"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78" userDrawn="1">
          <p15:clr>
            <a:srgbClr val="A4A3A4"/>
          </p15:clr>
        </p15:guide>
        <p15:guide id="5" pos="7265" userDrawn="1">
          <p15:clr>
            <a:srgbClr val="A4A3A4"/>
          </p15:clr>
        </p15:guide>
        <p15:guide id="8" orient="horz" pos="4084" userDrawn="1">
          <p15:clr>
            <a:srgbClr val="A4A3A4"/>
          </p15:clr>
        </p15:guide>
        <p15:guide id="15" orient="horz" pos="2184" userDrawn="1">
          <p15:clr>
            <a:srgbClr val="A4A3A4"/>
          </p15:clr>
        </p15:guide>
        <p15:guide id="16" pos="393" userDrawn="1">
          <p15:clr>
            <a:srgbClr val="A4A3A4"/>
          </p15:clr>
        </p15:guide>
        <p15:guide id="17" orient="horz" pos="350" userDrawn="1">
          <p15:clr>
            <a:srgbClr val="A4A3A4"/>
          </p15:clr>
        </p15:guide>
        <p15:guide id="18" pos="6758" userDrawn="1">
          <p15:clr>
            <a:srgbClr val="A4A3A4"/>
          </p15:clr>
        </p15:guide>
        <p15:guide id="19" pos="38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彭玉凤" initials="彭玉凤"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417"/>
    <a:srgbClr val="DE4236"/>
    <a:srgbClr val="BFBFBF"/>
    <a:srgbClr val="ED9993"/>
    <a:srgbClr val="ECB929"/>
    <a:srgbClr val="EE5219"/>
    <a:srgbClr val="FBFBFB"/>
    <a:srgbClr val="F4F3EE"/>
    <a:srgbClr val="BFC8CD"/>
    <a:srgbClr val="597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97" autoAdjust="0"/>
    <p:restoredTop sz="92717" autoAdjust="0"/>
  </p:normalViewPr>
  <p:slideViewPr>
    <p:cSldViewPr snapToGrid="0" showGuides="1">
      <p:cViewPr varScale="1">
        <p:scale>
          <a:sx n="63" d="100"/>
          <a:sy n="63" d="100"/>
        </p:scale>
        <p:origin x="67" y="235"/>
      </p:cViewPr>
      <p:guideLst>
        <p:guide pos="878"/>
        <p:guide pos="7265"/>
        <p:guide orient="horz" pos="4084"/>
        <p:guide orient="horz" pos="2184"/>
        <p:guide pos="393"/>
        <p:guide orient="horz" pos="350"/>
        <p:guide pos="6758"/>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20.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Medium" panose="020B0600000000000000" pitchFamily="34" charset="-122"/>
                <a:ea typeface="思源黑体 CN Medium" panose="020B0600000000000000" pitchFamily="34" charset="-122"/>
              </a:defRPr>
            </a:lvl1pPr>
          </a:lstStyle>
          <a:p>
            <a:fld id="{883E70A7-50AA-4365-B83E-64A4DC38135E}"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Medium" panose="020B0600000000000000" pitchFamily="34" charset="-122"/>
                <a:ea typeface="思源黑体 CN Medium" panose="020B0600000000000000" pitchFamily="34" charset="-122"/>
              </a:defRPr>
            </a:lvl1pPr>
          </a:lstStyle>
          <a:p>
            <a:fld id="{3C0324EC-A717-42F7-A4F3-5CC188E95C8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1pPr>
    <a:lvl2pPr marL="4572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2pPr>
    <a:lvl3pPr marL="9144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3pPr>
    <a:lvl4pPr marL="13716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4pPr>
    <a:lvl5pPr marL="18288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0324EC-A717-42F7-A4F3-5CC188E95C83}"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3" name="矩形 7"/>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Light" panose="020B0300000000000000" pitchFamily="34" charset="-122"/>
              <a:ea typeface="思源黑体 CN Light" panose="020B0300000000000000" pitchFamily="34" charset="-122"/>
            </a:endParaRPr>
          </a:p>
        </p:txBody>
      </p:sp>
      <p:grpSp>
        <p:nvGrpSpPr>
          <p:cNvPr id="5" name="组合 4"/>
          <p:cNvGrpSpPr/>
          <p:nvPr userDrawn="1"/>
        </p:nvGrpSpPr>
        <p:grpSpPr>
          <a:xfrm>
            <a:off x="-107358" y="5627230"/>
            <a:ext cx="5023430" cy="263942"/>
            <a:chOff x="-193197" y="5968476"/>
            <a:chExt cx="4166408" cy="218912"/>
          </a:xfrm>
        </p:grpSpPr>
        <p:sp>
          <p:nvSpPr>
            <p:cNvPr id="6" name="矩形 7"/>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思源黑体 CN Bold" panose="020B0800000000000000" pitchFamily="34" charset="-122"/>
                <a:ea typeface="思源黑体 CN Bold" panose="020B0800000000000000" pitchFamily="34" charset="-122"/>
                <a:cs typeface="Arial" panose="020B0604020202020204" pitchFamily="34" charset="0"/>
              </a:endParaRPr>
            </a:p>
          </p:txBody>
        </p:sp>
      </p:grpSp>
      <p:pic>
        <p:nvPicPr>
          <p:cNvPr id="8" name="图片 7"/>
          <p:cNvPicPr>
            <a:picLocks noChangeAspect="1"/>
          </p:cNvPicPr>
          <p:nvPr userDrawn="1"/>
        </p:nvPicPr>
        <p:blipFill>
          <a:blip r:embed="rId3" cstate="screen"/>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p:nvPr userDrawn="1"/>
        </p:nvGrpSpPr>
        <p:grpSpPr>
          <a:xfrm>
            <a:off x="2906867" y="3508800"/>
            <a:ext cx="2009205" cy="1986058"/>
            <a:chOff x="2906867" y="3508800"/>
            <a:chExt cx="2009205" cy="1986058"/>
          </a:xfrm>
        </p:grpSpPr>
        <p:cxnSp>
          <p:nvCxnSpPr>
            <p:cNvPr id="11" name="直接连接符 10"/>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flipH="1">
              <a:off x="4745571" y="3508800"/>
              <a:ext cx="170501" cy="170501"/>
              <a:chOff x="2968869" y="10878820"/>
              <a:chExt cx="276484" cy="276484"/>
            </a:xfrm>
          </p:grpSpPr>
          <p:cxnSp>
            <p:nvCxnSpPr>
              <p:cNvPr id="20" name="直接连接符 19"/>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H="1" flipV="1">
              <a:off x="4745571" y="5324357"/>
              <a:ext cx="170501" cy="170501"/>
              <a:chOff x="2968869" y="10878820"/>
              <a:chExt cx="276484" cy="276484"/>
            </a:xfrm>
          </p:grpSpPr>
          <p:cxnSp>
            <p:nvCxnSpPr>
              <p:cNvPr id="18" name="直接连接符 17"/>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V="1">
              <a:off x="2906867" y="5324357"/>
              <a:ext cx="170501" cy="170501"/>
              <a:chOff x="2968869" y="10878820"/>
              <a:chExt cx="276484" cy="276484"/>
            </a:xfrm>
          </p:grpSpPr>
          <p:cxnSp>
            <p:nvCxnSpPr>
              <p:cNvPr id="16" name="直接连接符 15"/>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userDrawn="1"/>
        </p:nvGrpSpPr>
        <p:grpSpPr>
          <a:xfrm>
            <a:off x="5687024" y="3513604"/>
            <a:ext cx="2986750" cy="533098"/>
            <a:chOff x="4966041" y="1707044"/>
            <a:chExt cx="3859333" cy="688843"/>
          </a:xfrm>
          <a:solidFill>
            <a:srgbClr val="00FFFF"/>
          </a:solidFill>
        </p:grpSpPr>
        <p:sp>
          <p:nvSpPr>
            <p:cNvPr id="23" name="文本框 22"/>
            <p:cNvSpPr txBox="1"/>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思源黑体 CN Light" panose="020B0300000000000000" pitchFamily="34" charset="-122"/>
                <a:ea typeface="思源黑体 CN Light" panose="020B0300000000000000" pitchFamily="34" charset="-122"/>
              </a:endParaRPr>
            </a:p>
          </p:txBody>
        </p:sp>
        <p:grpSp>
          <p:nvGrpSpPr>
            <p:cNvPr id="24" name="组合 23"/>
            <p:cNvGrpSpPr/>
            <p:nvPr/>
          </p:nvGrpSpPr>
          <p:grpSpPr>
            <a:xfrm>
              <a:off x="4980705" y="2314286"/>
              <a:ext cx="3813754" cy="81601"/>
              <a:chOff x="3955432" y="5643520"/>
              <a:chExt cx="3026445" cy="86703"/>
            </a:xfrm>
            <a:grpFill/>
          </p:grpSpPr>
          <p:sp>
            <p:nvSpPr>
              <p:cNvPr id="26" name="Rectangle 151"/>
              <p:cNvSpPr>
                <a:spLocks noChangeArrowheads="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27" name="Rectangle 152"/>
              <p:cNvSpPr>
                <a:spLocks noChangeArrowheads="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28" name="Rectangle 153"/>
              <p:cNvSpPr>
                <a:spLocks noChangeArrowheads="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29" name="Rectangle 154"/>
              <p:cNvSpPr>
                <a:spLocks noChangeArrowheads="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0" name="Rectangle 155"/>
              <p:cNvSpPr>
                <a:spLocks noChangeArrowheads="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1" name="Rectangle 156"/>
              <p:cNvSpPr>
                <a:spLocks noChangeArrowheads="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2" name="Rectangle 157"/>
              <p:cNvSpPr>
                <a:spLocks noChangeArrowheads="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3" name="Rectangle 158"/>
              <p:cNvSpPr>
                <a:spLocks noChangeArrowheads="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4" name="Rectangle 159"/>
              <p:cNvSpPr>
                <a:spLocks noChangeArrowheads="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5" name="Rectangle 160"/>
              <p:cNvSpPr>
                <a:spLocks noChangeArrowheads="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6" name="Rectangle 161"/>
              <p:cNvSpPr>
                <a:spLocks noChangeArrowheads="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7" name="Rectangle 162"/>
              <p:cNvSpPr>
                <a:spLocks noChangeArrowheads="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8" name="Rectangle 163"/>
              <p:cNvSpPr>
                <a:spLocks noChangeArrowheads="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39" name="Rectangle 164"/>
              <p:cNvSpPr>
                <a:spLocks noChangeArrowheads="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0" name="Rectangle 165"/>
              <p:cNvSpPr>
                <a:spLocks noChangeArrowheads="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1" name="Rectangle 166"/>
              <p:cNvSpPr>
                <a:spLocks noChangeArrowheads="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2" name="Rectangle 167"/>
              <p:cNvSpPr>
                <a:spLocks noChangeArrowheads="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3" name="Rectangle 168"/>
              <p:cNvSpPr>
                <a:spLocks noChangeArrowheads="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4" name="Rectangle 169"/>
              <p:cNvSpPr>
                <a:spLocks noChangeArrowheads="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5" name="Rectangle 170"/>
              <p:cNvSpPr>
                <a:spLocks noChangeArrowheads="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6" name="Rectangle 171"/>
              <p:cNvSpPr>
                <a:spLocks noChangeArrowheads="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7" name="Rectangle 172"/>
              <p:cNvSpPr>
                <a:spLocks noChangeArrowheads="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8" name="Rectangle 173"/>
              <p:cNvSpPr>
                <a:spLocks noChangeArrowheads="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49" name="Rectangle 174"/>
              <p:cNvSpPr>
                <a:spLocks noChangeArrowheads="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0" name="Rectangle 175"/>
              <p:cNvSpPr>
                <a:spLocks noChangeArrowheads="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1" name="Rectangle 176"/>
              <p:cNvSpPr>
                <a:spLocks noChangeArrowheads="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2" name="Rectangle 177"/>
              <p:cNvSpPr>
                <a:spLocks noChangeArrowheads="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3" name="Rectangle 178"/>
              <p:cNvSpPr>
                <a:spLocks noChangeArrowheads="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4" name="Rectangle 179"/>
              <p:cNvSpPr>
                <a:spLocks noChangeArrowheads="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5" name="Rectangle 180"/>
              <p:cNvSpPr>
                <a:spLocks noChangeArrowheads="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6" name="Rectangle 181"/>
              <p:cNvSpPr>
                <a:spLocks noChangeArrowheads="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7" name="Rectangle 182"/>
              <p:cNvSpPr>
                <a:spLocks noChangeArrowheads="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8" name="Rectangle 183"/>
              <p:cNvSpPr>
                <a:spLocks noChangeArrowheads="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59" name="Rectangle 184"/>
              <p:cNvSpPr>
                <a:spLocks noChangeArrowheads="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0" name="Rectangle 185"/>
              <p:cNvSpPr>
                <a:spLocks noChangeArrowheads="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1" name="Rectangle 186"/>
              <p:cNvSpPr>
                <a:spLocks noChangeArrowheads="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2" name="Rectangle 187"/>
              <p:cNvSpPr>
                <a:spLocks noChangeArrowheads="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3" name="Rectangle 188"/>
              <p:cNvSpPr>
                <a:spLocks noChangeArrowheads="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4" name="Rectangle 189"/>
              <p:cNvSpPr>
                <a:spLocks noChangeArrowheads="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5" name="Rectangle 190"/>
              <p:cNvSpPr>
                <a:spLocks noChangeArrowheads="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6" name="Rectangle 191"/>
              <p:cNvSpPr>
                <a:spLocks noChangeArrowheads="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7" name="Rectangle 192"/>
              <p:cNvSpPr>
                <a:spLocks noChangeArrowheads="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8" name="Rectangle 193"/>
              <p:cNvSpPr>
                <a:spLocks noChangeArrowheads="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69" name="Rectangle 194"/>
              <p:cNvSpPr>
                <a:spLocks noChangeArrowheads="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0" name="Rectangle 195"/>
              <p:cNvSpPr>
                <a:spLocks noChangeArrowheads="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1" name="Rectangle 196"/>
              <p:cNvSpPr>
                <a:spLocks noChangeArrowheads="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2" name="Rectangle 197"/>
              <p:cNvSpPr>
                <a:spLocks noChangeArrowheads="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3" name="Rectangle 198"/>
              <p:cNvSpPr>
                <a:spLocks noChangeArrowheads="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4" name="Rectangle 199"/>
              <p:cNvSpPr>
                <a:spLocks noChangeArrowheads="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5" name="Rectangle 200"/>
              <p:cNvSpPr>
                <a:spLocks noChangeArrowheads="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6" name="Rectangle 201"/>
              <p:cNvSpPr>
                <a:spLocks noChangeArrowheads="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7" name="Rectangle 202"/>
              <p:cNvSpPr>
                <a:spLocks noChangeArrowheads="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8" name="Rectangle 203"/>
              <p:cNvSpPr>
                <a:spLocks noChangeArrowheads="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79" name="Rectangle 204"/>
              <p:cNvSpPr>
                <a:spLocks noChangeArrowheads="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0" name="Rectangle 205"/>
              <p:cNvSpPr>
                <a:spLocks noChangeArrowheads="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1" name="Rectangle 206"/>
              <p:cNvSpPr>
                <a:spLocks noChangeArrowheads="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2" name="Rectangle 207"/>
              <p:cNvSpPr>
                <a:spLocks noChangeArrowheads="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3" name="Rectangle 208"/>
              <p:cNvSpPr>
                <a:spLocks noChangeArrowheads="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4" name="Rectangle 209"/>
              <p:cNvSpPr>
                <a:spLocks noChangeArrowheads="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5" name="Rectangle 210"/>
              <p:cNvSpPr>
                <a:spLocks noChangeArrowheads="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6" name="Rectangle 211"/>
              <p:cNvSpPr>
                <a:spLocks noChangeArrowheads="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7" name="Rectangle 212"/>
              <p:cNvSpPr>
                <a:spLocks noChangeArrowheads="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8" name="Rectangle 213"/>
              <p:cNvSpPr>
                <a:spLocks noChangeArrowheads="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89" name="Rectangle 214"/>
              <p:cNvSpPr>
                <a:spLocks noChangeArrowheads="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0" name="Rectangle 215"/>
              <p:cNvSpPr>
                <a:spLocks noChangeArrowheads="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1" name="Rectangle 216"/>
              <p:cNvSpPr>
                <a:spLocks noChangeArrowheads="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2" name="Rectangle 217"/>
              <p:cNvSpPr>
                <a:spLocks noChangeArrowheads="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3" name="Rectangle 218"/>
              <p:cNvSpPr>
                <a:spLocks noChangeArrowheads="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4" name="Rectangle 219"/>
              <p:cNvSpPr>
                <a:spLocks noChangeArrowheads="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5" name="Rectangle 220"/>
              <p:cNvSpPr>
                <a:spLocks noChangeArrowheads="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6" name="Rectangle 221"/>
              <p:cNvSpPr>
                <a:spLocks noChangeArrowheads="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7" name="Rectangle 222"/>
              <p:cNvSpPr>
                <a:spLocks noChangeArrowheads="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8" name="Rectangle 223"/>
              <p:cNvSpPr>
                <a:spLocks noChangeArrowheads="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99" name="Rectangle 224"/>
              <p:cNvSpPr>
                <a:spLocks noChangeArrowheads="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100" name="Rectangle 225"/>
              <p:cNvSpPr>
                <a:spLocks noChangeArrowheads="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101" name="Rectangle 226"/>
              <p:cNvSpPr>
                <a:spLocks noChangeArrowheads="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102" name="Rectangle 227"/>
              <p:cNvSpPr>
                <a:spLocks noChangeArrowheads="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sp>
            <p:nvSpPr>
              <p:cNvPr id="103" name="Rectangle 228"/>
              <p:cNvSpPr>
                <a:spLocks noChangeArrowheads="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Light" panose="020B0502040204020203"/>
                  <a:ea typeface="思源黑体 CN Light"/>
                  <a:cs typeface="+mn-cs"/>
                </a:endParaRPr>
              </a:p>
            </p:txBody>
          </p:sp>
        </p:grpSp>
        <p:cxnSp>
          <p:nvCxnSpPr>
            <p:cNvPr id="25" name="直接连接符 24"/>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Light" panose="020B0300000000000000" pitchFamily="34" charset="-122"/>
              <a:ea typeface="思源黑体 CN Light" panose="020B0300000000000000" pitchFamily="34" charset="-122"/>
            </a:endParaRPr>
          </a:p>
        </p:txBody>
      </p:sp>
      <p:sp>
        <p:nvSpPr>
          <p:cNvPr id="106" name="矩形 7"/>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Light" panose="020B0300000000000000" pitchFamily="34" charset="-122"/>
              <a:ea typeface="思源黑体 CN Light" panose="020B0300000000000000" pitchFamily="34" charset="-122"/>
            </a:endParaRPr>
          </a:p>
        </p:txBody>
      </p:sp>
      <p:sp>
        <p:nvSpPr>
          <p:cNvPr id="108" name="文本框 107"/>
          <p:cNvSpPr txBox="1"/>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09" name="矩形 7"/>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8400"/>
            <a:ext cx="10969200" cy="705600"/>
          </a:xfrm>
        </p:spPr>
        <p:txBody>
          <a:bodyPr/>
          <a:p>
            <a:r>
              <a:rPr lang="zh-CN" altLang="en-US"/>
              <a:t>计算机毕业设计全程指导</a:t>
            </a:r>
            <a:endParaRPr lang="zh-CN" altLang="en-US"/>
          </a:p>
        </p:txBody>
      </p:sp>
      <p:sp>
        <p:nvSpPr>
          <p:cNvPr id="3" name="内容占位符 2"/>
          <p:cNvSpPr>
            <a:spLocks noGrp="1"/>
          </p:cNvSpPr>
          <p:nvPr>
            <p:ph idx="1"/>
          </p:nvPr>
        </p:nvSpPr>
        <p:spPr>
          <a:xfrm>
            <a:off x="608400" y="1490400"/>
            <a:ext cx="10969200" cy="4759200"/>
          </a:xfrm>
        </p:spPr>
        <p:txBody>
          <a:bodyPr/>
          <a:p>
            <a:r>
              <a:rPr lang="zh-CN" altLang="en-US"/>
              <a:t>毕业设计是一个漫长的过程，有需要可以联系微信，选题最好提前沟通，有可能当你不了解难度乱写一个题目或者开题报告里技术和功能写错，后期有可能就不一定能做啦，全职代写一直陪你到答辩结束，全程答疑，可以看朋友圈案例。</a:t>
            </a:r>
            <a:endParaRPr lang="zh-CN" altLang="en-US"/>
          </a:p>
          <a:p>
            <a:r>
              <a:rPr lang="zh-CN" altLang="en-US"/>
              <a:t>毕业设计全程指导包括 </a:t>
            </a:r>
            <a:r>
              <a:rPr lang="zh-CN" altLang="en-US">
                <a:solidFill>
                  <a:srgbClr val="FF0000"/>
                </a:solidFill>
              </a:rPr>
              <a:t>选题/开题报告/任务书/程序/论文/答辩指导</a:t>
            </a:r>
            <a:endParaRPr lang="zh-CN" altLang="en-US"/>
          </a:p>
          <a:p>
            <a:r>
              <a:rPr lang="zh-CN" altLang="en-US"/>
              <a:t>联系微信：</a:t>
            </a:r>
            <a:r>
              <a:rPr lang="zh-CN" altLang="en-US">
                <a:solidFill>
                  <a:srgbClr val="FF0000"/>
                </a:solidFill>
              </a:rPr>
              <a:t>hao609719</a:t>
            </a:r>
            <a:endParaRPr lang="zh-CN" altLang="en-US">
              <a:solidFill>
                <a:srgbClr val="FF0000"/>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400961"/>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6096000" y="6482849"/>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70063" y="1427933"/>
            <a:ext cx="5155158" cy="3008901"/>
          </a:xfrm>
          <a:prstGeom prst="rect">
            <a:avLst/>
          </a:prstGeom>
          <a:noFill/>
        </p:spPr>
        <p:txBody>
          <a:bodyPr wrap="square" lIns="0" tIns="0" rIns="0" bIns="0" rtlCol="0">
            <a:spAutoFit/>
          </a:bodyPr>
          <a:lstStyle/>
          <a:p>
            <a:pPr marR="0" algn="just">
              <a:spcBef>
                <a:spcPts val="0"/>
              </a:spcBef>
              <a:spcAft>
                <a:spcPts val="0"/>
              </a:spcAft>
            </a:pPr>
            <a:r>
              <a:rPr lang="zh-CN" altLang="en-US" sz="2400" dirty="0">
                <a:solidFill>
                  <a:srgbClr val="DE4236"/>
                </a:solidFill>
              </a:rPr>
              <a:t>前期进行：</a:t>
            </a:r>
            <a:endParaRPr lang="en-US" altLang="zh-CN" sz="2400" dirty="0">
              <a:solidFill>
                <a:srgbClr val="DE4236"/>
              </a:solidFill>
            </a:endParaRPr>
          </a:p>
          <a:p>
            <a:pPr marR="0" algn="just">
              <a:spcBef>
                <a:spcPts val="0"/>
              </a:spcBef>
              <a:spcAft>
                <a:spcPts val="0"/>
              </a:spcAft>
            </a:pPr>
            <a:endParaRPr lang="en-US" altLang="zh-CN" dirty="0">
              <a:solidFill>
                <a:schemeClr val="dk1"/>
              </a:solidFill>
            </a:endParaRPr>
          </a:p>
          <a:p>
            <a:pPr marL="0" marR="0" algn="just">
              <a:lnSpc>
                <a:spcPct val="150000"/>
              </a:lnSpc>
              <a:spcBef>
                <a:spcPts val="0"/>
              </a:spcBef>
              <a:spcAft>
                <a:spcPts val="0"/>
              </a:spcAft>
            </a:pPr>
            <a:r>
              <a:rPr lang="zh-CN" altLang="en-US" dirty="0">
                <a:solidFill>
                  <a:schemeClr val="dk1"/>
                </a:solidFill>
              </a:rPr>
              <a:t>①对该选题相关的资料进行搜集整理，并学习文本分类及贝叶斯算法；</a:t>
            </a:r>
            <a:endParaRPr lang="zh-CN" altLang="en-US" dirty="0">
              <a:solidFill>
                <a:schemeClr val="dk1"/>
              </a:solidFill>
            </a:endParaRPr>
          </a:p>
          <a:p>
            <a:pPr marL="0" marR="0" algn="just">
              <a:lnSpc>
                <a:spcPct val="150000"/>
              </a:lnSpc>
              <a:spcBef>
                <a:spcPts val="0"/>
              </a:spcBef>
              <a:spcAft>
                <a:spcPts val="0"/>
              </a:spcAft>
            </a:pPr>
            <a:r>
              <a:rPr lang="zh-CN" altLang="en-US" dirty="0">
                <a:solidFill>
                  <a:schemeClr val="dk1"/>
                </a:solidFill>
              </a:rPr>
              <a:t>②准备数据集用于文本清洗、分词、去除停用词等操作，以为后续的模型搭建。</a:t>
            </a:r>
            <a:endParaRPr lang="zh-CN" altLang="en-US" dirty="0">
              <a:solidFill>
                <a:schemeClr val="dk1"/>
              </a:solidFill>
            </a:endParaRPr>
          </a:p>
          <a:p>
            <a:pPr>
              <a:lnSpc>
                <a:spcPct val="150000"/>
              </a:lnSpc>
            </a:pPr>
            <a:endParaRPr lang="en-US" altLang="zh-CN" dirty="0">
              <a:solidFill>
                <a:schemeClr val="dk1"/>
              </a:solidFill>
            </a:endParaRPr>
          </a:p>
          <a:p>
            <a:pPr>
              <a:lnSpc>
                <a:spcPct val="150000"/>
              </a:lnSpc>
            </a:pPr>
            <a:endParaRPr lang="zh-CN" altLang="en-US" sz="1400" dirty="0">
              <a:solidFill>
                <a:schemeClr val="tx1">
                  <a:lumMod val="95000"/>
                  <a:lumOff val="5000"/>
                </a:schemeClr>
              </a:solidFill>
              <a:latin typeface="+mn-ea"/>
            </a:endParaRPr>
          </a:p>
        </p:txBody>
      </p:sp>
      <p:sp>
        <p:nvSpPr>
          <p:cNvPr id="11" name="文本框 10"/>
          <p:cNvSpPr txBox="1"/>
          <p:nvPr>
            <p:custDataLst>
              <p:tags r:id="rId1"/>
            </p:custDataLst>
          </p:nvPr>
        </p:nvSpPr>
        <p:spPr>
          <a:xfrm>
            <a:off x="499682" y="447380"/>
            <a:ext cx="2357818" cy="583565"/>
          </a:xfrm>
          <a:prstGeom prst="rect">
            <a:avLst/>
          </a:prstGeom>
          <a:noFill/>
        </p:spPr>
        <p:txBody>
          <a:bodyPr wrap="square" rtlCol="0" anchor="ctr">
            <a:spAutoFit/>
          </a:bodyPr>
          <a:lstStyle/>
          <a:p>
            <a:r>
              <a:rPr lang="zh-CN" altLang="en-US" sz="3200" dirty="0">
                <a:ln w="25400">
                  <a:noFill/>
                </a:ln>
                <a:solidFill>
                  <a:srgbClr val="232B38"/>
                </a:solidFill>
                <a:latin typeface="+mj-ea"/>
                <a:ea typeface="+mj-ea"/>
              </a:rPr>
              <a:t>工作安排</a:t>
            </a:r>
            <a:endParaRPr lang="zh-CN" altLang="en-US" sz="3200" dirty="0">
              <a:ln w="25400">
                <a:noFill/>
              </a:ln>
              <a:solidFill>
                <a:srgbClr val="232B38"/>
              </a:solidFill>
              <a:latin typeface="+mj-ea"/>
              <a:ea typeface="+mj-ea"/>
            </a:endParaRPr>
          </a:p>
        </p:txBody>
      </p:sp>
      <p:sp>
        <p:nvSpPr>
          <p:cNvPr id="12" name="文本框 11"/>
          <p:cNvSpPr txBox="1"/>
          <p:nvPr>
            <p:custDataLst>
              <p:tags r:id="rId2"/>
            </p:custDataLst>
          </p:nvPr>
        </p:nvSpPr>
        <p:spPr>
          <a:xfrm>
            <a:off x="539808" y="205012"/>
            <a:ext cx="1453796" cy="369332"/>
          </a:xfrm>
          <a:prstGeom prst="rect">
            <a:avLst/>
          </a:prstGeom>
          <a:noFill/>
        </p:spPr>
        <p:txBody>
          <a:bodyPr wrap="none" rtlCol="0">
            <a:spAutoFit/>
          </a:bodyPr>
          <a:lstStyle/>
          <a:p>
            <a:r>
              <a:rPr lang="en-US" altLang="zh-CN" dirty="0">
                <a:solidFill>
                  <a:schemeClr val="bg1">
                    <a:lumMod val="50000"/>
                  </a:schemeClr>
                </a:solidFill>
                <a:latin typeface="思源黑体 CN Medium" panose="020B0600000000000000" pitchFamily="34" charset="-122"/>
              </a:rPr>
              <a:t>PART FOUR</a:t>
            </a:r>
            <a:endParaRPr lang="en-US" altLang="zh-CN" dirty="0">
              <a:solidFill>
                <a:schemeClr val="bg1">
                  <a:lumMod val="50000"/>
                </a:schemeClr>
              </a:solidFill>
              <a:latin typeface="思源黑体 CN Medium" panose="020B0600000000000000" pitchFamily="34" charset="-122"/>
            </a:endParaRPr>
          </a:p>
        </p:txBody>
      </p:sp>
      <p:sp>
        <p:nvSpPr>
          <p:cNvPr id="27" name="文本框 26"/>
          <p:cNvSpPr txBox="1"/>
          <p:nvPr/>
        </p:nvSpPr>
        <p:spPr>
          <a:xfrm>
            <a:off x="6666034" y="1427933"/>
            <a:ext cx="5155158" cy="3008901"/>
          </a:xfrm>
          <a:prstGeom prst="rect">
            <a:avLst/>
          </a:prstGeom>
          <a:noFill/>
        </p:spPr>
        <p:txBody>
          <a:bodyPr wrap="square" lIns="0" tIns="0" rIns="0" bIns="0" rtlCol="0">
            <a:spAutoFit/>
          </a:bodyPr>
          <a:lstStyle/>
          <a:p>
            <a:pPr marR="0" algn="just">
              <a:spcBef>
                <a:spcPts val="0"/>
              </a:spcBef>
              <a:spcAft>
                <a:spcPts val="0"/>
              </a:spcAft>
            </a:pPr>
            <a:r>
              <a:rPr lang="zh-CN" altLang="en-US" sz="2400" dirty="0">
                <a:solidFill>
                  <a:srgbClr val="DE4236"/>
                </a:solidFill>
              </a:rPr>
              <a:t>后期进行：</a:t>
            </a:r>
            <a:endParaRPr lang="en-US" altLang="zh-CN" sz="2400" dirty="0">
              <a:solidFill>
                <a:srgbClr val="DE4236"/>
              </a:solidFill>
            </a:endParaRPr>
          </a:p>
          <a:p>
            <a:pPr marR="0" algn="just">
              <a:spcBef>
                <a:spcPts val="0"/>
              </a:spcBef>
              <a:spcAft>
                <a:spcPts val="0"/>
              </a:spcAft>
            </a:pPr>
            <a:endParaRPr lang="en-US" altLang="zh-CN" dirty="0">
              <a:solidFill>
                <a:schemeClr val="dk1"/>
              </a:solidFill>
            </a:endParaRPr>
          </a:p>
          <a:p>
            <a:pPr>
              <a:lnSpc>
                <a:spcPct val="150000"/>
              </a:lnSpc>
            </a:pPr>
            <a:r>
              <a:rPr lang="zh-CN" altLang="en-US" dirty="0">
                <a:solidFill>
                  <a:schemeClr val="dk1"/>
                </a:solidFill>
              </a:rPr>
              <a:t>①基于此算法进行模型构建，实现垃圾短信识别；</a:t>
            </a:r>
            <a:endParaRPr lang="en-US" altLang="zh-CN" dirty="0">
              <a:solidFill>
                <a:schemeClr val="dk1"/>
              </a:solidFill>
            </a:endParaRPr>
          </a:p>
          <a:p>
            <a:pPr>
              <a:lnSpc>
                <a:spcPct val="150000"/>
              </a:lnSpc>
            </a:pPr>
            <a:r>
              <a:rPr lang="zh-CN" altLang="en-US" dirty="0">
                <a:solidFill>
                  <a:schemeClr val="dk1"/>
                </a:solidFill>
              </a:rPr>
              <a:t>②优化改进此算法，代码进行一次次的测试与调试，进一步提高识别准确率；</a:t>
            </a:r>
            <a:endParaRPr lang="en-US" altLang="zh-CN" dirty="0">
              <a:solidFill>
                <a:schemeClr val="dk1"/>
              </a:solidFill>
            </a:endParaRPr>
          </a:p>
          <a:p>
            <a:pPr>
              <a:lnSpc>
                <a:spcPct val="150000"/>
              </a:lnSpc>
            </a:pPr>
            <a:r>
              <a:rPr lang="zh-CN" altLang="en-US" dirty="0">
                <a:solidFill>
                  <a:schemeClr val="dk1"/>
                </a:solidFill>
              </a:rPr>
              <a:t>③基于</a:t>
            </a:r>
            <a:r>
              <a:rPr lang="en-US" altLang="zh-CN" dirty="0">
                <a:solidFill>
                  <a:schemeClr val="dk1"/>
                </a:solidFill>
              </a:rPr>
              <a:t>Java</a:t>
            </a:r>
            <a:r>
              <a:rPr lang="zh-CN" altLang="en-US" dirty="0">
                <a:solidFill>
                  <a:schemeClr val="dk1"/>
                </a:solidFill>
              </a:rPr>
              <a:t>的</a:t>
            </a:r>
            <a:r>
              <a:rPr lang="en-US" altLang="zh-CN" dirty="0" err="1">
                <a:solidFill>
                  <a:schemeClr val="dk1"/>
                </a:solidFill>
              </a:rPr>
              <a:t>ssm</a:t>
            </a:r>
            <a:r>
              <a:rPr lang="zh-CN" altLang="en-US" dirty="0">
                <a:solidFill>
                  <a:schemeClr val="dk1"/>
                </a:solidFill>
              </a:rPr>
              <a:t>框架搭建</a:t>
            </a:r>
            <a:r>
              <a:rPr lang="en-US" altLang="zh-CN" dirty="0">
                <a:solidFill>
                  <a:schemeClr val="dk1"/>
                </a:solidFill>
              </a:rPr>
              <a:t>web</a:t>
            </a:r>
            <a:r>
              <a:rPr lang="zh-CN" altLang="en-US" dirty="0">
                <a:solidFill>
                  <a:schemeClr val="dk1"/>
                </a:solidFill>
              </a:rPr>
              <a:t>。</a:t>
            </a:r>
            <a:endParaRPr lang="en-US" altLang="zh-CN" dirty="0">
              <a:solidFill>
                <a:schemeClr val="dk1"/>
              </a:solidFill>
            </a:endParaRPr>
          </a:p>
          <a:p>
            <a:pPr>
              <a:lnSpc>
                <a:spcPct val="150000"/>
              </a:lnSpc>
            </a:pPr>
            <a:endParaRPr lang="en-US" altLang="zh-CN" dirty="0">
              <a:solidFill>
                <a:schemeClr val="dk1"/>
              </a:solidFill>
            </a:endParaRPr>
          </a:p>
          <a:p>
            <a:pPr>
              <a:lnSpc>
                <a:spcPct val="150000"/>
              </a:lnSpc>
            </a:pPr>
            <a:endParaRPr lang="zh-CN" altLang="en-US" sz="1400" dirty="0">
              <a:solidFill>
                <a:schemeClr val="tx1">
                  <a:lumMod val="95000"/>
                  <a:lumOff val="5000"/>
                </a:schemeClr>
              </a:solidFill>
              <a:latin typeface="+mn-ea"/>
            </a:endParaRPr>
          </a:p>
        </p:txBody>
      </p:sp>
      <p:sp>
        <p:nvSpPr>
          <p:cNvPr id="28" name="Freeform 11"/>
          <p:cNvSpPr/>
          <p:nvPr/>
        </p:nvSpPr>
        <p:spPr bwMode="auto">
          <a:xfrm>
            <a:off x="1754486" y="5015566"/>
            <a:ext cx="2146447"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bg1">
              <a:lumMod val="65000"/>
            </a:schemeClr>
          </a:solidFill>
          <a:ln w="12700">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2400">
              <a:solidFill>
                <a:schemeClr val="bg1">
                  <a:lumMod val="50000"/>
                </a:schemeClr>
              </a:solidFill>
            </a:endParaRPr>
          </a:p>
        </p:txBody>
      </p:sp>
      <p:sp>
        <p:nvSpPr>
          <p:cNvPr id="29" name="Freeform 12"/>
          <p:cNvSpPr/>
          <p:nvPr/>
        </p:nvSpPr>
        <p:spPr bwMode="auto">
          <a:xfrm>
            <a:off x="3675507" y="5097268"/>
            <a:ext cx="2149714" cy="517987"/>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2"/>
          </a:solidFill>
          <a:ln w="12700">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2400">
              <a:solidFill>
                <a:schemeClr val="bg1">
                  <a:lumMod val="50000"/>
                </a:schemeClr>
              </a:solidFill>
            </a:endParaRPr>
          </a:p>
        </p:txBody>
      </p:sp>
      <p:sp>
        <p:nvSpPr>
          <p:cNvPr id="30" name="Freeform 13"/>
          <p:cNvSpPr/>
          <p:nvPr/>
        </p:nvSpPr>
        <p:spPr bwMode="auto">
          <a:xfrm>
            <a:off x="5567128" y="5015566"/>
            <a:ext cx="2144813"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bg1">
              <a:lumMod val="75000"/>
            </a:schemeClr>
          </a:solidFill>
          <a:ln w="12700">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2400">
              <a:solidFill>
                <a:schemeClr val="bg1">
                  <a:lumMod val="50000"/>
                </a:schemeClr>
              </a:solidFill>
            </a:endParaRPr>
          </a:p>
        </p:txBody>
      </p:sp>
      <p:sp>
        <p:nvSpPr>
          <p:cNvPr id="31" name="Freeform 14"/>
          <p:cNvSpPr/>
          <p:nvPr/>
        </p:nvSpPr>
        <p:spPr bwMode="auto">
          <a:xfrm>
            <a:off x="7439236" y="5086794"/>
            <a:ext cx="2146447" cy="517987"/>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accent2"/>
          </a:solidFill>
          <a:ln w="12700">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2400">
              <a:solidFill>
                <a:schemeClr val="bg1">
                  <a:lumMod val="50000"/>
                </a:schemeClr>
              </a:solidFill>
            </a:endParaRPr>
          </a:p>
        </p:txBody>
      </p:sp>
      <p:sp>
        <p:nvSpPr>
          <p:cNvPr id="32" name="矩形 31"/>
          <p:cNvSpPr/>
          <p:nvPr/>
        </p:nvSpPr>
        <p:spPr>
          <a:xfrm>
            <a:off x="1883927" y="5173508"/>
            <a:ext cx="1721946" cy="246221"/>
          </a:xfrm>
          <a:prstGeom prst="rect">
            <a:avLst/>
          </a:prstGeom>
          <a:ln>
            <a:noFill/>
          </a:ln>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spcAft>
                <a:spcPts val="0"/>
              </a:spcAft>
            </a:pPr>
            <a:r>
              <a:rPr lang="en-US" altLang="zh-CN" sz="1000" b="1" kern="100" dirty="0">
                <a:solidFill>
                  <a:schemeClr val="bg1"/>
                </a:solidFill>
                <a:latin typeface="+mn-ea"/>
                <a:cs typeface="Times New Roman" panose="02020603050405020304" pitchFamily="18" charset="0"/>
              </a:rPr>
              <a:t>2023-06-25-2023-07-20</a:t>
            </a:r>
            <a:endParaRPr lang="en-US" altLang="zh-CN" sz="1000" b="1" kern="100" dirty="0">
              <a:solidFill>
                <a:schemeClr val="bg1"/>
              </a:solidFill>
              <a:latin typeface="+mn-ea"/>
              <a:cs typeface="Times New Roman" panose="02020603050405020304" pitchFamily="18" charset="0"/>
            </a:endParaRPr>
          </a:p>
        </p:txBody>
      </p:sp>
      <p:sp>
        <p:nvSpPr>
          <p:cNvPr id="33" name="矩形 32"/>
          <p:cNvSpPr/>
          <p:nvPr/>
        </p:nvSpPr>
        <p:spPr>
          <a:xfrm>
            <a:off x="3830348" y="5173508"/>
            <a:ext cx="1721946"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spcAft>
                <a:spcPts val="0"/>
              </a:spcAft>
            </a:pPr>
            <a:r>
              <a:rPr lang="en-US" altLang="zh-CN" sz="1000" b="1" kern="100" dirty="0">
                <a:solidFill>
                  <a:srgbClr val="222B34"/>
                </a:solidFill>
                <a:latin typeface="+mn-ea"/>
                <a:cs typeface="Times New Roman" panose="02020603050405020304" pitchFamily="18" charset="0"/>
              </a:rPr>
              <a:t>2023-12-31-2024-01-30</a:t>
            </a:r>
            <a:endParaRPr lang="en-US" altLang="zh-CN" sz="1000" b="1" kern="100" dirty="0">
              <a:solidFill>
                <a:srgbClr val="222B34"/>
              </a:solidFill>
              <a:latin typeface="+mn-ea"/>
              <a:cs typeface="Times New Roman" panose="02020603050405020304" pitchFamily="18" charset="0"/>
            </a:endParaRPr>
          </a:p>
        </p:txBody>
      </p:sp>
      <p:sp>
        <p:nvSpPr>
          <p:cNvPr id="34" name="矩形 33"/>
          <p:cNvSpPr/>
          <p:nvPr/>
        </p:nvSpPr>
        <p:spPr>
          <a:xfrm>
            <a:off x="5642209" y="5173096"/>
            <a:ext cx="1721946"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spcAft>
                <a:spcPts val="0"/>
              </a:spcAft>
            </a:pPr>
            <a:r>
              <a:rPr lang="en-US" altLang="zh-CN" sz="1000" b="1" kern="100" dirty="0">
                <a:solidFill>
                  <a:schemeClr val="bg1"/>
                </a:solidFill>
                <a:latin typeface="+mn-ea"/>
                <a:cs typeface="Times New Roman" panose="02020603050405020304" pitchFamily="18" charset="0"/>
              </a:rPr>
              <a:t>2024-01-30-2024-04-10</a:t>
            </a:r>
            <a:endParaRPr lang="en-US" altLang="zh-CN" sz="1000" b="1" kern="100" dirty="0">
              <a:solidFill>
                <a:schemeClr val="bg1"/>
              </a:solidFill>
              <a:latin typeface="+mn-ea"/>
              <a:cs typeface="Times New Roman" panose="02020603050405020304" pitchFamily="18" charset="0"/>
            </a:endParaRPr>
          </a:p>
        </p:txBody>
      </p:sp>
      <p:sp>
        <p:nvSpPr>
          <p:cNvPr id="35" name="矩形 34"/>
          <p:cNvSpPr/>
          <p:nvPr/>
        </p:nvSpPr>
        <p:spPr>
          <a:xfrm>
            <a:off x="7782940" y="5173096"/>
            <a:ext cx="1721946"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spcAft>
                <a:spcPts val="0"/>
              </a:spcAft>
            </a:pPr>
            <a:r>
              <a:rPr lang="en-US" altLang="zh-CN" sz="1000" b="1" kern="100" dirty="0">
                <a:solidFill>
                  <a:srgbClr val="222B34"/>
                </a:solidFill>
                <a:latin typeface="+mn-ea"/>
                <a:cs typeface="Times New Roman" panose="02020603050405020304" pitchFamily="18" charset="0"/>
              </a:rPr>
              <a:t>2024-04-30-2024-05-31</a:t>
            </a:r>
            <a:endParaRPr lang="en-US" altLang="zh-CN" sz="1000" b="1" kern="100" dirty="0">
              <a:solidFill>
                <a:srgbClr val="222B34"/>
              </a:solidFill>
              <a:latin typeface="+mn-ea"/>
              <a:cs typeface="Times New Roman" panose="02020603050405020304" pitchFamily="18" charset="0"/>
            </a:endParaRPr>
          </a:p>
        </p:txBody>
      </p:sp>
      <p:sp>
        <p:nvSpPr>
          <p:cNvPr id="36" name="矩形 3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1806551" y="4532605"/>
            <a:ext cx="1730529" cy="33669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US" altLang="zh-CN" sz="1200" dirty="0" err="1">
                <a:solidFill>
                  <a:schemeClr val="tx1">
                    <a:lumMod val="85000"/>
                    <a:lumOff val="15000"/>
                  </a:schemeClr>
                </a:solidFill>
              </a:rPr>
              <a:t>完成选题和《开题报告</a:t>
            </a:r>
            <a:r>
              <a:rPr lang="en-US" altLang="zh-CN" sz="1200" dirty="0">
                <a:solidFill>
                  <a:schemeClr val="tx1">
                    <a:lumMod val="85000"/>
                    <a:lumOff val="15000"/>
                  </a:schemeClr>
                </a:solidFill>
              </a:rPr>
              <a:t>》</a:t>
            </a:r>
            <a:endParaRPr lang="en-US" altLang="zh-CN" sz="1200" dirty="0">
              <a:solidFill>
                <a:schemeClr val="tx1">
                  <a:lumMod val="85000"/>
                  <a:lumOff val="15000"/>
                </a:schemeClr>
              </a:solidFill>
            </a:endParaRPr>
          </a:p>
        </p:txBody>
      </p:sp>
      <p:sp>
        <p:nvSpPr>
          <p:cNvPr id="37" name="矩形 3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778147" y="5800569"/>
            <a:ext cx="1730529" cy="33669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US" altLang="zh-CN" sz="1200" dirty="0" err="1">
                <a:solidFill>
                  <a:schemeClr val="tx1">
                    <a:lumMod val="85000"/>
                    <a:lumOff val="15000"/>
                  </a:schemeClr>
                </a:solidFill>
              </a:rPr>
              <a:t>资料检索、收集、学习</a:t>
            </a:r>
            <a:endParaRPr lang="en-US" altLang="zh-CN" sz="1200" dirty="0">
              <a:solidFill>
                <a:schemeClr val="tx1">
                  <a:lumMod val="85000"/>
                  <a:lumOff val="15000"/>
                </a:schemeClr>
              </a:solidFill>
            </a:endParaRPr>
          </a:p>
        </p:txBody>
      </p:sp>
      <p:sp>
        <p:nvSpPr>
          <p:cNvPr id="38" name="矩形 3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5620493" y="4532852"/>
            <a:ext cx="1730529" cy="31636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US" altLang="zh-CN" sz="1100" dirty="0" err="1">
                <a:solidFill>
                  <a:schemeClr val="tx1">
                    <a:lumMod val="85000"/>
                    <a:lumOff val="15000"/>
                  </a:schemeClr>
                </a:solidFill>
              </a:rPr>
              <a:t>系统开发</a:t>
            </a:r>
            <a:r>
              <a:rPr lang="zh-CN" altLang="en-US" sz="1100" dirty="0">
                <a:solidFill>
                  <a:schemeClr val="tx1">
                    <a:lumMod val="85000"/>
                    <a:lumOff val="15000"/>
                  </a:schemeClr>
                </a:solidFill>
              </a:rPr>
              <a:t>和论文写作</a:t>
            </a:r>
            <a:endParaRPr lang="zh-CN" altLang="en-US" sz="1100" dirty="0">
              <a:solidFill>
                <a:schemeClr val="tx1">
                  <a:lumMod val="85000"/>
                  <a:lumOff val="15000"/>
                </a:schemeClr>
              </a:solidFill>
            </a:endParaRPr>
          </a:p>
        </p:txBody>
      </p:sp>
      <p:sp>
        <p:nvSpPr>
          <p:cNvPr id="39" name="矩形 3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7548589" y="5836807"/>
            <a:ext cx="1730529" cy="33337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85000"/>
                    <a:lumOff val="15000"/>
                  </a:schemeClr>
                </a:solidFill>
              </a:rPr>
              <a:t>论文查重和</a:t>
            </a:r>
            <a:r>
              <a:rPr lang="en-US" altLang="zh-CN" sz="1050" dirty="0" err="1">
                <a:solidFill>
                  <a:schemeClr val="tx1">
                    <a:lumMod val="85000"/>
                    <a:lumOff val="15000"/>
                  </a:schemeClr>
                </a:solidFill>
              </a:rPr>
              <a:t>毕业答辩</a:t>
            </a:r>
            <a:endParaRPr lang="en-US" altLang="zh-CN" sz="1050" dirty="0">
              <a:solidFill>
                <a:schemeClr val="tx1">
                  <a:lumMod val="85000"/>
                  <a:lumOff val="1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6381750"/>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096000" y="6482849"/>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1"/>
            </p:custDataLst>
          </p:nvPr>
        </p:nvSpPr>
        <p:spPr>
          <a:xfrm>
            <a:off x="537168" y="349886"/>
            <a:ext cx="2357818" cy="583565"/>
          </a:xfrm>
          <a:prstGeom prst="rect">
            <a:avLst/>
          </a:prstGeom>
          <a:noFill/>
        </p:spPr>
        <p:txBody>
          <a:bodyPr wrap="square" rtlCol="0" anchor="ctr">
            <a:spAutoFit/>
          </a:bodyPr>
          <a:lstStyle/>
          <a:p>
            <a:r>
              <a:rPr lang="zh-CN" altLang="en-US" sz="3200" dirty="0">
                <a:ln w="25400">
                  <a:noFill/>
                </a:ln>
                <a:solidFill>
                  <a:srgbClr val="232B38"/>
                </a:solidFill>
                <a:latin typeface="+mj-ea"/>
                <a:ea typeface="+mj-ea"/>
              </a:rPr>
              <a:t>预期效果</a:t>
            </a:r>
            <a:endParaRPr lang="zh-CN" altLang="en-US" sz="3200" dirty="0">
              <a:ln w="25400">
                <a:noFill/>
              </a:ln>
              <a:solidFill>
                <a:srgbClr val="232B38"/>
              </a:solidFill>
              <a:latin typeface="+mj-ea"/>
              <a:ea typeface="+mj-ea"/>
            </a:endParaRPr>
          </a:p>
        </p:txBody>
      </p:sp>
      <p:pic>
        <p:nvPicPr>
          <p:cNvPr id="2" name="图片 1"/>
          <p:cNvPicPr>
            <a:picLocks noChangeAspect="1"/>
          </p:cNvPicPr>
          <p:nvPr/>
        </p:nvPicPr>
        <p:blipFill>
          <a:blip r:embed="rId2"/>
          <a:stretch>
            <a:fillRect/>
          </a:stretch>
        </p:blipFill>
        <p:spPr>
          <a:xfrm>
            <a:off x="183240" y="1277522"/>
            <a:ext cx="6142252" cy="3467400"/>
          </a:xfrm>
          <a:prstGeom prst="rect">
            <a:avLst/>
          </a:prstGeom>
        </p:spPr>
      </p:pic>
      <p:pic>
        <p:nvPicPr>
          <p:cNvPr id="3" name="图片 2"/>
          <p:cNvPicPr>
            <a:picLocks noChangeAspect="1"/>
          </p:cNvPicPr>
          <p:nvPr/>
        </p:nvPicPr>
        <p:blipFill>
          <a:blip r:embed="rId3"/>
          <a:stretch>
            <a:fillRect/>
          </a:stretch>
        </p:blipFill>
        <p:spPr>
          <a:xfrm>
            <a:off x="5858887" y="1262280"/>
            <a:ext cx="6149873" cy="3482642"/>
          </a:xfrm>
          <a:prstGeom prst="rect">
            <a:avLst/>
          </a:prstGeom>
        </p:spPr>
      </p:pic>
      <p:sp>
        <p:nvSpPr>
          <p:cNvPr id="6" name="文本框 5"/>
          <p:cNvSpPr txBox="1"/>
          <p:nvPr/>
        </p:nvSpPr>
        <p:spPr>
          <a:xfrm>
            <a:off x="713232" y="5088993"/>
            <a:ext cx="10765536" cy="646331"/>
          </a:xfrm>
          <a:prstGeom prst="rect">
            <a:avLst/>
          </a:prstGeom>
          <a:noFill/>
        </p:spPr>
        <p:txBody>
          <a:bodyPr wrap="square">
            <a:spAutoFit/>
          </a:bodyPr>
          <a:lstStyle/>
          <a:p>
            <a:r>
              <a:rPr lang="zh-CN" altLang="en-US" b="1" dirty="0">
                <a:solidFill>
                  <a:srgbClr val="F85417"/>
                </a:solidFill>
              </a:rPr>
              <a:t>实现基于垃圾短信的文本内容，将文本分类算法应用到垃圾短信的分类中。使用改进的朴素贝叶斯算法进行垃圾短信的识别工作，最后制作线上演示系统，结果显示系统在垃圾短信的识别上有着良好的表现。</a:t>
            </a:r>
            <a:endParaRPr lang="zh-CN" altLang="en-US" b="1" dirty="0">
              <a:solidFill>
                <a:srgbClr val="F8541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p:cNvPicPr>
            <a:picLocks noChangeAspect="1"/>
          </p:cNvPicPr>
          <p:nvPr/>
        </p:nvPicPr>
        <p:blipFill>
          <a:blip r:embed="rId1" cstate="screen"/>
          <a:srcRect/>
          <a:stretch>
            <a:fillRect/>
          </a:stretch>
        </p:blipFill>
        <p:spPr>
          <a:xfrm>
            <a:off x="7159908" y="933453"/>
            <a:ext cx="4355816" cy="5448297"/>
          </a:xfrm>
          <a:custGeom>
            <a:avLst/>
            <a:gdLst>
              <a:gd name="connsiteX0" fmla="*/ 0 w 4355816"/>
              <a:gd name="connsiteY0" fmla="*/ 0 h 5448297"/>
              <a:gd name="connsiteX1" fmla="*/ 4355816 w 4355816"/>
              <a:gd name="connsiteY1" fmla="*/ 0 h 5448297"/>
              <a:gd name="connsiteX2" fmla="*/ 4355816 w 4355816"/>
              <a:gd name="connsiteY2" fmla="*/ 5448297 h 5448297"/>
              <a:gd name="connsiteX3" fmla="*/ 0 w 4355816"/>
              <a:gd name="connsiteY3" fmla="*/ 5448297 h 5448297"/>
            </a:gdLst>
            <a:ahLst/>
            <a:cxnLst>
              <a:cxn ang="0">
                <a:pos x="connsiteX0" y="connsiteY0"/>
              </a:cxn>
              <a:cxn ang="0">
                <a:pos x="connsiteX1" y="connsiteY1"/>
              </a:cxn>
              <a:cxn ang="0">
                <a:pos x="connsiteX2" y="connsiteY2"/>
              </a:cxn>
              <a:cxn ang="0">
                <a:pos x="connsiteX3" y="connsiteY3"/>
              </a:cxn>
            </a:cxnLst>
            <a:rect l="l" t="t" r="r" b="b"/>
            <a:pathLst>
              <a:path w="4355816" h="5448297">
                <a:moveTo>
                  <a:pt x="0" y="0"/>
                </a:moveTo>
                <a:lnTo>
                  <a:pt x="4355816" y="0"/>
                </a:lnTo>
                <a:lnTo>
                  <a:pt x="4355816" y="5448297"/>
                </a:lnTo>
                <a:lnTo>
                  <a:pt x="0" y="5448297"/>
                </a:lnTo>
                <a:close/>
              </a:path>
            </a:pathLst>
          </a:custGeom>
        </p:spPr>
      </p:pic>
      <p:sp>
        <p:nvSpPr>
          <p:cNvPr id="36" name="矩形 35"/>
          <p:cNvSpPr/>
          <p:nvPr/>
        </p:nvSpPr>
        <p:spPr>
          <a:xfrm>
            <a:off x="624679" y="3699360"/>
            <a:ext cx="3642521" cy="153035"/>
          </a:xfrm>
          <a:prstGeom prst="rect">
            <a:avLst/>
          </a:prstGeom>
          <a:solidFill>
            <a:srgbClr val="ED9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14795" y="2793704"/>
            <a:ext cx="3877985" cy="1200329"/>
          </a:xfrm>
          <a:prstGeom prst="rect">
            <a:avLst/>
          </a:prstGeom>
          <a:noFill/>
          <a:effectLst/>
        </p:spPr>
        <p:txBody>
          <a:bodyPr wrap="none" rtlCol="0">
            <a:spAutoFit/>
          </a:bodyPr>
          <a:lstStyle/>
          <a:p>
            <a:r>
              <a:rPr lang="zh-CN" altLang="en-US" sz="7200" dirty="0">
                <a:ln w="25400" cap="rnd">
                  <a:noFill/>
                </a:ln>
                <a:solidFill>
                  <a:srgbClr val="DE4236"/>
                </a:solidFill>
                <a:latin typeface="+mj-ea"/>
                <a:ea typeface="+mj-ea"/>
              </a:rPr>
              <a:t>感谢观赏</a:t>
            </a:r>
            <a:endParaRPr lang="zh-CN" altLang="en-US" sz="7200" dirty="0">
              <a:ln w="25400" cap="rnd">
                <a:noFill/>
              </a:ln>
              <a:solidFill>
                <a:srgbClr val="DE4236"/>
              </a:solidFill>
              <a:latin typeface="+mj-ea"/>
              <a:ea typeface="+mj-ea"/>
            </a:endParaRPr>
          </a:p>
        </p:txBody>
      </p:sp>
      <p:sp>
        <p:nvSpPr>
          <p:cNvPr id="17" name="文本框 16"/>
          <p:cNvSpPr txBox="1"/>
          <p:nvPr/>
        </p:nvSpPr>
        <p:spPr>
          <a:xfrm>
            <a:off x="568326" y="3902954"/>
            <a:ext cx="3877985" cy="338554"/>
          </a:xfrm>
          <a:prstGeom prst="rect">
            <a:avLst/>
          </a:prstGeom>
          <a:noFill/>
        </p:spPr>
        <p:txBody>
          <a:bodyPr wrap="square" rtlCol="0">
            <a:spAutoFit/>
          </a:bodyPr>
          <a:lstStyle/>
          <a:p>
            <a:r>
              <a:rPr lang="en-US" altLang="zh-CN" sz="1600" spc="500" dirty="0">
                <a:solidFill>
                  <a:srgbClr val="ED9993"/>
                </a:solidFill>
                <a:latin typeface="思源黑体 CN Medium" panose="020B0600000000000000" pitchFamily="34" charset="-122"/>
              </a:rPr>
              <a:t>THANKS FOR WATCHING</a:t>
            </a:r>
            <a:endParaRPr lang="en-US" altLang="zh-CN" sz="1600" spc="500" dirty="0">
              <a:solidFill>
                <a:srgbClr val="ED9993"/>
              </a:solidFill>
              <a:latin typeface="思源黑体 CN Medium" panose="020B0600000000000000" pitchFamily="34" charset="-122"/>
            </a:endParaRPr>
          </a:p>
        </p:txBody>
      </p:sp>
      <p:cxnSp>
        <p:nvCxnSpPr>
          <p:cNvPr id="11" name="直接连接符 10"/>
          <p:cNvCxnSpPr/>
          <p:nvPr/>
        </p:nvCxnSpPr>
        <p:spPr>
          <a:xfrm>
            <a:off x="1846053" y="549275"/>
            <a:ext cx="9687135" cy="0"/>
          </a:xfrm>
          <a:prstGeom prst="line">
            <a:avLst/>
          </a:prstGeom>
          <a:ln w="38100" cap="rnd">
            <a:solidFill>
              <a:srgbClr val="DE4236"/>
            </a:solidFill>
            <a:roun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939997" y="2046171"/>
            <a:ext cx="458610" cy="2590851"/>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a:off x="6939996" y="5972855"/>
            <a:ext cx="4593191" cy="408895"/>
          </a:xfrm>
          <a:prstGeom prst="roundRect">
            <a:avLst>
              <a:gd name="adj" fmla="val 548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76276" y="1147713"/>
            <a:ext cx="1038224" cy="338554"/>
          </a:xfrm>
          <a:prstGeom prst="rect">
            <a:avLst/>
          </a:prstGeom>
          <a:noFill/>
        </p:spPr>
        <p:txBody>
          <a:bodyPr wrap="square" rtlCol="0">
            <a:spAutoFit/>
          </a:bodyPr>
          <a:lstStyle/>
          <a:p>
            <a:pPr algn="ctr"/>
            <a:r>
              <a:rPr lang="en-US" altLang="zh-CN" sz="1600" dirty="0">
                <a:solidFill>
                  <a:schemeClr val="bg1"/>
                </a:solidFill>
                <a:latin typeface="思源黑体 CN Medium" panose="020B0600000000000000" pitchFamily="34" charset="-122"/>
              </a:rPr>
              <a:t>REFUSE</a:t>
            </a:r>
            <a:endParaRPr lang="en-US" altLang="zh-CN" sz="1600" dirty="0">
              <a:solidFill>
                <a:schemeClr val="bg1"/>
              </a:solidFill>
              <a:latin typeface="思源黑体 CN Medium" panose="020B0600000000000000" pitchFamily="34" charset="-122"/>
            </a:endParaRPr>
          </a:p>
        </p:txBody>
      </p:sp>
      <p:sp>
        <p:nvSpPr>
          <p:cNvPr id="37" name="矩形: 圆角 36"/>
          <p:cNvSpPr/>
          <p:nvPr/>
        </p:nvSpPr>
        <p:spPr>
          <a:xfrm>
            <a:off x="624840" y="387350"/>
            <a:ext cx="1038225" cy="338455"/>
          </a:xfrm>
          <a:prstGeom prst="roundRect">
            <a:avLst>
              <a:gd name="adj" fmla="val 21866"/>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7166258" y="6025002"/>
            <a:ext cx="0" cy="307777"/>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381750"/>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5809" y="1087940"/>
            <a:ext cx="1327244" cy="188728"/>
          </a:xfrm>
          <a:prstGeom prst="rect">
            <a:avLst/>
          </a:prstGeom>
          <a:solidFill>
            <a:srgbClr val="ED9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504601" y="466552"/>
            <a:ext cx="1569661" cy="923330"/>
          </a:xfrm>
          <a:prstGeom prst="rect">
            <a:avLst/>
          </a:prstGeom>
          <a:noFill/>
        </p:spPr>
        <p:txBody>
          <a:bodyPr wrap="none" rtlCol="0">
            <a:spAutoFit/>
          </a:bodyPr>
          <a:lstStyle/>
          <a:p>
            <a:pPr algn="ctr"/>
            <a:r>
              <a:rPr lang="zh-CN" altLang="en-US" sz="5400" dirty="0">
                <a:ln w="38100" cap="rnd">
                  <a:noFill/>
                </a:ln>
                <a:solidFill>
                  <a:schemeClr val="tx1">
                    <a:lumMod val="95000"/>
                    <a:lumOff val="5000"/>
                  </a:schemeClr>
                </a:solidFill>
                <a:latin typeface="+mj-ea"/>
                <a:ea typeface="+mj-ea"/>
              </a:rPr>
              <a:t>目录</a:t>
            </a:r>
            <a:endParaRPr lang="zh-CN" altLang="en-US" sz="5400" dirty="0">
              <a:ln w="38100" cap="rnd">
                <a:noFill/>
              </a:ln>
              <a:solidFill>
                <a:schemeClr val="tx1">
                  <a:lumMod val="95000"/>
                  <a:lumOff val="5000"/>
                </a:schemeClr>
              </a:solidFill>
              <a:latin typeface="+mj-ea"/>
              <a:ea typeface="+mj-ea"/>
            </a:endParaRPr>
          </a:p>
        </p:txBody>
      </p:sp>
      <p:sp>
        <p:nvSpPr>
          <p:cNvPr id="64" name="矩形: 圆角 63"/>
          <p:cNvSpPr/>
          <p:nvPr/>
        </p:nvSpPr>
        <p:spPr>
          <a:xfrm>
            <a:off x="8456626" y="651677"/>
            <a:ext cx="3735374" cy="543172"/>
          </a:xfrm>
          <a:prstGeom prst="roundRect">
            <a:avLst>
              <a:gd name="adj" fmla="val 0"/>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738889" y="692431"/>
            <a:ext cx="2482667" cy="461665"/>
          </a:xfrm>
          <a:prstGeom prst="rect">
            <a:avLst/>
          </a:prstGeom>
          <a:noFill/>
        </p:spPr>
        <p:txBody>
          <a:bodyPr wrap="none" rtlCol="0">
            <a:spAutoFit/>
          </a:bodyPr>
          <a:lstStyle/>
          <a:p>
            <a:pPr algn="ctr"/>
            <a:r>
              <a:rPr lang="en-US" altLang="zh-CN" sz="2400" spc="600" dirty="0">
                <a:ln w="12700">
                  <a:noFill/>
                </a:ln>
                <a:solidFill>
                  <a:schemeClr val="bg1"/>
                </a:solidFill>
                <a:latin typeface="+mj-ea"/>
                <a:ea typeface="+mj-ea"/>
              </a:rPr>
              <a:t>CONTENTS</a:t>
            </a:r>
            <a:endParaRPr lang="zh-CN" altLang="en-US" sz="2400" spc="600" dirty="0">
              <a:ln w="12700">
                <a:noFill/>
              </a:ln>
              <a:solidFill>
                <a:schemeClr val="bg1"/>
              </a:solidFill>
              <a:latin typeface="+mj-ea"/>
              <a:ea typeface="+mj-ea"/>
            </a:endParaRPr>
          </a:p>
        </p:txBody>
      </p:sp>
      <p:grpSp>
        <p:nvGrpSpPr>
          <p:cNvPr id="5" name="组合 4"/>
          <p:cNvGrpSpPr/>
          <p:nvPr/>
        </p:nvGrpSpPr>
        <p:grpSpPr>
          <a:xfrm>
            <a:off x="504601" y="2309082"/>
            <a:ext cx="11127580" cy="2918817"/>
            <a:chOff x="504601" y="1998528"/>
            <a:chExt cx="11127580" cy="2918817"/>
          </a:xfrm>
        </p:grpSpPr>
        <p:sp>
          <p:nvSpPr>
            <p:cNvPr id="18" name="矩形: 圆角 17"/>
            <p:cNvSpPr/>
            <p:nvPr/>
          </p:nvSpPr>
          <p:spPr>
            <a:xfrm>
              <a:off x="504601" y="1998528"/>
              <a:ext cx="2671762" cy="2705100"/>
            </a:xfrm>
            <a:prstGeom prst="roundRect">
              <a:avLst>
                <a:gd name="adj" fmla="val 2573"/>
              </a:avLst>
            </a:prstGeom>
            <a:solidFill>
              <a:schemeClr val="bg1"/>
            </a:solidFill>
            <a:ln>
              <a:noFill/>
            </a:ln>
            <a:effectLst>
              <a:outerShdw blurRad="254000" dist="190500" sx="95000" sy="95000" algn="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43752" y="3171703"/>
              <a:ext cx="1097280" cy="1198880"/>
            </a:xfrm>
            <a:prstGeom prst="rect">
              <a:avLst/>
            </a:prstGeom>
            <a:noFill/>
          </p:spPr>
          <p:txBody>
            <a:bodyPr wrap="none" rtlCol="0">
              <a:spAutoFit/>
            </a:bodyPr>
            <a:lstStyle/>
            <a:p>
              <a:r>
                <a:rPr lang="zh-CN" altLang="en-US" sz="3600" dirty="0">
                  <a:solidFill>
                    <a:schemeClr val="tx1">
                      <a:lumMod val="95000"/>
                      <a:lumOff val="5000"/>
                    </a:schemeClr>
                  </a:solidFill>
                  <a:latin typeface="+mj-ea"/>
                  <a:ea typeface="+mj-ea"/>
                </a:rPr>
                <a:t>选题</a:t>
              </a:r>
              <a:endParaRPr lang="zh-CN" altLang="en-US" sz="3600" dirty="0">
                <a:solidFill>
                  <a:schemeClr val="tx1">
                    <a:lumMod val="95000"/>
                    <a:lumOff val="5000"/>
                  </a:schemeClr>
                </a:solidFill>
                <a:latin typeface="+mj-ea"/>
                <a:ea typeface="+mj-ea"/>
              </a:endParaRPr>
            </a:p>
            <a:p>
              <a:r>
                <a:rPr lang="zh-CN" altLang="en-US" sz="3600" dirty="0">
                  <a:solidFill>
                    <a:schemeClr val="tx1">
                      <a:lumMod val="95000"/>
                      <a:lumOff val="5000"/>
                    </a:schemeClr>
                  </a:solidFill>
                  <a:latin typeface="+mj-ea"/>
                  <a:ea typeface="+mj-ea"/>
                </a:rPr>
                <a:t>背景</a:t>
              </a:r>
              <a:endParaRPr lang="zh-CN" altLang="en-US" sz="3600" dirty="0">
                <a:solidFill>
                  <a:schemeClr val="tx1">
                    <a:lumMod val="95000"/>
                    <a:lumOff val="5000"/>
                  </a:schemeClr>
                </a:solidFill>
                <a:latin typeface="+mj-ea"/>
                <a:ea typeface="+mj-ea"/>
              </a:endParaRPr>
            </a:p>
          </p:txBody>
        </p:sp>
        <p:sp>
          <p:nvSpPr>
            <p:cNvPr id="38" name="文本框 37"/>
            <p:cNvSpPr txBox="1"/>
            <p:nvPr/>
          </p:nvSpPr>
          <p:spPr>
            <a:xfrm>
              <a:off x="761229" y="2163823"/>
              <a:ext cx="1613517" cy="1038233"/>
            </a:xfrm>
            <a:prstGeom prst="rect">
              <a:avLst/>
            </a:prstGeom>
            <a:noFill/>
            <a:ln>
              <a:noFill/>
            </a:ln>
          </p:spPr>
          <p:txBody>
            <a:bodyPr wrap="square">
              <a:spAutoFit/>
            </a:bodyPr>
            <a:lstStyle>
              <a:defPPr>
                <a:defRPr lang="zh-CN"/>
              </a:defPPr>
              <a:lvl1pPr algn="ctr">
                <a:lnSpc>
                  <a:spcPct val="85000"/>
                </a:lnSpc>
                <a:defRPr sz="15000" b="0" i="0" spc="-300">
                  <a:ln w="12700">
                    <a:gradFill>
                      <a:gsLst>
                        <a:gs pos="74000">
                          <a:srgbClr val="434343">
                            <a:alpha val="85000"/>
                          </a:srgbClr>
                        </a:gs>
                        <a:gs pos="74000">
                          <a:srgbClr val="434343">
                            <a:alpha val="0"/>
                          </a:srgbClr>
                        </a:gs>
                      </a:gsLst>
                      <a:lin ang="5400000" scaled="1"/>
                    </a:gradFill>
                  </a:ln>
                  <a:noFill/>
                  <a:latin typeface="Bahnschrift Condensed" panose="020B0502040204020203" pitchFamily="34" charset="0"/>
                  <a:ea typeface="OPPOSans H" panose="00020600040101010101" pitchFamily="18" charset="-122"/>
                  <a:cs typeface="OPPOSans H" panose="00020600040101010101" pitchFamily="18" charset="-122"/>
                </a:defRPr>
              </a:lvl1pPr>
            </a:lstStyle>
            <a:p>
              <a:pPr algn="l"/>
              <a:r>
                <a:rPr lang="en-US" altLang="zh-CN" sz="7200" spc="400" dirty="0">
                  <a:ln w="25400">
                    <a:noFill/>
                  </a:ln>
                  <a:solidFill>
                    <a:schemeClr val="tx1">
                      <a:lumMod val="95000"/>
                      <a:lumOff val="5000"/>
                    </a:schemeClr>
                  </a:solidFill>
                  <a:latin typeface="+mj-ea"/>
                  <a:ea typeface="+mj-ea"/>
                </a:rPr>
                <a:t>1</a:t>
              </a:r>
              <a:endParaRPr lang="zh-CN" altLang="en-US" sz="7200" spc="400" dirty="0">
                <a:ln w="25400">
                  <a:noFill/>
                </a:ln>
                <a:solidFill>
                  <a:schemeClr val="tx1">
                    <a:lumMod val="95000"/>
                    <a:lumOff val="5000"/>
                  </a:schemeClr>
                </a:solidFill>
                <a:latin typeface="+mj-ea"/>
                <a:ea typeface="+mj-ea"/>
              </a:endParaRPr>
            </a:p>
          </p:txBody>
        </p:sp>
        <p:sp>
          <p:nvSpPr>
            <p:cNvPr id="2" name="矩形: 圆角 1"/>
            <p:cNvSpPr/>
            <p:nvPr/>
          </p:nvSpPr>
          <p:spPr>
            <a:xfrm>
              <a:off x="824819" y="4542463"/>
              <a:ext cx="2350002" cy="32714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868288" y="4441730"/>
              <a:ext cx="2031326" cy="475615"/>
            </a:xfrm>
            <a:prstGeom prst="rect">
              <a:avLst/>
            </a:prstGeom>
            <a:noFill/>
            <a:ln>
              <a:noFill/>
            </a:ln>
          </p:spPr>
          <p:txBody>
            <a:bodyPr wrap="square">
              <a:spAutoFit/>
            </a:bodyPr>
            <a:lstStyle>
              <a:defPPr>
                <a:defRPr lang="zh-CN"/>
              </a:defPPr>
              <a:lvl1pPr algn="ctr">
                <a:lnSpc>
                  <a:spcPct val="85000"/>
                </a:lnSpc>
                <a:defRPr sz="11200" b="0" i="0" spc="400">
                  <a:ln w="12700">
                    <a:gradFill>
                      <a:gsLst>
                        <a:gs pos="74000">
                          <a:srgbClr val="1E3420"/>
                        </a:gs>
                        <a:gs pos="74000">
                          <a:srgbClr val="434343">
                            <a:alpha val="0"/>
                          </a:srgbClr>
                        </a:gs>
                      </a:gsLst>
                      <a:lin ang="5400000" scaled="1"/>
                    </a:gradFill>
                  </a:ln>
                  <a:noFill/>
                  <a:latin typeface="Bahnschrift Condensed" panose="020B0502040204020203" pitchFamily="34" charset="0"/>
                  <a:ea typeface="OPPOSans H" panose="00020600040101010101" pitchFamily="18" charset="-122"/>
                  <a:cs typeface="OPPOSans H" panose="00020600040101010101" pitchFamily="18" charset="-122"/>
                </a:defRPr>
              </a:lvl1pPr>
            </a:lstStyle>
            <a:p>
              <a:pPr algn="l">
                <a:lnSpc>
                  <a:spcPts val="3000"/>
                </a:lnSpc>
              </a:pPr>
              <a:endParaRPr lang="zh-CN" altLang="en-US" sz="1400" spc="0" dirty="0">
                <a:ln w="12700">
                  <a:noFill/>
                </a:ln>
                <a:solidFill>
                  <a:schemeClr val="bg1"/>
                </a:solidFill>
                <a:latin typeface="思源黑体 CN Medium" panose="020B0600000000000000" pitchFamily="34" charset="-122"/>
              </a:endParaRPr>
            </a:p>
          </p:txBody>
        </p:sp>
        <p:sp>
          <p:nvSpPr>
            <p:cNvPr id="66" name="矩形: 圆角 65"/>
            <p:cNvSpPr/>
            <p:nvPr/>
          </p:nvSpPr>
          <p:spPr>
            <a:xfrm>
              <a:off x="3323207" y="1998528"/>
              <a:ext cx="2671762" cy="2705100"/>
            </a:xfrm>
            <a:prstGeom prst="roundRect">
              <a:avLst>
                <a:gd name="adj" fmla="val 2573"/>
              </a:avLst>
            </a:prstGeom>
            <a:solidFill>
              <a:schemeClr val="bg1"/>
            </a:solidFill>
            <a:ln>
              <a:noFill/>
            </a:ln>
            <a:effectLst>
              <a:outerShdw blurRad="254000" dist="190500" sx="95000" sy="95000" algn="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562358" y="3171703"/>
              <a:ext cx="2031325" cy="1200329"/>
            </a:xfrm>
            <a:prstGeom prst="rect">
              <a:avLst/>
            </a:prstGeom>
            <a:noFill/>
          </p:spPr>
          <p:txBody>
            <a:bodyPr wrap="none" rtlCol="0">
              <a:spAutoFit/>
            </a:bodyPr>
            <a:lstStyle/>
            <a:p>
              <a:r>
                <a:rPr lang="zh-CN" sz="3600" dirty="0">
                  <a:solidFill>
                    <a:schemeClr val="tx1">
                      <a:lumMod val="95000"/>
                      <a:lumOff val="5000"/>
                    </a:schemeClr>
                  </a:solidFill>
                  <a:latin typeface="+mj-ea"/>
                  <a:ea typeface="+mj-ea"/>
                </a:rPr>
                <a:t>解决问题</a:t>
              </a:r>
              <a:endParaRPr lang="en-US" altLang="zh-CN" sz="3600" dirty="0">
                <a:solidFill>
                  <a:schemeClr val="tx1">
                    <a:lumMod val="95000"/>
                    <a:lumOff val="5000"/>
                  </a:schemeClr>
                </a:solidFill>
                <a:latin typeface="+mj-ea"/>
                <a:ea typeface="+mj-ea"/>
              </a:endParaRPr>
            </a:p>
            <a:p>
              <a:r>
                <a:rPr lang="zh-CN" altLang="en-US" sz="3600" dirty="0">
                  <a:solidFill>
                    <a:schemeClr val="tx1">
                      <a:lumMod val="95000"/>
                      <a:lumOff val="5000"/>
                    </a:schemeClr>
                  </a:solidFill>
                  <a:latin typeface="+mj-ea"/>
                  <a:ea typeface="+mj-ea"/>
                </a:rPr>
                <a:t>与意义</a:t>
              </a:r>
              <a:endParaRPr lang="zh-CN" sz="3600" dirty="0">
                <a:solidFill>
                  <a:schemeClr val="tx1">
                    <a:lumMod val="95000"/>
                    <a:lumOff val="5000"/>
                  </a:schemeClr>
                </a:solidFill>
                <a:latin typeface="+mj-ea"/>
                <a:ea typeface="+mj-ea"/>
              </a:endParaRPr>
            </a:p>
          </p:txBody>
        </p:sp>
        <p:sp>
          <p:nvSpPr>
            <p:cNvPr id="68" name="文本框 67"/>
            <p:cNvSpPr txBox="1"/>
            <p:nvPr/>
          </p:nvSpPr>
          <p:spPr>
            <a:xfrm>
              <a:off x="3579835" y="2163823"/>
              <a:ext cx="1613517" cy="1038233"/>
            </a:xfrm>
            <a:prstGeom prst="rect">
              <a:avLst/>
            </a:prstGeom>
            <a:noFill/>
            <a:ln>
              <a:noFill/>
            </a:ln>
          </p:spPr>
          <p:txBody>
            <a:bodyPr wrap="square">
              <a:spAutoFit/>
            </a:bodyPr>
            <a:lstStyle>
              <a:defPPr>
                <a:defRPr lang="zh-CN"/>
              </a:defPPr>
              <a:lvl1pPr algn="ctr">
                <a:lnSpc>
                  <a:spcPct val="85000"/>
                </a:lnSpc>
                <a:defRPr sz="15000" b="0" i="0" spc="-300">
                  <a:ln w="12700">
                    <a:gradFill>
                      <a:gsLst>
                        <a:gs pos="74000">
                          <a:srgbClr val="434343">
                            <a:alpha val="85000"/>
                          </a:srgbClr>
                        </a:gs>
                        <a:gs pos="74000">
                          <a:srgbClr val="434343">
                            <a:alpha val="0"/>
                          </a:srgbClr>
                        </a:gs>
                      </a:gsLst>
                      <a:lin ang="5400000" scaled="1"/>
                    </a:gradFill>
                  </a:ln>
                  <a:noFill/>
                  <a:latin typeface="Bahnschrift Condensed" panose="020B0502040204020203" pitchFamily="34" charset="0"/>
                  <a:ea typeface="OPPOSans H" panose="00020600040101010101" pitchFamily="18" charset="-122"/>
                  <a:cs typeface="OPPOSans H" panose="00020600040101010101" pitchFamily="18" charset="-122"/>
                </a:defRPr>
              </a:lvl1pPr>
            </a:lstStyle>
            <a:p>
              <a:pPr algn="l"/>
              <a:r>
                <a:rPr lang="en-US" altLang="zh-CN" sz="7200" spc="400" dirty="0">
                  <a:ln w="25400">
                    <a:noFill/>
                  </a:ln>
                  <a:solidFill>
                    <a:schemeClr val="tx1">
                      <a:lumMod val="95000"/>
                      <a:lumOff val="5000"/>
                    </a:schemeClr>
                  </a:solidFill>
                  <a:latin typeface="+mj-ea"/>
                  <a:ea typeface="+mj-ea"/>
                </a:rPr>
                <a:t>2</a:t>
              </a:r>
              <a:endParaRPr lang="zh-CN" altLang="en-US" sz="7200" spc="400" dirty="0">
                <a:ln w="25400">
                  <a:noFill/>
                </a:ln>
                <a:solidFill>
                  <a:schemeClr val="tx1">
                    <a:lumMod val="95000"/>
                    <a:lumOff val="5000"/>
                  </a:schemeClr>
                </a:solidFill>
                <a:latin typeface="+mj-ea"/>
                <a:ea typeface="+mj-ea"/>
              </a:endParaRPr>
            </a:p>
          </p:txBody>
        </p:sp>
        <p:sp>
          <p:nvSpPr>
            <p:cNvPr id="69" name="矩形: 圆角 68"/>
            <p:cNvSpPr/>
            <p:nvPr/>
          </p:nvSpPr>
          <p:spPr>
            <a:xfrm>
              <a:off x="3643425" y="4542463"/>
              <a:ext cx="2350002" cy="327141"/>
            </a:xfrm>
            <a:prstGeom prst="round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3686894" y="4441730"/>
              <a:ext cx="2031326" cy="475615"/>
            </a:xfrm>
            <a:prstGeom prst="rect">
              <a:avLst/>
            </a:prstGeom>
            <a:noFill/>
            <a:ln>
              <a:noFill/>
            </a:ln>
          </p:spPr>
          <p:txBody>
            <a:bodyPr wrap="square">
              <a:spAutoFit/>
            </a:bodyPr>
            <a:lstStyle>
              <a:defPPr>
                <a:defRPr lang="zh-CN"/>
              </a:defPPr>
              <a:lvl1pPr algn="ctr">
                <a:lnSpc>
                  <a:spcPct val="85000"/>
                </a:lnSpc>
                <a:defRPr sz="11200" b="0" i="0" spc="400">
                  <a:ln w="12700">
                    <a:gradFill>
                      <a:gsLst>
                        <a:gs pos="74000">
                          <a:srgbClr val="1E3420"/>
                        </a:gs>
                        <a:gs pos="74000">
                          <a:srgbClr val="434343">
                            <a:alpha val="0"/>
                          </a:srgbClr>
                        </a:gs>
                      </a:gsLst>
                      <a:lin ang="5400000" scaled="1"/>
                    </a:gradFill>
                  </a:ln>
                  <a:noFill/>
                  <a:latin typeface="Bahnschrift Condensed" panose="020B0502040204020203" pitchFamily="34" charset="0"/>
                  <a:ea typeface="OPPOSans H" panose="00020600040101010101" pitchFamily="18" charset="-122"/>
                  <a:cs typeface="OPPOSans H" panose="00020600040101010101" pitchFamily="18" charset="-122"/>
                </a:defRPr>
              </a:lvl1pPr>
            </a:lstStyle>
            <a:p>
              <a:pPr algn="l">
                <a:lnSpc>
                  <a:spcPts val="3000"/>
                </a:lnSpc>
              </a:pPr>
              <a:endParaRPr lang="en-US" altLang="zh-CN" sz="1400" spc="0" dirty="0">
                <a:ln w="12700">
                  <a:noFill/>
                </a:ln>
                <a:solidFill>
                  <a:schemeClr val="bg1"/>
                </a:solidFill>
                <a:latin typeface="思源黑体 CN Medium" panose="020B0600000000000000" pitchFamily="34" charset="-122"/>
              </a:endParaRPr>
            </a:p>
          </p:txBody>
        </p:sp>
        <p:sp>
          <p:nvSpPr>
            <p:cNvPr id="72" name="矩形: 圆角 71"/>
            <p:cNvSpPr/>
            <p:nvPr/>
          </p:nvSpPr>
          <p:spPr>
            <a:xfrm>
              <a:off x="6141813" y="1998528"/>
              <a:ext cx="2671762" cy="2705100"/>
            </a:xfrm>
            <a:prstGeom prst="roundRect">
              <a:avLst>
                <a:gd name="adj" fmla="val 2573"/>
              </a:avLst>
            </a:prstGeom>
            <a:solidFill>
              <a:schemeClr val="bg1"/>
            </a:solidFill>
            <a:ln>
              <a:noFill/>
            </a:ln>
            <a:effectLst>
              <a:outerShdw blurRad="254000" dist="190500" sx="95000" sy="95000" algn="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6380964" y="3171703"/>
              <a:ext cx="1097280" cy="1198880"/>
            </a:xfrm>
            <a:prstGeom prst="rect">
              <a:avLst/>
            </a:prstGeom>
            <a:noFill/>
          </p:spPr>
          <p:txBody>
            <a:bodyPr wrap="none" rtlCol="0">
              <a:spAutoFit/>
            </a:bodyPr>
            <a:lstStyle/>
            <a:p>
              <a:r>
                <a:rPr lang="zh-CN" sz="3600" dirty="0">
                  <a:solidFill>
                    <a:schemeClr val="tx1">
                      <a:lumMod val="95000"/>
                      <a:lumOff val="5000"/>
                    </a:schemeClr>
                  </a:solidFill>
                  <a:latin typeface="+mj-ea"/>
                  <a:ea typeface="+mj-ea"/>
                </a:rPr>
                <a:t>技术</a:t>
              </a:r>
              <a:endParaRPr lang="zh-CN" sz="3600" dirty="0">
                <a:solidFill>
                  <a:schemeClr val="tx1">
                    <a:lumMod val="95000"/>
                    <a:lumOff val="5000"/>
                  </a:schemeClr>
                </a:solidFill>
                <a:latin typeface="+mj-ea"/>
                <a:ea typeface="+mj-ea"/>
              </a:endParaRPr>
            </a:p>
            <a:p>
              <a:r>
                <a:rPr lang="zh-CN" sz="3600" dirty="0">
                  <a:solidFill>
                    <a:schemeClr val="tx1">
                      <a:lumMod val="95000"/>
                      <a:lumOff val="5000"/>
                    </a:schemeClr>
                  </a:solidFill>
                  <a:latin typeface="+mj-ea"/>
                  <a:ea typeface="+mj-ea"/>
                </a:rPr>
                <a:t>路线</a:t>
              </a:r>
              <a:endParaRPr lang="zh-CN" sz="3600" dirty="0">
                <a:solidFill>
                  <a:schemeClr val="tx1">
                    <a:lumMod val="95000"/>
                    <a:lumOff val="5000"/>
                  </a:schemeClr>
                </a:solidFill>
                <a:latin typeface="+mj-ea"/>
                <a:ea typeface="+mj-ea"/>
              </a:endParaRPr>
            </a:p>
          </p:txBody>
        </p:sp>
        <p:sp>
          <p:nvSpPr>
            <p:cNvPr id="74" name="文本框 73"/>
            <p:cNvSpPr txBox="1"/>
            <p:nvPr/>
          </p:nvSpPr>
          <p:spPr>
            <a:xfrm>
              <a:off x="6398441" y="2163823"/>
              <a:ext cx="1613517" cy="1038233"/>
            </a:xfrm>
            <a:prstGeom prst="rect">
              <a:avLst/>
            </a:prstGeom>
            <a:noFill/>
            <a:ln>
              <a:noFill/>
            </a:ln>
          </p:spPr>
          <p:txBody>
            <a:bodyPr wrap="square">
              <a:spAutoFit/>
            </a:bodyPr>
            <a:lstStyle>
              <a:defPPr>
                <a:defRPr lang="zh-CN"/>
              </a:defPPr>
              <a:lvl1pPr algn="ctr">
                <a:lnSpc>
                  <a:spcPct val="85000"/>
                </a:lnSpc>
                <a:defRPr sz="15000" b="0" i="0" spc="-300">
                  <a:ln w="12700">
                    <a:gradFill>
                      <a:gsLst>
                        <a:gs pos="74000">
                          <a:srgbClr val="434343">
                            <a:alpha val="85000"/>
                          </a:srgbClr>
                        </a:gs>
                        <a:gs pos="74000">
                          <a:srgbClr val="434343">
                            <a:alpha val="0"/>
                          </a:srgbClr>
                        </a:gs>
                      </a:gsLst>
                      <a:lin ang="5400000" scaled="1"/>
                    </a:gradFill>
                  </a:ln>
                  <a:noFill/>
                  <a:latin typeface="Bahnschrift Condensed" panose="020B0502040204020203" pitchFamily="34" charset="0"/>
                  <a:ea typeface="OPPOSans H" panose="00020600040101010101" pitchFamily="18" charset="-122"/>
                  <a:cs typeface="OPPOSans H" panose="00020600040101010101" pitchFamily="18" charset="-122"/>
                </a:defRPr>
              </a:lvl1pPr>
            </a:lstStyle>
            <a:p>
              <a:pPr algn="l"/>
              <a:r>
                <a:rPr lang="en-US" altLang="zh-CN" sz="7200" spc="400" dirty="0">
                  <a:ln w="25400">
                    <a:noFill/>
                  </a:ln>
                  <a:solidFill>
                    <a:schemeClr val="tx1">
                      <a:lumMod val="95000"/>
                      <a:lumOff val="5000"/>
                    </a:schemeClr>
                  </a:solidFill>
                  <a:latin typeface="+mj-ea"/>
                  <a:ea typeface="+mj-ea"/>
                </a:rPr>
                <a:t>3</a:t>
              </a:r>
              <a:endParaRPr lang="zh-CN" altLang="en-US" sz="7200" spc="400" dirty="0">
                <a:ln w="25400">
                  <a:noFill/>
                </a:ln>
                <a:solidFill>
                  <a:schemeClr val="tx1">
                    <a:lumMod val="95000"/>
                    <a:lumOff val="5000"/>
                  </a:schemeClr>
                </a:solidFill>
                <a:latin typeface="+mj-ea"/>
                <a:ea typeface="+mj-ea"/>
              </a:endParaRPr>
            </a:p>
          </p:txBody>
        </p:sp>
        <p:sp>
          <p:nvSpPr>
            <p:cNvPr id="75" name="矩形: 圆角 74"/>
            <p:cNvSpPr/>
            <p:nvPr/>
          </p:nvSpPr>
          <p:spPr>
            <a:xfrm>
              <a:off x="6462031" y="4542463"/>
              <a:ext cx="2350002" cy="32714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6505500" y="4441730"/>
              <a:ext cx="2031326" cy="475615"/>
            </a:xfrm>
            <a:prstGeom prst="rect">
              <a:avLst/>
            </a:prstGeom>
            <a:noFill/>
            <a:ln>
              <a:noFill/>
            </a:ln>
          </p:spPr>
          <p:txBody>
            <a:bodyPr wrap="square">
              <a:spAutoFit/>
            </a:bodyPr>
            <a:lstStyle>
              <a:defPPr>
                <a:defRPr lang="zh-CN"/>
              </a:defPPr>
              <a:lvl1pPr algn="ctr">
                <a:lnSpc>
                  <a:spcPct val="85000"/>
                </a:lnSpc>
                <a:defRPr sz="11200" b="0" i="0" spc="400">
                  <a:ln w="12700">
                    <a:gradFill>
                      <a:gsLst>
                        <a:gs pos="74000">
                          <a:srgbClr val="1E3420"/>
                        </a:gs>
                        <a:gs pos="74000">
                          <a:srgbClr val="434343">
                            <a:alpha val="0"/>
                          </a:srgbClr>
                        </a:gs>
                      </a:gsLst>
                      <a:lin ang="5400000" scaled="1"/>
                    </a:gradFill>
                  </a:ln>
                  <a:noFill/>
                  <a:latin typeface="Bahnschrift Condensed" panose="020B0502040204020203" pitchFamily="34" charset="0"/>
                  <a:ea typeface="OPPOSans H" panose="00020600040101010101" pitchFamily="18" charset="-122"/>
                  <a:cs typeface="OPPOSans H" panose="00020600040101010101" pitchFamily="18" charset="-122"/>
                </a:defRPr>
              </a:lvl1pPr>
            </a:lstStyle>
            <a:p>
              <a:pPr algn="l">
                <a:lnSpc>
                  <a:spcPts val="3000"/>
                </a:lnSpc>
              </a:pPr>
              <a:endParaRPr lang="en-US" altLang="zh-CN" sz="1400" spc="0" dirty="0">
                <a:ln w="12700">
                  <a:noFill/>
                </a:ln>
                <a:solidFill>
                  <a:schemeClr val="bg1"/>
                </a:solidFill>
                <a:latin typeface="思源黑体 CN Medium" panose="020B0600000000000000" pitchFamily="34" charset="-122"/>
              </a:endParaRPr>
            </a:p>
          </p:txBody>
        </p:sp>
        <p:sp>
          <p:nvSpPr>
            <p:cNvPr id="78" name="矩形: 圆角 77"/>
            <p:cNvSpPr/>
            <p:nvPr/>
          </p:nvSpPr>
          <p:spPr>
            <a:xfrm>
              <a:off x="8960419" y="1998528"/>
              <a:ext cx="2671762" cy="2705100"/>
            </a:xfrm>
            <a:prstGeom prst="roundRect">
              <a:avLst>
                <a:gd name="adj" fmla="val 2573"/>
              </a:avLst>
            </a:prstGeom>
            <a:solidFill>
              <a:schemeClr val="bg1"/>
            </a:solidFill>
            <a:ln>
              <a:noFill/>
            </a:ln>
            <a:effectLst>
              <a:outerShdw blurRad="254000" dist="190500" sx="95000" sy="95000" algn="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9199570" y="3171703"/>
              <a:ext cx="1107996" cy="1200329"/>
            </a:xfrm>
            <a:prstGeom prst="rect">
              <a:avLst/>
            </a:prstGeom>
            <a:noFill/>
          </p:spPr>
          <p:txBody>
            <a:bodyPr wrap="none" rtlCol="0">
              <a:spAutoFit/>
            </a:bodyPr>
            <a:lstStyle/>
            <a:p>
              <a:r>
                <a:rPr lang="zh-CN" altLang="en-US" sz="3600" dirty="0">
                  <a:solidFill>
                    <a:schemeClr val="tx1">
                      <a:lumMod val="95000"/>
                      <a:lumOff val="5000"/>
                    </a:schemeClr>
                  </a:solidFill>
                  <a:latin typeface="+mj-ea"/>
                  <a:ea typeface="+mj-ea"/>
                </a:rPr>
                <a:t>工作</a:t>
              </a:r>
              <a:endParaRPr lang="en-US" altLang="zh-CN" sz="3600" dirty="0">
                <a:solidFill>
                  <a:schemeClr val="tx1">
                    <a:lumMod val="95000"/>
                    <a:lumOff val="5000"/>
                  </a:schemeClr>
                </a:solidFill>
                <a:latin typeface="+mj-ea"/>
                <a:ea typeface="+mj-ea"/>
              </a:endParaRPr>
            </a:p>
            <a:p>
              <a:r>
                <a:rPr lang="zh-CN" altLang="en-US" sz="3600" dirty="0">
                  <a:solidFill>
                    <a:schemeClr val="tx1">
                      <a:lumMod val="95000"/>
                      <a:lumOff val="5000"/>
                    </a:schemeClr>
                  </a:solidFill>
                  <a:latin typeface="+mj-ea"/>
                  <a:ea typeface="+mj-ea"/>
                </a:rPr>
                <a:t>安排</a:t>
              </a:r>
              <a:endParaRPr lang="zh-CN" sz="3600" dirty="0">
                <a:solidFill>
                  <a:schemeClr val="tx1">
                    <a:lumMod val="95000"/>
                    <a:lumOff val="5000"/>
                  </a:schemeClr>
                </a:solidFill>
                <a:latin typeface="+mj-ea"/>
                <a:ea typeface="+mj-ea"/>
              </a:endParaRPr>
            </a:p>
          </p:txBody>
        </p:sp>
        <p:sp>
          <p:nvSpPr>
            <p:cNvPr id="80" name="文本框 79"/>
            <p:cNvSpPr txBox="1"/>
            <p:nvPr/>
          </p:nvSpPr>
          <p:spPr>
            <a:xfrm>
              <a:off x="9217047" y="2163823"/>
              <a:ext cx="1613517" cy="1038233"/>
            </a:xfrm>
            <a:prstGeom prst="rect">
              <a:avLst/>
            </a:prstGeom>
            <a:noFill/>
            <a:ln>
              <a:noFill/>
            </a:ln>
          </p:spPr>
          <p:txBody>
            <a:bodyPr wrap="square">
              <a:spAutoFit/>
            </a:bodyPr>
            <a:lstStyle>
              <a:defPPr>
                <a:defRPr lang="zh-CN"/>
              </a:defPPr>
              <a:lvl1pPr algn="ctr">
                <a:lnSpc>
                  <a:spcPct val="85000"/>
                </a:lnSpc>
                <a:defRPr sz="15000" b="0" i="0" spc="-300">
                  <a:ln w="12700">
                    <a:gradFill>
                      <a:gsLst>
                        <a:gs pos="74000">
                          <a:srgbClr val="434343">
                            <a:alpha val="85000"/>
                          </a:srgbClr>
                        </a:gs>
                        <a:gs pos="74000">
                          <a:srgbClr val="434343">
                            <a:alpha val="0"/>
                          </a:srgbClr>
                        </a:gs>
                      </a:gsLst>
                      <a:lin ang="5400000" scaled="1"/>
                    </a:gradFill>
                  </a:ln>
                  <a:noFill/>
                  <a:latin typeface="Bahnschrift Condensed" panose="020B0502040204020203" pitchFamily="34" charset="0"/>
                  <a:ea typeface="OPPOSans H" panose="00020600040101010101" pitchFamily="18" charset="-122"/>
                  <a:cs typeface="OPPOSans H" panose="00020600040101010101" pitchFamily="18" charset="-122"/>
                </a:defRPr>
              </a:lvl1pPr>
            </a:lstStyle>
            <a:p>
              <a:pPr algn="l"/>
              <a:r>
                <a:rPr lang="en-US" altLang="zh-CN" sz="7200" spc="400" dirty="0">
                  <a:ln w="25400">
                    <a:noFill/>
                  </a:ln>
                  <a:solidFill>
                    <a:schemeClr val="tx1">
                      <a:lumMod val="95000"/>
                      <a:lumOff val="5000"/>
                    </a:schemeClr>
                  </a:solidFill>
                  <a:latin typeface="+mj-ea"/>
                  <a:ea typeface="+mj-ea"/>
                </a:rPr>
                <a:t>4</a:t>
              </a:r>
              <a:endParaRPr lang="zh-CN" altLang="en-US" sz="7200" spc="400" dirty="0">
                <a:ln w="25400">
                  <a:noFill/>
                </a:ln>
                <a:solidFill>
                  <a:schemeClr val="tx1">
                    <a:lumMod val="95000"/>
                    <a:lumOff val="5000"/>
                  </a:schemeClr>
                </a:solidFill>
                <a:latin typeface="+mj-ea"/>
                <a:ea typeface="+mj-ea"/>
              </a:endParaRPr>
            </a:p>
          </p:txBody>
        </p:sp>
        <p:sp>
          <p:nvSpPr>
            <p:cNvPr id="81" name="矩形: 圆角 80"/>
            <p:cNvSpPr/>
            <p:nvPr/>
          </p:nvSpPr>
          <p:spPr>
            <a:xfrm>
              <a:off x="9280637" y="4542463"/>
              <a:ext cx="2350002" cy="327141"/>
            </a:xfrm>
            <a:prstGeom prst="round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9324106" y="4441730"/>
              <a:ext cx="2031326" cy="475615"/>
            </a:xfrm>
            <a:prstGeom prst="rect">
              <a:avLst/>
            </a:prstGeom>
            <a:noFill/>
            <a:ln>
              <a:noFill/>
            </a:ln>
          </p:spPr>
          <p:txBody>
            <a:bodyPr wrap="square">
              <a:spAutoFit/>
            </a:bodyPr>
            <a:lstStyle>
              <a:defPPr>
                <a:defRPr lang="zh-CN"/>
              </a:defPPr>
              <a:lvl1pPr algn="ctr">
                <a:lnSpc>
                  <a:spcPct val="85000"/>
                </a:lnSpc>
                <a:defRPr sz="11200" b="0" i="0" spc="400">
                  <a:ln w="12700">
                    <a:gradFill>
                      <a:gsLst>
                        <a:gs pos="74000">
                          <a:srgbClr val="1E3420"/>
                        </a:gs>
                        <a:gs pos="74000">
                          <a:srgbClr val="434343">
                            <a:alpha val="0"/>
                          </a:srgbClr>
                        </a:gs>
                      </a:gsLst>
                      <a:lin ang="5400000" scaled="1"/>
                    </a:gradFill>
                  </a:ln>
                  <a:noFill/>
                  <a:latin typeface="Bahnschrift Condensed" panose="020B0502040204020203" pitchFamily="34" charset="0"/>
                  <a:ea typeface="OPPOSans H" panose="00020600040101010101" pitchFamily="18" charset="-122"/>
                  <a:cs typeface="OPPOSans H" panose="00020600040101010101" pitchFamily="18" charset="-122"/>
                </a:defRPr>
              </a:lvl1pPr>
            </a:lstStyle>
            <a:p>
              <a:pPr algn="l">
                <a:lnSpc>
                  <a:spcPts val="3000"/>
                </a:lnSpc>
              </a:pPr>
              <a:endParaRPr lang="en-US" altLang="zh-CN" sz="1400" spc="0" dirty="0">
                <a:ln w="12700">
                  <a:noFill/>
                </a:ln>
                <a:solidFill>
                  <a:schemeClr val="bg1"/>
                </a:solidFill>
                <a:latin typeface="思源黑体 CN Medium" panose="020B0600000000000000" pitchFamily="34" charset="-122"/>
              </a:endParaRPr>
            </a:p>
          </p:txBody>
        </p:sp>
      </p:grpSp>
      <p:cxnSp>
        <p:nvCxnSpPr>
          <p:cNvPr id="9" name="直接连接符 8"/>
          <p:cNvCxnSpPr/>
          <p:nvPr/>
        </p:nvCxnSpPr>
        <p:spPr>
          <a:xfrm>
            <a:off x="6096000" y="6482849"/>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9682" y="447380"/>
            <a:ext cx="2357818" cy="583565"/>
          </a:xfrm>
          <a:prstGeom prst="rect">
            <a:avLst/>
          </a:prstGeom>
          <a:noFill/>
        </p:spPr>
        <p:txBody>
          <a:bodyPr wrap="square" rtlCol="0" anchor="ctr">
            <a:spAutoFit/>
          </a:bodyPr>
          <a:lstStyle/>
          <a:p>
            <a:r>
              <a:rPr lang="zh-CN" altLang="en-US" sz="3200" dirty="0">
                <a:ln w="25400">
                  <a:noFill/>
                </a:ln>
                <a:solidFill>
                  <a:srgbClr val="232B38"/>
                </a:solidFill>
                <a:latin typeface="+mj-ea"/>
                <a:ea typeface="+mj-ea"/>
              </a:rPr>
              <a:t>选题背景</a:t>
            </a:r>
            <a:endParaRPr lang="zh-CN" altLang="en-US" sz="3200" dirty="0">
              <a:ln w="25400">
                <a:noFill/>
              </a:ln>
              <a:solidFill>
                <a:srgbClr val="232B38"/>
              </a:solidFill>
              <a:latin typeface="+mj-ea"/>
              <a:ea typeface="+mj-ea"/>
            </a:endParaRPr>
          </a:p>
        </p:txBody>
      </p:sp>
      <p:sp>
        <p:nvSpPr>
          <p:cNvPr id="3" name="文本框 2"/>
          <p:cNvSpPr txBox="1"/>
          <p:nvPr/>
        </p:nvSpPr>
        <p:spPr>
          <a:xfrm>
            <a:off x="539808" y="205012"/>
            <a:ext cx="1097280" cy="368300"/>
          </a:xfrm>
          <a:prstGeom prst="rect">
            <a:avLst/>
          </a:prstGeom>
          <a:noFill/>
        </p:spPr>
        <p:txBody>
          <a:bodyPr wrap="none" rtlCol="0">
            <a:spAutoFit/>
          </a:bodyPr>
          <a:lstStyle/>
          <a:p>
            <a:r>
              <a:rPr lang="en-US" altLang="zh-CN" dirty="0">
                <a:solidFill>
                  <a:schemeClr val="bg1">
                    <a:lumMod val="50000"/>
                  </a:schemeClr>
                </a:solidFill>
                <a:latin typeface="思源黑体 CN Medium" panose="020B0600000000000000" pitchFamily="34" charset="-122"/>
              </a:rPr>
              <a:t>PART ONE</a:t>
            </a:r>
            <a:endParaRPr lang="en-US" altLang="zh-CN" dirty="0">
              <a:solidFill>
                <a:schemeClr val="bg1">
                  <a:lumMod val="50000"/>
                </a:schemeClr>
              </a:solidFill>
              <a:latin typeface="思源黑体 CN Medium" panose="020B0600000000000000" pitchFamily="34" charset="-122"/>
            </a:endParaRPr>
          </a:p>
        </p:txBody>
      </p:sp>
      <p:sp>
        <p:nvSpPr>
          <p:cNvPr id="5" name="矩形 4"/>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6381750"/>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1646851" y="3276461"/>
            <a:ext cx="3736975" cy="2400300"/>
            <a:chOff x="5271418" y="3928141"/>
            <a:chExt cx="3736975" cy="2400300"/>
          </a:xfrm>
        </p:grpSpPr>
        <p:sp>
          <p:nvSpPr>
            <p:cNvPr id="49" name="文本框 48"/>
            <p:cNvSpPr txBox="1"/>
            <p:nvPr/>
          </p:nvSpPr>
          <p:spPr>
            <a:xfrm>
              <a:off x="5462553" y="4075461"/>
              <a:ext cx="3545840" cy="1995170"/>
            </a:xfrm>
            <a:prstGeom prst="rect">
              <a:avLst/>
            </a:prstGeom>
            <a:noFill/>
          </p:spPr>
          <p:txBody>
            <a:bodyPr wrap="square" lIns="0" tIns="0" rIns="0" bIns="0" rtlCol="0">
              <a:noAutofit/>
            </a:bodyPr>
            <a:lstStyle/>
            <a:p>
              <a:pPr>
                <a:lnSpc>
                  <a:spcPct val="150000"/>
                </a:lnSpc>
              </a:pPr>
              <a:r>
                <a:rPr lang="zh-CN" altLang="en-US" sz="2400" dirty="0">
                  <a:solidFill>
                    <a:schemeClr val="tx1">
                      <a:lumMod val="95000"/>
                      <a:lumOff val="5000"/>
                    </a:schemeClr>
                  </a:solidFill>
                </a:rPr>
                <a:t>我国目前的垃圾短信现状：</a:t>
              </a:r>
              <a:endParaRPr lang="zh-CN" altLang="en-US" sz="1400" dirty="0">
                <a:solidFill>
                  <a:schemeClr val="bg1">
                    <a:lumMod val="50000"/>
                  </a:schemeClr>
                </a:solidFill>
                <a:latin typeface="+mn-ea"/>
              </a:endParaRPr>
            </a:p>
            <a:p>
              <a:pPr>
                <a:lnSpc>
                  <a:spcPct val="150000"/>
                </a:lnSpc>
              </a:pPr>
              <a:r>
                <a:rPr lang="en-US" altLang="zh-CN" sz="2000" dirty="0">
                  <a:solidFill>
                    <a:schemeClr val="bg1">
                      <a:lumMod val="50000"/>
                    </a:schemeClr>
                  </a:solidFill>
                  <a:latin typeface="+mn-ea"/>
                </a:rPr>
                <a:t>垃圾短信黑色利益链</a:t>
              </a:r>
              <a:endParaRPr lang="en-US" altLang="zh-CN" sz="2000" dirty="0">
                <a:solidFill>
                  <a:schemeClr val="bg1">
                    <a:lumMod val="50000"/>
                  </a:schemeClr>
                </a:solidFill>
                <a:latin typeface="+mn-ea"/>
              </a:endParaRPr>
            </a:p>
            <a:p>
              <a:pPr>
                <a:lnSpc>
                  <a:spcPct val="150000"/>
                </a:lnSpc>
              </a:pPr>
              <a:r>
                <a:rPr lang="en-US" altLang="zh-CN" sz="2000" dirty="0">
                  <a:solidFill>
                    <a:schemeClr val="bg1">
                      <a:lumMod val="50000"/>
                    </a:schemeClr>
                  </a:solidFill>
                  <a:latin typeface="+mn-ea"/>
                </a:rPr>
                <a:t>缺乏法律保护</a:t>
              </a:r>
              <a:endParaRPr lang="en-US" altLang="zh-CN" sz="2000" dirty="0">
                <a:solidFill>
                  <a:schemeClr val="bg1">
                    <a:lumMod val="50000"/>
                  </a:schemeClr>
                </a:solidFill>
                <a:latin typeface="+mn-ea"/>
              </a:endParaRPr>
            </a:p>
            <a:p>
              <a:pPr>
                <a:lnSpc>
                  <a:spcPct val="150000"/>
                </a:lnSpc>
              </a:pPr>
              <a:r>
                <a:rPr lang="en-US" altLang="zh-CN" sz="2000" dirty="0">
                  <a:solidFill>
                    <a:schemeClr val="bg1">
                      <a:lumMod val="50000"/>
                    </a:schemeClr>
                  </a:solidFill>
                  <a:latin typeface="+mn-ea"/>
                </a:rPr>
                <a:t>短信类型日益多变</a:t>
              </a:r>
              <a:r>
                <a:rPr lang="en-US" altLang="zh-CN" sz="1400" dirty="0">
                  <a:solidFill>
                    <a:schemeClr val="bg1">
                      <a:lumMod val="50000"/>
                    </a:schemeClr>
                  </a:solidFill>
                  <a:latin typeface="+mn-ea"/>
                </a:rPr>
                <a:t>	</a:t>
              </a:r>
              <a:endParaRPr lang="zh-CN" altLang="en-US" sz="1400" dirty="0">
                <a:solidFill>
                  <a:schemeClr val="bg1">
                    <a:lumMod val="50000"/>
                  </a:schemeClr>
                </a:solidFill>
                <a:latin typeface="+mn-ea"/>
              </a:endParaRPr>
            </a:p>
          </p:txBody>
        </p:sp>
        <p:cxnSp>
          <p:nvCxnSpPr>
            <p:cNvPr id="51" name="直接连接符 50"/>
            <p:cNvCxnSpPr/>
            <p:nvPr/>
          </p:nvCxnSpPr>
          <p:spPr>
            <a:xfrm flipH="1">
              <a:off x="5271418" y="3928141"/>
              <a:ext cx="9525" cy="2400300"/>
            </a:xfrm>
            <a:prstGeom prst="line">
              <a:avLst/>
            </a:prstGeom>
            <a:ln w="38100" cap="rnd">
              <a:solidFill>
                <a:srgbClr val="DE4236"/>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532029" y="6328359"/>
              <a:ext cx="367427" cy="0"/>
            </a:xfrm>
            <a:prstGeom prst="line">
              <a:avLst/>
            </a:prstGeom>
            <a:ln w="38100" cap="rnd">
              <a:solidFill>
                <a:srgbClr val="DE4236"/>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a:off x="6096000" y="6482849"/>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
            </p:custDataLst>
          </p:nvPr>
        </p:nvSpPr>
        <p:spPr>
          <a:xfrm>
            <a:off x="1646851" y="1161113"/>
            <a:ext cx="8908119" cy="461665"/>
          </a:xfrm>
          <a:prstGeom prst="rect">
            <a:avLst/>
          </a:prstGeom>
          <a:noFill/>
        </p:spPr>
        <p:txBody>
          <a:bodyPr wrap="square" rtlCol="0">
            <a:spAutoFit/>
          </a:bodyPr>
          <a:lstStyle/>
          <a:p>
            <a:r>
              <a:rPr lang="zh-CN" altLang="en-US" sz="2400" dirty="0">
                <a:solidFill>
                  <a:schemeClr val="tx1">
                    <a:lumMod val="95000"/>
                    <a:lumOff val="5000"/>
                  </a:schemeClr>
                </a:solidFill>
              </a:rPr>
              <a:t>题目：基于</a:t>
            </a:r>
            <a:r>
              <a:rPr lang="en-US" altLang="zh-CN" sz="2400" dirty="0">
                <a:solidFill>
                  <a:schemeClr val="tx1">
                    <a:lumMod val="95000"/>
                    <a:lumOff val="5000"/>
                  </a:schemeClr>
                </a:solidFill>
              </a:rPr>
              <a:t>PYTHON+</a:t>
            </a:r>
            <a:r>
              <a:rPr lang="zh-CN" altLang="en-US" sz="2400" dirty="0">
                <a:solidFill>
                  <a:schemeClr val="tx1">
                    <a:lumMod val="95000"/>
                    <a:lumOff val="5000"/>
                  </a:schemeClr>
                </a:solidFill>
              </a:rPr>
              <a:t>朴素贝叶斯分类算法的垃圾短信识别系统</a:t>
            </a:r>
            <a:endParaRPr lang="zh-CN" altLang="en-US" sz="2400" dirty="0">
              <a:solidFill>
                <a:schemeClr val="tx1">
                  <a:lumMod val="95000"/>
                  <a:lumOff val="5000"/>
                </a:schemeClr>
              </a:solidFill>
            </a:endParaRPr>
          </a:p>
        </p:txBody>
      </p:sp>
      <p:pic>
        <p:nvPicPr>
          <p:cNvPr id="6" name="图片 5"/>
          <p:cNvPicPr>
            <a:picLocks noChangeAspect="1"/>
          </p:cNvPicPr>
          <p:nvPr>
            <p:custDataLst>
              <p:tags r:id="rId2"/>
            </p:custDataLst>
          </p:nvPr>
        </p:nvPicPr>
        <p:blipFill>
          <a:blip r:embed="rId3"/>
          <a:stretch>
            <a:fillRect/>
          </a:stretch>
        </p:blipFill>
        <p:spPr>
          <a:xfrm>
            <a:off x="5998718" y="3005634"/>
            <a:ext cx="4914900" cy="2941955"/>
          </a:xfrm>
          <a:prstGeom prst="rect">
            <a:avLst/>
          </a:prstGeom>
        </p:spPr>
      </p:pic>
      <p:sp>
        <p:nvSpPr>
          <p:cNvPr id="8" name="文本框 7"/>
          <p:cNvSpPr txBox="1"/>
          <p:nvPr/>
        </p:nvSpPr>
        <p:spPr>
          <a:xfrm>
            <a:off x="1637030" y="1805305"/>
            <a:ext cx="9166860" cy="1200329"/>
          </a:xfrm>
          <a:prstGeom prst="rect">
            <a:avLst/>
          </a:prstGeom>
          <a:noFill/>
        </p:spPr>
        <p:txBody>
          <a:bodyPr wrap="square" rtlCol="0" anchor="t">
            <a:spAutoFit/>
          </a:bodyPr>
          <a:lstStyle/>
          <a:p>
            <a:r>
              <a:rPr lang="en-US" altLang="zh-CN" sz="2400" dirty="0" err="1">
                <a:solidFill>
                  <a:schemeClr val="tx1">
                    <a:lumMod val="95000"/>
                    <a:lumOff val="5000"/>
                  </a:schemeClr>
                </a:solidFill>
              </a:rPr>
              <a:t>近年来，电信诈骗的手段趋于专业化、多样化，不法分子利用短信等方式进行诈骗，严重影响社会稳定，威胁人民财产安全</a:t>
            </a:r>
            <a:r>
              <a:rPr lang="zh-CN" altLang="en-US" sz="2400" dirty="0">
                <a:solidFill>
                  <a:schemeClr val="tx1">
                    <a:lumMod val="95000"/>
                    <a:lumOff val="5000"/>
                  </a:schemeClr>
                </a:solidFill>
              </a:rPr>
              <a:t>，干扰用户正常生活。</a:t>
            </a:r>
            <a:endParaRPr lang="en-US" altLang="zh-CN" sz="24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9682" y="446775"/>
            <a:ext cx="3962590" cy="584775"/>
          </a:xfrm>
          <a:prstGeom prst="rect">
            <a:avLst/>
          </a:prstGeom>
          <a:noFill/>
        </p:spPr>
        <p:txBody>
          <a:bodyPr wrap="square" rtlCol="0" anchor="ctr">
            <a:spAutoFit/>
          </a:bodyPr>
          <a:lstStyle/>
          <a:p>
            <a:r>
              <a:rPr lang="zh-CN" altLang="en-US" sz="3200" dirty="0">
                <a:ln w="25400">
                  <a:noFill/>
                </a:ln>
                <a:solidFill>
                  <a:srgbClr val="232B38"/>
                </a:solidFill>
                <a:latin typeface="+mj-ea"/>
                <a:ea typeface="+mj-ea"/>
              </a:rPr>
              <a:t>解决问题与意义</a:t>
            </a:r>
            <a:endParaRPr lang="zh-CN" altLang="en-US" sz="3200" dirty="0">
              <a:ln w="25400">
                <a:noFill/>
              </a:ln>
              <a:solidFill>
                <a:srgbClr val="232B38"/>
              </a:solidFill>
              <a:latin typeface="+mj-ea"/>
              <a:ea typeface="+mj-ea"/>
            </a:endParaRPr>
          </a:p>
        </p:txBody>
      </p:sp>
      <p:sp>
        <p:nvSpPr>
          <p:cNvPr id="3" name="文本框 2"/>
          <p:cNvSpPr txBox="1"/>
          <p:nvPr/>
        </p:nvSpPr>
        <p:spPr>
          <a:xfrm>
            <a:off x="539808" y="205012"/>
            <a:ext cx="1097280" cy="368300"/>
          </a:xfrm>
          <a:prstGeom prst="rect">
            <a:avLst/>
          </a:prstGeom>
          <a:noFill/>
        </p:spPr>
        <p:txBody>
          <a:bodyPr wrap="none" rtlCol="0">
            <a:spAutoFit/>
          </a:bodyPr>
          <a:lstStyle/>
          <a:p>
            <a:r>
              <a:rPr lang="en-US" altLang="zh-CN" dirty="0">
                <a:solidFill>
                  <a:schemeClr val="bg1">
                    <a:lumMod val="50000"/>
                  </a:schemeClr>
                </a:solidFill>
                <a:latin typeface="思源黑体 CN Medium" panose="020B0600000000000000" pitchFamily="34" charset="-122"/>
              </a:rPr>
              <a:t>PART TWO</a:t>
            </a:r>
            <a:endParaRPr lang="en-US" altLang="zh-CN" dirty="0">
              <a:solidFill>
                <a:schemeClr val="bg1">
                  <a:lumMod val="50000"/>
                </a:schemeClr>
              </a:solidFill>
              <a:latin typeface="思源黑体 CN Medium" panose="020B0600000000000000" pitchFamily="34" charset="-122"/>
            </a:endParaRPr>
          </a:p>
        </p:txBody>
      </p:sp>
      <p:sp>
        <p:nvSpPr>
          <p:cNvPr id="5" name="矩形 4"/>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6381750"/>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6096000" y="6482849"/>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1"/>
            </p:custDataLst>
          </p:nvPr>
        </p:nvSpPr>
        <p:spPr>
          <a:xfrm>
            <a:off x="499745" y="1763395"/>
            <a:ext cx="5209540" cy="3886200"/>
          </a:xfrm>
          <a:prstGeom prst="rect">
            <a:avLst/>
          </a:prstGeom>
          <a:noFill/>
        </p:spPr>
        <p:txBody>
          <a:bodyPr wrap="square" rtlCol="0">
            <a:noAutofit/>
          </a:bodyPr>
          <a:lstStyle/>
          <a:p>
            <a:pPr algn="l">
              <a:buClrTx/>
              <a:buSzTx/>
              <a:buFontTx/>
            </a:pPr>
            <a:r>
              <a:rPr lang="zh-CN" sz="2000" dirty="0">
                <a:solidFill>
                  <a:schemeClr val="tx1">
                    <a:lumMod val="95000"/>
                    <a:lumOff val="5000"/>
                  </a:schemeClr>
                </a:solidFill>
              </a:rPr>
              <a:t>在此背景下，利用现有的Python语言和机器学习，设计具有特色的垃圾短信识别系统，对垃圾短信样本库进行数据预处理、词云图分析、建模诊断与结果分析。</a:t>
            </a:r>
            <a:endParaRPr lang="zh-CN" sz="2000" dirty="0">
              <a:solidFill>
                <a:schemeClr val="tx1">
                  <a:lumMod val="95000"/>
                  <a:lumOff val="5000"/>
                </a:schemeClr>
              </a:solidFill>
            </a:endParaRPr>
          </a:p>
          <a:p>
            <a:pPr algn="l">
              <a:buClrTx/>
              <a:buSzTx/>
              <a:buFontTx/>
            </a:pPr>
            <a:endParaRPr lang="zh-CN" sz="2000" dirty="0">
              <a:solidFill>
                <a:schemeClr val="tx1">
                  <a:lumMod val="95000"/>
                  <a:lumOff val="5000"/>
                </a:schemeClr>
              </a:solidFill>
            </a:endParaRPr>
          </a:p>
          <a:p>
            <a:pPr algn="l">
              <a:buClrTx/>
              <a:buSzTx/>
              <a:buFontTx/>
            </a:pPr>
            <a:r>
              <a:rPr lang="zh-CN" sz="2000" dirty="0">
                <a:solidFill>
                  <a:schemeClr val="tx1">
                    <a:lumMod val="95000"/>
                    <a:lumOff val="5000"/>
                  </a:schemeClr>
                </a:solidFill>
              </a:rPr>
              <a:t>旨在提高短信文本表示的精度，进一步提升垃圾短信识别的效果</a:t>
            </a:r>
            <a:r>
              <a:rPr lang="zh-CN" sz="2400" dirty="0">
                <a:solidFill>
                  <a:schemeClr val="tx1">
                    <a:lumMod val="95000"/>
                    <a:lumOff val="5000"/>
                  </a:schemeClr>
                </a:solidFill>
              </a:rPr>
              <a:t>。</a:t>
            </a:r>
            <a:endParaRPr lang="zh-CN" sz="2400" dirty="0">
              <a:solidFill>
                <a:schemeClr val="tx1">
                  <a:lumMod val="95000"/>
                  <a:lumOff val="5000"/>
                </a:schemeClr>
              </a:solidFill>
            </a:endParaRPr>
          </a:p>
        </p:txBody>
      </p:sp>
      <p:sp>
        <p:nvSpPr>
          <p:cNvPr id="8" name="文本框 7"/>
          <p:cNvSpPr txBox="1"/>
          <p:nvPr/>
        </p:nvSpPr>
        <p:spPr>
          <a:xfrm>
            <a:off x="6096000" y="1763395"/>
            <a:ext cx="6096000" cy="460375"/>
          </a:xfrm>
          <a:prstGeom prst="rect">
            <a:avLst/>
          </a:prstGeom>
          <a:noFill/>
        </p:spPr>
        <p:txBody>
          <a:bodyPr wrap="square" rtlCol="0" anchor="t">
            <a:spAutoFit/>
          </a:bodyPr>
          <a:lstStyle/>
          <a:p>
            <a:r>
              <a:rPr lang="zh-CN" altLang="en-US" sz="2400" dirty="0">
                <a:solidFill>
                  <a:schemeClr val="tx1">
                    <a:lumMod val="95000"/>
                    <a:lumOff val="5000"/>
                  </a:schemeClr>
                </a:solidFill>
              </a:rPr>
              <a:t>操作</a:t>
            </a:r>
            <a:r>
              <a:rPr lang="zh-CN" sz="2400" dirty="0">
                <a:solidFill>
                  <a:schemeClr val="tx1">
                    <a:lumMod val="95000"/>
                    <a:lumOff val="5000"/>
                  </a:schemeClr>
                </a:solidFill>
              </a:rPr>
              <a:t>环境</a:t>
            </a:r>
            <a:r>
              <a:rPr lang="zh-CN" altLang="en-US" sz="2400" dirty="0">
                <a:solidFill>
                  <a:schemeClr val="tx1">
                    <a:lumMod val="95000"/>
                    <a:lumOff val="5000"/>
                  </a:schemeClr>
                </a:solidFill>
              </a:rPr>
              <a:t>、技术工具及</a:t>
            </a:r>
            <a:r>
              <a:rPr lang="zh-CN" sz="2400" dirty="0">
                <a:solidFill>
                  <a:schemeClr val="tx1">
                    <a:lumMod val="95000"/>
                    <a:lumOff val="5000"/>
                  </a:schemeClr>
                </a:solidFill>
              </a:rPr>
              <a:t>设备如下：</a:t>
            </a:r>
            <a:endParaRPr lang="zh-CN" altLang="en-US" dirty="0"/>
          </a:p>
        </p:txBody>
      </p:sp>
      <p:graphicFrame>
        <p:nvGraphicFramePr>
          <p:cNvPr id="9" name="表格 8"/>
          <p:cNvGraphicFramePr/>
          <p:nvPr>
            <p:custDataLst>
              <p:tags r:id="rId2"/>
            </p:custDataLst>
          </p:nvPr>
        </p:nvGraphicFramePr>
        <p:xfrm>
          <a:off x="6096000" y="2580005"/>
          <a:ext cx="5850890" cy="2804160"/>
        </p:xfrm>
        <a:graphic>
          <a:graphicData uri="http://schemas.openxmlformats.org/drawingml/2006/table">
            <a:tbl>
              <a:tblPr firstRow="1" bandRow="1">
                <a:tableStyleId>{EB344D84-9AFB-497E-A393-DC336BA19D2E}</a:tableStyleId>
              </a:tblPr>
              <a:tblGrid>
                <a:gridCol w="1584325"/>
                <a:gridCol w="4266565"/>
              </a:tblGrid>
              <a:tr h="350520">
                <a:tc>
                  <a:txBody>
                    <a:bodyPr/>
                    <a:lstStyle/>
                    <a:p>
                      <a:pPr>
                        <a:buNone/>
                      </a:pPr>
                      <a:r>
                        <a:rPr lang="zh-CN" altLang="en-US"/>
                        <a:t>名称</a:t>
                      </a:r>
                      <a:endParaRPr lang="zh-CN" altLang="en-US"/>
                    </a:p>
                  </a:txBody>
                  <a:tcPr/>
                </a:tc>
                <a:tc>
                  <a:txBody>
                    <a:bodyPr/>
                    <a:lstStyle/>
                    <a:p>
                      <a:pPr>
                        <a:buNone/>
                      </a:pPr>
                      <a:r>
                        <a:rPr lang="zh-CN" altLang="en-US"/>
                        <a:t>内容</a:t>
                      </a:r>
                      <a:endParaRPr lang="zh-CN" altLang="en-US"/>
                    </a:p>
                  </a:txBody>
                  <a:tcPr/>
                </a:tc>
              </a:tr>
              <a:tr h="381000">
                <a:tc>
                  <a:txBody>
                    <a:bodyPr/>
                    <a:lstStyle/>
                    <a:p>
                      <a:pPr>
                        <a:buNone/>
                      </a:pPr>
                      <a:r>
                        <a:rPr lang="zh-CN" altLang="en-US"/>
                        <a:t>操作系统</a:t>
                      </a:r>
                      <a:endParaRPr lang="zh-CN" altLang="en-US"/>
                    </a:p>
                  </a:txBody>
                  <a:tcPr/>
                </a:tc>
                <a:tc>
                  <a:txBody>
                    <a:bodyPr/>
                    <a:lstStyle/>
                    <a:p>
                      <a:pPr>
                        <a:buNone/>
                      </a:pPr>
                      <a:r>
                        <a:rPr lang="en-US" altLang="zh-CN"/>
                        <a:t>Windows11 64</a:t>
                      </a:r>
                      <a:r>
                        <a:rPr lang="zh-CN" altLang="en-US"/>
                        <a:t>位</a:t>
                      </a:r>
                      <a:endParaRPr lang="zh-CN" altLang="en-US"/>
                    </a:p>
                  </a:txBody>
                  <a:tcPr/>
                </a:tc>
              </a:tr>
              <a:tr h="381000">
                <a:tc>
                  <a:txBody>
                    <a:bodyPr/>
                    <a:lstStyle/>
                    <a:p>
                      <a:pPr>
                        <a:buNone/>
                      </a:pPr>
                      <a:r>
                        <a:rPr lang="zh-CN" altLang="en-US"/>
                        <a:t>处理器</a:t>
                      </a:r>
                      <a:endParaRPr lang="zh-CN" altLang="en-US"/>
                    </a:p>
                  </a:txBody>
                  <a:tcPr/>
                </a:tc>
                <a:tc>
                  <a:txBody>
                    <a:bodyPr/>
                    <a:lstStyle/>
                    <a:p>
                      <a:pPr>
                        <a:buNone/>
                      </a:pPr>
                      <a:r>
                        <a:rPr lang="en-US" altLang="zh-CN"/>
                        <a:t>2.5Ghz </a:t>
                      </a:r>
                      <a:r>
                        <a:rPr lang="zh-CN" altLang="en-US"/>
                        <a:t>双核</a:t>
                      </a:r>
                      <a:endParaRPr lang="zh-CN" altLang="en-US"/>
                    </a:p>
                  </a:txBody>
                  <a:tcPr/>
                </a:tc>
              </a:tr>
              <a:tr h="381000">
                <a:tc>
                  <a:txBody>
                    <a:bodyPr/>
                    <a:lstStyle/>
                    <a:p>
                      <a:pPr>
                        <a:buNone/>
                      </a:pPr>
                      <a:r>
                        <a:rPr lang="en-US" altLang="zh-CN"/>
                        <a:t>Python</a:t>
                      </a:r>
                      <a:r>
                        <a:rPr lang="zh-CN" altLang="en-US"/>
                        <a:t>环境</a:t>
                      </a:r>
                      <a:endParaRPr lang="zh-CN" altLang="en-US"/>
                    </a:p>
                  </a:txBody>
                  <a:tcPr/>
                </a:tc>
                <a:tc>
                  <a:txBody>
                    <a:bodyPr/>
                    <a:lstStyle/>
                    <a:p>
                      <a:pPr>
                        <a:buNone/>
                      </a:pPr>
                      <a:r>
                        <a:rPr lang="en-US" altLang="zh-CN"/>
                        <a:t>3.8</a:t>
                      </a:r>
                      <a:r>
                        <a:rPr lang="zh-CN" altLang="en-US"/>
                        <a:t>版本或者</a:t>
                      </a:r>
                      <a:r>
                        <a:rPr lang="en-US" altLang="zh-CN"/>
                        <a:t>pycharm</a:t>
                      </a:r>
                      <a:r>
                        <a:rPr lang="zh-CN" altLang="en-US"/>
                        <a:t>编辑器</a:t>
                      </a:r>
                      <a:endParaRPr lang="zh-CN" altLang="en-US"/>
                    </a:p>
                  </a:txBody>
                  <a:tcPr/>
                </a:tc>
              </a:tr>
              <a:tr h="381000">
                <a:tc>
                  <a:txBody>
                    <a:bodyPr/>
                    <a:lstStyle/>
                    <a:p>
                      <a:pPr>
                        <a:buNone/>
                      </a:pPr>
                      <a:r>
                        <a:rPr lang="en-US" altLang="zh-CN"/>
                        <a:t>Python</a:t>
                      </a:r>
                      <a:r>
                        <a:rPr lang="zh-CN" altLang="en-US"/>
                        <a:t>包及其他技术</a:t>
                      </a:r>
                      <a:endParaRPr lang="en-US" altLang="zh-CN"/>
                    </a:p>
                  </a:txBody>
                  <a:tcPr/>
                </a:tc>
                <a:tc>
                  <a:txBody>
                    <a:bodyPr/>
                    <a:lstStyle/>
                    <a:p>
                      <a:pPr>
                        <a:buNone/>
                      </a:pPr>
                      <a:r>
                        <a:rPr lang="en-US" altLang="zh-CN"/>
                        <a:t>jieba,pandas,sklearn,numpy,matplot,pytorch,tensorflow,wordcloud,</a:t>
                      </a:r>
                      <a:r>
                        <a:rPr lang="en-US" altLang="zh-CN" sz="1800">
                          <a:sym typeface="+mn-ea"/>
                        </a:rPr>
                        <a:t>Django,</a:t>
                      </a:r>
                      <a:r>
                        <a:rPr lang="zh-CN" altLang="en-US" sz="1800">
                          <a:sym typeface="+mn-ea"/>
                        </a:rPr>
                        <a:t>机器学习</a:t>
                      </a:r>
                      <a:r>
                        <a:rPr lang="en-US" altLang="zh-CN" sz="1800">
                          <a:sym typeface="+mn-ea"/>
                        </a:rPr>
                        <a:t>,echarts</a:t>
                      </a:r>
                      <a:r>
                        <a:rPr lang="zh-CN" altLang="en-US"/>
                        <a:t>等</a:t>
                      </a:r>
                      <a:endParaRPr lang="zh-CN" altLang="en-US"/>
                    </a:p>
                  </a:txBody>
                  <a:tcPr/>
                </a:tc>
              </a:tr>
              <a:tr h="381000">
                <a:tc>
                  <a:txBody>
                    <a:bodyPr/>
                    <a:lstStyle/>
                    <a:p>
                      <a:pPr>
                        <a:buNone/>
                      </a:pPr>
                      <a:r>
                        <a:rPr lang="zh-CN" altLang="en-US"/>
                        <a:t>内存</a:t>
                      </a:r>
                      <a:endParaRPr lang="zh-CN" altLang="en-US"/>
                    </a:p>
                  </a:txBody>
                  <a:tcPr/>
                </a:tc>
                <a:tc>
                  <a:txBody>
                    <a:bodyPr/>
                    <a:lstStyle/>
                    <a:p>
                      <a:pPr>
                        <a:buNone/>
                      </a:pPr>
                      <a:r>
                        <a:rPr lang="en-US" altLang="zh-CN" dirty="0"/>
                        <a:t>4GB</a:t>
                      </a:r>
                      <a:endParaRPr lang="en-US" altLang="zh-CN" dirty="0"/>
                    </a:p>
                  </a:txBody>
                  <a:tcPr/>
                </a:tc>
              </a:tr>
            </a:tbl>
          </a:graphicData>
        </a:graphic>
      </p:graphicFrame>
      <p:sp>
        <p:nvSpPr>
          <p:cNvPr id="6" name="文本框 5"/>
          <p:cNvSpPr txBox="1"/>
          <p:nvPr/>
        </p:nvSpPr>
        <p:spPr>
          <a:xfrm>
            <a:off x="537168" y="4172267"/>
            <a:ext cx="5307139" cy="1477328"/>
          </a:xfrm>
          <a:prstGeom prst="rect">
            <a:avLst/>
          </a:prstGeom>
          <a:noFill/>
        </p:spPr>
        <p:txBody>
          <a:bodyPr wrap="square">
            <a:spAutoFit/>
          </a:bodyPr>
          <a:lstStyle/>
          <a:p>
            <a:r>
              <a:rPr lang="zh-CN" altLang="en-US" b="1" dirty="0">
                <a:solidFill>
                  <a:schemeClr val="accent2"/>
                </a:solidFill>
              </a:rPr>
              <a:t>为了有效识别垃圾短信，提出改进的朴素贝叶斯分类方法，使该分类方法在预测准确性、描述的简洁性、计算复杂性和模型的处理规模性方面均符合有效分类模型的评估标准，利用其对中文短信内容进行分类识别，从而实现对垃圾短信的过滤。</a:t>
            </a:r>
            <a:endParaRPr lang="zh-CN" altLang="en-US" b="1"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9682" y="447380"/>
            <a:ext cx="2357818" cy="583565"/>
          </a:xfrm>
          <a:prstGeom prst="rect">
            <a:avLst/>
          </a:prstGeom>
          <a:noFill/>
        </p:spPr>
        <p:txBody>
          <a:bodyPr wrap="square" rtlCol="0" anchor="ctr">
            <a:spAutoFit/>
          </a:bodyPr>
          <a:lstStyle/>
          <a:p>
            <a:r>
              <a:rPr lang="zh-CN" altLang="en-US" sz="3200" dirty="0">
                <a:ln w="25400">
                  <a:noFill/>
                </a:ln>
                <a:solidFill>
                  <a:srgbClr val="232B38"/>
                </a:solidFill>
                <a:latin typeface="+mj-ea"/>
                <a:ea typeface="+mj-ea"/>
              </a:rPr>
              <a:t>技术路线</a:t>
            </a:r>
            <a:endParaRPr lang="zh-CN" altLang="en-US" sz="3200" dirty="0">
              <a:ln w="25400">
                <a:noFill/>
              </a:ln>
              <a:solidFill>
                <a:srgbClr val="232B38"/>
              </a:solidFill>
              <a:latin typeface="+mj-ea"/>
              <a:ea typeface="+mj-ea"/>
            </a:endParaRPr>
          </a:p>
        </p:txBody>
      </p:sp>
      <p:sp>
        <p:nvSpPr>
          <p:cNvPr id="3" name="文本框 2"/>
          <p:cNvSpPr txBox="1"/>
          <p:nvPr/>
        </p:nvSpPr>
        <p:spPr>
          <a:xfrm>
            <a:off x="539808" y="205012"/>
            <a:ext cx="1325880" cy="368300"/>
          </a:xfrm>
          <a:prstGeom prst="rect">
            <a:avLst/>
          </a:prstGeom>
          <a:noFill/>
        </p:spPr>
        <p:txBody>
          <a:bodyPr wrap="none" rtlCol="0">
            <a:spAutoFit/>
          </a:bodyPr>
          <a:lstStyle/>
          <a:p>
            <a:r>
              <a:rPr lang="en-US" altLang="zh-CN" dirty="0">
                <a:solidFill>
                  <a:schemeClr val="bg1">
                    <a:lumMod val="50000"/>
                  </a:schemeClr>
                </a:solidFill>
                <a:latin typeface="思源黑体 CN Medium" panose="020B0600000000000000" pitchFamily="34" charset="-122"/>
              </a:rPr>
              <a:t>PART THREE</a:t>
            </a:r>
            <a:endParaRPr lang="en-US" altLang="zh-CN" dirty="0">
              <a:solidFill>
                <a:schemeClr val="bg1">
                  <a:lumMod val="50000"/>
                </a:schemeClr>
              </a:solidFill>
              <a:latin typeface="思源黑体 CN Medium" panose="020B0600000000000000" pitchFamily="34" charset="-122"/>
            </a:endParaRPr>
          </a:p>
        </p:txBody>
      </p:sp>
      <p:sp>
        <p:nvSpPr>
          <p:cNvPr id="5" name="矩形 4"/>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6381750"/>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096000" y="6482849"/>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50240" y="1229861"/>
            <a:ext cx="11010900" cy="1137285"/>
          </a:xfrm>
          <a:prstGeom prst="rect">
            <a:avLst/>
          </a:prstGeom>
          <a:noFill/>
        </p:spPr>
        <p:txBody>
          <a:bodyPr wrap="square" rtlCol="0">
            <a:spAutoFit/>
          </a:bodyPr>
          <a:lstStyle/>
          <a:p>
            <a:r>
              <a:rPr lang="zh-CN" altLang="en-US" sz="2400" dirty="0">
                <a:solidFill>
                  <a:schemeClr val="tx1">
                    <a:lumMod val="95000"/>
                    <a:lumOff val="5000"/>
                  </a:schemeClr>
                </a:solidFill>
              </a:rPr>
              <a:t>总体实现框架：</a:t>
            </a:r>
            <a:endParaRPr lang="zh-CN" altLang="en-US" sz="2400" dirty="0">
              <a:solidFill>
                <a:schemeClr val="tx1">
                  <a:lumMod val="95000"/>
                  <a:lumOff val="5000"/>
                </a:schemeClr>
              </a:solidFill>
            </a:endParaRPr>
          </a:p>
          <a:p>
            <a:endParaRPr lang="zh-CN" altLang="en-US" sz="2400" dirty="0">
              <a:solidFill>
                <a:schemeClr val="tx1">
                  <a:lumMod val="95000"/>
                  <a:lumOff val="5000"/>
                </a:schemeClr>
              </a:solidFill>
            </a:endParaRPr>
          </a:p>
          <a:p>
            <a:r>
              <a:rPr lang="zh-CN" altLang="en-US" sz="2000" dirty="0">
                <a:solidFill>
                  <a:schemeClr val="tx1">
                    <a:lumMod val="95000"/>
                    <a:lumOff val="5000"/>
                  </a:schemeClr>
                </a:solidFill>
              </a:rPr>
              <a:t>数据源读取数据</a:t>
            </a:r>
            <a:r>
              <a:rPr lang="en-US" altLang="zh-CN" sz="2000" dirty="0">
                <a:solidFill>
                  <a:schemeClr val="tx1">
                    <a:lumMod val="95000"/>
                    <a:lumOff val="5000"/>
                  </a:schemeClr>
                </a:solidFill>
              </a:rPr>
              <a:t>——</a:t>
            </a:r>
            <a:r>
              <a:rPr lang="zh-CN" altLang="en-US" sz="2000" dirty="0">
                <a:solidFill>
                  <a:schemeClr val="tx1">
                    <a:lumMod val="95000"/>
                    <a:lumOff val="5000"/>
                  </a:schemeClr>
                </a:solidFill>
              </a:rPr>
              <a:t>数据预处理</a:t>
            </a:r>
            <a:r>
              <a:rPr lang="en-US" altLang="zh-CN" sz="2000" dirty="0">
                <a:solidFill>
                  <a:schemeClr val="tx1">
                    <a:lumMod val="95000"/>
                    <a:lumOff val="5000"/>
                  </a:schemeClr>
                </a:solidFill>
              </a:rPr>
              <a:t>——</a:t>
            </a:r>
            <a:r>
              <a:rPr lang="zh-CN" altLang="en-US" sz="2000" dirty="0">
                <a:solidFill>
                  <a:schemeClr val="tx1">
                    <a:lumMod val="95000"/>
                    <a:lumOff val="5000"/>
                  </a:schemeClr>
                </a:solidFill>
              </a:rPr>
              <a:t>词云图可视化</a:t>
            </a:r>
            <a:r>
              <a:rPr lang="en-US" altLang="zh-CN" sz="2000" dirty="0">
                <a:solidFill>
                  <a:schemeClr val="tx1">
                    <a:lumMod val="95000"/>
                    <a:lumOff val="5000"/>
                  </a:schemeClr>
                </a:solidFill>
              </a:rPr>
              <a:t>——</a:t>
            </a:r>
            <a:r>
              <a:rPr lang="zh-CN" altLang="en-US" sz="2000" dirty="0">
                <a:solidFill>
                  <a:schemeClr val="tx1">
                    <a:lumMod val="95000"/>
                    <a:lumOff val="5000"/>
                  </a:schemeClr>
                </a:solidFill>
              </a:rPr>
              <a:t>模型分析</a:t>
            </a:r>
            <a:r>
              <a:rPr lang="en-US" altLang="zh-CN" sz="2000" dirty="0">
                <a:solidFill>
                  <a:schemeClr val="tx1">
                    <a:lumMod val="95000"/>
                    <a:lumOff val="5000"/>
                  </a:schemeClr>
                </a:solidFill>
              </a:rPr>
              <a:t>——</a:t>
            </a:r>
            <a:r>
              <a:rPr lang="zh-CN" altLang="en-US" sz="2000" dirty="0">
                <a:solidFill>
                  <a:schemeClr val="tx1">
                    <a:lumMod val="95000"/>
                    <a:lumOff val="5000"/>
                  </a:schemeClr>
                </a:solidFill>
              </a:rPr>
              <a:t>得出结果</a:t>
            </a:r>
            <a:endParaRPr lang="zh-CN" altLang="en-US" sz="2000" dirty="0">
              <a:solidFill>
                <a:schemeClr val="tx1">
                  <a:lumMod val="95000"/>
                  <a:lumOff val="5000"/>
                </a:schemeClr>
              </a:solidFill>
            </a:endParaRPr>
          </a:p>
        </p:txBody>
      </p:sp>
      <p:pic>
        <p:nvPicPr>
          <p:cNvPr id="4" name="图片 3"/>
          <p:cNvPicPr>
            <a:picLocks noChangeAspect="1"/>
          </p:cNvPicPr>
          <p:nvPr>
            <p:custDataLst>
              <p:tags r:id="rId1"/>
            </p:custDataLst>
          </p:nvPr>
        </p:nvPicPr>
        <p:blipFill>
          <a:blip r:embed="rId2"/>
          <a:stretch>
            <a:fillRect/>
          </a:stretch>
        </p:blipFill>
        <p:spPr>
          <a:xfrm>
            <a:off x="650240" y="2468245"/>
            <a:ext cx="11010900" cy="34518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等腰三角形 48"/>
          <p:cNvSpPr/>
          <p:nvPr/>
        </p:nvSpPr>
        <p:spPr>
          <a:xfrm rot="5400000">
            <a:off x="-58865" y="2508472"/>
            <a:ext cx="1958788" cy="18410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6381750"/>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697533" y="5887901"/>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8" name="等腰三角形 7"/>
          <p:cNvSpPr/>
          <p:nvPr/>
        </p:nvSpPr>
        <p:spPr>
          <a:xfrm rot="5400000">
            <a:off x="-54959" y="2569559"/>
            <a:ext cx="1828800" cy="1718882"/>
          </a:xfrm>
          <a:prstGeom prst="triangle">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776910" y="1957215"/>
            <a:ext cx="4705563" cy="1577740"/>
          </a:xfrm>
          <a:prstGeom prst="rect">
            <a:avLst/>
          </a:prstGeom>
          <a:noFill/>
        </p:spPr>
        <p:txBody>
          <a:bodyPr wrap="square" lIns="0" tIns="0" rIns="0" bIns="0" rtlCol="0">
            <a:spAutoFit/>
          </a:bodyPr>
          <a:lstStyle/>
          <a:p>
            <a:pPr>
              <a:lnSpc>
                <a:spcPct val="150000"/>
              </a:lnSpc>
            </a:pPr>
            <a:r>
              <a:rPr lang="zh-CN" altLang="en-US" sz="1400" dirty="0">
                <a:solidFill>
                  <a:schemeClr val="tx1">
                    <a:lumMod val="95000"/>
                    <a:lumOff val="5000"/>
                  </a:schemeClr>
                </a:solidFill>
                <a:latin typeface="+mn-ea"/>
              </a:rPr>
              <a:t>使用</a:t>
            </a:r>
            <a:r>
              <a:rPr lang="en-US" altLang="zh-CN" sz="1400" dirty="0">
                <a:solidFill>
                  <a:schemeClr val="tx1">
                    <a:lumMod val="95000"/>
                    <a:lumOff val="5000"/>
                  </a:schemeClr>
                </a:solidFill>
                <a:latin typeface="+mn-ea"/>
              </a:rPr>
              <a:t>80</a:t>
            </a:r>
            <a:r>
              <a:rPr lang="zh-CN" altLang="en-US" sz="1400" dirty="0">
                <a:solidFill>
                  <a:schemeClr val="tx1">
                    <a:lumMod val="95000"/>
                    <a:lumOff val="5000"/>
                  </a:schemeClr>
                </a:solidFill>
                <a:latin typeface="+mn-ea"/>
              </a:rPr>
              <a:t>万条短信数据，以</a:t>
            </a:r>
            <a:r>
              <a:rPr lang="en-US" altLang="zh-CN" sz="1400" dirty="0">
                <a:solidFill>
                  <a:schemeClr val="tx1">
                    <a:lumMod val="95000"/>
                    <a:lumOff val="5000"/>
                  </a:schemeClr>
                </a:solidFill>
                <a:latin typeface="+mn-ea"/>
              </a:rPr>
              <a:t>csv</a:t>
            </a:r>
            <a:r>
              <a:rPr lang="zh-CN" altLang="en-US" sz="1400" dirty="0">
                <a:solidFill>
                  <a:schemeClr val="tx1">
                    <a:lumMod val="95000"/>
                    <a:lumOff val="5000"/>
                  </a:schemeClr>
                </a:solidFill>
                <a:latin typeface="+mn-ea"/>
              </a:rPr>
              <a:t>格式保存（</a:t>
            </a:r>
            <a:r>
              <a:rPr lang="en-US" altLang="zh-CN" sz="1400" dirty="0" err="1">
                <a:solidFill>
                  <a:schemeClr val="tx1">
                    <a:lumMod val="95000"/>
                    <a:lumOff val="5000"/>
                  </a:schemeClr>
                </a:solidFill>
                <a:latin typeface="+mn-ea"/>
              </a:rPr>
              <a:t>github</a:t>
            </a:r>
            <a:r>
              <a:rPr lang="zh-CN" altLang="en-US" sz="1400" dirty="0">
                <a:solidFill>
                  <a:schemeClr val="tx1">
                    <a:lumMod val="95000"/>
                    <a:lumOff val="5000"/>
                  </a:schemeClr>
                </a:solidFill>
                <a:latin typeface="+mn-ea"/>
              </a:rPr>
              <a:t>开源获得）。</a:t>
            </a:r>
            <a:endParaRPr lang="en-US" altLang="zh-CN" sz="1400" dirty="0">
              <a:solidFill>
                <a:schemeClr val="tx1">
                  <a:lumMod val="95000"/>
                  <a:lumOff val="5000"/>
                </a:schemeClr>
              </a:solidFill>
              <a:latin typeface="+mn-ea"/>
            </a:endParaRPr>
          </a:p>
          <a:p>
            <a:pPr>
              <a:lnSpc>
                <a:spcPct val="150000"/>
              </a:lnSpc>
            </a:pPr>
            <a:r>
              <a:rPr lang="zh-CN" altLang="en-US" sz="1400" dirty="0">
                <a:solidFill>
                  <a:schemeClr val="tx1">
                    <a:lumMod val="95000"/>
                    <a:lumOff val="5000"/>
                  </a:schemeClr>
                </a:solidFill>
                <a:latin typeface="+mn-ea"/>
              </a:rPr>
              <a:t>将收集到的短信数据集按照主题整理成文件夹，然后进行遍历，通过</a:t>
            </a:r>
            <a:r>
              <a:rPr lang="en-US" altLang="zh-CN" sz="1400" dirty="0">
                <a:solidFill>
                  <a:schemeClr val="tx1">
                    <a:lumMod val="95000"/>
                    <a:lumOff val="5000"/>
                  </a:schemeClr>
                </a:solidFill>
                <a:latin typeface="+mn-ea"/>
              </a:rPr>
              <a:t>pandas</a:t>
            </a:r>
            <a:r>
              <a:rPr lang="zh-CN" altLang="en-US" sz="1400" dirty="0">
                <a:solidFill>
                  <a:schemeClr val="tx1">
                    <a:lumMod val="95000"/>
                    <a:lumOff val="5000"/>
                  </a:schemeClr>
                </a:solidFill>
                <a:latin typeface="+mn-ea"/>
              </a:rPr>
              <a:t>库用</a:t>
            </a:r>
            <a:r>
              <a:rPr lang="en-US" altLang="zh-CN" sz="1400" dirty="0" err="1">
                <a:solidFill>
                  <a:schemeClr val="tx1">
                    <a:lumMod val="95000"/>
                    <a:lumOff val="5000"/>
                  </a:schemeClr>
                </a:solidFill>
                <a:latin typeface="+mn-ea"/>
              </a:rPr>
              <a:t>readcsv</a:t>
            </a:r>
            <a:r>
              <a:rPr lang="zh-CN" altLang="en-US" sz="1400" dirty="0">
                <a:solidFill>
                  <a:schemeClr val="tx1">
                    <a:lumMod val="95000"/>
                    <a:lumOff val="5000"/>
                  </a:schemeClr>
                </a:solidFill>
                <a:latin typeface="+mn-ea"/>
              </a:rPr>
              <a:t>函数来读取短信文件内容，并为每个文本分配一个标签。为数据预处理做准备。</a:t>
            </a:r>
            <a:endParaRPr lang="zh-CN" altLang="en-US" sz="1400" dirty="0">
              <a:solidFill>
                <a:schemeClr val="tx1">
                  <a:lumMod val="95000"/>
                  <a:lumOff val="5000"/>
                </a:schemeClr>
              </a:solidFill>
              <a:latin typeface="+mn-ea"/>
            </a:endParaRPr>
          </a:p>
          <a:p>
            <a:pPr>
              <a:lnSpc>
                <a:spcPct val="150000"/>
              </a:lnSpc>
            </a:pPr>
            <a:endParaRPr lang="zh-CN" altLang="en-US" sz="1400" dirty="0">
              <a:solidFill>
                <a:schemeClr val="tx1">
                  <a:lumMod val="95000"/>
                  <a:lumOff val="5000"/>
                </a:schemeClr>
              </a:solidFill>
              <a:latin typeface="+mn-ea"/>
            </a:endParaRPr>
          </a:p>
        </p:txBody>
      </p:sp>
      <p:sp>
        <p:nvSpPr>
          <p:cNvPr id="19" name="文本框 18"/>
          <p:cNvSpPr txBox="1"/>
          <p:nvPr/>
        </p:nvSpPr>
        <p:spPr>
          <a:xfrm>
            <a:off x="6697533" y="1392487"/>
            <a:ext cx="2792215" cy="461665"/>
          </a:xfrm>
          <a:prstGeom prst="rect">
            <a:avLst/>
          </a:prstGeom>
          <a:noFill/>
        </p:spPr>
        <p:txBody>
          <a:bodyPr wrap="square" rtlCol="0">
            <a:spAutoFit/>
          </a:bodyPr>
          <a:lstStyle/>
          <a:p>
            <a:r>
              <a:rPr lang="zh-CN" altLang="en-US" sz="2400" dirty="0">
                <a:solidFill>
                  <a:srgbClr val="DE4236"/>
                </a:solidFill>
              </a:rPr>
              <a:t>读取数据：</a:t>
            </a:r>
            <a:endParaRPr lang="zh-CN" altLang="en-US" sz="2400" dirty="0">
              <a:solidFill>
                <a:srgbClr val="DE4236"/>
              </a:solidFill>
            </a:endParaRPr>
          </a:p>
        </p:txBody>
      </p:sp>
      <p:sp>
        <p:nvSpPr>
          <p:cNvPr id="27" name="文本框 26"/>
          <p:cNvSpPr txBox="1"/>
          <p:nvPr/>
        </p:nvSpPr>
        <p:spPr>
          <a:xfrm>
            <a:off x="6830668" y="4038323"/>
            <a:ext cx="1992725" cy="1577740"/>
          </a:xfrm>
          <a:prstGeom prst="rect">
            <a:avLst/>
          </a:prstGeom>
          <a:noFill/>
        </p:spPr>
        <p:txBody>
          <a:bodyPr wrap="square" lIns="0" tIns="0" rIns="0" bIns="0" rtlCol="0">
            <a:spAutoFit/>
          </a:bodyPr>
          <a:lstStyle/>
          <a:p>
            <a:pPr>
              <a:lnSpc>
                <a:spcPct val="150000"/>
              </a:lnSpc>
            </a:pPr>
            <a:endParaRPr lang="en-US" altLang="zh-CN" sz="1400" dirty="0">
              <a:solidFill>
                <a:schemeClr val="tx1">
                  <a:lumMod val="95000"/>
                  <a:lumOff val="5000"/>
                </a:schemeClr>
              </a:solidFill>
              <a:latin typeface="+mn-ea"/>
            </a:endParaRPr>
          </a:p>
          <a:p>
            <a:pPr>
              <a:lnSpc>
                <a:spcPct val="150000"/>
              </a:lnSpc>
            </a:pPr>
            <a:r>
              <a:rPr lang="zh-CN" altLang="en-US" sz="1400" dirty="0">
                <a:solidFill>
                  <a:schemeClr val="tx1">
                    <a:lumMod val="95000"/>
                    <a:lumOff val="5000"/>
                  </a:schemeClr>
                </a:solidFill>
                <a:latin typeface="+mn-ea"/>
              </a:rPr>
              <a:t>数据清洗去除空格；文本去重；</a:t>
            </a:r>
            <a:r>
              <a:rPr lang="en-US" altLang="zh-CN" sz="1400" dirty="0" err="1">
                <a:solidFill>
                  <a:schemeClr val="tx1">
                    <a:lumMod val="95000"/>
                    <a:lumOff val="5000"/>
                  </a:schemeClr>
                </a:solidFill>
                <a:latin typeface="+mn-ea"/>
              </a:rPr>
              <a:t>Jieba</a:t>
            </a:r>
            <a:r>
              <a:rPr lang="zh-CN" altLang="en-US" sz="1400" dirty="0">
                <a:solidFill>
                  <a:schemeClr val="tx1">
                    <a:lumMod val="95000"/>
                    <a:lumOff val="5000"/>
                  </a:schemeClr>
                </a:solidFill>
                <a:latin typeface="+mn-ea"/>
              </a:rPr>
              <a:t>库中文分词，提取文本特征，转为特征向量；添加词典去停用词</a:t>
            </a:r>
            <a:endParaRPr lang="en-US" altLang="zh-CN" sz="1400" dirty="0">
              <a:solidFill>
                <a:schemeClr val="tx1">
                  <a:lumMod val="95000"/>
                  <a:lumOff val="5000"/>
                </a:schemeClr>
              </a:solidFill>
              <a:latin typeface="+mn-ea"/>
            </a:endParaRPr>
          </a:p>
        </p:txBody>
      </p:sp>
      <p:sp>
        <p:nvSpPr>
          <p:cNvPr id="28" name="文本框 27"/>
          <p:cNvSpPr txBox="1"/>
          <p:nvPr/>
        </p:nvSpPr>
        <p:spPr>
          <a:xfrm>
            <a:off x="6741024" y="3672937"/>
            <a:ext cx="1992724" cy="461665"/>
          </a:xfrm>
          <a:prstGeom prst="rect">
            <a:avLst/>
          </a:prstGeom>
          <a:noFill/>
        </p:spPr>
        <p:txBody>
          <a:bodyPr wrap="square" rtlCol="0">
            <a:spAutoFit/>
          </a:bodyPr>
          <a:lstStyle/>
          <a:p>
            <a:r>
              <a:rPr lang="zh-CN" altLang="en-US" sz="2400" dirty="0">
                <a:solidFill>
                  <a:srgbClr val="DE4236"/>
                </a:solidFill>
              </a:rPr>
              <a:t>数据预处理</a:t>
            </a:r>
            <a:endParaRPr lang="zh-CN" altLang="en-US" sz="2400" dirty="0">
              <a:solidFill>
                <a:srgbClr val="DE4236"/>
              </a:solidFill>
            </a:endParaRPr>
          </a:p>
        </p:txBody>
      </p:sp>
      <p:cxnSp>
        <p:nvCxnSpPr>
          <p:cNvPr id="16" name="直接连接符 15"/>
          <p:cNvCxnSpPr/>
          <p:nvPr/>
        </p:nvCxnSpPr>
        <p:spPr>
          <a:xfrm>
            <a:off x="6741024" y="3629395"/>
            <a:ext cx="0" cy="505207"/>
          </a:xfrm>
          <a:prstGeom prst="line">
            <a:avLst/>
          </a:prstGeom>
          <a:ln w="50800" cap="rnd">
            <a:solidFill>
              <a:srgbClr val="DE4236"/>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393145" y="5887901"/>
            <a:ext cx="430248" cy="0"/>
          </a:xfrm>
          <a:prstGeom prst="line">
            <a:avLst/>
          </a:prstGeom>
          <a:ln w="38100" cap="rnd">
            <a:solidFill>
              <a:srgbClr val="DE4236"/>
            </a:solidFill>
            <a:roun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9417337" y="4038323"/>
            <a:ext cx="1992725" cy="2224070"/>
          </a:xfrm>
          <a:prstGeom prst="rect">
            <a:avLst/>
          </a:prstGeom>
          <a:noFill/>
        </p:spPr>
        <p:txBody>
          <a:bodyPr wrap="square" lIns="0" tIns="0" rIns="0" bIns="0" rtlCol="0">
            <a:spAutoFit/>
          </a:bodyPr>
          <a:lstStyle/>
          <a:p>
            <a:pPr>
              <a:lnSpc>
                <a:spcPct val="150000"/>
              </a:lnSpc>
            </a:pPr>
            <a:endParaRPr lang="en-US" altLang="zh-CN" sz="1400" dirty="0">
              <a:solidFill>
                <a:schemeClr val="tx1">
                  <a:lumMod val="95000"/>
                  <a:lumOff val="5000"/>
                </a:schemeClr>
              </a:solidFill>
              <a:latin typeface="+mn-ea"/>
            </a:endParaRPr>
          </a:p>
          <a:p>
            <a:pPr>
              <a:lnSpc>
                <a:spcPct val="150000"/>
              </a:lnSpc>
            </a:pPr>
            <a:r>
              <a:rPr lang="zh-CN" altLang="en-US" sz="1400" dirty="0">
                <a:solidFill>
                  <a:schemeClr val="tx1">
                    <a:lumMod val="95000"/>
                    <a:lumOff val="5000"/>
                  </a:schemeClr>
                </a:solidFill>
                <a:latin typeface="+mn-ea"/>
              </a:rPr>
              <a:t>根据词频统计建立词汇表，计算每个单词在文本中的频率或权重，进行可视化，在视觉上强调突出效果</a:t>
            </a:r>
            <a:endParaRPr lang="zh-CN" altLang="en-US" sz="1400" dirty="0">
              <a:solidFill>
                <a:schemeClr val="tx1">
                  <a:lumMod val="95000"/>
                  <a:lumOff val="5000"/>
                </a:schemeClr>
              </a:solidFill>
              <a:latin typeface="+mn-ea"/>
            </a:endParaRPr>
          </a:p>
          <a:p>
            <a:pPr>
              <a:lnSpc>
                <a:spcPct val="150000"/>
              </a:lnSpc>
            </a:pPr>
            <a:endParaRPr lang="zh-CN" altLang="en-US" sz="1400" dirty="0">
              <a:solidFill>
                <a:schemeClr val="tx1">
                  <a:lumMod val="95000"/>
                  <a:lumOff val="5000"/>
                </a:schemeClr>
              </a:solidFill>
              <a:latin typeface="+mn-ea"/>
            </a:endParaRPr>
          </a:p>
          <a:p>
            <a:pPr>
              <a:lnSpc>
                <a:spcPct val="150000"/>
              </a:lnSpc>
            </a:pPr>
            <a:r>
              <a:rPr lang="zh-CN" altLang="en-US" sz="1400" dirty="0">
                <a:solidFill>
                  <a:schemeClr val="tx1">
                    <a:lumMod val="95000"/>
                    <a:lumOff val="5000"/>
                  </a:schemeClr>
                </a:solidFill>
                <a:latin typeface="+mn-ea"/>
              </a:rPr>
              <a:t>、</a:t>
            </a:r>
            <a:endParaRPr lang="zh-CN" altLang="en-US" sz="1400" dirty="0">
              <a:solidFill>
                <a:schemeClr val="tx1">
                  <a:lumMod val="95000"/>
                  <a:lumOff val="5000"/>
                </a:schemeClr>
              </a:solidFill>
              <a:latin typeface="+mn-ea"/>
            </a:endParaRPr>
          </a:p>
        </p:txBody>
      </p:sp>
      <p:sp>
        <p:nvSpPr>
          <p:cNvPr id="42" name="文本框 41"/>
          <p:cNvSpPr txBox="1"/>
          <p:nvPr/>
        </p:nvSpPr>
        <p:spPr>
          <a:xfrm>
            <a:off x="9329295" y="3672937"/>
            <a:ext cx="1992724" cy="461665"/>
          </a:xfrm>
          <a:prstGeom prst="rect">
            <a:avLst/>
          </a:prstGeom>
          <a:noFill/>
        </p:spPr>
        <p:txBody>
          <a:bodyPr wrap="square" rtlCol="0">
            <a:spAutoFit/>
          </a:bodyPr>
          <a:lstStyle/>
          <a:p>
            <a:r>
              <a:rPr lang="zh-CN" altLang="en-US" sz="2400" dirty="0">
                <a:solidFill>
                  <a:srgbClr val="DE4236"/>
                </a:solidFill>
              </a:rPr>
              <a:t>绘制词云图</a:t>
            </a:r>
            <a:endParaRPr lang="zh-CN" altLang="en-US" sz="2400" dirty="0">
              <a:solidFill>
                <a:srgbClr val="DE4236"/>
              </a:solidFill>
            </a:endParaRPr>
          </a:p>
        </p:txBody>
      </p:sp>
      <p:cxnSp>
        <p:nvCxnSpPr>
          <p:cNvPr id="45" name="直接连接符 44"/>
          <p:cNvCxnSpPr/>
          <p:nvPr/>
        </p:nvCxnSpPr>
        <p:spPr>
          <a:xfrm>
            <a:off x="9329295" y="3629395"/>
            <a:ext cx="0" cy="504000"/>
          </a:xfrm>
          <a:prstGeom prst="line">
            <a:avLst/>
          </a:prstGeom>
          <a:ln w="50800" cap="rnd">
            <a:solidFill>
              <a:srgbClr val="DE4236"/>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981416" y="5822030"/>
            <a:ext cx="430248" cy="0"/>
          </a:xfrm>
          <a:prstGeom prst="line">
            <a:avLst/>
          </a:prstGeom>
          <a:ln w="38100" cap="rnd">
            <a:solidFill>
              <a:srgbClr val="DE4236"/>
            </a:solidFill>
            <a:roun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0189170" y="1583394"/>
            <a:ext cx="1047338" cy="276999"/>
          </a:xfrm>
          <a:prstGeom prst="rect">
            <a:avLst/>
          </a:prstGeom>
          <a:noFill/>
        </p:spPr>
        <p:txBody>
          <a:bodyPr wrap="none" rtlCol="0">
            <a:spAutoFit/>
          </a:bodyPr>
          <a:lstStyle/>
          <a:p>
            <a:r>
              <a:rPr lang="en-US" altLang="zh-CN" sz="1200" dirty="0">
                <a:solidFill>
                  <a:schemeClr val="bg1">
                    <a:lumMod val="50000"/>
                  </a:schemeClr>
                </a:solidFill>
                <a:latin typeface="思源黑体 CN Medium" panose="020B0600000000000000" pitchFamily="34" charset="-122"/>
              </a:rPr>
              <a:t>DATA LOAD</a:t>
            </a:r>
            <a:endParaRPr lang="en-US" altLang="zh-CN" sz="1200" dirty="0">
              <a:solidFill>
                <a:schemeClr val="bg1">
                  <a:lumMod val="50000"/>
                </a:schemeClr>
              </a:solidFill>
              <a:latin typeface="思源黑体 CN Medium" panose="020B0600000000000000" pitchFamily="34" charset="-122"/>
            </a:endParaRPr>
          </a:p>
        </p:txBody>
      </p:sp>
      <p:cxnSp>
        <p:nvCxnSpPr>
          <p:cNvPr id="32" name="直接连接符 31"/>
          <p:cNvCxnSpPr/>
          <p:nvPr/>
        </p:nvCxnSpPr>
        <p:spPr>
          <a:xfrm>
            <a:off x="6787178" y="1854152"/>
            <a:ext cx="4695295" cy="0"/>
          </a:xfrm>
          <a:prstGeom prst="line">
            <a:avLst/>
          </a:prstGeom>
          <a:ln w="25400" cap="rnd">
            <a:solidFill>
              <a:srgbClr val="DE4236"/>
            </a:solidFill>
            <a:rou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1"/>
            </p:custDataLst>
          </p:nvPr>
        </p:nvSpPr>
        <p:spPr>
          <a:xfrm>
            <a:off x="499682" y="447380"/>
            <a:ext cx="2357818" cy="583565"/>
          </a:xfrm>
          <a:prstGeom prst="rect">
            <a:avLst/>
          </a:prstGeom>
          <a:noFill/>
        </p:spPr>
        <p:txBody>
          <a:bodyPr wrap="square" rtlCol="0" anchor="ctr">
            <a:spAutoFit/>
          </a:bodyPr>
          <a:lstStyle/>
          <a:p>
            <a:r>
              <a:rPr lang="zh-CN" altLang="en-US" sz="3200" dirty="0">
                <a:ln w="25400">
                  <a:noFill/>
                </a:ln>
                <a:solidFill>
                  <a:srgbClr val="232B38"/>
                </a:solidFill>
                <a:latin typeface="+mj-ea"/>
                <a:ea typeface="+mj-ea"/>
              </a:rPr>
              <a:t>技术路线</a:t>
            </a:r>
            <a:endParaRPr lang="zh-CN" altLang="en-US" sz="3200" dirty="0">
              <a:ln w="25400">
                <a:noFill/>
              </a:ln>
              <a:solidFill>
                <a:srgbClr val="232B38"/>
              </a:solidFill>
              <a:latin typeface="+mj-ea"/>
              <a:ea typeface="+mj-ea"/>
            </a:endParaRPr>
          </a:p>
        </p:txBody>
      </p:sp>
      <p:sp>
        <p:nvSpPr>
          <p:cNvPr id="7" name="文本框 6"/>
          <p:cNvSpPr txBox="1"/>
          <p:nvPr>
            <p:custDataLst>
              <p:tags r:id="rId2"/>
            </p:custDataLst>
          </p:nvPr>
        </p:nvSpPr>
        <p:spPr>
          <a:xfrm>
            <a:off x="539808" y="205012"/>
            <a:ext cx="1325880" cy="368300"/>
          </a:xfrm>
          <a:prstGeom prst="rect">
            <a:avLst/>
          </a:prstGeom>
          <a:noFill/>
        </p:spPr>
        <p:txBody>
          <a:bodyPr wrap="none" rtlCol="0">
            <a:spAutoFit/>
          </a:bodyPr>
          <a:lstStyle/>
          <a:p>
            <a:r>
              <a:rPr lang="en-US" altLang="zh-CN" dirty="0">
                <a:solidFill>
                  <a:schemeClr val="bg1">
                    <a:lumMod val="50000"/>
                  </a:schemeClr>
                </a:solidFill>
                <a:latin typeface="思源黑体 CN Medium" panose="020B0600000000000000" pitchFamily="34" charset="-122"/>
              </a:rPr>
              <a:t>PART THREE</a:t>
            </a:r>
            <a:endParaRPr lang="en-US" altLang="zh-CN" dirty="0">
              <a:solidFill>
                <a:schemeClr val="bg1">
                  <a:lumMod val="50000"/>
                </a:schemeClr>
              </a:solidFill>
              <a:latin typeface="思源黑体 CN Medium" panose="020B0600000000000000" pitchFamily="34" charset="-122"/>
            </a:endParaRPr>
          </a:p>
        </p:txBody>
      </p:sp>
      <p:pic>
        <p:nvPicPr>
          <p:cNvPr id="10" name="图片 9"/>
          <p:cNvPicPr>
            <a:picLocks noChangeAspect="1"/>
          </p:cNvPicPr>
          <p:nvPr/>
        </p:nvPicPr>
        <p:blipFill>
          <a:blip r:embed="rId3"/>
          <a:stretch>
            <a:fillRect/>
          </a:stretch>
        </p:blipFill>
        <p:spPr>
          <a:xfrm>
            <a:off x="268584" y="1550035"/>
            <a:ext cx="5827416" cy="1958789"/>
          </a:xfrm>
          <a:prstGeom prst="rect">
            <a:avLst/>
          </a:prstGeom>
          <a:ln>
            <a:noFill/>
          </a:ln>
          <a:effectLst>
            <a:outerShdw blurRad="292100" dist="139700" dir="2700000" algn="tl" rotWithShape="0">
              <a:srgbClr val="333333">
                <a:alpha val="65000"/>
              </a:srgbClr>
            </a:outerShdw>
          </a:effectLst>
        </p:spPr>
      </p:pic>
      <p:pic>
        <p:nvPicPr>
          <p:cNvPr id="11" name="图片 10"/>
          <p:cNvPicPr>
            <a:picLocks noChangeAspect="1"/>
          </p:cNvPicPr>
          <p:nvPr/>
        </p:nvPicPr>
        <p:blipFill>
          <a:blip r:embed="rId4"/>
          <a:stretch>
            <a:fillRect/>
          </a:stretch>
        </p:blipFill>
        <p:spPr>
          <a:xfrm>
            <a:off x="307148" y="3633176"/>
            <a:ext cx="5750287" cy="220489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16200000">
            <a:off x="7244716" y="753900"/>
            <a:ext cx="4464424" cy="53502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6400961"/>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096000" y="6482849"/>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53499" y="1960680"/>
            <a:ext cx="4741772" cy="4809394"/>
          </a:xfrm>
          <a:prstGeom prst="rect">
            <a:avLst/>
          </a:prstGeom>
          <a:noFill/>
        </p:spPr>
        <p:txBody>
          <a:bodyPr wrap="square" lIns="0" tIns="0" rIns="0" bIns="0" rtlCol="0">
            <a:spAutoFit/>
          </a:bodyPr>
          <a:lstStyle/>
          <a:p>
            <a:pPr>
              <a:lnSpc>
                <a:spcPct val="150000"/>
              </a:lnSpc>
            </a:pPr>
            <a:r>
              <a:rPr lang="zh-CN" altLang="en-US" sz="1400" dirty="0">
                <a:solidFill>
                  <a:schemeClr val="tx1">
                    <a:lumMod val="95000"/>
                    <a:lumOff val="5000"/>
                  </a:schemeClr>
                </a:solidFill>
                <a:latin typeface="+mn-ea"/>
              </a:rPr>
              <a:t>①利用朴素贝叶斯算法建立模型，对短信分类进行学习，对短信数据特征提取（</a:t>
            </a:r>
            <a:r>
              <a:rPr lang="en-US" altLang="zh-CN" sz="1400" dirty="0">
                <a:solidFill>
                  <a:schemeClr val="tx1">
                    <a:lumMod val="95000"/>
                    <a:lumOff val="5000"/>
                  </a:schemeClr>
                </a:solidFill>
                <a:latin typeface="+mn-ea"/>
              </a:rPr>
              <a:t>TF-IDF</a:t>
            </a:r>
            <a:r>
              <a:rPr lang="zh-CN" altLang="en-US" sz="1400" dirty="0">
                <a:solidFill>
                  <a:schemeClr val="tx1">
                    <a:lumMod val="95000"/>
                    <a:lumOff val="5000"/>
                  </a:schemeClr>
                </a:solidFill>
                <a:latin typeface="+mn-ea"/>
              </a:rPr>
              <a:t>方法），再通过测试数据计算模型的精确度。</a:t>
            </a:r>
            <a:endParaRPr lang="en-US" altLang="zh-CN" sz="1400" dirty="0">
              <a:solidFill>
                <a:schemeClr val="tx1">
                  <a:lumMod val="95000"/>
                  <a:lumOff val="5000"/>
                </a:schemeClr>
              </a:solidFill>
              <a:latin typeface="+mn-ea"/>
            </a:endParaRPr>
          </a:p>
          <a:p>
            <a:pPr>
              <a:lnSpc>
                <a:spcPct val="150000"/>
              </a:lnSpc>
            </a:pPr>
            <a:endParaRPr lang="en-US" altLang="zh-CN" sz="1400" dirty="0">
              <a:solidFill>
                <a:schemeClr val="tx1">
                  <a:lumMod val="95000"/>
                  <a:lumOff val="5000"/>
                </a:schemeClr>
              </a:solidFill>
              <a:latin typeface="+mn-ea"/>
            </a:endParaRPr>
          </a:p>
          <a:p>
            <a:pPr>
              <a:lnSpc>
                <a:spcPct val="150000"/>
              </a:lnSpc>
            </a:pPr>
            <a:r>
              <a:rPr lang="zh-CN" altLang="en-US" sz="1400" dirty="0">
                <a:solidFill>
                  <a:schemeClr val="tx1">
                    <a:lumMod val="95000"/>
                    <a:lumOff val="5000"/>
                  </a:schemeClr>
                </a:solidFill>
                <a:latin typeface="+mn-ea"/>
              </a:rPr>
              <a:t>②在此算法的基础上进行改进，通过引入一参数来提升出现词的权重（这里要进行代码反复测验）以达到更高的准确率（</a:t>
            </a:r>
            <a:r>
              <a:rPr lang="en-US" altLang="zh-CN" sz="1400" dirty="0">
                <a:solidFill>
                  <a:schemeClr val="tx1">
                    <a:lumMod val="95000"/>
                    <a:lumOff val="5000"/>
                  </a:schemeClr>
                </a:solidFill>
                <a:latin typeface="+mn-ea"/>
              </a:rPr>
              <a:t>95%</a:t>
            </a:r>
            <a:r>
              <a:rPr lang="zh-CN" altLang="en-US" sz="1400" dirty="0">
                <a:solidFill>
                  <a:schemeClr val="tx1">
                    <a:lumMod val="95000"/>
                    <a:lumOff val="5000"/>
                  </a:schemeClr>
                </a:solidFill>
                <a:latin typeface="+mn-ea"/>
              </a:rPr>
              <a:t>以上）</a:t>
            </a:r>
            <a:endParaRPr lang="en-US" altLang="zh-CN" sz="1400" dirty="0">
              <a:solidFill>
                <a:schemeClr val="tx1">
                  <a:lumMod val="95000"/>
                  <a:lumOff val="5000"/>
                </a:schemeClr>
              </a:solidFill>
              <a:latin typeface="+mn-ea"/>
            </a:endParaRPr>
          </a:p>
          <a:p>
            <a:pPr>
              <a:lnSpc>
                <a:spcPct val="150000"/>
              </a:lnSpc>
            </a:pPr>
            <a:endParaRPr lang="en-US" altLang="zh-CN" sz="1400" dirty="0">
              <a:solidFill>
                <a:schemeClr val="tx1">
                  <a:lumMod val="95000"/>
                  <a:lumOff val="5000"/>
                </a:schemeClr>
              </a:solidFill>
              <a:latin typeface="+mn-ea"/>
            </a:endParaRPr>
          </a:p>
          <a:p>
            <a:pPr>
              <a:lnSpc>
                <a:spcPct val="150000"/>
              </a:lnSpc>
            </a:pPr>
            <a:r>
              <a:rPr lang="zh-CN" altLang="en-US" sz="1400" dirty="0">
                <a:solidFill>
                  <a:schemeClr val="tx1">
                    <a:lumMod val="95000"/>
                    <a:lumOff val="5000"/>
                  </a:schemeClr>
                </a:solidFill>
                <a:latin typeface="+mn-ea"/>
              </a:rPr>
              <a:t>③根据不同的环境，调整不同的参数值，达到更好的分类效果。然后发布模型，用改进好的模型实现对新增短信的类型自动识别。</a:t>
            </a:r>
            <a:endParaRPr lang="en-US" altLang="zh-CN" sz="1400" dirty="0">
              <a:solidFill>
                <a:schemeClr val="tx1">
                  <a:lumMod val="95000"/>
                  <a:lumOff val="5000"/>
                </a:schemeClr>
              </a:solidFill>
              <a:latin typeface="+mn-ea"/>
            </a:endParaRPr>
          </a:p>
          <a:p>
            <a:pPr>
              <a:lnSpc>
                <a:spcPct val="150000"/>
              </a:lnSpc>
            </a:pPr>
            <a:endParaRPr lang="en-US" altLang="zh-CN" sz="1400" dirty="0">
              <a:solidFill>
                <a:schemeClr val="tx1">
                  <a:lumMod val="95000"/>
                  <a:lumOff val="5000"/>
                </a:schemeClr>
              </a:solidFill>
              <a:latin typeface="+mn-ea"/>
            </a:endParaRPr>
          </a:p>
          <a:p>
            <a:pPr>
              <a:lnSpc>
                <a:spcPct val="150000"/>
              </a:lnSpc>
            </a:pPr>
            <a:r>
              <a:rPr lang="zh-CN" altLang="en-US" sz="1400" dirty="0">
                <a:solidFill>
                  <a:schemeClr val="tx1">
                    <a:lumMod val="95000"/>
                    <a:lumOff val="5000"/>
                  </a:schemeClr>
                </a:solidFill>
                <a:latin typeface="+mn-ea"/>
              </a:rPr>
              <a:t>④最后搭建</a:t>
            </a:r>
            <a:r>
              <a:rPr lang="en-US" altLang="zh-CN" sz="1400" dirty="0">
                <a:solidFill>
                  <a:schemeClr val="tx1">
                    <a:lumMod val="95000"/>
                    <a:lumOff val="5000"/>
                  </a:schemeClr>
                </a:solidFill>
                <a:latin typeface="+mn-ea"/>
              </a:rPr>
              <a:t>web</a:t>
            </a:r>
            <a:r>
              <a:rPr lang="zh-CN" altLang="en-US" sz="1400" dirty="0">
                <a:solidFill>
                  <a:schemeClr val="tx1">
                    <a:lumMod val="95000"/>
                    <a:lumOff val="5000"/>
                  </a:schemeClr>
                </a:solidFill>
                <a:latin typeface="+mn-ea"/>
              </a:rPr>
              <a:t>框架，进行直观演示。</a:t>
            </a:r>
            <a:endParaRPr lang="en-US" altLang="zh-CN" sz="1400" dirty="0">
              <a:solidFill>
                <a:schemeClr val="tx1">
                  <a:lumMod val="95000"/>
                  <a:lumOff val="5000"/>
                </a:schemeClr>
              </a:solidFill>
              <a:latin typeface="+mn-ea"/>
            </a:endParaRPr>
          </a:p>
          <a:p>
            <a:pPr>
              <a:lnSpc>
                <a:spcPct val="150000"/>
              </a:lnSpc>
            </a:pPr>
            <a:endParaRPr lang="en-US" altLang="zh-CN" sz="1400" dirty="0">
              <a:solidFill>
                <a:schemeClr val="tx1">
                  <a:lumMod val="95000"/>
                  <a:lumOff val="5000"/>
                </a:schemeClr>
              </a:solidFill>
              <a:latin typeface="+mn-ea"/>
            </a:endParaRPr>
          </a:p>
          <a:p>
            <a:pPr>
              <a:lnSpc>
                <a:spcPct val="150000"/>
              </a:lnSpc>
            </a:pPr>
            <a:endParaRPr lang="zh-CN" altLang="en-US" sz="1400" dirty="0">
              <a:solidFill>
                <a:schemeClr val="tx1">
                  <a:lumMod val="95000"/>
                  <a:lumOff val="5000"/>
                </a:schemeClr>
              </a:solidFill>
              <a:latin typeface="+mn-ea"/>
            </a:endParaRPr>
          </a:p>
        </p:txBody>
      </p:sp>
      <p:sp>
        <p:nvSpPr>
          <p:cNvPr id="20" name="文本框 19"/>
          <p:cNvSpPr txBox="1"/>
          <p:nvPr/>
        </p:nvSpPr>
        <p:spPr>
          <a:xfrm>
            <a:off x="499682" y="1305247"/>
            <a:ext cx="3254271" cy="461665"/>
          </a:xfrm>
          <a:prstGeom prst="rect">
            <a:avLst/>
          </a:prstGeom>
          <a:noFill/>
        </p:spPr>
        <p:txBody>
          <a:bodyPr wrap="square" rtlCol="0">
            <a:spAutoFit/>
          </a:bodyPr>
          <a:lstStyle/>
          <a:p>
            <a:r>
              <a:rPr lang="zh-CN" altLang="en-US" sz="2400" dirty="0">
                <a:solidFill>
                  <a:srgbClr val="DE4236"/>
                </a:solidFill>
              </a:rPr>
              <a:t>模型训练进行文本分类</a:t>
            </a:r>
            <a:endParaRPr lang="zh-CN" altLang="en-US" sz="2400" dirty="0">
              <a:solidFill>
                <a:srgbClr val="DE4236"/>
              </a:solidFill>
            </a:endParaRPr>
          </a:p>
        </p:txBody>
      </p:sp>
      <p:cxnSp>
        <p:nvCxnSpPr>
          <p:cNvPr id="10" name="直接连接符 9"/>
          <p:cNvCxnSpPr/>
          <p:nvPr/>
        </p:nvCxnSpPr>
        <p:spPr>
          <a:xfrm>
            <a:off x="4771367" y="6115167"/>
            <a:ext cx="668525" cy="0"/>
          </a:xfrm>
          <a:prstGeom prst="line">
            <a:avLst/>
          </a:prstGeom>
          <a:ln w="38100" cap="rnd">
            <a:solidFill>
              <a:srgbClr val="DE4236"/>
            </a:solidFill>
            <a:roun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260510" y="1380958"/>
            <a:ext cx="179382" cy="584775"/>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 cstate="screen"/>
          <a:srcRect/>
          <a:stretch>
            <a:fillRect/>
          </a:stretch>
        </p:blipFill>
        <p:spPr>
          <a:xfrm>
            <a:off x="9333006" y="2137114"/>
            <a:ext cx="2312894" cy="2583773"/>
          </a:xfrm>
          <a:custGeom>
            <a:avLst/>
            <a:gdLst>
              <a:gd name="connsiteX0" fmla="*/ 0 w 2312894"/>
              <a:gd name="connsiteY0" fmla="*/ 0 h 2583773"/>
              <a:gd name="connsiteX1" fmla="*/ 2312894 w 2312894"/>
              <a:gd name="connsiteY1" fmla="*/ 0 h 2583773"/>
              <a:gd name="connsiteX2" fmla="*/ 2312894 w 2312894"/>
              <a:gd name="connsiteY2" fmla="*/ 2583773 h 2583773"/>
              <a:gd name="connsiteX3" fmla="*/ 0 w 2312894"/>
              <a:gd name="connsiteY3" fmla="*/ 2583773 h 2583773"/>
            </a:gdLst>
            <a:ahLst/>
            <a:cxnLst>
              <a:cxn ang="0">
                <a:pos x="connsiteX0" y="connsiteY0"/>
              </a:cxn>
              <a:cxn ang="0">
                <a:pos x="connsiteX1" y="connsiteY1"/>
              </a:cxn>
              <a:cxn ang="0">
                <a:pos x="connsiteX2" y="connsiteY2"/>
              </a:cxn>
              <a:cxn ang="0">
                <a:pos x="connsiteX3" y="connsiteY3"/>
              </a:cxn>
            </a:cxnLst>
            <a:rect l="l" t="t" r="r" b="b"/>
            <a:pathLst>
              <a:path w="2312894" h="2583773">
                <a:moveTo>
                  <a:pt x="0" y="0"/>
                </a:moveTo>
                <a:lnTo>
                  <a:pt x="2312894" y="0"/>
                </a:lnTo>
                <a:lnTo>
                  <a:pt x="2312894" y="2583773"/>
                </a:lnTo>
                <a:lnTo>
                  <a:pt x="0" y="2583773"/>
                </a:lnTo>
                <a:close/>
              </a:path>
            </a:pathLst>
          </a:custGeom>
          <a:ln w="50800">
            <a:solidFill>
              <a:schemeClr val="bg1">
                <a:lumMod val="75000"/>
              </a:schemeClr>
            </a:solidFill>
          </a:ln>
        </p:spPr>
      </p:pic>
      <p:sp>
        <p:nvSpPr>
          <p:cNvPr id="4" name="文本框 3"/>
          <p:cNvSpPr txBox="1"/>
          <p:nvPr>
            <p:custDataLst>
              <p:tags r:id="rId2"/>
            </p:custDataLst>
          </p:nvPr>
        </p:nvSpPr>
        <p:spPr>
          <a:xfrm>
            <a:off x="499682" y="447380"/>
            <a:ext cx="2357818" cy="583565"/>
          </a:xfrm>
          <a:prstGeom prst="rect">
            <a:avLst/>
          </a:prstGeom>
          <a:noFill/>
        </p:spPr>
        <p:txBody>
          <a:bodyPr wrap="square" rtlCol="0" anchor="ctr">
            <a:spAutoFit/>
          </a:bodyPr>
          <a:lstStyle/>
          <a:p>
            <a:r>
              <a:rPr lang="zh-CN" altLang="en-US" sz="3200" dirty="0">
                <a:ln w="25400">
                  <a:noFill/>
                </a:ln>
                <a:solidFill>
                  <a:srgbClr val="232B38"/>
                </a:solidFill>
                <a:latin typeface="+mj-ea"/>
                <a:ea typeface="+mj-ea"/>
              </a:rPr>
              <a:t>技术路线</a:t>
            </a:r>
            <a:endParaRPr lang="zh-CN" altLang="en-US" sz="3200" dirty="0">
              <a:ln w="25400">
                <a:noFill/>
              </a:ln>
              <a:solidFill>
                <a:srgbClr val="232B38"/>
              </a:solidFill>
              <a:latin typeface="+mj-ea"/>
              <a:ea typeface="+mj-ea"/>
            </a:endParaRPr>
          </a:p>
        </p:txBody>
      </p:sp>
      <p:sp>
        <p:nvSpPr>
          <p:cNvPr id="7" name="文本框 6"/>
          <p:cNvSpPr txBox="1"/>
          <p:nvPr>
            <p:custDataLst>
              <p:tags r:id="rId3"/>
            </p:custDataLst>
          </p:nvPr>
        </p:nvSpPr>
        <p:spPr>
          <a:xfrm>
            <a:off x="539808" y="205012"/>
            <a:ext cx="1325880" cy="368300"/>
          </a:xfrm>
          <a:prstGeom prst="rect">
            <a:avLst/>
          </a:prstGeom>
          <a:noFill/>
        </p:spPr>
        <p:txBody>
          <a:bodyPr wrap="none" rtlCol="0">
            <a:spAutoFit/>
          </a:bodyPr>
          <a:lstStyle/>
          <a:p>
            <a:r>
              <a:rPr lang="en-US" altLang="zh-CN" dirty="0">
                <a:solidFill>
                  <a:schemeClr val="bg1">
                    <a:lumMod val="50000"/>
                  </a:schemeClr>
                </a:solidFill>
                <a:latin typeface="思源黑体 CN Medium" panose="020B0600000000000000" pitchFamily="34" charset="-122"/>
              </a:rPr>
              <a:t>PART THREE</a:t>
            </a:r>
            <a:endParaRPr lang="en-US" altLang="zh-CN" dirty="0">
              <a:solidFill>
                <a:schemeClr val="bg1">
                  <a:lumMod val="50000"/>
                </a:schemeClr>
              </a:solidFill>
              <a:latin typeface="思源黑体 CN Medium" panose="020B0600000000000000" pitchFamily="34" charset="-122"/>
            </a:endParaRPr>
          </a:p>
        </p:txBody>
      </p:sp>
      <p:pic>
        <p:nvPicPr>
          <p:cNvPr id="29" name="图片 28"/>
          <p:cNvPicPr>
            <a:picLocks noChangeAspect="1"/>
          </p:cNvPicPr>
          <p:nvPr/>
        </p:nvPicPr>
        <p:blipFill>
          <a:blip r:embed="rId4" cstate="screen"/>
          <a:srcRect/>
          <a:stretch>
            <a:fillRect/>
          </a:stretch>
        </p:blipFill>
        <p:spPr>
          <a:xfrm>
            <a:off x="5669061" y="1918448"/>
            <a:ext cx="2704376" cy="3021104"/>
          </a:xfrm>
          <a:custGeom>
            <a:avLst/>
            <a:gdLst>
              <a:gd name="connsiteX0" fmla="*/ 0 w 2704376"/>
              <a:gd name="connsiteY0" fmla="*/ 0 h 3021104"/>
              <a:gd name="connsiteX1" fmla="*/ 2704376 w 2704376"/>
              <a:gd name="connsiteY1" fmla="*/ 0 h 3021104"/>
              <a:gd name="connsiteX2" fmla="*/ 2704376 w 2704376"/>
              <a:gd name="connsiteY2" fmla="*/ 3021104 h 3021104"/>
              <a:gd name="connsiteX3" fmla="*/ 0 w 2704376"/>
              <a:gd name="connsiteY3" fmla="*/ 3021104 h 3021104"/>
            </a:gdLst>
            <a:ahLst/>
            <a:cxnLst>
              <a:cxn ang="0">
                <a:pos x="connsiteX0" y="connsiteY0"/>
              </a:cxn>
              <a:cxn ang="0">
                <a:pos x="connsiteX1" y="connsiteY1"/>
              </a:cxn>
              <a:cxn ang="0">
                <a:pos x="connsiteX2" y="connsiteY2"/>
              </a:cxn>
              <a:cxn ang="0">
                <a:pos x="connsiteX3" y="connsiteY3"/>
              </a:cxn>
            </a:cxnLst>
            <a:rect l="l" t="t" r="r" b="b"/>
            <a:pathLst>
              <a:path w="2704376" h="3021104">
                <a:moveTo>
                  <a:pt x="0" y="0"/>
                </a:moveTo>
                <a:lnTo>
                  <a:pt x="2704376" y="0"/>
                </a:lnTo>
                <a:lnTo>
                  <a:pt x="2704376" y="3021104"/>
                </a:lnTo>
                <a:lnTo>
                  <a:pt x="0" y="3021104"/>
                </a:lnTo>
                <a:close/>
              </a:path>
            </a:pathLst>
          </a:custGeom>
        </p:spPr>
      </p:pic>
      <p:sp>
        <p:nvSpPr>
          <p:cNvPr id="6" name="矩形 5"/>
          <p:cNvSpPr/>
          <p:nvPr/>
        </p:nvSpPr>
        <p:spPr>
          <a:xfrm>
            <a:off x="5669061" y="4249272"/>
            <a:ext cx="2704376" cy="69028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5"/>
          <a:stretch>
            <a:fillRect/>
          </a:stretch>
        </p:blipFill>
        <p:spPr>
          <a:xfrm>
            <a:off x="5639542" y="5213973"/>
            <a:ext cx="4671465" cy="640135"/>
          </a:xfrm>
          <a:prstGeom prst="rect">
            <a:avLst/>
          </a:prstGeom>
        </p:spPr>
      </p:pic>
      <p:pic>
        <p:nvPicPr>
          <p:cNvPr id="14" name="图片 13"/>
          <p:cNvPicPr>
            <a:picLocks noChangeAspect="1"/>
          </p:cNvPicPr>
          <p:nvPr/>
        </p:nvPicPr>
        <p:blipFill>
          <a:blip r:embed="rId6"/>
          <a:stretch>
            <a:fillRect/>
          </a:stretch>
        </p:blipFill>
        <p:spPr>
          <a:xfrm>
            <a:off x="5893461" y="2227489"/>
            <a:ext cx="5418290" cy="229149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6381750"/>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096000" y="6482849"/>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1"/>
            </p:custDataLst>
          </p:nvPr>
        </p:nvSpPr>
        <p:spPr>
          <a:xfrm>
            <a:off x="499682" y="447380"/>
            <a:ext cx="2357818" cy="583565"/>
          </a:xfrm>
          <a:prstGeom prst="rect">
            <a:avLst/>
          </a:prstGeom>
          <a:noFill/>
        </p:spPr>
        <p:txBody>
          <a:bodyPr wrap="square" rtlCol="0" anchor="ctr">
            <a:spAutoFit/>
          </a:bodyPr>
          <a:lstStyle/>
          <a:p>
            <a:r>
              <a:rPr lang="zh-CN" altLang="en-US" sz="3200" dirty="0">
                <a:ln w="25400">
                  <a:noFill/>
                </a:ln>
                <a:solidFill>
                  <a:srgbClr val="232B38"/>
                </a:solidFill>
                <a:latin typeface="+mj-ea"/>
                <a:ea typeface="+mj-ea"/>
              </a:rPr>
              <a:t>技术路线</a:t>
            </a:r>
            <a:endParaRPr lang="zh-CN" altLang="en-US" sz="3200" dirty="0">
              <a:ln w="25400">
                <a:noFill/>
              </a:ln>
              <a:solidFill>
                <a:srgbClr val="232B38"/>
              </a:solidFill>
              <a:latin typeface="+mj-ea"/>
              <a:ea typeface="+mj-ea"/>
            </a:endParaRPr>
          </a:p>
        </p:txBody>
      </p:sp>
      <p:sp>
        <p:nvSpPr>
          <p:cNvPr id="9" name="文本框 8"/>
          <p:cNvSpPr txBox="1"/>
          <p:nvPr>
            <p:custDataLst>
              <p:tags r:id="rId2"/>
            </p:custDataLst>
          </p:nvPr>
        </p:nvSpPr>
        <p:spPr>
          <a:xfrm>
            <a:off x="539808" y="205012"/>
            <a:ext cx="1325880" cy="368300"/>
          </a:xfrm>
          <a:prstGeom prst="rect">
            <a:avLst/>
          </a:prstGeom>
          <a:noFill/>
        </p:spPr>
        <p:txBody>
          <a:bodyPr wrap="none" rtlCol="0">
            <a:spAutoFit/>
          </a:bodyPr>
          <a:lstStyle/>
          <a:p>
            <a:r>
              <a:rPr lang="en-US" altLang="zh-CN" dirty="0">
                <a:solidFill>
                  <a:schemeClr val="bg1">
                    <a:lumMod val="50000"/>
                  </a:schemeClr>
                </a:solidFill>
                <a:latin typeface="思源黑体 CN Medium" panose="020B0600000000000000" pitchFamily="34" charset="-122"/>
              </a:rPr>
              <a:t>PART THREE</a:t>
            </a:r>
            <a:endParaRPr lang="en-US" altLang="zh-CN" dirty="0">
              <a:solidFill>
                <a:schemeClr val="bg1">
                  <a:lumMod val="50000"/>
                </a:schemeClr>
              </a:solidFill>
              <a:latin typeface="思源黑体 CN Medium" panose="020B0600000000000000" pitchFamily="34" charset="-122"/>
            </a:endParaRPr>
          </a:p>
        </p:txBody>
      </p:sp>
      <p:sp>
        <p:nvSpPr>
          <p:cNvPr id="10" name="文本框 9"/>
          <p:cNvSpPr txBox="1"/>
          <p:nvPr>
            <p:custDataLst>
              <p:tags r:id="rId3"/>
            </p:custDataLst>
          </p:nvPr>
        </p:nvSpPr>
        <p:spPr>
          <a:xfrm>
            <a:off x="1865630" y="1333500"/>
            <a:ext cx="6096000" cy="460375"/>
          </a:xfrm>
          <a:prstGeom prst="rect">
            <a:avLst/>
          </a:prstGeom>
          <a:noFill/>
        </p:spPr>
        <p:txBody>
          <a:bodyPr wrap="square" rtlCol="0" anchor="t">
            <a:spAutoFit/>
          </a:bodyPr>
          <a:lstStyle/>
          <a:p>
            <a:r>
              <a:rPr lang="zh-CN" sz="2400" dirty="0">
                <a:solidFill>
                  <a:schemeClr val="tx1">
                    <a:lumMod val="95000"/>
                    <a:lumOff val="5000"/>
                  </a:schemeClr>
                </a:solidFill>
              </a:rPr>
              <a:t>所覆盖的技术点：</a:t>
            </a:r>
            <a:endParaRPr lang="zh-CN" altLang="en-US"/>
          </a:p>
        </p:txBody>
      </p:sp>
      <p:graphicFrame>
        <p:nvGraphicFramePr>
          <p:cNvPr id="12" name="表格 11"/>
          <p:cNvGraphicFramePr/>
          <p:nvPr>
            <p:custDataLst>
              <p:tags r:id="rId4"/>
            </p:custDataLst>
          </p:nvPr>
        </p:nvGraphicFramePr>
        <p:xfrm>
          <a:off x="1828800" y="2095500"/>
          <a:ext cx="8533130" cy="2667000"/>
        </p:xfrm>
        <a:graphic>
          <a:graphicData uri="http://schemas.openxmlformats.org/drawingml/2006/table">
            <a:tbl>
              <a:tblPr firstRow="1" bandRow="1">
                <a:tableStyleId>{9DCAF9ED-07DC-4A11-8D7F-57B35C25682E}</a:tableStyleId>
              </a:tblPr>
              <a:tblGrid>
                <a:gridCol w="4266565"/>
                <a:gridCol w="4266565"/>
              </a:tblGrid>
              <a:tr h="381000">
                <a:tc>
                  <a:txBody>
                    <a:bodyPr/>
                    <a:lstStyle/>
                    <a:p>
                      <a:pPr>
                        <a:buNone/>
                      </a:pPr>
                      <a:r>
                        <a:rPr lang="zh-CN" altLang="en-US"/>
                        <a:t>具体步骤</a:t>
                      </a:r>
                      <a:endParaRPr lang="zh-CN" altLang="en-US"/>
                    </a:p>
                  </a:txBody>
                  <a:tcPr/>
                </a:tc>
                <a:tc>
                  <a:txBody>
                    <a:bodyPr/>
                    <a:lstStyle/>
                    <a:p>
                      <a:pPr>
                        <a:buNone/>
                      </a:pPr>
                      <a:r>
                        <a:rPr lang="zh-CN" altLang="en-US"/>
                        <a:t>主要知识点</a:t>
                      </a:r>
                      <a:endParaRPr lang="zh-CN" altLang="en-US"/>
                    </a:p>
                  </a:txBody>
                  <a:tcPr/>
                </a:tc>
              </a:tr>
              <a:tr h="381000">
                <a:tc>
                  <a:txBody>
                    <a:bodyPr/>
                    <a:lstStyle/>
                    <a:p>
                      <a:pPr>
                        <a:buNone/>
                      </a:pPr>
                      <a:r>
                        <a:rPr lang="zh-CN" altLang="en-US" dirty="0"/>
                        <a:t>读取数据</a:t>
                      </a:r>
                      <a:endParaRPr lang="zh-CN" altLang="en-US" dirty="0"/>
                    </a:p>
                  </a:txBody>
                  <a:tcPr/>
                </a:tc>
                <a:tc>
                  <a:txBody>
                    <a:bodyPr/>
                    <a:lstStyle/>
                    <a:p>
                      <a:pPr>
                        <a:buNone/>
                      </a:pPr>
                      <a:r>
                        <a:rPr lang="zh-CN" altLang="en-US"/>
                        <a:t>基础数据类型、文件操作、异常处理</a:t>
                      </a:r>
                      <a:endParaRPr lang="zh-CN" altLang="en-US"/>
                    </a:p>
                  </a:txBody>
                  <a:tcPr/>
                </a:tc>
              </a:tr>
              <a:tr h="381000">
                <a:tc>
                  <a:txBody>
                    <a:bodyPr/>
                    <a:lstStyle/>
                    <a:p>
                      <a:pPr>
                        <a:buNone/>
                      </a:pPr>
                      <a:r>
                        <a:rPr lang="zh-CN" altLang="en-US"/>
                        <a:t>数据采样</a:t>
                      </a:r>
                      <a:endParaRPr lang="zh-CN" altLang="en-US"/>
                    </a:p>
                  </a:txBody>
                  <a:tcPr/>
                </a:tc>
                <a:tc>
                  <a:txBody>
                    <a:bodyPr/>
                    <a:lstStyle/>
                    <a:p>
                      <a:pPr>
                        <a:buNone/>
                      </a:pPr>
                      <a:r>
                        <a:rPr lang="zh-CN" altLang="en-US"/>
                        <a:t>列表、字典、函数</a:t>
                      </a:r>
                      <a:endParaRPr lang="zh-CN" altLang="en-US"/>
                    </a:p>
                  </a:txBody>
                  <a:tcPr/>
                </a:tc>
              </a:tr>
              <a:tr h="381000">
                <a:tc>
                  <a:txBody>
                    <a:bodyPr/>
                    <a:lstStyle/>
                    <a:p>
                      <a:pPr>
                        <a:buNone/>
                      </a:pPr>
                      <a:r>
                        <a:rPr lang="zh-CN" altLang="en-US"/>
                        <a:t>数据清洗</a:t>
                      </a:r>
                      <a:endParaRPr lang="zh-CN" altLang="en-US"/>
                    </a:p>
                  </a:txBody>
                  <a:tcPr/>
                </a:tc>
                <a:tc>
                  <a:txBody>
                    <a:bodyPr/>
                    <a:lstStyle/>
                    <a:p>
                      <a:pPr>
                        <a:buNone/>
                      </a:pPr>
                      <a:r>
                        <a:rPr lang="zh-CN" altLang="en-US"/>
                        <a:t>第三方库使用、字典、字符串、函数</a:t>
                      </a:r>
                      <a:endParaRPr lang="zh-CN" altLang="en-US"/>
                    </a:p>
                  </a:txBody>
                  <a:tcPr/>
                </a:tc>
              </a:tr>
              <a:tr h="381000">
                <a:tc>
                  <a:txBody>
                    <a:bodyPr/>
                    <a:lstStyle/>
                    <a:p>
                      <a:pPr>
                        <a:buNone/>
                      </a:pPr>
                      <a:r>
                        <a:rPr lang="zh-CN" altLang="en-US"/>
                        <a:t>基于词云的短信可视化分析</a:t>
                      </a:r>
                      <a:endParaRPr lang="zh-CN" altLang="en-US"/>
                    </a:p>
                  </a:txBody>
                  <a:tcPr/>
                </a:tc>
                <a:tc>
                  <a:txBody>
                    <a:bodyPr/>
                    <a:lstStyle/>
                    <a:p>
                      <a:pPr>
                        <a:buNone/>
                      </a:pPr>
                      <a:r>
                        <a:rPr lang="zh-CN" altLang="en-US"/>
                        <a:t>第三方库使用、字典、循环结构</a:t>
                      </a:r>
                      <a:endParaRPr lang="zh-CN" altLang="en-US"/>
                    </a:p>
                  </a:txBody>
                  <a:tcPr/>
                </a:tc>
              </a:tr>
              <a:tr h="381000">
                <a:tc>
                  <a:txBody>
                    <a:bodyPr/>
                    <a:lstStyle/>
                    <a:p>
                      <a:pPr>
                        <a:buNone/>
                      </a:pPr>
                      <a:r>
                        <a:rPr lang="zh-CN" altLang="en-US"/>
                        <a:t>利用朴素贝叶斯模型训练</a:t>
                      </a:r>
                      <a:endParaRPr lang="zh-CN" altLang="en-US"/>
                    </a:p>
                  </a:txBody>
                  <a:tcPr/>
                </a:tc>
                <a:tc>
                  <a:txBody>
                    <a:bodyPr/>
                    <a:lstStyle/>
                    <a:p>
                      <a:pPr>
                        <a:buNone/>
                      </a:pPr>
                      <a:r>
                        <a:rPr lang="zh-CN" altLang="en-US"/>
                        <a:t>第三方库使用、面向对象</a:t>
                      </a:r>
                      <a:endParaRPr lang="zh-CN" altLang="en-US"/>
                    </a:p>
                  </a:txBody>
                  <a:tcPr/>
                </a:tc>
              </a:tr>
              <a:tr h="381000">
                <a:tc>
                  <a:txBody>
                    <a:bodyPr/>
                    <a:lstStyle/>
                    <a:p>
                      <a:pPr>
                        <a:buNone/>
                      </a:pPr>
                      <a:r>
                        <a:rPr lang="zh-CN" altLang="en-US"/>
                        <a:t>模型对比分析</a:t>
                      </a:r>
                      <a:endParaRPr lang="zh-CN" altLang="en-US"/>
                    </a:p>
                  </a:txBody>
                  <a:tcPr/>
                </a:tc>
                <a:tc>
                  <a:txBody>
                    <a:bodyPr/>
                    <a:lstStyle/>
                    <a:p>
                      <a:pPr>
                        <a:buNone/>
                      </a:pPr>
                      <a:r>
                        <a:rPr lang="zh-CN" altLang="en-US" dirty="0"/>
                        <a:t>第三方库使用、选择结构</a:t>
                      </a:r>
                      <a:endParaRPr lang="zh-CN" alt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9682" y="447380"/>
            <a:ext cx="2357818" cy="583565"/>
          </a:xfrm>
          <a:prstGeom prst="rect">
            <a:avLst/>
          </a:prstGeom>
          <a:noFill/>
        </p:spPr>
        <p:txBody>
          <a:bodyPr wrap="square" rtlCol="0" anchor="ctr">
            <a:spAutoFit/>
          </a:bodyPr>
          <a:lstStyle/>
          <a:p>
            <a:r>
              <a:rPr lang="zh-CN" altLang="en-US" sz="3200" dirty="0">
                <a:ln w="25400">
                  <a:noFill/>
                </a:ln>
                <a:solidFill>
                  <a:srgbClr val="232B38"/>
                </a:solidFill>
                <a:latin typeface="+mj-ea"/>
                <a:ea typeface="+mj-ea"/>
              </a:rPr>
              <a:t>创新点</a:t>
            </a:r>
            <a:endParaRPr lang="zh-CN" altLang="en-US" sz="3200" dirty="0">
              <a:ln w="25400">
                <a:noFill/>
              </a:ln>
              <a:solidFill>
                <a:srgbClr val="232B38"/>
              </a:solidFill>
              <a:latin typeface="+mj-ea"/>
              <a:ea typeface="+mj-ea"/>
            </a:endParaRPr>
          </a:p>
        </p:txBody>
      </p:sp>
      <p:sp>
        <p:nvSpPr>
          <p:cNvPr id="3" name="文本框 2"/>
          <p:cNvSpPr txBox="1"/>
          <p:nvPr/>
        </p:nvSpPr>
        <p:spPr>
          <a:xfrm>
            <a:off x="539808" y="205012"/>
            <a:ext cx="1529521" cy="369332"/>
          </a:xfrm>
          <a:prstGeom prst="rect">
            <a:avLst/>
          </a:prstGeom>
          <a:noFill/>
        </p:spPr>
        <p:txBody>
          <a:bodyPr wrap="none" rtlCol="0">
            <a:spAutoFit/>
          </a:bodyPr>
          <a:lstStyle/>
          <a:p>
            <a:r>
              <a:rPr lang="en-US" altLang="zh-CN" dirty="0">
                <a:solidFill>
                  <a:schemeClr val="bg1">
                    <a:lumMod val="50000"/>
                  </a:schemeClr>
                </a:solidFill>
                <a:latin typeface="思源黑体 CN Medium" panose="020B0600000000000000" pitchFamily="34" charset="-122"/>
              </a:rPr>
              <a:t>PART THREE</a:t>
            </a:r>
            <a:endParaRPr lang="en-US" altLang="zh-CN" dirty="0">
              <a:solidFill>
                <a:schemeClr val="bg1">
                  <a:lumMod val="50000"/>
                </a:schemeClr>
              </a:solidFill>
              <a:latin typeface="思源黑体 CN Medium" panose="020B0600000000000000" pitchFamily="34" charset="-122"/>
            </a:endParaRPr>
          </a:p>
        </p:txBody>
      </p:sp>
      <p:sp>
        <p:nvSpPr>
          <p:cNvPr id="5" name="矩形 4"/>
          <p:cNvSpPr/>
          <p:nvPr/>
        </p:nvSpPr>
        <p:spPr>
          <a:xfrm>
            <a:off x="0" y="273051"/>
            <a:ext cx="537168" cy="66040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6381750"/>
            <a:ext cx="12192000" cy="476250"/>
          </a:xfrm>
          <a:prstGeom prst="rect">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6096000" y="6482849"/>
            <a:ext cx="0" cy="274052"/>
          </a:xfrm>
          <a:prstGeom prst="line">
            <a:avLst/>
          </a:prstGeom>
          <a:ln w="381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707654" y="2058910"/>
            <a:ext cx="2740182" cy="2740182"/>
          </a:xfrm>
          <a:prstGeom prst="ellipse">
            <a:avLst/>
          </a:prstGeom>
          <a:solidFill>
            <a:schemeClr val="bg1"/>
          </a:solidFill>
          <a:ln>
            <a:noFill/>
          </a:ln>
          <a:effectLst>
            <a:outerShdw blurRad="254000" dist="190500" sx="95000" sy="95000" algn="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p:cNvSpPr/>
          <p:nvPr/>
        </p:nvSpPr>
        <p:spPr>
          <a:xfrm>
            <a:off x="4580538" y="1842296"/>
            <a:ext cx="3173412" cy="3173410"/>
          </a:xfrm>
          <a:prstGeom prst="pie">
            <a:avLst>
              <a:gd name="adj1" fmla="val 16682029"/>
              <a:gd name="adj2" fmla="val 20891853"/>
            </a:avLst>
          </a:prstGeom>
          <a:solidFill>
            <a:srgbClr val="DE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不完整圆 46"/>
          <p:cNvSpPr/>
          <p:nvPr/>
        </p:nvSpPr>
        <p:spPr>
          <a:xfrm>
            <a:off x="4580538" y="1842296"/>
            <a:ext cx="3173412" cy="3173410"/>
          </a:xfrm>
          <a:prstGeom prst="pie">
            <a:avLst>
              <a:gd name="adj1" fmla="val 8152867"/>
              <a:gd name="adj2" fmla="val 1246599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不完整圆 47"/>
          <p:cNvSpPr/>
          <p:nvPr/>
        </p:nvSpPr>
        <p:spPr>
          <a:xfrm>
            <a:off x="4580538" y="1842296"/>
            <a:ext cx="3173412" cy="3173410"/>
          </a:xfrm>
          <a:prstGeom prst="pie">
            <a:avLst>
              <a:gd name="adj1" fmla="val 957544"/>
              <a:gd name="adj2" fmla="val 4591599"/>
            </a:avLst>
          </a:prstGeom>
          <a:solidFill>
            <a:srgbClr val="ED9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0" name="图片 49"/>
          <p:cNvPicPr>
            <a:picLocks noChangeAspect="1"/>
          </p:cNvPicPr>
          <p:nvPr/>
        </p:nvPicPr>
        <p:blipFill>
          <a:blip r:embed="rId1" cstate="screen"/>
          <a:srcRect/>
          <a:stretch>
            <a:fillRect/>
          </a:stretch>
        </p:blipFill>
        <p:spPr>
          <a:xfrm>
            <a:off x="5068890" y="2420146"/>
            <a:ext cx="2017710" cy="2017710"/>
          </a:xfrm>
          <a:custGeom>
            <a:avLst/>
            <a:gdLst>
              <a:gd name="connsiteX0" fmla="*/ 1111011 w 2222022"/>
              <a:gd name="connsiteY0" fmla="*/ 0 h 2222022"/>
              <a:gd name="connsiteX1" fmla="*/ 2222022 w 2222022"/>
              <a:gd name="connsiteY1" fmla="*/ 1111011 h 2222022"/>
              <a:gd name="connsiteX2" fmla="*/ 1111011 w 2222022"/>
              <a:gd name="connsiteY2" fmla="*/ 2222022 h 2222022"/>
              <a:gd name="connsiteX3" fmla="*/ 0 w 2222022"/>
              <a:gd name="connsiteY3" fmla="*/ 1111011 h 2222022"/>
              <a:gd name="connsiteX4" fmla="*/ 1111011 w 2222022"/>
              <a:gd name="connsiteY4" fmla="*/ 0 h 2222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022" h="2222022">
                <a:moveTo>
                  <a:pt x="1111011" y="0"/>
                </a:moveTo>
                <a:cubicBezTo>
                  <a:pt x="1724605" y="0"/>
                  <a:pt x="2222022" y="497417"/>
                  <a:pt x="2222022" y="1111011"/>
                </a:cubicBezTo>
                <a:cubicBezTo>
                  <a:pt x="2222022" y="1724605"/>
                  <a:pt x="1724605" y="2222022"/>
                  <a:pt x="1111011" y="2222022"/>
                </a:cubicBezTo>
                <a:cubicBezTo>
                  <a:pt x="497417" y="2222022"/>
                  <a:pt x="0" y="1724605"/>
                  <a:pt x="0" y="1111011"/>
                </a:cubicBezTo>
                <a:cubicBezTo>
                  <a:pt x="0" y="497417"/>
                  <a:pt x="497417" y="0"/>
                  <a:pt x="1111011" y="0"/>
                </a:cubicBezTo>
                <a:close/>
              </a:path>
            </a:pathLst>
          </a:custGeom>
          <a:solidFill>
            <a:schemeClr val="bg1"/>
          </a:solidFill>
          <a:ln>
            <a:noFill/>
          </a:ln>
          <a:effectLst>
            <a:outerShdw blurRad="254000" dist="190500" sx="95000" sy="95000" algn="l" rotWithShape="0">
              <a:schemeClr val="tx1">
                <a:lumMod val="95000"/>
                <a:lumOff val="5000"/>
                <a:alpha val="20000"/>
              </a:schemeClr>
            </a:outerShdw>
          </a:effectLst>
        </p:spPr>
      </p:pic>
      <p:sp>
        <p:nvSpPr>
          <p:cNvPr id="55" name="文本框 54"/>
          <p:cNvSpPr txBox="1"/>
          <p:nvPr/>
        </p:nvSpPr>
        <p:spPr>
          <a:xfrm>
            <a:off x="7720965" y="1652270"/>
            <a:ext cx="3341370" cy="460375"/>
          </a:xfrm>
          <a:prstGeom prst="rect">
            <a:avLst/>
          </a:prstGeom>
          <a:noFill/>
        </p:spPr>
        <p:txBody>
          <a:bodyPr wrap="square" rtlCol="0">
            <a:spAutoFit/>
          </a:bodyPr>
          <a:lstStyle/>
          <a:p>
            <a:r>
              <a:rPr lang="zh-CN" altLang="en-US" sz="2400" dirty="0">
                <a:solidFill>
                  <a:schemeClr val="tx1">
                    <a:lumMod val="95000"/>
                    <a:lumOff val="5000"/>
                  </a:schemeClr>
                </a:solidFill>
              </a:rPr>
              <a:t>模型搭建准确率高</a:t>
            </a:r>
            <a:endParaRPr lang="zh-CN" altLang="en-US" sz="2400" dirty="0">
              <a:solidFill>
                <a:schemeClr val="tx1">
                  <a:lumMod val="95000"/>
                  <a:lumOff val="5000"/>
                </a:schemeClr>
              </a:solidFill>
            </a:endParaRPr>
          </a:p>
        </p:txBody>
      </p:sp>
      <p:cxnSp>
        <p:nvCxnSpPr>
          <p:cNvPr id="17" name="直接连接符 16"/>
          <p:cNvCxnSpPr/>
          <p:nvPr/>
        </p:nvCxnSpPr>
        <p:spPr>
          <a:xfrm>
            <a:off x="7843448" y="2109730"/>
            <a:ext cx="3682650" cy="0"/>
          </a:xfrm>
          <a:prstGeom prst="line">
            <a:avLst/>
          </a:prstGeom>
          <a:ln w="25400" cap="rnd">
            <a:solidFill>
              <a:srgbClr val="DE4236"/>
            </a:solidFill>
            <a:roun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916545" y="3832225"/>
            <a:ext cx="3503930" cy="829945"/>
          </a:xfrm>
          <a:prstGeom prst="rect">
            <a:avLst/>
          </a:prstGeom>
          <a:noFill/>
        </p:spPr>
        <p:txBody>
          <a:bodyPr wrap="square" rtlCol="0">
            <a:spAutoFit/>
          </a:bodyPr>
          <a:lstStyle/>
          <a:p>
            <a:r>
              <a:rPr lang="zh-CN" altLang="en-US" sz="2400" dirty="0">
                <a:solidFill>
                  <a:schemeClr val="tx1">
                    <a:lumMod val="95000"/>
                    <a:lumOff val="5000"/>
                  </a:schemeClr>
                </a:solidFill>
              </a:rPr>
              <a:t>搭建</a:t>
            </a:r>
            <a:r>
              <a:rPr lang="en-US" altLang="zh-CN" sz="2400" dirty="0">
                <a:solidFill>
                  <a:schemeClr val="tx1">
                    <a:lumMod val="95000"/>
                    <a:lumOff val="5000"/>
                  </a:schemeClr>
                </a:solidFill>
              </a:rPr>
              <a:t>web</a:t>
            </a:r>
            <a:r>
              <a:rPr lang="zh-CN" altLang="en-US" sz="2400" dirty="0">
                <a:solidFill>
                  <a:schemeClr val="tx1">
                    <a:lumMod val="95000"/>
                    <a:lumOff val="5000"/>
                  </a:schemeClr>
                </a:solidFill>
              </a:rPr>
              <a:t>进行数据展示</a:t>
            </a:r>
            <a:endParaRPr lang="zh-CN" altLang="en-US" sz="2400" dirty="0">
              <a:solidFill>
                <a:schemeClr val="tx1">
                  <a:lumMod val="95000"/>
                  <a:lumOff val="5000"/>
                </a:schemeClr>
              </a:solidFill>
            </a:endParaRPr>
          </a:p>
          <a:p>
            <a:r>
              <a:rPr lang="zh-CN" altLang="en-US" sz="2400" dirty="0">
                <a:solidFill>
                  <a:schemeClr val="tx1">
                    <a:lumMod val="95000"/>
                    <a:lumOff val="5000"/>
                  </a:schemeClr>
                </a:solidFill>
              </a:rPr>
              <a:t>直观可视化</a:t>
            </a:r>
            <a:endParaRPr lang="zh-CN" altLang="en-US" sz="2400" dirty="0">
              <a:solidFill>
                <a:schemeClr val="tx1">
                  <a:lumMod val="95000"/>
                  <a:lumOff val="5000"/>
                </a:schemeClr>
              </a:solidFill>
            </a:endParaRPr>
          </a:p>
        </p:txBody>
      </p:sp>
      <p:cxnSp>
        <p:nvCxnSpPr>
          <p:cNvPr id="64" name="直接连接符 63"/>
          <p:cNvCxnSpPr/>
          <p:nvPr/>
        </p:nvCxnSpPr>
        <p:spPr>
          <a:xfrm>
            <a:off x="7843448" y="4693951"/>
            <a:ext cx="3682650" cy="0"/>
          </a:xfrm>
          <a:prstGeom prst="line">
            <a:avLst/>
          </a:prstGeom>
          <a:ln w="25400" cap="rnd">
            <a:solidFill>
              <a:srgbClr val="DE4236"/>
            </a:solidFill>
            <a:round/>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08852" y="2023652"/>
            <a:ext cx="2601595" cy="460375"/>
          </a:xfrm>
          <a:prstGeom prst="rect">
            <a:avLst/>
          </a:prstGeom>
          <a:noFill/>
        </p:spPr>
        <p:txBody>
          <a:bodyPr wrap="square" rtlCol="0">
            <a:spAutoFit/>
          </a:bodyPr>
          <a:lstStyle/>
          <a:p>
            <a:r>
              <a:rPr lang="zh-CN" altLang="en-US" sz="2400" dirty="0">
                <a:solidFill>
                  <a:schemeClr val="tx1">
                    <a:lumMod val="95000"/>
                    <a:lumOff val="5000"/>
                  </a:schemeClr>
                </a:solidFill>
              </a:rPr>
              <a:t>进行个性化拦截</a:t>
            </a:r>
            <a:endParaRPr lang="zh-CN" altLang="en-US" sz="2400" dirty="0">
              <a:solidFill>
                <a:schemeClr val="tx1">
                  <a:lumMod val="95000"/>
                  <a:lumOff val="5000"/>
                </a:schemeClr>
              </a:solidFill>
            </a:endParaRPr>
          </a:p>
        </p:txBody>
      </p:sp>
      <p:cxnSp>
        <p:nvCxnSpPr>
          <p:cNvPr id="83" name="直接连接符 82"/>
          <p:cNvCxnSpPr/>
          <p:nvPr/>
        </p:nvCxnSpPr>
        <p:spPr>
          <a:xfrm>
            <a:off x="629874" y="2493146"/>
            <a:ext cx="3682650" cy="0"/>
          </a:xfrm>
          <a:prstGeom prst="line">
            <a:avLst/>
          </a:prstGeom>
          <a:ln w="254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447836" y="2109730"/>
            <a:ext cx="395612" cy="237230"/>
          </a:xfrm>
          <a:prstGeom prst="line">
            <a:avLst/>
          </a:prstGeom>
          <a:ln w="25400" cap="rnd">
            <a:solidFill>
              <a:srgbClr val="DE4236"/>
            </a:solidFill>
            <a:round/>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7520940" y="4495800"/>
            <a:ext cx="322508" cy="198151"/>
          </a:xfrm>
          <a:prstGeom prst="line">
            <a:avLst/>
          </a:prstGeom>
          <a:ln w="25400" cap="rnd">
            <a:solidFill>
              <a:srgbClr val="DE4236"/>
            </a:solidFill>
            <a:round/>
            <a:tailEnd type="ova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2"/>
            </p:custDataLst>
          </p:nvPr>
        </p:nvSpPr>
        <p:spPr>
          <a:xfrm>
            <a:off x="629920" y="3641090"/>
            <a:ext cx="4238625" cy="829945"/>
          </a:xfrm>
          <a:prstGeom prst="rect">
            <a:avLst/>
          </a:prstGeom>
          <a:noFill/>
        </p:spPr>
        <p:txBody>
          <a:bodyPr wrap="square" rtlCol="0">
            <a:spAutoFit/>
          </a:bodyPr>
          <a:lstStyle/>
          <a:p>
            <a:r>
              <a:rPr lang="zh-CN" altLang="en-US" sz="2400" dirty="0">
                <a:solidFill>
                  <a:schemeClr val="tx1">
                    <a:lumMod val="95000"/>
                    <a:lumOff val="5000"/>
                  </a:schemeClr>
                </a:solidFill>
              </a:rPr>
              <a:t>识别模型改进</a:t>
            </a:r>
            <a:endParaRPr lang="zh-CN" altLang="en-US" sz="2400" dirty="0">
              <a:solidFill>
                <a:schemeClr val="tx1">
                  <a:lumMod val="95000"/>
                  <a:lumOff val="5000"/>
                </a:schemeClr>
              </a:solidFill>
            </a:endParaRPr>
          </a:p>
          <a:p>
            <a:r>
              <a:rPr lang="zh-CN" altLang="en-US" sz="2400" dirty="0">
                <a:solidFill>
                  <a:schemeClr val="tx1">
                    <a:lumMod val="95000"/>
                    <a:lumOff val="5000"/>
                  </a:schemeClr>
                </a:solidFill>
              </a:rPr>
              <a:t>预测过滤垃圾短信</a:t>
            </a:r>
            <a:endParaRPr lang="zh-CN" altLang="en-US" sz="2400" dirty="0">
              <a:solidFill>
                <a:schemeClr val="tx1">
                  <a:lumMod val="95000"/>
                  <a:lumOff val="5000"/>
                </a:schemeClr>
              </a:solidFill>
            </a:endParaRPr>
          </a:p>
        </p:txBody>
      </p:sp>
      <p:cxnSp>
        <p:nvCxnSpPr>
          <p:cNvPr id="7" name="直接连接符 6"/>
          <p:cNvCxnSpPr/>
          <p:nvPr>
            <p:custDataLst>
              <p:tags r:id="rId3"/>
            </p:custDataLst>
          </p:nvPr>
        </p:nvCxnSpPr>
        <p:spPr>
          <a:xfrm>
            <a:off x="687024" y="4495936"/>
            <a:ext cx="3682650" cy="0"/>
          </a:xfrm>
          <a:prstGeom prst="line">
            <a:avLst/>
          </a:prstGeom>
          <a:ln w="254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205176"/>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UNIT_TABLE_BEAUTIFY" val="smartTable{3ae22c24-9277-47c2-beab-7f44d76dcf77}"/>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PP_MARK_KEY" val="b8f7fefb-1708-472f-9615-6b7503a6cfde"/>
  <p:tag name="COMMONDATA" val="eyJoZGlkIjoiYTc2ZGZiNzZiNDVlOGViOWVmM2JhOTY0NGJkNjUyYzgifQ=="/>
  <p:tag name="commondata" val="eyJoZGlkIjoiNjU2YjE3ZDVlOWU4MGU2NGEwM2ZlYTIxYWI0OGMxMGY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UNIT_TABLE_BEAUTIFY" val="smartTable{4a1d8221-22b5-4b64-b2f2-bea98674dbeb}"/>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51PPT模板网   www.51pptmoban.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思源黑体 CN Heavy"/>
        <a:ea typeface="思源黑体 CN Heavy"/>
        <a:cs typeface=""/>
      </a:majorFont>
      <a:minorFont>
        <a:latin typeface="思源黑体 CN Medium"/>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1871</Words>
  <Application>WPS 演示</Application>
  <PresentationFormat>宽屏</PresentationFormat>
  <Paragraphs>218</Paragraphs>
  <Slides>12</Slides>
  <Notes>11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宋体</vt:lpstr>
      <vt:lpstr>Wingdings</vt:lpstr>
      <vt:lpstr>思源黑体 CN Light</vt:lpstr>
      <vt:lpstr>思源黑体 CN Bold</vt:lpstr>
      <vt:lpstr>Segoe UI Light</vt:lpstr>
      <vt:lpstr>思源黑体 CN Light</vt:lpstr>
      <vt:lpstr>阿里巴巴普惠体 B</vt:lpstr>
      <vt:lpstr>思源黑体 CN Medium</vt:lpstr>
      <vt:lpstr>黑体</vt:lpstr>
      <vt:lpstr>Bahnschrift Condensed</vt:lpstr>
      <vt:lpstr>OPPOSans H</vt:lpstr>
      <vt:lpstr>Times New Roman</vt:lpstr>
      <vt:lpstr>思源黑体 CN Heavy</vt:lpstr>
      <vt:lpstr>微软雅黑</vt:lpstr>
      <vt:lpstr>Arial Unicode MS</vt:lpstr>
      <vt:lpstr>Calibri</vt:lpstr>
      <vt:lpstr>51PPT模板网   www.51pptmoban.com</vt:lpstr>
      <vt:lpstr>计算机毕业设计全程指导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拒绝校园贷主题班会ppt模板</dc:title>
  <dc:creator>李立</dc:creator>
  <cp:keywords>P界达人</cp:keywords>
  <dc:description>www.51pptmoban.com</dc:description>
  <cp:lastModifiedBy>kinsey</cp:lastModifiedBy>
  <cp:revision>8539</cp:revision>
  <dcterms:created xsi:type="dcterms:W3CDTF">2021-03-27T02:19:00Z</dcterms:created>
  <dcterms:modified xsi:type="dcterms:W3CDTF">2023-11-21T12:06:21Z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521233EC1C4A4132B6EBF11C260BDD50_13</vt:lpwstr>
  </property>
  <property fmtid="{D5CDD505-2E9C-101B-9397-08002B2CF9AE}" pid="3" name="KSOProductBuildVer">
    <vt:lpwstr>2052-12.1.0.15712</vt:lpwstr>
  </property>
</Properties>
</file>