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Archivo Narrow"/>
      <p:regular r:id="rId35"/>
      <p:bold r:id="rId36"/>
      <p:italic r:id="rId37"/>
      <p:boldItalic r:id="rId38"/>
    </p:embeddedFont>
    <p:embeddedFont>
      <p:font typeface="Archivo Medium"/>
      <p:regular r:id="rId39"/>
      <p:bold r:id="rId40"/>
      <p:italic r:id="rId41"/>
      <p:boldItalic r:id="rId42"/>
    </p:embeddedFont>
    <p:embeddedFont>
      <p:font typeface="Archivo Thin"/>
      <p:regular r:id="rId43"/>
      <p:bold r:id="rId44"/>
      <p:italic r:id="rId45"/>
      <p:boldItalic r:id="rId46"/>
    </p:embeddedFont>
    <p:embeddedFont>
      <p:font typeface="Archivo"/>
      <p:regular r:id="rId47"/>
      <p:bold r:id="rId48"/>
      <p:italic r:id="rId49"/>
      <p:boldItalic r:id="rId50"/>
    </p:embeddedFont>
    <p:embeddedFont>
      <p:font typeface="Archivo Black"/>
      <p:regular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52" roundtripDataSignature="AMtx7mihEAIHUWPekTMX5CDS5M5XAirN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chivoMedium-bold.fntdata"/><Relationship Id="rId42" Type="http://schemas.openxmlformats.org/officeDocument/2006/relationships/font" Target="fonts/ArchivoMedium-boldItalic.fntdata"/><Relationship Id="rId41" Type="http://schemas.openxmlformats.org/officeDocument/2006/relationships/font" Target="fonts/ArchivoMedium-italic.fntdata"/><Relationship Id="rId44" Type="http://schemas.openxmlformats.org/officeDocument/2006/relationships/font" Target="fonts/ArchivoThin-bold.fntdata"/><Relationship Id="rId43" Type="http://schemas.openxmlformats.org/officeDocument/2006/relationships/font" Target="fonts/ArchivoThin-regular.fntdata"/><Relationship Id="rId46" Type="http://schemas.openxmlformats.org/officeDocument/2006/relationships/font" Target="fonts/ArchivoThin-boldItalic.fntdata"/><Relationship Id="rId45" Type="http://schemas.openxmlformats.org/officeDocument/2006/relationships/font" Target="fonts/ArchivoThin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Archivo-bold.fntdata"/><Relationship Id="rId47" Type="http://schemas.openxmlformats.org/officeDocument/2006/relationships/font" Target="fonts/Archivo-regular.fntdata"/><Relationship Id="rId49" Type="http://schemas.openxmlformats.org/officeDocument/2006/relationships/font" Target="fonts/Archiv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ArchivoNarrow-regular.fntdata"/><Relationship Id="rId34" Type="http://schemas.openxmlformats.org/officeDocument/2006/relationships/slide" Target="slides/slide29.xml"/><Relationship Id="rId37" Type="http://schemas.openxmlformats.org/officeDocument/2006/relationships/font" Target="fonts/ArchivoNarrow-italic.fntdata"/><Relationship Id="rId36" Type="http://schemas.openxmlformats.org/officeDocument/2006/relationships/font" Target="fonts/ArchivoNarrow-bold.fntdata"/><Relationship Id="rId39" Type="http://schemas.openxmlformats.org/officeDocument/2006/relationships/font" Target="fonts/ArchivoMedium-regular.fntdata"/><Relationship Id="rId38" Type="http://schemas.openxmlformats.org/officeDocument/2006/relationships/font" Target="fonts/ArchivoNarrow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ArchivoBlack-regular.fntdata"/><Relationship Id="rId50" Type="http://schemas.openxmlformats.org/officeDocument/2006/relationships/font" Target="fonts/Archivo-boldItalic.fntdata"/><Relationship Id="rId52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0776cbd67_0_10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20776cbd67_0_10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220776cbd67_0_109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220776cbd67_0_10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175" name="Google Shape;175;g220776cbd67_0_109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220776cbd67_0_109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0850d183c_0_4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220850d183c_0_4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220850d183c_0_41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220850d183c_0_4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192" name="Google Shape;192;g220850d183c_0_4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220850d183c_0_4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420c639b4_0_5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22420c639b4_0_5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22420c639b4_0_59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22420c639b4_0_5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  <p:sp>
        <p:nvSpPr>
          <p:cNvPr id="210" name="Google Shape;210;g22420c639b4_0_59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22420c639b4_0_59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2420c639b4_0_7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22420c639b4_0_7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22420c639b4_0_78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22420c639b4_0_78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231" name="Google Shape;231;g22420c639b4_0_78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22420c639b4_0_78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2420c639b4_0_14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22420c639b4_0_14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22420c639b4_0_141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22420c639b4_0_14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248" name="Google Shape;248;g22420c639b4_0_14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22420c639b4_0_14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2420c639b4_0_15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22420c639b4_0_15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22420c639b4_0_159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22420c639b4_0_15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264" name="Google Shape;264;g22420c639b4_0_159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22420c639b4_0_159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2420c639b4_0_17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22420c639b4_0_17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22420c639b4_0_177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22420c639b4_0_177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280" name="Google Shape;280;g22420c639b4_0_177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22420c639b4_0_177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2420c639b4_0_10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22420c639b4_0_10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22420c639b4_0_10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22420c639b4_0_10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298" name="Google Shape;298;g22420c639b4_0_10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22420c639b4_0_10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2420c639b4_0_19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22420c639b4_0_19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22420c639b4_0_195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22420c639b4_0_19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315" name="Google Shape;315;g22420c639b4_0_19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22420c639b4_0_19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22587397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2f22587397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2420c639b4_0_21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22420c639b4_0_21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22420c639b4_0_212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22420c639b4_0_212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331" name="Google Shape;331;g22420c639b4_0_212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22420c639b4_0_212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2420c639b4_0_24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22420c639b4_0_24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22420c639b4_0_244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22420c639b4_0_24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347" name="Google Shape;347;g22420c639b4_0_24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22420c639b4_0_24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2420c639b4_0_12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22420c639b4_0_12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22420c639b4_0_12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g22420c639b4_0_12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365" name="Google Shape;365;g22420c639b4_0_12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22420c639b4_0_12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2420c639b4_0_26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22420c639b4_0_26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22420c639b4_0_264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g22420c639b4_0_26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382" name="Google Shape;382;g22420c639b4_0_26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22420c639b4_0_26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2420c639b4_0_29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g22420c639b4_0_29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22420c639b4_0_294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g22420c639b4_0_29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398" name="Google Shape;398;g22420c639b4_0_29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22420c639b4_0_29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2420c639b4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g22420c639b4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2420c639b4_0_32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g22420c639b4_0_32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g22420c639b4_0_321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g22420c639b4_0_32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Este formato es para presentar los ejercicios de TODAS LAS CLASES</a:t>
            </a:r>
            <a:endParaRPr/>
          </a:p>
        </p:txBody>
      </p:sp>
      <p:sp>
        <p:nvSpPr>
          <p:cNvPr id="422" name="Google Shape;422;g22420c639b4_0_32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g22420c639b4_0_32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d36863ea5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g2d36863ea5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d364814671_0_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57" name="Google Shape;457;g2d364814671_0_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58" name="Google Shape;458;g2d364814671_0_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g2d364814671_0_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Hoja genérica</a:t>
            </a:r>
            <a:endParaRPr/>
          </a:p>
        </p:txBody>
      </p:sp>
      <p:sp>
        <p:nvSpPr>
          <p:cNvPr id="460" name="Google Shape;460;g2d364814671_0_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61" name="Google Shape;461;g2d364814671_0_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2082d036f9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g22082d036f9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Deberá estar ubicada cuando sea necesario realizar un cuestionario en campus</a:t>
            </a:r>
            <a:br>
              <a:rPr lang="es"/>
            </a:br>
            <a:r>
              <a:rPr lang="es"/>
              <a:t>Clases 2, 4, 6, 8, 10 ,12,14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22587397b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2f22587397b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43cb1ca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2243cb1ca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Deberá estar ubicada las 2 primeras clases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0776cbd67_0_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220776cbd67_0_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220776cbd67_0_6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220776cbd67_0_6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  <p:sp>
        <p:nvSpPr>
          <p:cNvPr id="97" name="Google Shape;97;g220776cbd67_0_6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220776cbd67_0_6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0776cbd67_0_2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220776cbd67_0_2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220776cbd67_0_29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20776cbd67_0_2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111" name="Google Shape;111;g220776cbd67_0_29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220776cbd67_0_29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420c639b4_0_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22420c639b4_0_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22420c639b4_0_5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2420c639b4_0_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128" name="Google Shape;128;g22420c639b4_0_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22420c639b4_0_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420c639b4_0_4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22420c639b4_0_4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22420c639b4_0_4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2420c639b4_0_4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  <p:sp>
        <p:nvSpPr>
          <p:cNvPr id="144" name="Google Shape;144;g22420c639b4_0_4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22420c639b4_0_4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0850d183c_0_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220850d183c_0_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220850d183c_0_7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220850d183c_0_7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158" name="Google Shape;158;g220850d183c_0_7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220850d183c_0_7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jp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jp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jp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jpg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jpg"/><Relationship Id="rId4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jpg"/><Relationship Id="rId4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jpg"/><Relationship Id="rId4" Type="http://schemas.openxmlformats.org/officeDocument/2006/relationships/image" Target="../media/image22.png"/><Relationship Id="rId5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jpg"/><Relationship Id="rId4" Type="http://schemas.openxmlformats.org/officeDocument/2006/relationships/image" Target="../media/image25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803875" y="1795575"/>
            <a:ext cx="7092600" cy="1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1" i="0" lang="es" sz="4800" u="none" cap="none" strike="noStrik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Iniciación con Python</a:t>
            </a:r>
            <a:endParaRPr b="1" i="0" sz="7000" u="none" cap="none" strike="noStrike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2434650" y="3118275"/>
            <a:ext cx="42747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Clase 04 - “</a:t>
            </a:r>
            <a:r>
              <a:rPr lang="es" sz="1800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Ruta de avance</a:t>
            </a:r>
            <a:r>
              <a:rPr b="0" i="0" lang="es" sz="1800" u="none" cap="none" strike="noStrik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”</a:t>
            </a:r>
            <a:endParaRPr b="0" i="0" sz="1800" u="none" cap="none" strike="noStrike">
              <a:solidFill>
                <a:schemeClr val="lt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10454750" y="1472825"/>
            <a:ext cx="491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0776cbd67_0_109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79" name="Google Shape;179;g220776cbd67_0_109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0" name="Google Shape;180;g220776cbd67_0_109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181" name="Google Shape;181;g220776cbd67_0_109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182" name="Google Shape;182;g220776cbd67_0_109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" name="Google Shape;183;g220776cbd67_0_109"/>
          <p:cNvSpPr txBox="1"/>
          <p:nvPr/>
        </p:nvSpPr>
        <p:spPr>
          <a:xfrm>
            <a:off x="1342696" y="719975"/>
            <a:ext cx="731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latin typeface="Archivo Black"/>
                <a:ea typeface="Archivo Black"/>
                <a:cs typeface="Archivo Black"/>
                <a:sym typeface="Archivo Black"/>
              </a:rPr>
              <a:t>Menú de opciones</a:t>
            </a:r>
            <a:endParaRPr sz="35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84" name="Google Shape;184;g220776cbd67_0_109"/>
          <p:cNvSpPr txBox="1"/>
          <p:nvPr/>
        </p:nvSpPr>
        <p:spPr>
          <a:xfrm>
            <a:off x="6188825" y="1696050"/>
            <a:ext cx="2470800" cy="25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A la izquierda, una posible versión del menú de opciones para nuestro proyecto.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Verás que hay tres líneas que comienzan con “#”. Esas 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líneas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 son ignoradas por Python, y constituyen comentarios que el desarrollador puede incluir en su código para facilitar su lectura.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185" name="Google Shape;185;g220776cbd67_0_1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220776cbd67_0_109"/>
          <p:cNvSpPr txBox="1"/>
          <p:nvPr/>
        </p:nvSpPr>
        <p:spPr>
          <a:xfrm>
            <a:off x="636150" y="1696050"/>
            <a:ext cx="5469600" cy="27345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768390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# Menú de opciones</a:t>
            </a:r>
            <a:endParaRPr sz="1050">
              <a:solidFill>
                <a:srgbClr val="768390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"Menú de Gestión de Productos</a:t>
            </a: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"1. Alta de productos nuevos"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"2. Consulta de datos de productos"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"3. Modificar la cantidad en stock de un producto"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"4. Dar de baja productos"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"5. Listado completo de los productos"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"6. Lista de productos con cantidad bajo mínimo"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"7. Salir"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768390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# Solicitar al usuario que seleccione una opción</a:t>
            </a:r>
            <a:endParaRPr sz="1050">
              <a:solidFill>
                <a:srgbClr val="768390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opcion </a:t>
            </a: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F69D50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"Por favor, selecciona una opción (1-7): 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768390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# Mostramos el nro de la opción seleccionada</a:t>
            </a:r>
            <a:endParaRPr sz="1050">
              <a:solidFill>
                <a:srgbClr val="768390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"Has seleccionado:"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, opcion)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0850d183c_0_41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96" name="Google Shape;196;g220850d183c_0_41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7" name="Google Shape;197;g220850d183c_0_41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198" name="Google Shape;198;g220850d183c_0_41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199" name="Google Shape;199;g220850d183c_0_41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g220850d183c_0_41"/>
          <p:cNvSpPr txBox="1"/>
          <p:nvPr/>
        </p:nvSpPr>
        <p:spPr>
          <a:xfrm>
            <a:off x="1342696" y="719975"/>
            <a:ext cx="731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Menú de opciones</a:t>
            </a:r>
            <a:endParaRPr b="0" i="0" sz="3500" u="none" cap="none" strike="noStrike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01" name="Google Shape;201;g220850d183c_0_41"/>
          <p:cNvSpPr txBox="1"/>
          <p:nvPr/>
        </p:nvSpPr>
        <p:spPr>
          <a:xfrm>
            <a:off x="555350" y="1807850"/>
            <a:ext cx="81048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El código de la 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diapositiva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 anterior utilizar varias 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líneas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 </a:t>
            </a: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print()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 para generar el texto con las opciones disponibles, e </a:t>
            </a: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input() 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para leer la opción elegida por el usuario. Recordemos que input() regresa un texto, 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así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 que usamos </a:t>
            </a: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int() 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para convertir lo ingresado en un número entero.</a:t>
            </a:r>
            <a:endParaRPr b="0" i="0" sz="14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202" name="Google Shape;202;g220850d183c_0_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220850d183c_0_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350" y="2644800"/>
            <a:ext cx="5157324" cy="169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220850d183c_0_41"/>
          <p:cNvSpPr txBox="1"/>
          <p:nvPr/>
        </p:nvSpPr>
        <p:spPr>
          <a:xfrm>
            <a:off x="6093650" y="2995163"/>
            <a:ext cx="25665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La próxima clase aprenderemos a utilizar estructuras de control para poder ejecutar un bloque de código u otro en función de la opción elegida.</a:t>
            </a:r>
            <a:endParaRPr b="0" i="0" sz="14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420c639b4_0_59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14" name="Google Shape;214;g22420c639b4_0_59"/>
          <p:cNvGrpSpPr/>
          <p:nvPr/>
        </p:nvGrpSpPr>
        <p:grpSpPr>
          <a:xfrm>
            <a:off x="1584202" y="1893998"/>
            <a:ext cx="995192" cy="1109627"/>
            <a:chOff x="0" y="-9525"/>
            <a:chExt cx="354123" cy="394843"/>
          </a:xfrm>
        </p:grpSpPr>
        <p:sp>
          <p:nvSpPr>
            <p:cNvPr id="215" name="Google Shape;215;g22420c639b4_0_59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216" name="Google Shape;216;g22420c639b4_0_59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7" name="Google Shape;217;g22420c639b4_0_59"/>
          <p:cNvSpPr txBox="1"/>
          <p:nvPr/>
        </p:nvSpPr>
        <p:spPr>
          <a:xfrm>
            <a:off x="2659000" y="2073750"/>
            <a:ext cx="6260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lang="es" sz="5200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Proceso de datos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g22420c639b4_0_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1579" y="2073752"/>
            <a:ext cx="800438" cy="80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"/>
          <p:cNvSpPr txBox="1"/>
          <p:nvPr/>
        </p:nvSpPr>
        <p:spPr>
          <a:xfrm>
            <a:off x="530050" y="641475"/>
            <a:ext cx="4098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ENTRADA, PROCESO, SALIDA</a:t>
            </a:r>
            <a:endParaRPr b="0" i="0" sz="1800" u="none" cap="none" strike="noStrike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24" name="Google Shape;224;p3"/>
          <p:cNvSpPr txBox="1"/>
          <p:nvPr/>
        </p:nvSpPr>
        <p:spPr>
          <a:xfrm>
            <a:off x="589025" y="1091600"/>
            <a:ext cx="4098300" cy="3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Hemos visto que un algoritmo tiene tres partes principales: entrada, proceso y salida.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El programa que escribiremos como TFI tendrá mecanismos para que el usuario proporcione datos (entrada), bloques en los que se realizarán búsquedas u operaciones con esos datos (proceso) y 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también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bloques de código que mostrarán listados o resultados (salida).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Veremos a continuación algunos ejemplos de programas sencillos, que podemos escribir con las instrucciones y operadores que hemos visto hasta ahora, pero que tienen las tres partes mencionadas.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225" name="Google Shape;225;p3"/>
          <p:cNvPicPr preferRelativeResize="0"/>
          <p:nvPr/>
        </p:nvPicPr>
        <p:blipFill rotWithShape="1">
          <a:blip r:embed="rId4">
            <a:alphaModFix/>
          </a:blip>
          <a:srcRect b="0" l="27314" r="-37011" t="0"/>
          <a:stretch/>
        </p:blipFill>
        <p:spPr>
          <a:xfrm>
            <a:off x="4658175" y="276925"/>
            <a:ext cx="6336852" cy="416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2420c639b4_0_78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35" name="Google Shape;235;g22420c639b4_0_78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6" name="Google Shape;236;g22420c639b4_0_78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237" name="Google Shape;237;g22420c639b4_0_78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238" name="Google Shape;238;g22420c639b4_0_78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g22420c639b4_0_78"/>
          <p:cNvSpPr txBox="1"/>
          <p:nvPr/>
        </p:nvSpPr>
        <p:spPr>
          <a:xfrm>
            <a:off x="1342696" y="719975"/>
            <a:ext cx="731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latin typeface="Archivo Black"/>
                <a:ea typeface="Archivo Black"/>
                <a:cs typeface="Archivo Black"/>
                <a:sym typeface="Archivo Black"/>
              </a:rPr>
              <a:t>Precio total con IVA</a:t>
            </a:r>
            <a:endParaRPr b="0" i="0" sz="3500" u="none" cap="none" strike="noStrike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40" name="Google Shape;240;g22420c639b4_0_78"/>
          <p:cNvSpPr txBox="1"/>
          <p:nvPr/>
        </p:nvSpPr>
        <p:spPr>
          <a:xfrm>
            <a:off x="555350" y="1807850"/>
            <a:ext cx="8104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Este programa calcula el precio total de un producto incluyendo el IVA (Impuesto al Valor Agregado).</a:t>
            </a:r>
            <a:endParaRPr b="0" i="0" sz="14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241" name="Google Shape;241;g22420c639b4_0_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22420c639b4_0_78"/>
          <p:cNvSpPr/>
          <p:nvPr/>
        </p:nvSpPr>
        <p:spPr>
          <a:xfrm>
            <a:off x="1541450" y="2335050"/>
            <a:ext cx="6132300" cy="1677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768390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# Entrada: Solicitar el precio del producto y el porcentaje de IVA</a:t>
            </a:r>
            <a:endParaRPr sz="1050">
              <a:solidFill>
                <a:srgbClr val="768390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precio </a:t>
            </a: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F69D50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"Precio del producto: 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iva </a:t>
            </a: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F69D50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"Porcentaje de IVA (por ejemplo, 21 para 21%): 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768390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# Proceso: Calcular el monto del IVA y el precio total</a:t>
            </a:r>
            <a:endParaRPr sz="1050">
              <a:solidFill>
                <a:srgbClr val="768390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monto_iva </a:t>
            </a: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(precio </a:t>
            </a: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iva) </a:t>
            </a: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6CB6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sz="1050">
              <a:solidFill>
                <a:srgbClr val="6CB6FF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precio_total </a:t>
            </a: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precio </a:t>
            </a: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monto_iva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768390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# Salida: Mostrar el precio total incluyendo IVA</a:t>
            </a:r>
            <a:endParaRPr sz="1050">
              <a:solidFill>
                <a:srgbClr val="768390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"El precio total con IVA es:"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, precio_total)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2420c639b4_0_141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52" name="Google Shape;252;g22420c639b4_0_141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53" name="Google Shape;253;g22420c639b4_0_141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254" name="Google Shape;254;g22420c639b4_0_141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255" name="Google Shape;255;g22420c639b4_0_141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g22420c639b4_0_141"/>
          <p:cNvSpPr txBox="1"/>
          <p:nvPr/>
        </p:nvSpPr>
        <p:spPr>
          <a:xfrm>
            <a:off x="1342696" y="719975"/>
            <a:ext cx="731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Explicación del código</a:t>
            </a:r>
            <a:endParaRPr sz="35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57" name="Google Shape;257;g22420c639b4_0_141"/>
          <p:cNvSpPr txBox="1"/>
          <p:nvPr/>
        </p:nvSpPr>
        <p:spPr>
          <a:xfrm>
            <a:off x="555350" y="1807850"/>
            <a:ext cx="8104500" cy="22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Este programa toma el precio de un producto y un porcentaje de IVA como entrada, calcula el monto del IVA y lo suma al precio original del producto, y luego imprime el precio total que el usuario deberá pagar, incluyendo el IVA.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Entrada de datos:</a:t>
            </a:r>
            <a:endParaRPr b="1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Char char="●"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El programa primero solicita al usuario que ingrese el precio del producto utilizando la función input(). Este valor se convierte a un número decimal (tipo float) y se guarda en la variable precio.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Char char="●"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Luego, solicita el porcentaje de IVA que se desea aplicar al producto, también utilizando input(). Este valor se convierte a un número decimal (tipo float) y se guarda en la variable iva.</a:t>
            </a:r>
            <a:endParaRPr b="0" i="0" sz="14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258" name="Google Shape;258;g22420c639b4_0_1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2420c639b4_0_159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68" name="Google Shape;268;g22420c639b4_0_159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69" name="Google Shape;269;g22420c639b4_0_159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270" name="Google Shape;270;g22420c639b4_0_159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271" name="Google Shape;271;g22420c639b4_0_159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2" name="Google Shape;272;g22420c639b4_0_159"/>
          <p:cNvSpPr txBox="1"/>
          <p:nvPr/>
        </p:nvSpPr>
        <p:spPr>
          <a:xfrm>
            <a:off x="1342696" y="719975"/>
            <a:ext cx="731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Explicación del código</a:t>
            </a:r>
            <a:endParaRPr sz="35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73" name="Google Shape;273;g22420c639b4_0_159"/>
          <p:cNvSpPr txBox="1"/>
          <p:nvPr/>
        </p:nvSpPr>
        <p:spPr>
          <a:xfrm>
            <a:off x="555350" y="1807850"/>
            <a:ext cx="8104500" cy="25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Cálculo del IVA y del precio total</a:t>
            </a:r>
            <a:endParaRPr b="1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Char char="●"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El programa calcula el monto del IVA multiplicando el precio del producto (precio) por el porcentaje de IVA (iva), y luego divide ese resultado por 100 para obtener el valor del IVA en unidades monetarias. Este valor se almacena en la variable monto_iva.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Char char="●"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A continuación, el programa suma el precio del producto (precio) y el monto del IVA (monto_iva) para obtener el precio total del producto, incluyendo el IVA. Este valor se almacena en la variable precio_total.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274" name="Google Shape;274;g22420c639b4_0_1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2420c639b4_0_177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84" name="Google Shape;284;g22420c639b4_0_177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85" name="Google Shape;285;g22420c639b4_0_177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286" name="Google Shape;286;g22420c639b4_0_177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287" name="Google Shape;287;g22420c639b4_0_177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8" name="Google Shape;288;g22420c639b4_0_177"/>
          <p:cNvSpPr txBox="1"/>
          <p:nvPr/>
        </p:nvSpPr>
        <p:spPr>
          <a:xfrm>
            <a:off x="1342696" y="719975"/>
            <a:ext cx="731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Explicación del código</a:t>
            </a:r>
            <a:endParaRPr sz="35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89" name="Google Shape;289;g22420c639b4_0_177"/>
          <p:cNvSpPr txBox="1"/>
          <p:nvPr/>
        </p:nvSpPr>
        <p:spPr>
          <a:xfrm>
            <a:off x="555350" y="1807850"/>
            <a:ext cx="81045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Salida de datos</a:t>
            </a:r>
            <a:endParaRPr b="1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Char char="●"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Finalmente, el programa muestra el precio total del producto con IVA incluido utilizando la función print().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290" name="Google Shape;290;g22420c639b4_0_1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22420c639b4_0_177"/>
          <p:cNvSpPr/>
          <p:nvPr/>
        </p:nvSpPr>
        <p:spPr>
          <a:xfrm>
            <a:off x="2668700" y="2879850"/>
            <a:ext cx="3877800" cy="954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Precio del producto: 100</a:t>
            </a:r>
            <a:endParaRPr sz="1050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Porcentaje de IVA (por ejemplo, 21 para 21%): 21</a:t>
            </a:r>
            <a:endParaRPr sz="1050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El precio total con IVA es: 121.0</a:t>
            </a:r>
            <a:endParaRPr sz="1050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2" name="Google Shape;292;g22420c639b4_0_177"/>
          <p:cNvSpPr txBox="1"/>
          <p:nvPr/>
        </p:nvSpPr>
        <p:spPr>
          <a:xfrm>
            <a:off x="3324350" y="3865313"/>
            <a:ext cx="2566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Ejemplo de ejecución del programa.</a:t>
            </a:r>
            <a:endParaRPr b="0" i="0" sz="14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2420c639b4_0_100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302" name="Google Shape;302;g22420c639b4_0_100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03" name="Google Shape;303;g22420c639b4_0_100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304" name="Google Shape;304;g22420c639b4_0_100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305" name="Google Shape;305;g22420c639b4_0_100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6" name="Google Shape;306;g22420c639b4_0_100"/>
          <p:cNvSpPr txBox="1"/>
          <p:nvPr/>
        </p:nvSpPr>
        <p:spPr>
          <a:xfrm>
            <a:off x="1342696" y="719975"/>
            <a:ext cx="731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latin typeface="Archivo Black"/>
                <a:ea typeface="Archivo Black"/>
                <a:cs typeface="Archivo Black"/>
                <a:sym typeface="Archivo Black"/>
              </a:rPr>
              <a:t>Cálculo del descuento</a:t>
            </a:r>
            <a:endParaRPr b="0" i="0" sz="3500" u="none" cap="none" strike="noStrike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307" name="Google Shape;307;g22420c639b4_0_100"/>
          <p:cNvSpPr txBox="1"/>
          <p:nvPr/>
        </p:nvSpPr>
        <p:spPr>
          <a:xfrm>
            <a:off x="555350" y="1807850"/>
            <a:ext cx="8104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Este programa calcula el precio final de un producto después de aplicar un descuento:</a:t>
            </a:r>
            <a:endParaRPr b="0" i="0" sz="14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308" name="Google Shape;308;g22420c639b4_0_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g22420c639b4_0_100"/>
          <p:cNvSpPr/>
          <p:nvPr/>
        </p:nvSpPr>
        <p:spPr>
          <a:xfrm>
            <a:off x="828300" y="2177650"/>
            <a:ext cx="6773100" cy="1677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768390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# Entrada: Solicitar el precio del producto y el porcentaje de descuento</a:t>
            </a:r>
            <a:endParaRPr sz="1050">
              <a:solidFill>
                <a:srgbClr val="768390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precio </a:t>
            </a: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F69D50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"Precio del producto: 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descuento </a:t>
            </a: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F69D50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"Porcentaje de descuento (por ejemplo, 10 para 10%): 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768390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# Proceso: Calcular el monto del descuento y el precio final</a:t>
            </a:r>
            <a:endParaRPr sz="1050">
              <a:solidFill>
                <a:srgbClr val="768390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monto_descuento </a:t>
            </a: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(precio </a:t>
            </a: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descuento) </a:t>
            </a: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6CB6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sz="1050">
              <a:solidFill>
                <a:srgbClr val="6CB6FF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precio_final </a:t>
            </a: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precio </a:t>
            </a: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monto_descuento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768390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# Salida: Mostrar el precio final después del descuento</a:t>
            </a:r>
            <a:endParaRPr sz="1050">
              <a:solidFill>
                <a:srgbClr val="768390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"El precio final después del descuento es:"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, precio_final)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768390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2420c639b4_0_195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319" name="Google Shape;319;g22420c639b4_0_195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20" name="Google Shape;320;g22420c639b4_0_195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321" name="Google Shape;321;g22420c639b4_0_195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322" name="Google Shape;322;g22420c639b4_0_195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3" name="Google Shape;323;g22420c639b4_0_195"/>
          <p:cNvSpPr txBox="1"/>
          <p:nvPr/>
        </p:nvSpPr>
        <p:spPr>
          <a:xfrm>
            <a:off x="1342696" y="719975"/>
            <a:ext cx="731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Explicación del código</a:t>
            </a:r>
            <a:endParaRPr sz="35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324" name="Google Shape;324;g22420c639b4_0_195"/>
          <p:cNvSpPr txBox="1"/>
          <p:nvPr/>
        </p:nvSpPr>
        <p:spPr>
          <a:xfrm>
            <a:off x="555350" y="1807850"/>
            <a:ext cx="8104500" cy="22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Este programa pide el precio de un producto y un porcentaje de descuento (entrada), calcula el monto del descuento, lo resta del precio original del producto y luego imprime el precio final que el usuario deberá pagar después de aplicar el descuento.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Entrada de datos: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Char char="●"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El programa solicita al usuario que ingrese el precio del producto utilizando la función input(). Este valor se convierte a un número decimal (tipo float) y se guarda en la variable precio.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Char char="●"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Luego, solicita el porcentaje de descuento que se desea aplicar al producto, también utilizando input(). Este valor se convierte a un número decimal (tipo float) y se guarda en la variable descuento.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325" name="Google Shape;325;g22420c639b4_0_1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f22587397b_2_0"/>
          <p:cNvSpPr txBox="1"/>
          <p:nvPr/>
        </p:nvSpPr>
        <p:spPr>
          <a:xfrm>
            <a:off x="632700" y="1864600"/>
            <a:ext cx="78786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s" sz="4200" u="none" cap="none" strike="noStrike">
                <a:solidFill>
                  <a:srgbClr val="434343"/>
                </a:solidFill>
                <a:latin typeface="Archivo"/>
                <a:ea typeface="Archivo"/>
                <a:cs typeface="Archivo"/>
                <a:sym typeface="Archivo"/>
              </a:rPr>
              <a:t>¡Les damos la bienvenida! </a:t>
            </a:r>
            <a:endParaRPr b="1" i="0" sz="4200" u="none" cap="none" strike="noStrike">
              <a:solidFill>
                <a:srgbClr val="434343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2" name="Google Shape;62;g2f22587397b_2_0"/>
          <p:cNvSpPr/>
          <p:nvPr/>
        </p:nvSpPr>
        <p:spPr>
          <a:xfrm>
            <a:off x="2234850" y="2701950"/>
            <a:ext cx="4674300" cy="52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2f22587397b_2_0"/>
          <p:cNvSpPr txBox="1"/>
          <p:nvPr/>
        </p:nvSpPr>
        <p:spPr>
          <a:xfrm>
            <a:off x="2582550" y="2701900"/>
            <a:ext cx="42747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2000" u="none" cap="none" strike="noStrike">
                <a:solidFill>
                  <a:srgbClr val="434343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Vamos a comenzar a grabar la clase</a:t>
            </a:r>
            <a:endParaRPr b="0" i="0" sz="2000" u="none" cap="none" strike="noStrike">
              <a:solidFill>
                <a:srgbClr val="434343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pic>
        <p:nvPicPr>
          <p:cNvPr id="64" name="Google Shape;64;g2f22587397b_2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27375" y="2813588"/>
            <a:ext cx="297825" cy="2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2420c639b4_0_212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335" name="Google Shape;335;g22420c639b4_0_212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36" name="Google Shape;336;g22420c639b4_0_212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337" name="Google Shape;337;g22420c639b4_0_212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338" name="Google Shape;338;g22420c639b4_0_212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9" name="Google Shape;339;g22420c639b4_0_212"/>
          <p:cNvSpPr txBox="1"/>
          <p:nvPr/>
        </p:nvSpPr>
        <p:spPr>
          <a:xfrm>
            <a:off x="1342696" y="719975"/>
            <a:ext cx="731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Explicación del código</a:t>
            </a:r>
            <a:endParaRPr sz="35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340" name="Google Shape;340;g22420c639b4_0_212"/>
          <p:cNvSpPr txBox="1"/>
          <p:nvPr/>
        </p:nvSpPr>
        <p:spPr>
          <a:xfrm>
            <a:off x="555350" y="1807850"/>
            <a:ext cx="8104500" cy="22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Cálculo del descuento y del precio final:</a:t>
            </a:r>
            <a:endParaRPr b="1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Char char="●"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El programa calcula el monto del descuento multiplicando el precio del producto (precio) por el porcentaje de descuento (descuento), y luego divide ese resultado por 100 para obtener el valor del descuento en unidades monetarias. Este valor se almacena en la variable monto_descuento.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Char char="●"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A continuación, el programa resta el monto del descuento (monto_descuento) del precio original del producto (precio) para obtener el precio final del producto después de aplicar el descuento. Este valor se almacena en la variable precio_final.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341" name="Google Shape;341;g22420c639b4_0_2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2420c639b4_0_244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351" name="Google Shape;351;g22420c639b4_0_244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52" name="Google Shape;352;g22420c639b4_0_244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353" name="Google Shape;353;g22420c639b4_0_244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354" name="Google Shape;354;g22420c639b4_0_244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5" name="Google Shape;355;g22420c639b4_0_244"/>
          <p:cNvSpPr txBox="1"/>
          <p:nvPr/>
        </p:nvSpPr>
        <p:spPr>
          <a:xfrm>
            <a:off x="1342696" y="719975"/>
            <a:ext cx="731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Explicación del código</a:t>
            </a:r>
            <a:endParaRPr sz="35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356" name="Google Shape;356;g22420c639b4_0_244"/>
          <p:cNvSpPr txBox="1"/>
          <p:nvPr/>
        </p:nvSpPr>
        <p:spPr>
          <a:xfrm>
            <a:off x="555350" y="1807850"/>
            <a:ext cx="81045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Salida de datos:</a:t>
            </a:r>
            <a:endParaRPr b="1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Char char="●"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Para finalizar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, el programa muestra el precio final del producto con el descuento aplicado utilizando la función print().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357" name="Google Shape;357;g22420c639b4_0_2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g22420c639b4_0_244"/>
          <p:cNvSpPr txBox="1"/>
          <p:nvPr/>
        </p:nvSpPr>
        <p:spPr>
          <a:xfrm>
            <a:off x="3324350" y="3865313"/>
            <a:ext cx="2566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Ejemplo de ejecución del programa.</a:t>
            </a:r>
            <a:endParaRPr b="0" i="0" sz="14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359" name="Google Shape;359;g22420c639b4_0_244"/>
          <p:cNvSpPr/>
          <p:nvPr/>
        </p:nvSpPr>
        <p:spPr>
          <a:xfrm>
            <a:off x="1879500" y="3060125"/>
            <a:ext cx="5385000" cy="8052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Precio del producto: 1200</a:t>
            </a:r>
            <a:endParaRPr sz="1050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Porcentaje de descuento (por ejemplo, 10 para 10%): 5</a:t>
            </a:r>
            <a:endParaRPr sz="1050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El precio final después del descuento es: 1140.0</a:t>
            </a:r>
            <a:endParaRPr sz="1050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2420c639b4_0_120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369" name="Google Shape;369;g22420c639b4_0_120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70" name="Google Shape;370;g22420c639b4_0_120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371" name="Google Shape;371;g22420c639b4_0_120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372" name="Google Shape;372;g22420c639b4_0_120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3" name="Google Shape;373;g22420c639b4_0_120"/>
          <p:cNvSpPr txBox="1"/>
          <p:nvPr/>
        </p:nvSpPr>
        <p:spPr>
          <a:xfrm>
            <a:off x="1342696" y="719975"/>
            <a:ext cx="731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latin typeface="Archivo Black"/>
                <a:ea typeface="Archivo Black"/>
                <a:cs typeface="Archivo Black"/>
                <a:sym typeface="Archivo Black"/>
              </a:rPr>
              <a:t>Compra con varios artículos</a:t>
            </a:r>
            <a:endParaRPr b="0" i="0" sz="3500" u="none" cap="none" strike="noStrike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374" name="Google Shape;374;g22420c639b4_0_120"/>
          <p:cNvSpPr txBox="1"/>
          <p:nvPr/>
        </p:nvSpPr>
        <p:spPr>
          <a:xfrm>
            <a:off x="555350" y="1807850"/>
            <a:ext cx="8104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Este programa calcula el costo total de varios artículos comprados, basándose en el precio unitario y la cantidad comprada:</a:t>
            </a:r>
            <a:endParaRPr b="0" i="0" sz="14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375" name="Google Shape;375;g22420c639b4_0_1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g22420c639b4_0_120"/>
          <p:cNvSpPr/>
          <p:nvPr/>
        </p:nvSpPr>
        <p:spPr>
          <a:xfrm>
            <a:off x="1185450" y="2202475"/>
            <a:ext cx="6773100" cy="1677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768390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# Entrada: Solicitar el precio unitario y la cantidad de artículos</a:t>
            </a:r>
            <a:endParaRPr sz="1050">
              <a:solidFill>
                <a:srgbClr val="768390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precio_unitario </a:t>
            </a: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F69D50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"Ingresa el precio unitario del artículo: 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cantidad </a:t>
            </a: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F69D50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"Ingresa la cantidad de artículos comprados: 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768390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# Proceso: Calcular el costo total</a:t>
            </a:r>
            <a:endParaRPr sz="1050">
              <a:solidFill>
                <a:srgbClr val="768390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costo_total </a:t>
            </a: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precio_unitario </a:t>
            </a: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cantidad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768390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# Salida: Mostrar el costo total de la compra</a:t>
            </a:r>
            <a:endParaRPr sz="1050">
              <a:solidFill>
                <a:srgbClr val="768390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"El costo total de la compra es:"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, costo_total)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768390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2420c639b4_0_264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386" name="Google Shape;386;g22420c639b4_0_264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87" name="Google Shape;387;g22420c639b4_0_264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388" name="Google Shape;388;g22420c639b4_0_264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389" name="Google Shape;389;g22420c639b4_0_264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0" name="Google Shape;390;g22420c639b4_0_264"/>
          <p:cNvSpPr txBox="1"/>
          <p:nvPr/>
        </p:nvSpPr>
        <p:spPr>
          <a:xfrm>
            <a:off x="1342696" y="719975"/>
            <a:ext cx="731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Explicación del código</a:t>
            </a:r>
            <a:endParaRPr sz="35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391" name="Google Shape;391;g22420c639b4_0_264"/>
          <p:cNvSpPr txBox="1"/>
          <p:nvPr/>
        </p:nvSpPr>
        <p:spPr>
          <a:xfrm>
            <a:off x="555350" y="1807850"/>
            <a:ext cx="8104500" cy="22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Se toma como entrada el precio unitario de un artículo y la cantidad de artículos que se van a comprar. Luego, se calcula el costo total multiplicando el precio unitario por la cantidad de artículos y se muestra el resultado al usuario, que es el monto total a pagar por la compra.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Entrada de datos: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Char char="●"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El programa solicita al usuario que ingrese el precio unitario del artículo utilizando la función input(). Este valor se convierte a un número decimal (tipo float) y se guarda en la variable precio_unitario.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Char char="●"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Luego, solicita la cantidad de artículos que se van a comprar, utilizando nuevamente input(). Este valor se convierte a un número entero (tipo int) y se guarda en la variable cantidad.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392" name="Google Shape;392;g22420c639b4_0_2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2420c639b4_0_294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402" name="Google Shape;402;g22420c639b4_0_294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03" name="Google Shape;403;g22420c639b4_0_294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404" name="Google Shape;404;g22420c639b4_0_294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405" name="Google Shape;405;g22420c639b4_0_294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6" name="Google Shape;406;g22420c639b4_0_294"/>
          <p:cNvSpPr txBox="1"/>
          <p:nvPr/>
        </p:nvSpPr>
        <p:spPr>
          <a:xfrm>
            <a:off x="1342696" y="719975"/>
            <a:ext cx="731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Explicación del código</a:t>
            </a:r>
            <a:endParaRPr sz="35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407" name="Google Shape;407;g22420c639b4_0_294"/>
          <p:cNvSpPr txBox="1"/>
          <p:nvPr/>
        </p:nvSpPr>
        <p:spPr>
          <a:xfrm>
            <a:off x="555350" y="1807850"/>
            <a:ext cx="43509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Cálculo del costo total: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●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El programa calcula el costo total de la compra multiplicando el precio unitario del artículo (precio_unitario) por la cantidad de artículos comprados (cantidad). Este resultado se almacena en la variable costo_total.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Salida de datos: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●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Finalmente, el programa muestra el precio total del producto con IVA incluido utilizando la función print().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408" name="Google Shape;408;g22420c639b4_0_2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g22420c639b4_0_294"/>
          <p:cNvSpPr txBox="1"/>
          <p:nvPr/>
        </p:nvSpPr>
        <p:spPr>
          <a:xfrm>
            <a:off x="5550625" y="3355838"/>
            <a:ext cx="2566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Ejemplo de ejecución del programa.</a:t>
            </a:r>
            <a:endParaRPr b="0" i="0" sz="14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410" name="Google Shape;410;g22420c639b4_0_294"/>
          <p:cNvSpPr/>
          <p:nvPr/>
        </p:nvSpPr>
        <p:spPr>
          <a:xfrm>
            <a:off x="4948525" y="2303450"/>
            <a:ext cx="3770700" cy="10524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Ingresa el precio unitario del artículo: 125</a:t>
            </a:r>
            <a:endParaRPr sz="1050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Ingresa la cantidad de artículos comprados: 5</a:t>
            </a:r>
            <a:endParaRPr sz="1050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El costo total de la compra es: 625.0</a:t>
            </a:r>
            <a:endParaRPr sz="750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2420c639b4_0_316"/>
          <p:cNvSpPr/>
          <p:nvPr/>
        </p:nvSpPr>
        <p:spPr>
          <a:xfrm>
            <a:off x="1241025" y="1894775"/>
            <a:ext cx="6730200" cy="9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22420c639b4_0_316"/>
          <p:cNvSpPr txBox="1"/>
          <p:nvPr/>
        </p:nvSpPr>
        <p:spPr>
          <a:xfrm>
            <a:off x="1241025" y="1894775"/>
            <a:ext cx="67302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s" sz="4500" u="none" cap="none" strike="noStrike">
                <a:solidFill>
                  <a:srgbClr val="434343"/>
                </a:solidFill>
                <a:latin typeface="Archivo"/>
                <a:ea typeface="Archivo"/>
                <a:cs typeface="Archivo"/>
                <a:sym typeface="Archivo"/>
              </a:rPr>
              <a:t>¡Vamos a la práctica! 🚀</a:t>
            </a:r>
            <a:endParaRPr b="1" i="0" sz="4500" u="none" cap="none" strike="noStrike">
              <a:solidFill>
                <a:srgbClr val="434343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2420c639b4_0_321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426" name="Google Shape;426;g22420c639b4_0_321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7" name="Google Shape;427;g22420c639b4_0_321"/>
          <p:cNvCxnSpPr/>
          <p:nvPr/>
        </p:nvCxnSpPr>
        <p:spPr>
          <a:xfrm flipH="1">
            <a:off x="4574606" y="1643509"/>
            <a:ext cx="18900" cy="217080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28" name="Google Shape;428;g22420c639b4_0_321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429" name="Google Shape;429;g22420c639b4_0_321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430" name="Google Shape;430;g22420c639b4_0_321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1" name="Google Shape;431;g22420c639b4_0_321"/>
          <p:cNvSpPr/>
          <p:nvPr/>
        </p:nvSpPr>
        <p:spPr>
          <a:xfrm>
            <a:off x="633775" y="713875"/>
            <a:ext cx="527150" cy="527150"/>
          </a:xfrm>
          <a:custGeom>
            <a:rect b="b" l="l" r="r" t="t"/>
            <a:pathLst>
              <a:path extrusionOk="0" h="1054300" w="1054300">
                <a:moveTo>
                  <a:pt x="0" y="0"/>
                </a:moveTo>
                <a:lnTo>
                  <a:pt x="1054300" y="0"/>
                </a:lnTo>
                <a:lnTo>
                  <a:pt x="1054300" y="1054300"/>
                </a:lnTo>
                <a:lnTo>
                  <a:pt x="0" y="1054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32" name="Google Shape;432;g22420c639b4_0_321"/>
          <p:cNvSpPr txBox="1"/>
          <p:nvPr/>
        </p:nvSpPr>
        <p:spPr>
          <a:xfrm>
            <a:off x="1342696" y="504825"/>
            <a:ext cx="7465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s" sz="35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Ejercicios Prácticos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3" name="Google Shape;433;g22420c639b4_0_321"/>
          <p:cNvGrpSpPr/>
          <p:nvPr/>
        </p:nvGrpSpPr>
        <p:grpSpPr>
          <a:xfrm>
            <a:off x="1342697" y="1017800"/>
            <a:ext cx="4267149" cy="382795"/>
            <a:chOff x="0" y="-9525"/>
            <a:chExt cx="1657918" cy="201641"/>
          </a:xfrm>
        </p:grpSpPr>
        <p:sp>
          <p:nvSpPr>
            <p:cNvPr id="434" name="Google Shape;434;g22420c639b4_0_321"/>
            <p:cNvSpPr/>
            <p:nvPr/>
          </p:nvSpPr>
          <p:spPr>
            <a:xfrm>
              <a:off x="0" y="0"/>
              <a:ext cx="1657918" cy="192116"/>
            </a:xfrm>
            <a:custGeom>
              <a:rect b="b" l="l" r="r" t="t"/>
              <a:pathLst>
                <a:path extrusionOk="0" h="192116" w="1657918">
                  <a:moveTo>
                    <a:pt x="0" y="0"/>
                  </a:moveTo>
                  <a:lnTo>
                    <a:pt x="1657918" y="0"/>
                  </a:lnTo>
                  <a:lnTo>
                    <a:pt x="1657918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FFAB40">
                <a:alpha val="50590"/>
              </a:srgbClr>
            </a:solidFill>
            <a:ln>
              <a:noFill/>
            </a:ln>
          </p:spPr>
        </p:sp>
        <p:sp>
          <p:nvSpPr>
            <p:cNvPr id="435" name="Google Shape;435;g22420c639b4_0_321"/>
            <p:cNvSpPr txBox="1"/>
            <p:nvPr/>
          </p:nvSpPr>
          <p:spPr>
            <a:xfrm>
              <a:off x="0" y="-9525"/>
              <a:ext cx="16578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6" name="Google Shape;436;g22420c639b4_0_321"/>
          <p:cNvSpPr/>
          <p:nvPr/>
        </p:nvSpPr>
        <p:spPr>
          <a:xfrm>
            <a:off x="1342709" y="1057200"/>
            <a:ext cx="300187" cy="300187"/>
          </a:xfrm>
          <a:custGeom>
            <a:rect b="b" l="l" r="r" t="t"/>
            <a:pathLst>
              <a:path extrusionOk="0" h="600374" w="600374">
                <a:moveTo>
                  <a:pt x="0" y="0"/>
                </a:moveTo>
                <a:lnTo>
                  <a:pt x="600374" y="0"/>
                </a:lnTo>
                <a:lnTo>
                  <a:pt x="600374" y="600373"/>
                </a:lnTo>
                <a:lnTo>
                  <a:pt x="0" y="6003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437" name="Google Shape;437;g22420c639b4_0_321"/>
          <p:cNvGrpSpPr/>
          <p:nvPr/>
        </p:nvGrpSpPr>
        <p:grpSpPr>
          <a:xfrm>
            <a:off x="555369" y="1658241"/>
            <a:ext cx="3638285" cy="297305"/>
            <a:chOff x="0" y="-9525"/>
            <a:chExt cx="1916400" cy="156600"/>
          </a:xfrm>
        </p:grpSpPr>
        <p:sp>
          <p:nvSpPr>
            <p:cNvPr id="438" name="Google Shape;438;g22420c639b4_0_321"/>
            <p:cNvSpPr/>
            <p:nvPr/>
          </p:nvSpPr>
          <p:spPr>
            <a:xfrm>
              <a:off x="0" y="0"/>
              <a:ext cx="1916354" cy="146960"/>
            </a:xfrm>
            <a:custGeom>
              <a:rect b="b" l="l" r="r" t="t"/>
              <a:pathLst>
                <a:path extrusionOk="0" h="146960" w="1916354">
                  <a:moveTo>
                    <a:pt x="0" y="0"/>
                  </a:moveTo>
                  <a:lnTo>
                    <a:pt x="1916354" y="0"/>
                  </a:lnTo>
                  <a:lnTo>
                    <a:pt x="1916354" y="146960"/>
                  </a:lnTo>
                  <a:lnTo>
                    <a:pt x="0" y="146960"/>
                  </a:lnTo>
                  <a:close/>
                </a:path>
              </a:pathLst>
            </a:custGeom>
            <a:solidFill>
              <a:srgbClr val="FFAB40">
                <a:alpha val="49410"/>
              </a:srgbClr>
            </a:solidFill>
            <a:ln>
              <a:noFill/>
            </a:ln>
          </p:spPr>
        </p:sp>
        <p:sp>
          <p:nvSpPr>
            <p:cNvPr id="439" name="Google Shape;439;g22420c639b4_0_321"/>
            <p:cNvSpPr txBox="1"/>
            <p:nvPr/>
          </p:nvSpPr>
          <p:spPr>
            <a:xfrm>
              <a:off x="0" y="-9525"/>
              <a:ext cx="1916400" cy="15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0" name="Google Shape;440;g22420c639b4_0_321"/>
          <p:cNvSpPr txBox="1"/>
          <p:nvPr/>
        </p:nvSpPr>
        <p:spPr>
          <a:xfrm>
            <a:off x="508099" y="2061325"/>
            <a:ext cx="38550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AutoNum type="arabicPeriod"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Escribir un programa que solicite el nombre, la cantidad y el valor unitario de tres productos.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AutoNum type="arabicPeriod"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Luego, debe calcular el importe de IVA (21%) de cada producto.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AutoNum type="arabicPeriod"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Por último, debe mostrar en la terminal el ticket de la operación con todos los datos de la compra. 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441" name="Google Shape;441;g22420c639b4_0_321"/>
          <p:cNvSpPr txBox="1"/>
          <p:nvPr/>
        </p:nvSpPr>
        <p:spPr>
          <a:xfrm>
            <a:off x="555475" y="1691400"/>
            <a:ext cx="3807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600">
                <a:latin typeface="Archivo Narrow"/>
                <a:ea typeface="Archivo Narrow"/>
                <a:cs typeface="Archivo Narrow"/>
                <a:sym typeface="Archivo Narrow"/>
              </a:rPr>
              <a:t>Ticket de la compra</a:t>
            </a:r>
            <a:endParaRPr b="1" i="0" sz="16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442" name="Google Shape;442;g22420c639b4_0_321"/>
          <p:cNvSpPr txBox="1"/>
          <p:nvPr/>
        </p:nvSpPr>
        <p:spPr>
          <a:xfrm>
            <a:off x="1642900" y="1045725"/>
            <a:ext cx="359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" sz="2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Optativos | No entregables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g22420c639b4_0_321"/>
          <p:cNvSpPr txBox="1"/>
          <p:nvPr/>
        </p:nvSpPr>
        <p:spPr>
          <a:xfrm>
            <a:off x="4805000" y="2061325"/>
            <a:ext cx="36384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Realizar una aplicación en Python que;</a:t>
            </a:r>
            <a:b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</a:b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A partir de la cantidad de litros de combustible que consume un coche por cada 100 km de recorrido, el costo de cada litro de combustible y la longitud del viaje realizado (en kilómetros), muestra un detalle de los litros consumidos y el dinero gastado.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444" name="Google Shape;444;g22420c639b4_0_321"/>
          <p:cNvGrpSpPr/>
          <p:nvPr/>
        </p:nvGrpSpPr>
        <p:grpSpPr>
          <a:xfrm>
            <a:off x="4749807" y="1658241"/>
            <a:ext cx="3638285" cy="297305"/>
            <a:chOff x="0" y="-9525"/>
            <a:chExt cx="1916400" cy="156600"/>
          </a:xfrm>
        </p:grpSpPr>
        <p:sp>
          <p:nvSpPr>
            <p:cNvPr id="445" name="Google Shape;445;g22420c639b4_0_321"/>
            <p:cNvSpPr/>
            <p:nvPr/>
          </p:nvSpPr>
          <p:spPr>
            <a:xfrm>
              <a:off x="0" y="0"/>
              <a:ext cx="1916354" cy="146960"/>
            </a:xfrm>
            <a:custGeom>
              <a:rect b="b" l="l" r="r" t="t"/>
              <a:pathLst>
                <a:path extrusionOk="0" h="146960" w="1916354">
                  <a:moveTo>
                    <a:pt x="0" y="0"/>
                  </a:moveTo>
                  <a:lnTo>
                    <a:pt x="1916354" y="0"/>
                  </a:lnTo>
                  <a:lnTo>
                    <a:pt x="1916354" y="146960"/>
                  </a:lnTo>
                  <a:lnTo>
                    <a:pt x="0" y="146960"/>
                  </a:lnTo>
                  <a:close/>
                </a:path>
              </a:pathLst>
            </a:custGeom>
            <a:solidFill>
              <a:srgbClr val="FFAB40">
                <a:alpha val="49410"/>
              </a:srgbClr>
            </a:solidFill>
            <a:ln>
              <a:noFill/>
            </a:ln>
          </p:spPr>
        </p:sp>
        <p:sp>
          <p:nvSpPr>
            <p:cNvPr id="446" name="Google Shape;446;g22420c639b4_0_321"/>
            <p:cNvSpPr txBox="1"/>
            <p:nvPr/>
          </p:nvSpPr>
          <p:spPr>
            <a:xfrm>
              <a:off x="0" y="-9525"/>
              <a:ext cx="1916400" cy="15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7" name="Google Shape;447;g22420c639b4_0_321"/>
          <p:cNvSpPr txBox="1"/>
          <p:nvPr/>
        </p:nvSpPr>
        <p:spPr>
          <a:xfrm>
            <a:off x="4749894" y="1691397"/>
            <a:ext cx="3638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s" sz="16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Consumo de combustible</a:t>
            </a:r>
            <a:endParaRPr b="1" sz="16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d36863ea52_1_0"/>
          <p:cNvSpPr txBox="1"/>
          <p:nvPr/>
        </p:nvSpPr>
        <p:spPr>
          <a:xfrm>
            <a:off x="508950" y="1934525"/>
            <a:ext cx="8256900" cy="1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lang="es" sz="6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Ruta de aprendizaje</a:t>
            </a:r>
            <a:endParaRPr b="1" i="0" sz="6000" u="none" cap="none" strike="noStrike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53" name="Google Shape;453;g2d36863ea52_1_0"/>
          <p:cNvSpPr txBox="1"/>
          <p:nvPr/>
        </p:nvSpPr>
        <p:spPr>
          <a:xfrm>
            <a:off x="2434650" y="3127250"/>
            <a:ext cx="42747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Clase 04 - “Ruta de avance”</a:t>
            </a:r>
            <a:endParaRPr sz="1800">
              <a:solidFill>
                <a:schemeClr val="lt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454" name="Google Shape;454;g2d36863ea52_1_0"/>
          <p:cNvSpPr txBox="1"/>
          <p:nvPr/>
        </p:nvSpPr>
        <p:spPr>
          <a:xfrm>
            <a:off x="10454750" y="1472825"/>
            <a:ext cx="491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d364814671_0_0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64" name="Google Shape;464;g2d364814671_0_0"/>
          <p:cNvSpPr txBox="1"/>
          <p:nvPr/>
        </p:nvSpPr>
        <p:spPr>
          <a:xfrm>
            <a:off x="1344419" y="504825"/>
            <a:ext cx="7387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35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Ruta de Avance</a:t>
            </a:r>
            <a:endParaRPr sz="700"/>
          </a:p>
        </p:txBody>
      </p:sp>
      <p:cxnSp>
        <p:nvCxnSpPr>
          <p:cNvPr id="465" name="Google Shape;465;g2d364814671_0_0"/>
          <p:cNvCxnSpPr/>
          <p:nvPr/>
        </p:nvCxnSpPr>
        <p:spPr>
          <a:xfrm rot="6290">
            <a:off x="555358" y="1438738"/>
            <a:ext cx="5247009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6" name="Google Shape;466;g2d364814671_0_0"/>
          <p:cNvSpPr txBox="1"/>
          <p:nvPr/>
        </p:nvSpPr>
        <p:spPr>
          <a:xfrm>
            <a:off x="762175" y="1615800"/>
            <a:ext cx="3542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5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Guía estructurada </a:t>
            </a:r>
            <a:endParaRPr b="1" sz="7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467" name="Google Shape;467;g2d364814671_0_0"/>
          <p:cNvSpPr txBox="1"/>
          <p:nvPr/>
        </p:nvSpPr>
        <p:spPr>
          <a:xfrm>
            <a:off x="762156" y="1983706"/>
            <a:ext cx="34944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La </a:t>
            </a:r>
            <a:r>
              <a:rPr b="1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Ruta de Aprendizaje</a:t>
            </a:r>
            <a:r>
              <a:rPr b="0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te proporcionará directrices claras para avanzar en tu proyecto integrador final, ayudándote a mantenerte enfocado y alineado con los objetivos del curso.</a:t>
            </a:r>
            <a:endParaRPr sz="1100"/>
          </a:p>
        </p:txBody>
      </p:sp>
      <p:cxnSp>
        <p:nvCxnSpPr>
          <p:cNvPr id="468" name="Google Shape;468;g2d364814671_0_0"/>
          <p:cNvCxnSpPr/>
          <p:nvPr/>
        </p:nvCxnSpPr>
        <p:spPr>
          <a:xfrm rot="5429930">
            <a:off x="3393721" y="2817888"/>
            <a:ext cx="2170882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9" name="Google Shape;469;g2d364814671_0_0"/>
          <p:cNvSpPr txBox="1"/>
          <p:nvPr/>
        </p:nvSpPr>
        <p:spPr>
          <a:xfrm>
            <a:off x="4805319" y="2159519"/>
            <a:ext cx="34944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Cada </a:t>
            </a:r>
            <a:r>
              <a:rPr lang="es" sz="1100">
                <a:latin typeface="Archivo Narrow"/>
                <a:ea typeface="Archivo Narrow"/>
                <a:cs typeface="Archivo Narrow"/>
                <a:sym typeface="Archivo Narrow"/>
              </a:rPr>
              <a:t>8</a:t>
            </a:r>
            <a:r>
              <a:rPr b="0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clases, recibirás sugerencias sobre los avances que deberías hacer en tu proyecto, en línea con los temas y habilidades que hemos desarrollado en las clases anteriores. Esto te permitirá integrar de manera efectiva los conocimientos adquiridos e ir avanzando poco a poco en la </a:t>
            </a:r>
            <a:r>
              <a:rPr lang="es" sz="1100">
                <a:latin typeface="Archivo Narrow"/>
                <a:ea typeface="Archivo Narrow"/>
                <a:cs typeface="Archivo Narrow"/>
                <a:sym typeface="Archivo Narrow"/>
              </a:rPr>
              <a:t>construcción</a:t>
            </a:r>
            <a:r>
              <a:rPr b="0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de</a:t>
            </a:r>
            <a:r>
              <a:rPr lang="es" sz="1100">
                <a:latin typeface="Archivo Narrow"/>
                <a:ea typeface="Archivo Narrow"/>
                <a:cs typeface="Archivo Narrow"/>
                <a:sym typeface="Archivo Narrow"/>
              </a:rPr>
              <a:t> la “</a:t>
            </a:r>
            <a:r>
              <a:rPr b="1" lang="es" sz="1100">
                <a:latin typeface="Archivo Narrow"/>
                <a:ea typeface="Archivo Narrow"/>
                <a:cs typeface="Archivo Narrow"/>
                <a:sym typeface="Archivo Narrow"/>
              </a:rPr>
              <a:t>Pre-Entrega</a:t>
            </a:r>
            <a:r>
              <a:rPr lang="es" sz="1100">
                <a:latin typeface="Archivo Narrow"/>
                <a:ea typeface="Archivo Narrow"/>
                <a:cs typeface="Archivo Narrow"/>
                <a:sym typeface="Archivo Narrow"/>
              </a:rPr>
              <a:t>” y la “</a:t>
            </a:r>
            <a:r>
              <a:rPr b="1" lang="es" sz="1100">
                <a:latin typeface="Archivo Narrow"/>
                <a:ea typeface="Archivo Narrow"/>
                <a:cs typeface="Archivo Narrow"/>
                <a:sym typeface="Archivo Narrow"/>
              </a:rPr>
              <a:t>Entrega Final del Proyecto</a:t>
            </a:r>
            <a:r>
              <a:rPr lang="es" sz="1100">
                <a:latin typeface="Archivo Narrow"/>
                <a:ea typeface="Archivo Narrow"/>
                <a:cs typeface="Archivo Narrow"/>
                <a:sym typeface="Archivo Narrow"/>
              </a:rPr>
              <a:t>”</a:t>
            </a:r>
            <a:endParaRPr sz="1100"/>
          </a:p>
        </p:txBody>
      </p:sp>
      <p:grpSp>
        <p:nvGrpSpPr>
          <p:cNvPr id="470" name="Google Shape;470;g2d364814671_0_0"/>
          <p:cNvGrpSpPr/>
          <p:nvPr/>
        </p:nvGrpSpPr>
        <p:grpSpPr>
          <a:xfrm>
            <a:off x="555362" y="632162"/>
            <a:ext cx="700421" cy="692039"/>
            <a:chOff x="0" y="0"/>
            <a:chExt cx="1867789" cy="1845437"/>
          </a:xfrm>
        </p:grpSpPr>
        <p:sp>
          <p:nvSpPr>
            <p:cNvPr id="471" name="Google Shape;471;g2d364814671_0_0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472" name="Google Shape;472;g2d364814671_0_0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3" name="Google Shape;473;g2d364814671_0_0"/>
          <p:cNvSpPr/>
          <p:nvPr/>
        </p:nvSpPr>
        <p:spPr>
          <a:xfrm>
            <a:off x="660636" y="702687"/>
            <a:ext cx="489875" cy="489875"/>
          </a:xfrm>
          <a:custGeom>
            <a:rect b="b" l="l" r="r" t="t"/>
            <a:pathLst>
              <a:path extrusionOk="0" h="979750" w="979750">
                <a:moveTo>
                  <a:pt x="0" y="0"/>
                </a:moveTo>
                <a:lnTo>
                  <a:pt x="979750" y="0"/>
                </a:lnTo>
                <a:lnTo>
                  <a:pt x="979750" y="979750"/>
                </a:lnTo>
                <a:lnTo>
                  <a:pt x="0" y="9797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474" name="Google Shape;474;g2d364814671_0_0"/>
          <p:cNvGrpSpPr/>
          <p:nvPr/>
        </p:nvGrpSpPr>
        <p:grpSpPr>
          <a:xfrm>
            <a:off x="1349153" y="992125"/>
            <a:ext cx="3979149" cy="382795"/>
            <a:chOff x="0" y="-9525"/>
            <a:chExt cx="1577400" cy="201641"/>
          </a:xfrm>
        </p:grpSpPr>
        <p:sp>
          <p:nvSpPr>
            <p:cNvPr id="475" name="Google Shape;475;g2d364814671_0_0"/>
            <p:cNvSpPr/>
            <p:nvPr/>
          </p:nvSpPr>
          <p:spPr>
            <a:xfrm>
              <a:off x="0" y="0"/>
              <a:ext cx="1577336" cy="192116"/>
            </a:xfrm>
            <a:custGeom>
              <a:rect b="b" l="l" r="r" t="t"/>
              <a:pathLst>
                <a:path extrusionOk="0" h="192116" w="1577336">
                  <a:moveTo>
                    <a:pt x="0" y="0"/>
                  </a:moveTo>
                  <a:lnTo>
                    <a:pt x="1577336" y="0"/>
                  </a:lnTo>
                  <a:lnTo>
                    <a:pt x="1577336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FFAB40">
                <a:alpha val="50590"/>
              </a:srgbClr>
            </a:solidFill>
            <a:ln>
              <a:noFill/>
            </a:ln>
          </p:spPr>
        </p:sp>
        <p:sp>
          <p:nvSpPr>
            <p:cNvPr id="476" name="Google Shape;476;g2d364814671_0_0"/>
            <p:cNvSpPr txBox="1"/>
            <p:nvPr/>
          </p:nvSpPr>
          <p:spPr>
            <a:xfrm>
              <a:off x="0" y="-9525"/>
              <a:ext cx="15774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7" name="Google Shape;477;g2d364814671_0_0"/>
          <p:cNvSpPr txBox="1"/>
          <p:nvPr/>
        </p:nvSpPr>
        <p:spPr>
          <a:xfrm>
            <a:off x="1649325" y="1022000"/>
            <a:ext cx="290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Optativos | No entregables</a:t>
            </a:r>
            <a:endParaRPr sz="700"/>
          </a:p>
        </p:txBody>
      </p:sp>
      <p:sp>
        <p:nvSpPr>
          <p:cNvPr id="478" name="Google Shape;478;g2d364814671_0_0"/>
          <p:cNvSpPr/>
          <p:nvPr/>
        </p:nvSpPr>
        <p:spPr>
          <a:xfrm>
            <a:off x="1349140" y="1031522"/>
            <a:ext cx="300187" cy="300187"/>
          </a:xfrm>
          <a:custGeom>
            <a:rect b="b" l="l" r="r" t="t"/>
            <a:pathLst>
              <a:path extrusionOk="0" h="600374" w="600374">
                <a:moveTo>
                  <a:pt x="0" y="0"/>
                </a:moveTo>
                <a:lnTo>
                  <a:pt x="600373" y="0"/>
                </a:lnTo>
                <a:lnTo>
                  <a:pt x="600373" y="600374"/>
                </a:lnTo>
                <a:lnTo>
                  <a:pt x="0" y="6003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79" name="Google Shape;479;g2d364814671_0_0"/>
          <p:cNvSpPr txBox="1"/>
          <p:nvPr/>
        </p:nvSpPr>
        <p:spPr>
          <a:xfrm>
            <a:off x="4805319" y="1615806"/>
            <a:ext cx="34026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5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Establecimiento de Objetivos a Corto Plazo</a:t>
            </a:r>
            <a:endParaRPr b="1" sz="7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480" name="Google Shape;480;g2d364814671_0_0"/>
          <p:cNvGrpSpPr/>
          <p:nvPr/>
        </p:nvGrpSpPr>
        <p:grpSpPr>
          <a:xfrm>
            <a:off x="658606" y="3971829"/>
            <a:ext cx="3424704" cy="353691"/>
            <a:chOff x="0" y="-9525"/>
            <a:chExt cx="1803900" cy="186300"/>
          </a:xfrm>
        </p:grpSpPr>
        <p:sp>
          <p:nvSpPr>
            <p:cNvPr id="481" name="Google Shape;481;g2d364814671_0_0"/>
            <p:cNvSpPr/>
            <p:nvPr/>
          </p:nvSpPr>
          <p:spPr>
            <a:xfrm>
              <a:off x="0" y="0"/>
              <a:ext cx="1803793" cy="176721"/>
            </a:xfrm>
            <a:custGeom>
              <a:rect b="b" l="l" r="r" t="t"/>
              <a:pathLst>
                <a:path extrusionOk="0" h="176721" w="1803793">
                  <a:moveTo>
                    <a:pt x="0" y="0"/>
                  </a:moveTo>
                  <a:lnTo>
                    <a:pt x="1803793" y="0"/>
                  </a:lnTo>
                  <a:lnTo>
                    <a:pt x="1803793" y="176721"/>
                  </a:lnTo>
                  <a:lnTo>
                    <a:pt x="0" y="176721"/>
                  </a:lnTo>
                  <a:close/>
                </a:path>
              </a:pathLst>
            </a:custGeom>
            <a:solidFill>
              <a:srgbClr val="FFAB40">
                <a:alpha val="50590"/>
              </a:srgbClr>
            </a:solidFill>
            <a:ln>
              <a:noFill/>
            </a:ln>
          </p:spPr>
        </p:sp>
        <p:sp>
          <p:nvSpPr>
            <p:cNvPr id="482" name="Google Shape;482;g2d364814671_0_0"/>
            <p:cNvSpPr txBox="1"/>
            <p:nvPr/>
          </p:nvSpPr>
          <p:spPr>
            <a:xfrm>
              <a:off x="0" y="-9525"/>
              <a:ext cx="1803900" cy="18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3" name="Google Shape;483;g2d364814671_0_0"/>
          <p:cNvSpPr/>
          <p:nvPr/>
        </p:nvSpPr>
        <p:spPr>
          <a:xfrm>
            <a:off x="696916" y="4018788"/>
            <a:ext cx="277743" cy="277743"/>
          </a:xfrm>
          <a:custGeom>
            <a:rect b="b" l="l" r="r" t="t"/>
            <a:pathLst>
              <a:path extrusionOk="0" h="555487" w="555487">
                <a:moveTo>
                  <a:pt x="0" y="0"/>
                </a:moveTo>
                <a:lnTo>
                  <a:pt x="555487" y="0"/>
                </a:lnTo>
                <a:lnTo>
                  <a:pt x="555487" y="555487"/>
                </a:lnTo>
                <a:lnTo>
                  <a:pt x="0" y="5554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84" name="Google Shape;484;g2d364814671_0_0"/>
          <p:cNvSpPr txBox="1"/>
          <p:nvPr/>
        </p:nvSpPr>
        <p:spPr>
          <a:xfrm>
            <a:off x="1080724" y="4038598"/>
            <a:ext cx="29001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5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Frecuencia:</a:t>
            </a:r>
            <a:r>
              <a:rPr b="0" i="0" lang="es" sz="15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Cada </a:t>
            </a:r>
            <a:r>
              <a:rPr lang="es" sz="1500">
                <a:latin typeface="Archivo Narrow"/>
                <a:ea typeface="Archivo Narrow"/>
                <a:cs typeface="Archivo Narrow"/>
                <a:sym typeface="Archivo Narrow"/>
              </a:rPr>
              <a:t>8 </a:t>
            </a:r>
            <a:r>
              <a:rPr b="0" i="0" lang="es" sz="15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clases (4, 12)</a:t>
            </a:r>
            <a:endParaRPr sz="700"/>
          </a:p>
        </p:txBody>
      </p:sp>
      <p:sp>
        <p:nvSpPr>
          <p:cNvPr id="485" name="Google Shape;485;g2d364814671_0_0"/>
          <p:cNvSpPr txBox="1"/>
          <p:nvPr/>
        </p:nvSpPr>
        <p:spPr>
          <a:xfrm>
            <a:off x="762144" y="3099556"/>
            <a:ext cx="34944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La </a:t>
            </a:r>
            <a:r>
              <a:rPr b="1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Ruta de Aprendizaje </a:t>
            </a:r>
            <a:r>
              <a:rPr b="0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te permitirá monitorear tu progreso de manera constante, asegurándote de que mantengas el ritmo adecuado y cumplas con los hitos establecidos para finalizar tu proyecto con éxito.</a:t>
            </a:r>
            <a:endParaRPr sz="1100"/>
          </a:p>
        </p:txBody>
      </p:sp>
      <p:sp>
        <p:nvSpPr>
          <p:cNvPr id="486" name="Google Shape;486;g2d364814671_0_0"/>
          <p:cNvSpPr txBox="1"/>
          <p:nvPr/>
        </p:nvSpPr>
        <p:spPr>
          <a:xfrm>
            <a:off x="762144" y="2793810"/>
            <a:ext cx="2775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5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Mant</a:t>
            </a:r>
            <a:r>
              <a:rPr b="1" lang="es" sz="1500">
                <a:latin typeface="Archivo Narrow"/>
                <a:ea typeface="Archivo Narrow"/>
                <a:cs typeface="Archivo Narrow"/>
                <a:sym typeface="Archivo Narrow"/>
              </a:rPr>
              <a:t>ené</a:t>
            </a:r>
            <a:r>
              <a:rPr b="1" i="0" lang="es" sz="15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el Ritmo:</a:t>
            </a:r>
            <a:endParaRPr b="1" sz="7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2082d036f9_0_429"/>
          <p:cNvSpPr txBox="1"/>
          <p:nvPr/>
        </p:nvSpPr>
        <p:spPr>
          <a:xfrm>
            <a:off x="2743475" y="1163400"/>
            <a:ext cx="55821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t/>
            </a:r>
            <a:endParaRPr b="1" i="0" sz="3100" u="none" cap="none" strike="noStrike">
              <a:solidFill>
                <a:srgbClr val="434343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492" name="Google Shape;492;g22082d036f9_0_429"/>
          <p:cNvSpPr/>
          <p:nvPr/>
        </p:nvSpPr>
        <p:spPr>
          <a:xfrm>
            <a:off x="2136450" y="3185400"/>
            <a:ext cx="4871100" cy="88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AB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La resolución del cuestionario es de carácter obligatorio para desbloquear los contenidos de las próximas 2 clases</a:t>
            </a:r>
            <a:endParaRPr b="0" i="0" sz="14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493" name="Google Shape;493;g22082d036f9_0_429"/>
          <p:cNvGrpSpPr/>
          <p:nvPr/>
        </p:nvGrpSpPr>
        <p:grpSpPr>
          <a:xfrm>
            <a:off x="973026" y="1099650"/>
            <a:ext cx="1614234" cy="1678793"/>
            <a:chOff x="0" y="-9525"/>
            <a:chExt cx="354123" cy="394843"/>
          </a:xfrm>
        </p:grpSpPr>
        <p:sp>
          <p:nvSpPr>
            <p:cNvPr id="494" name="Google Shape;494;g22082d036f9_0_429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495" name="Google Shape;495;g22082d036f9_0_429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solidFill>
              <a:srgbClr val="D2A6F4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96" name="Google Shape;496;g22082d036f9_0_4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9821" y="1356952"/>
            <a:ext cx="1040684" cy="1164193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g22082d036f9_0_429"/>
          <p:cNvSpPr txBox="1"/>
          <p:nvPr/>
        </p:nvSpPr>
        <p:spPr>
          <a:xfrm>
            <a:off x="2743473" y="1420050"/>
            <a:ext cx="5913300" cy="9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" sz="28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¡NUEVO CUESTIONARIO EN CAMPUS!</a:t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22587397b_2_15"/>
          <p:cNvSpPr txBox="1"/>
          <p:nvPr/>
        </p:nvSpPr>
        <p:spPr>
          <a:xfrm>
            <a:off x="3714500" y="1309600"/>
            <a:ext cx="1337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Clase</a:t>
            </a:r>
            <a:endParaRPr b="0" i="0" sz="25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0" name="Google Shape;70;g2f22587397b_2_15"/>
          <p:cNvSpPr txBox="1"/>
          <p:nvPr/>
        </p:nvSpPr>
        <p:spPr>
          <a:xfrm>
            <a:off x="4697325" y="1271050"/>
            <a:ext cx="85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" sz="30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0</a:t>
            </a:r>
            <a:r>
              <a:rPr lang="es" sz="30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4</a:t>
            </a:r>
            <a:r>
              <a:rPr b="0" i="0" lang="es" sz="30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.</a:t>
            </a:r>
            <a:endParaRPr b="0" i="0" sz="3000" u="none" cap="none" strike="noStrike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71" name="Google Shape;71;g2f22587397b_2_15"/>
          <p:cNvSpPr txBox="1"/>
          <p:nvPr/>
        </p:nvSpPr>
        <p:spPr>
          <a:xfrm>
            <a:off x="3559255" y="2069275"/>
            <a:ext cx="179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Ruta de avance</a:t>
            </a:r>
            <a:endParaRPr b="0" i="0" sz="16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2" name="Google Shape;72;g2f22587397b_2_15"/>
          <p:cNvSpPr txBox="1"/>
          <p:nvPr/>
        </p:nvSpPr>
        <p:spPr>
          <a:xfrm>
            <a:off x="3192750" y="2438575"/>
            <a:ext cx="23028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Definimos los requisitos del Proyecto Integrador.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Menú de opciones.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Pedir, procesar y mostrar datos.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3" name="Google Shape;73;g2f22587397b_2_15"/>
          <p:cNvSpPr txBox="1"/>
          <p:nvPr/>
        </p:nvSpPr>
        <p:spPr>
          <a:xfrm>
            <a:off x="6295500" y="1309600"/>
            <a:ext cx="1337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Clase</a:t>
            </a:r>
            <a:endParaRPr b="0" i="0" sz="25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4" name="Google Shape;74;g2f22587397b_2_15"/>
          <p:cNvSpPr txBox="1"/>
          <p:nvPr/>
        </p:nvSpPr>
        <p:spPr>
          <a:xfrm>
            <a:off x="7278325" y="1271050"/>
            <a:ext cx="85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" sz="30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0</a:t>
            </a:r>
            <a:r>
              <a:rPr lang="es" sz="30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5</a:t>
            </a:r>
            <a:r>
              <a:rPr b="0" i="0" lang="es" sz="30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.</a:t>
            </a:r>
            <a:endParaRPr b="0" i="0" sz="3000" u="none" cap="none" strike="noStrike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75" name="Google Shape;75;g2f22587397b_2_15"/>
          <p:cNvSpPr txBox="1"/>
          <p:nvPr/>
        </p:nvSpPr>
        <p:spPr>
          <a:xfrm>
            <a:off x="6140255" y="2069275"/>
            <a:ext cx="179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Condicionales</a:t>
            </a:r>
            <a:endParaRPr b="0" i="0" sz="16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6" name="Google Shape;76;g2f22587397b_2_15"/>
          <p:cNvSpPr txBox="1"/>
          <p:nvPr/>
        </p:nvSpPr>
        <p:spPr>
          <a:xfrm>
            <a:off x="5773750" y="2438575"/>
            <a:ext cx="23028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Cadena de caracteres.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Operadores lógicos.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Control de flujo: estructuras </a:t>
            </a: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condicionales</a:t>
            </a: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 (if, else, elif)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7" name="Google Shape;77;g2f22587397b_2_15"/>
          <p:cNvSpPr txBox="1"/>
          <p:nvPr/>
        </p:nvSpPr>
        <p:spPr>
          <a:xfrm>
            <a:off x="1133500" y="1309588"/>
            <a:ext cx="1337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Clase</a:t>
            </a:r>
            <a:endParaRPr b="0" i="0" sz="25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8" name="Google Shape;78;g2f22587397b_2_15"/>
          <p:cNvSpPr txBox="1"/>
          <p:nvPr/>
        </p:nvSpPr>
        <p:spPr>
          <a:xfrm>
            <a:off x="2116325" y="1271038"/>
            <a:ext cx="85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" sz="30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0</a:t>
            </a:r>
            <a:r>
              <a:rPr lang="es" sz="30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3</a:t>
            </a:r>
            <a:r>
              <a:rPr b="0" i="0" lang="es" sz="30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.</a:t>
            </a:r>
            <a:endParaRPr b="0" i="0" sz="3000" u="none" cap="none" strike="noStrike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79" name="Google Shape;79;g2f22587397b_2_15"/>
          <p:cNvSpPr txBox="1"/>
          <p:nvPr/>
        </p:nvSpPr>
        <p:spPr>
          <a:xfrm>
            <a:off x="978255" y="2069263"/>
            <a:ext cx="179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Datos en Python</a:t>
            </a:r>
            <a:endParaRPr b="0" i="0" sz="16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80" name="Google Shape;80;g2f22587397b_2_15"/>
          <p:cNvSpPr txBox="1"/>
          <p:nvPr/>
        </p:nvSpPr>
        <p:spPr>
          <a:xfrm>
            <a:off x="611750" y="2438563"/>
            <a:ext cx="23028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Conversión entre tipos de datos.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Operadores algebraicos.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Expresiones.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Uso de input()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Programas con entrada, procesamiento y salida de datos.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43cb1caa2_0_0"/>
          <p:cNvSpPr txBox="1"/>
          <p:nvPr/>
        </p:nvSpPr>
        <p:spPr>
          <a:xfrm>
            <a:off x="718000" y="649725"/>
            <a:ext cx="47724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s" sz="3700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Pero antes…</a:t>
            </a:r>
            <a:endParaRPr b="1" i="0" sz="3800" u="none" cap="none" strike="noStrike">
              <a:solidFill>
                <a:srgbClr val="434343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86" name="Google Shape;86;g2243cb1caa2_0_0"/>
          <p:cNvSpPr/>
          <p:nvPr/>
        </p:nvSpPr>
        <p:spPr>
          <a:xfrm>
            <a:off x="2622338" y="2196450"/>
            <a:ext cx="5984700" cy="88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3000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¡Resolvamos los “</a:t>
            </a:r>
            <a:r>
              <a:rPr b="1" lang="es" sz="3000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Ejercicios Prácticos</a:t>
            </a:r>
            <a:r>
              <a:rPr lang="es" sz="3000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” de la clase anterior!</a:t>
            </a:r>
            <a:endParaRPr sz="3000">
              <a:solidFill>
                <a:srgbClr val="434343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87" name="Google Shape;87;g2243cb1caa2_0_0"/>
          <p:cNvGrpSpPr/>
          <p:nvPr/>
        </p:nvGrpSpPr>
        <p:grpSpPr>
          <a:xfrm>
            <a:off x="896513" y="1877400"/>
            <a:ext cx="1614234" cy="1678793"/>
            <a:chOff x="0" y="-9525"/>
            <a:chExt cx="354123" cy="394843"/>
          </a:xfrm>
        </p:grpSpPr>
        <p:sp>
          <p:nvSpPr>
            <p:cNvPr id="88" name="Google Shape;88;g2243cb1caa2_0_0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89" name="Google Shape;89;g2243cb1caa2_0_0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solidFill>
              <a:srgbClr val="D2A6F4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0" name="Google Shape;90;g2243cb1caa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4025" y="2107200"/>
            <a:ext cx="1219200" cy="12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g2243cb1caa2_0_0"/>
          <p:cNvCxnSpPr/>
          <p:nvPr/>
        </p:nvCxnSpPr>
        <p:spPr>
          <a:xfrm rot="6290">
            <a:off x="555358" y="1438738"/>
            <a:ext cx="5247009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776cbd67_0_6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01" name="Google Shape;101;g220776cbd67_0_6"/>
          <p:cNvGrpSpPr/>
          <p:nvPr/>
        </p:nvGrpSpPr>
        <p:grpSpPr>
          <a:xfrm>
            <a:off x="1992354" y="1893998"/>
            <a:ext cx="995192" cy="1109627"/>
            <a:chOff x="0" y="-9525"/>
            <a:chExt cx="354123" cy="394843"/>
          </a:xfrm>
        </p:grpSpPr>
        <p:sp>
          <p:nvSpPr>
            <p:cNvPr id="102" name="Google Shape;102;g220776cbd67_0_6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103" name="Google Shape;103;g220776cbd67_0_6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g220776cbd67_0_6"/>
          <p:cNvSpPr txBox="1"/>
          <p:nvPr/>
        </p:nvSpPr>
        <p:spPr>
          <a:xfrm>
            <a:off x="3067146" y="2073750"/>
            <a:ext cx="4084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lang="es" sz="5200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Ruta de avance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g220776cbd67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0923" y="2096100"/>
            <a:ext cx="778051" cy="77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0776cbd67_0_29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15" name="Google Shape;115;g220776cbd67_0_29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6" name="Google Shape;116;g220776cbd67_0_29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117" name="Google Shape;117;g220776cbd67_0_29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118" name="Google Shape;118;g220776cbd67_0_29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g220776cbd67_0_29"/>
          <p:cNvSpPr txBox="1"/>
          <p:nvPr/>
        </p:nvSpPr>
        <p:spPr>
          <a:xfrm>
            <a:off x="1342696" y="719975"/>
            <a:ext cx="731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latin typeface="Archivo Black"/>
                <a:ea typeface="Archivo Black"/>
                <a:cs typeface="Archivo Black"/>
                <a:sym typeface="Archivo Black"/>
              </a:rPr>
              <a:t>PFI</a:t>
            </a:r>
            <a:endParaRPr b="0" i="0" sz="3500" u="none" cap="none" strike="noStrike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20" name="Google Shape;120;g220776cbd67_0_29"/>
          <p:cNvSpPr txBox="1"/>
          <p:nvPr/>
        </p:nvSpPr>
        <p:spPr>
          <a:xfrm>
            <a:off x="555350" y="1807850"/>
            <a:ext cx="4048200" cy="22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El </a:t>
            </a: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Proyecto Final Integrador (PFI) 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consiste en el desarrollo de una aplicación Python, que utilizando la terminal o consola permita al usuario gestionar el inventario de una pequeña tienda o comercio. 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La aplicación debe ser capaz de registrar, actualizar, eliminar y mostrar productos en el inventario. Además, debe incluir funcionalidades para realizar búsquedas y generar reportes de productos con bajo stock.</a:t>
            </a:r>
            <a:endParaRPr b="0" i="0" sz="14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121" name="Google Shape;121;g220776cbd67_0_29"/>
          <p:cNvPicPr preferRelativeResize="0"/>
          <p:nvPr/>
        </p:nvPicPr>
        <p:blipFill rotWithShape="1">
          <a:blip r:embed="rId4">
            <a:alphaModFix/>
          </a:blip>
          <a:srcRect b="16834" l="4446" r="20189" t="26713"/>
          <a:stretch/>
        </p:blipFill>
        <p:spPr>
          <a:xfrm>
            <a:off x="5115825" y="263050"/>
            <a:ext cx="3724350" cy="41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220776cbd67_0_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420c639b4_0_5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32" name="Google Shape;132;g22420c639b4_0_5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3" name="Google Shape;133;g22420c639b4_0_5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134" name="Google Shape;134;g22420c639b4_0_5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135" name="Google Shape;135;g22420c639b4_0_5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g22420c639b4_0_5"/>
          <p:cNvSpPr txBox="1"/>
          <p:nvPr/>
        </p:nvSpPr>
        <p:spPr>
          <a:xfrm>
            <a:off x="1342696" y="719975"/>
            <a:ext cx="731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latin typeface="Archivo Black"/>
                <a:ea typeface="Archivo Black"/>
                <a:cs typeface="Archivo Black"/>
                <a:sym typeface="Archivo Black"/>
              </a:rPr>
              <a:t>Proyecto Final Integrador</a:t>
            </a:r>
            <a:endParaRPr b="0" i="0" sz="3500" u="none" cap="none" strike="noStrike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37" name="Google Shape;137;g22420c639b4_0_5"/>
          <p:cNvSpPr txBox="1"/>
          <p:nvPr/>
        </p:nvSpPr>
        <p:spPr>
          <a:xfrm>
            <a:off x="555350" y="1807850"/>
            <a:ext cx="8104800" cy="25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El proyecto incluirá los medios necesarios para interactuar con una base de datos, implementará un menú con las opciones disponibles, y mecanismos (funciones) para el mantenimiento de los datos de los productos, incluyendo: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Char char="●"/>
            </a:pP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Registro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: Alta de productos nuevos.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Char char="●"/>
            </a:pP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Visualización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: Consulta de datos de productos.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Char char="●"/>
            </a:pP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Actualización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: Modificar la cantidad en stock de un producto.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Char char="●"/>
            </a:pP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Eliminación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: Dar de baja productos.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Char char="●"/>
            </a:pP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Listado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: Listado completo de los productos en la base de datos.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Char char="●"/>
            </a:pP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Reporte de Bajo Stock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: Lista de productos con cantidad bajo mínimo.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138" name="Google Shape;138;g22420c639b4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420c639b4_0_40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48" name="Google Shape;148;g22420c639b4_0_40"/>
          <p:cNvGrpSpPr/>
          <p:nvPr/>
        </p:nvGrpSpPr>
        <p:grpSpPr>
          <a:xfrm>
            <a:off x="1584202" y="1893998"/>
            <a:ext cx="995192" cy="1109627"/>
            <a:chOff x="0" y="-9525"/>
            <a:chExt cx="354123" cy="394843"/>
          </a:xfrm>
        </p:grpSpPr>
        <p:sp>
          <p:nvSpPr>
            <p:cNvPr id="149" name="Google Shape;149;g22420c639b4_0_40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150" name="Google Shape;150;g22420c639b4_0_40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1" name="Google Shape;151;g22420c639b4_0_40"/>
          <p:cNvSpPr txBox="1"/>
          <p:nvPr/>
        </p:nvSpPr>
        <p:spPr>
          <a:xfrm>
            <a:off x="2659000" y="2073750"/>
            <a:ext cx="6277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lang="es" sz="5200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Menú de opciones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22420c639b4_0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5487" y="2087640"/>
            <a:ext cx="772625" cy="77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0850d183c_0_7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62" name="Google Shape;162;g220850d183c_0_7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3" name="Google Shape;163;g220850d183c_0_7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164" name="Google Shape;164;g220850d183c_0_7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165" name="Google Shape;165;g220850d183c_0_7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" name="Google Shape;166;g220850d183c_0_7"/>
          <p:cNvSpPr txBox="1"/>
          <p:nvPr/>
        </p:nvSpPr>
        <p:spPr>
          <a:xfrm>
            <a:off x="1342696" y="719975"/>
            <a:ext cx="731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latin typeface="Archivo Black"/>
                <a:ea typeface="Archivo Black"/>
                <a:cs typeface="Archivo Black"/>
                <a:sym typeface="Archivo Black"/>
              </a:rPr>
              <a:t>Menú de opciones</a:t>
            </a:r>
            <a:endParaRPr b="0" i="0" sz="3500" u="none" cap="none" strike="noStrike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67" name="Google Shape;167;g220850d183c_0_7"/>
          <p:cNvSpPr txBox="1"/>
          <p:nvPr/>
        </p:nvSpPr>
        <p:spPr>
          <a:xfrm>
            <a:off x="555350" y="1807850"/>
            <a:ext cx="5086500" cy="22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Uno de los sistemas 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más populares 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utilizados para permitir al usuario 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seleccionar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 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qué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 función del programa necesita utilizar en un momento dado es el llamado “Menú de opciones”.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Cómo se vé en la imagen, consiste en una lista de las opciones disponibles y un  mecanismo para pedir al usuario que selecciona una.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Comencemos a trabajar en el PFI creando una versión preliminar de su menú de opciones.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168" name="Google Shape;168;g220850d183c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220850d183c_0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6749" y="1774275"/>
            <a:ext cx="2742675" cy="24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