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1" r:id="rId2"/>
    <p:sldId id="258" r:id="rId3"/>
    <p:sldId id="292" r:id="rId4"/>
    <p:sldId id="331" r:id="rId5"/>
    <p:sldId id="328" r:id="rId6"/>
    <p:sldId id="262" r:id="rId7"/>
    <p:sldId id="278" r:id="rId8"/>
    <p:sldId id="293" r:id="rId9"/>
    <p:sldId id="277" r:id="rId10"/>
    <p:sldId id="322" r:id="rId11"/>
    <p:sldId id="295" r:id="rId12"/>
    <p:sldId id="309" r:id="rId13"/>
    <p:sldId id="307" r:id="rId14"/>
    <p:sldId id="280" r:id="rId15"/>
    <p:sldId id="323" r:id="rId16"/>
    <p:sldId id="294" r:id="rId17"/>
    <p:sldId id="310" r:id="rId18"/>
    <p:sldId id="301" r:id="rId19"/>
    <p:sldId id="324" r:id="rId20"/>
    <p:sldId id="299" r:id="rId21"/>
    <p:sldId id="311" r:id="rId22"/>
    <p:sldId id="306" r:id="rId23"/>
    <p:sldId id="325" r:id="rId24"/>
    <p:sldId id="285" r:id="rId25"/>
    <p:sldId id="286" r:id="rId26"/>
    <p:sldId id="268" r:id="rId27"/>
    <p:sldId id="287" r:id="rId28"/>
    <p:sldId id="271" r:id="rId29"/>
    <p:sldId id="302" r:id="rId30"/>
    <p:sldId id="316" r:id="rId31"/>
    <p:sldId id="303" r:id="rId32"/>
    <p:sldId id="317" r:id="rId33"/>
    <p:sldId id="326" r:id="rId34"/>
    <p:sldId id="273" r:id="rId35"/>
    <p:sldId id="318" r:id="rId36"/>
    <p:sldId id="320" r:id="rId37"/>
    <p:sldId id="321" r:id="rId38"/>
    <p:sldId id="27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ch-Winning" initials="T" lastIdx="1" clrIdx="0">
    <p:extLst>
      <p:ext uri="{19B8F6BF-5375-455C-9EA6-DF929625EA0E}">
        <p15:presenceInfo xmlns:p15="http://schemas.microsoft.com/office/powerpoint/2012/main" userId="Tech-Win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小区医保人群的每一年龄的人数分布图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滨湖胡埭富润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Sheet1!$A$2:$A$38</c:f>
              <c:numCache>
                <c:formatCode>General</c:formatCode>
                <c:ptCount val="37"/>
                <c:pt idx="0">
                  <c:v>93</c:v>
                </c:pt>
                <c:pt idx="1">
                  <c:v>92</c:v>
                </c:pt>
                <c:pt idx="2">
                  <c:v>86</c:v>
                </c:pt>
                <c:pt idx="3">
                  <c:v>83</c:v>
                </c:pt>
                <c:pt idx="4">
                  <c:v>81</c:v>
                </c:pt>
                <c:pt idx="5">
                  <c:v>80</c:v>
                </c:pt>
                <c:pt idx="6">
                  <c:v>79</c:v>
                </c:pt>
                <c:pt idx="7">
                  <c:v>78</c:v>
                </c:pt>
                <c:pt idx="8">
                  <c:v>77</c:v>
                </c:pt>
                <c:pt idx="9">
                  <c:v>76</c:v>
                </c:pt>
                <c:pt idx="10">
                  <c:v>75</c:v>
                </c:pt>
                <c:pt idx="11">
                  <c:v>74</c:v>
                </c:pt>
                <c:pt idx="12">
                  <c:v>73</c:v>
                </c:pt>
                <c:pt idx="13">
                  <c:v>72</c:v>
                </c:pt>
                <c:pt idx="14">
                  <c:v>71</c:v>
                </c:pt>
                <c:pt idx="15">
                  <c:v>70</c:v>
                </c:pt>
                <c:pt idx="16">
                  <c:v>69</c:v>
                </c:pt>
                <c:pt idx="17">
                  <c:v>68</c:v>
                </c:pt>
                <c:pt idx="18">
                  <c:v>67</c:v>
                </c:pt>
                <c:pt idx="19">
                  <c:v>66</c:v>
                </c:pt>
                <c:pt idx="20">
                  <c:v>65</c:v>
                </c:pt>
                <c:pt idx="21">
                  <c:v>64</c:v>
                </c:pt>
                <c:pt idx="22">
                  <c:v>63</c:v>
                </c:pt>
                <c:pt idx="23">
                  <c:v>62</c:v>
                </c:pt>
                <c:pt idx="24">
                  <c:v>61</c:v>
                </c:pt>
                <c:pt idx="25">
                  <c:v>60</c:v>
                </c:pt>
                <c:pt idx="26">
                  <c:v>59</c:v>
                </c:pt>
                <c:pt idx="27">
                  <c:v>58</c:v>
                </c:pt>
                <c:pt idx="28">
                  <c:v>57</c:v>
                </c:pt>
                <c:pt idx="29">
                  <c:v>56</c:v>
                </c:pt>
                <c:pt idx="30">
                  <c:v>55</c:v>
                </c:pt>
                <c:pt idx="31">
                  <c:v>54</c:v>
                </c:pt>
                <c:pt idx="32">
                  <c:v>53</c:v>
                </c:pt>
                <c:pt idx="33">
                  <c:v>52</c:v>
                </c:pt>
                <c:pt idx="34">
                  <c:v>51</c:v>
                </c:pt>
                <c:pt idx="35">
                  <c:v>49</c:v>
                </c:pt>
                <c:pt idx="36">
                  <c:v>42</c:v>
                </c:pt>
              </c:numCache>
            </c:numRef>
          </c:cat>
          <c:val>
            <c:numRef>
              <c:f>Sheet1!$B$2:$B$38</c:f>
              <c:numCache>
                <c:formatCode>0.00%</c:formatCode>
                <c:ptCount val="37"/>
                <c:pt idx="0">
                  <c:v>2.3E-3</c:v>
                </c:pt>
                <c:pt idx="1">
                  <c:v>2.3E-3</c:v>
                </c:pt>
                <c:pt idx="2">
                  <c:v>2.3E-3</c:v>
                </c:pt>
                <c:pt idx="3">
                  <c:v>4.4999999999999997E-3</c:v>
                </c:pt>
                <c:pt idx="4">
                  <c:v>2.3E-3</c:v>
                </c:pt>
                <c:pt idx="5">
                  <c:v>4.4999999999999997E-3</c:v>
                </c:pt>
                <c:pt idx="6">
                  <c:v>2.3E-3</c:v>
                </c:pt>
                <c:pt idx="7">
                  <c:v>6.7999999999999996E-3</c:v>
                </c:pt>
                <c:pt idx="8">
                  <c:v>4.4999999999999997E-3</c:v>
                </c:pt>
                <c:pt idx="9">
                  <c:v>4.4999999999999997E-3</c:v>
                </c:pt>
                <c:pt idx="10">
                  <c:v>2.3E-3</c:v>
                </c:pt>
                <c:pt idx="11">
                  <c:v>6.7999999999999996E-3</c:v>
                </c:pt>
                <c:pt idx="12">
                  <c:v>1.1299999999999999E-2</c:v>
                </c:pt>
                <c:pt idx="13">
                  <c:v>2.93E-2</c:v>
                </c:pt>
                <c:pt idx="14">
                  <c:v>3.8300000000000001E-2</c:v>
                </c:pt>
                <c:pt idx="15">
                  <c:v>3.15E-2</c:v>
                </c:pt>
                <c:pt idx="16">
                  <c:v>3.15E-2</c:v>
                </c:pt>
                <c:pt idx="17">
                  <c:v>5.6300000000000003E-2</c:v>
                </c:pt>
                <c:pt idx="18">
                  <c:v>2.7E-2</c:v>
                </c:pt>
                <c:pt idx="19">
                  <c:v>3.15E-2</c:v>
                </c:pt>
                <c:pt idx="20">
                  <c:v>3.3799999999999997E-2</c:v>
                </c:pt>
                <c:pt idx="21">
                  <c:v>5.6300000000000003E-2</c:v>
                </c:pt>
                <c:pt idx="22">
                  <c:v>4.2799999999999998E-2</c:v>
                </c:pt>
                <c:pt idx="23">
                  <c:v>4.7300000000000002E-2</c:v>
                </c:pt>
                <c:pt idx="24">
                  <c:v>3.3799999999999997E-2</c:v>
                </c:pt>
                <c:pt idx="25">
                  <c:v>3.3799999999999997E-2</c:v>
                </c:pt>
                <c:pt idx="26">
                  <c:v>4.7300000000000002E-2</c:v>
                </c:pt>
                <c:pt idx="27">
                  <c:v>6.7599999999999993E-2</c:v>
                </c:pt>
                <c:pt idx="28">
                  <c:v>6.7599999999999993E-2</c:v>
                </c:pt>
                <c:pt idx="29">
                  <c:v>6.5299999999999997E-2</c:v>
                </c:pt>
                <c:pt idx="30">
                  <c:v>5.4100000000000002E-2</c:v>
                </c:pt>
                <c:pt idx="31">
                  <c:v>6.3100000000000003E-2</c:v>
                </c:pt>
                <c:pt idx="32">
                  <c:v>4.7300000000000002E-2</c:v>
                </c:pt>
                <c:pt idx="33">
                  <c:v>2.7E-2</c:v>
                </c:pt>
                <c:pt idx="34">
                  <c:v>6.7999999999999996E-3</c:v>
                </c:pt>
                <c:pt idx="35">
                  <c:v>2.3E-3</c:v>
                </c:pt>
                <c:pt idx="36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D-45BC-BA60-1B02B2E71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98464"/>
        <c:axId val="2114901376"/>
      </c:barChart>
      <c:catAx>
        <c:axId val="211489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4901376"/>
        <c:crosses val="autoZero"/>
        <c:auto val="1"/>
        <c:lblAlgn val="ctr"/>
        <c:lblOffset val="100"/>
        <c:noMultiLvlLbl val="0"/>
      </c:catAx>
      <c:valAx>
        <c:axId val="211490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489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人均就诊次数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无锡市</c:v>
                </c:pt>
                <c:pt idx="1">
                  <c:v>滨湖胡埭富润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2.82</c:v>
                </c:pt>
                <c:pt idx="1">
                  <c:v>12.22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5-4D2A-9F4F-9BCB3DF37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254160"/>
        <c:axId val="321258320"/>
      </c:barChart>
      <c:catAx>
        <c:axId val="32125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258320"/>
        <c:crosses val="autoZero"/>
        <c:auto val="1"/>
        <c:lblAlgn val="ctr"/>
        <c:lblOffset val="100"/>
        <c:noMultiLvlLbl val="0"/>
      </c:catAx>
      <c:valAx>
        <c:axId val="3212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25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就诊次数分布图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1-3次</c:v>
                </c:pt>
                <c:pt idx="1">
                  <c:v>3-6次</c:v>
                </c:pt>
                <c:pt idx="2">
                  <c:v>6-12次</c:v>
                </c:pt>
                <c:pt idx="3">
                  <c:v>12-24次</c:v>
                </c:pt>
                <c:pt idx="4">
                  <c:v>24次以上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0.58930000000000005</c:v>
                </c:pt>
                <c:pt idx="1">
                  <c:v>0.1714</c:v>
                </c:pt>
                <c:pt idx="2">
                  <c:v>0.127</c:v>
                </c:pt>
                <c:pt idx="3">
                  <c:v>7.6100000000000001E-2</c:v>
                </c:pt>
                <c:pt idx="4">
                  <c:v>3.6200000000000003E-2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C-41E4-BC51-C46534165D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1-3次</c:v>
                </c:pt>
                <c:pt idx="1">
                  <c:v>3-6次</c:v>
                </c:pt>
                <c:pt idx="2">
                  <c:v>6-12次</c:v>
                </c:pt>
                <c:pt idx="3">
                  <c:v>12-24次</c:v>
                </c:pt>
                <c:pt idx="4">
                  <c:v>24次以上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0.11260000000000001</c:v>
                </c:pt>
                <c:pt idx="1">
                  <c:v>8.6400000000000005E-2</c:v>
                </c:pt>
                <c:pt idx="2">
                  <c:v>0.1361</c:v>
                </c:pt>
                <c:pt idx="3">
                  <c:v>0.1963</c:v>
                </c:pt>
                <c:pt idx="4">
                  <c:v>0.46860000000000002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C-41E4-BC51-C46534165D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1574432"/>
        <c:axId val="371557792"/>
      </c:barChart>
      <c:catAx>
        <c:axId val="3715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557792"/>
        <c:crosses val="autoZero"/>
        <c:auto val="1"/>
        <c:lblAlgn val="ctr"/>
        <c:lblOffset val="100"/>
        <c:noMultiLvlLbl val="0"/>
      </c:catAx>
      <c:valAx>
        <c:axId val="37155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57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I10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无锡市_I10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1-3次</c:v>
                </c:pt>
                <c:pt idx="1">
                  <c:v>3-6次</c:v>
                </c:pt>
                <c:pt idx="2">
                  <c:v>6-12次</c:v>
                </c:pt>
                <c:pt idx="3">
                  <c:v>12-24次</c:v>
                </c:pt>
                <c:pt idx="4">
                  <c:v>24次以上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0.16520000000000001</c:v>
                </c:pt>
                <c:pt idx="1">
                  <c:v>0.1477</c:v>
                </c:pt>
                <c:pt idx="2">
                  <c:v>0.25459999999999999</c:v>
                </c:pt>
                <c:pt idx="3">
                  <c:v>0.26390000000000002</c:v>
                </c:pt>
                <c:pt idx="4">
                  <c:v>0.16869999999999999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0-4689-AAF8-7F966C7E01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滨湖胡埭富润_I10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1-3次</c:v>
                </c:pt>
                <c:pt idx="1">
                  <c:v>3-6次</c:v>
                </c:pt>
                <c:pt idx="2">
                  <c:v>6-12次</c:v>
                </c:pt>
                <c:pt idx="3">
                  <c:v>12-24次</c:v>
                </c:pt>
                <c:pt idx="4">
                  <c:v>24次以上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5.1999999999999998E-3</c:v>
                </c:pt>
                <c:pt idx="1">
                  <c:v>1.5699999999999999E-2</c:v>
                </c:pt>
                <c:pt idx="2">
                  <c:v>6.0199999999999997E-2</c:v>
                </c:pt>
                <c:pt idx="3">
                  <c:v>0.1283</c:v>
                </c:pt>
                <c:pt idx="4">
                  <c:v>0.37430000000000002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E0-4689-AAF8-7F966C7E01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053440"/>
        <c:axId val="1869048032"/>
      </c:barChart>
      <c:catAx>
        <c:axId val="186905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48032"/>
        <c:crosses val="autoZero"/>
        <c:auto val="1"/>
        <c:lblAlgn val="ctr"/>
        <c:lblOffset val="100"/>
        <c:noMultiLvlLbl val="0"/>
      </c:catAx>
      <c:valAx>
        <c:axId val="186904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5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J06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无锡市_J06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1-3次</c:v>
                </c:pt>
                <c:pt idx="1">
                  <c:v>3-6次</c:v>
                </c:pt>
                <c:pt idx="2">
                  <c:v>6-12次</c:v>
                </c:pt>
                <c:pt idx="3">
                  <c:v>12-24次</c:v>
                </c:pt>
                <c:pt idx="4">
                  <c:v>24次以上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0.34310000000000002</c:v>
                </c:pt>
                <c:pt idx="1">
                  <c:v>0.21279999999999999</c:v>
                </c:pt>
                <c:pt idx="2">
                  <c:v>0.1948</c:v>
                </c:pt>
                <c:pt idx="3">
                  <c:v>0.14680000000000001</c:v>
                </c:pt>
                <c:pt idx="4">
                  <c:v>0.10249999999999999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A-419B-B88F-D700053946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滨湖胡埭富润_J06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1-3次</c:v>
                </c:pt>
                <c:pt idx="1">
                  <c:v>3-6次</c:v>
                </c:pt>
                <c:pt idx="2">
                  <c:v>6-12次</c:v>
                </c:pt>
                <c:pt idx="3">
                  <c:v>12-24次</c:v>
                </c:pt>
                <c:pt idx="4">
                  <c:v>24次以上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5.2400000000000002E-2</c:v>
                </c:pt>
                <c:pt idx="1">
                  <c:v>6.8099999999999994E-2</c:v>
                </c:pt>
                <c:pt idx="2">
                  <c:v>9.9500000000000005E-2</c:v>
                </c:pt>
                <c:pt idx="3">
                  <c:v>0.15709999999999999</c:v>
                </c:pt>
                <c:pt idx="4">
                  <c:v>0.42409999999999998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A-419B-B88F-D700053946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046368"/>
        <c:axId val="1869047200"/>
      </c:barChart>
      <c:catAx>
        <c:axId val="186904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47200"/>
        <c:crosses val="autoZero"/>
        <c:auto val="1"/>
        <c:lblAlgn val="ctr"/>
        <c:lblOffset val="100"/>
        <c:noMultiLvlLbl val="0"/>
      </c:catAx>
      <c:valAx>
        <c:axId val="186904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就诊过的</a:t>
            </a:r>
            <a:r>
              <a:rPr lang="en-US" altLang="zh-CN" dirty="0" smtClean="0"/>
              <a:t>icd3</a:t>
            </a:r>
            <a:r>
              <a:rPr lang="zh-CN" altLang="en-US" dirty="0" smtClean="0"/>
              <a:t>种类数量的人数占比分布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1-3种</c:v>
                </c:pt>
                <c:pt idx="1">
                  <c:v>3-6种</c:v>
                </c:pt>
                <c:pt idx="2">
                  <c:v>6-12种</c:v>
                </c:pt>
                <c:pt idx="3">
                  <c:v>12种以上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0.77400000000000002</c:v>
                </c:pt>
                <c:pt idx="1">
                  <c:v>0.14799999999999999</c:v>
                </c:pt>
                <c:pt idx="2">
                  <c:v>6.3500000000000001E-2</c:v>
                </c:pt>
                <c:pt idx="3">
                  <c:v>1.44E-2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F-48D5-8F73-876EB00DC4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1-3种</c:v>
                </c:pt>
                <c:pt idx="1">
                  <c:v>3-6种</c:v>
                </c:pt>
                <c:pt idx="2">
                  <c:v>6-12种</c:v>
                </c:pt>
                <c:pt idx="3">
                  <c:v>12种以上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0.21990000000000001</c:v>
                </c:pt>
                <c:pt idx="1">
                  <c:v>0.2356</c:v>
                </c:pt>
                <c:pt idx="2">
                  <c:v>0.36909999999999998</c:v>
                </c:pt>
                <c:pt idx="3">
                  <c:v>0.1754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F-48D5-8F73-876EB00DC4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7986192"/>
        <c:axId val="1867974128"/>
      </c:barChart>
      <c:catAx>
        <c:axId val="18679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974128"/>
        <c:crosses val="autoZero"/>
        <c:auto val="1"/>
        <c:lblAlgn val="ctr"/>
        <c:lblOffset val="100"/>
        <c:noMultiLvlLbl val="0"/>
      </c:catAx>
      <c:valAx>
        <c:axId val="18679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9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I10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无锡市_I10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1-3种</c:v>
                </c:pt>
                <c:pt idx="1">
                  <c:v>3-6种</c:v>
                </c:pt>
                <c:pt idx="2">
                  <c:v>6-12种</c:v>
                </c:pt>
                <c:pt idx="3">
                  <c:v>12种以上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0.4007</c:v>
                </c:pt>
                <c:pt idx="1">
                  <c:v>0.29089999999999999</c:v>
                </c:pt>
                <c:pt idx="2">
                  <c:v>0.2384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C-4DAD-906A-86029E3583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滨湖胡埭富润_I10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1-3种</c:v>
                </c:pt>
                <c:pt idx="1">
                  <c:v>3-6种</c:v>
                </c:pt>
                <c:pt idx="2">
                  <c:v>6-12种</c:v>
                </c:pt>
                <c:pt idx="3">
                  <c:v>12种以上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1.12E-2</c:v>
                </c:pt>
                <c:pt idx="1">
                  <c:v>4.2500000000000003E-2</c:v>
                </c:pt>
                <c:pt idx="2">
                  <c:v>0.58620000000000005</c:v>
                </c:pt>
                <c:pt idx="3">
                  <c:v>4.4600000000000001E-2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2C-4DAD-906A-86029E358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046784"/>
        <c:axId val="1869045952"/>
      </c:barChart>
      <c:catAx>
        <c:axId val="186904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45952"/>
        <c:crosses val="autoZero"/>
        <c:auto val="1"/>
        <c:lblAlgn val="ctr"/>
        <c:lblOffset val="100"/>
        <c:noMultiLvlLbl val="0"/>
      </c:catAx>
      <c:valAx>
        <c:axId val="18690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4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J06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无锡市_J06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1-3种</c:v>
                </c:pt>
                <c:pt idx="1">
                  <c:v>3-6种</c:v>
                </c:pt>
                <c:pt idx="2">
                  <c:v>6-12种</c:v>
                </c:pt>
                <c:pt idx="3">
                  <c:v>12种以上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0.56110000000000004</c:v>
                </c:pt>
                <c:pt idx="1">
                  <c:v>0.2359</c:v>
                </c:pt>
                <c:pt idx="2">
                  <c:v>0.15140000000000001</c:v>
                </c:pt>
                <c:pt idx="3">
                  <c:v>5.1499999999999997E-2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B-4092-8581-06566AED3B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滨湖胡埭富润_J06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1-3种</c:v>
                </c:pt>
                <c:pt idx="1">
                  <c:v>3-6种</c:v>
                </c:pt>
                <c:pt idx="2">
                  <c:v>6-12种</c:v>
                </c:pt>
                <c:pt idx="3">
                  <c:v>12种以上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4.3400000000000001E-2</c:v>
                </c:pt>
                <c:pt idx="1">
                  <c:v>5.8999999999999997E-2</c:v>
                </c:pt>
                <c:pt idx="2">
                  <c:v>0.60470000000000002</c:v>
                </c:pt>
                <c:pt idx="3">
                  <c:v>5.1799999999999999E-2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B-4092-8581-06566AED3B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052192"/>
        <c:axId val="1869042208"/>
      </c:barChart>
      <c:catAx>
        <c:axId val="18690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42208"/>
        <c:crosses val="autoZero"/>
        <c:auto val="1"/>
        <c:lblAlgn val="ctr"/>
        <c:lblOffset val="100"/>
        <c:noMultiLvlLbl val="0"/>
      </c:catAx>
      <c:valAx>
        <c:axId val="186904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905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1天内多次结算</c:v>
                </c:pt>
                <c:pt idx="1">
                  <c:v>1-15天</c:v>
                </c:pt>
                <c:pt idx="2">
                  <c:v>15-30天</c:v>
                </c:pt>
                <c:pt idx="3">
                  <c:v>60-120天</c:v>
                </c:pt>
                <c:pt idx="4">
                  <c:v>120-365天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6.8699999999999997E-2</c:v>
                </c:pt>
                <c:pt idx="1">
                  <c:v>0.27579999999999999</c:v>
                </c:pt>
                <c:pt idx="2">
                  <c:v>0.21579999999999999</c:v>
                </c:pt>
                <c:pt idx="3">
                  <c:v>0.14169999999999999</c:v>
                </c:pt>
                <c:pt idx="4">
                  <c:v>7.2099999999999997E-2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5-4BDF-AE32-F46F999FB1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1天内多次结算</c:v>
                </c:pt>
                <c:pt idx="1">
                  <c:v>1-15天</c:v>
                </c:pt>
                <c:pt idx="2">
                  <c:v>15-30天</c:v>
                </c:pt>
                <c:pt idx="3">
                  <c:v>60-120天</c:v>
                </c:pt>
                <c:pt idx="4">
                  <c:v>120-365天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4.9700000000000001E-2</c:v>
                </c:pt>
                <c:pt idx="1">
                  <c:v>0.65710000000000002</c:v>
                </c:pt>
                <c:pt idx="2">
                  <c:v>0.17019999999999999</c:v>
                </c:pt>
                <c:pt idx="3">
                  <c:v>1.5699999999999999E-2</c:v>
                </c:pt>
                <c:pt idx="4">
                  <c:v>7.9000000000000008E-3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5-4BDF-AE32-F46F999FB1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1583168"/>
        <c:axId val="371591904"/>
      </c:barChart>
      <c:catAx>
        <c:axId val="37158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591904"/>
        <c:crosses val="autoZero"/>
        <c:auto val="1"/>
        <c:lblAlgn val="ctr"/>
        <c:lblOffset val="100"/>
        <c:noMultiLvlLbl val="0"/>
      </c:catAx>
      <c:valAx>
        <c:axId val="37159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158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aseline="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 smtClean="0"/>
              <a:t>小区医保人群的险种的人数分布图</a:t>
            </a:r>
            <a:endParaRPr lang="zh-CN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职工医保的退休老人</c:v>
                </c:pt>
                <c:pt idx="1">
                  <c:v>老人居民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0.99209999999999998</c:v>
                </c:pt>
                <c:pt idx="1">
                  <c:v>7.9000000000000008E-3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A-45CF-A808-DAE283FBC7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69712"/>
        <c:axId val="211275536"/>
      </c:barChart>
      <c:catAx>
        <c:axId val="21126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275536"/>
        <c:crosses val="autoZero"/>
        <c:auto val="1"/>
        <c:lblAlgn val="ctr"/>
        <c:lblOffset val="100"/>
        <c:noMultiLvlLbl val="0"/>
      </c:catAx>
      <c:valAx>
        <c:axId val="21127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26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图表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医保人群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Sheet1!$A$2:$A$122</c:f>
              <c:numCache>
                <c:formatCode>General</c:formatCode>
                <c:ptCount val="121"/>
                <c:pt idx="0">
                  <c:v>120</c:v>
                </c:pt>
                <c:pt idx="1">
                  <c:v>119</c:v>
                </c:pt>
                <c:pt idx="2">
                  <c:v>118</c:v>
                </c:pt>
                <c:pt idx="3">
                  <c:v>117</c:v>
                </c:pt>
                <c:pt idx="4">
                  <c:v>116</c:v>
                </c:pt>
                <c:pt idx="5">
                  <c:v>115</c:v>
                </c:pt>
                <c:pt idx="6">
                  <c:v>114</c:v>
                </c:pt>
                <c:pt idx="7">
                  <c:v>113</c:v>
                </c:pt>
                <c:pt idx="8">
                  <c:v>112</c:v>
                </c:pt>
                <c:pt idx="9">
                  <c:v>111</c:v>
                </c:pt>
                <c:pt idx="10">
                  <c:v>110</c:v>
                </c:pt>
                <c:pt idx="11">
                  <c:v>109</c:v>
                </c:pt>
                <c:pt idx="12">
                  <c:v>108</c:v>
                </c:pt>
                <c:pt idx="13">
                  <c:v>107</c:v>
                </c:pt>
                <c:pt idx="14">
                  <c:v>106</c:v>
                </c:pt>
                <c:pt idx="15">
                  <c:v>105</c:v>
                </c:pt>
                <c:pt idx="16">
                  <c:v>104</c:v>
                </c:pt>
                <c:pt idx="17">
                  <c:v>103</c:v>
                </c:pt>
                <c:pt idx="18">
                  <c:v>102</c:v>
                </c:pt>
                <c:pt idx="19">
                  <c:v>101</c:v>
                </c:pt>
                <c:pt idx="20">
                  <c:v>100</c:v>
                </c:pt>
                <c:pt idx="21">
                  <c:v>99</c:v>
                </c:pt>
                <c:pt idx="22">
                  <c:v>98</c:v>
                </c:pt>
                <c:pt idx="23">
                  <c:v>97</c:v>
                </c:pt>
                <c:pt idx="24">
                  <c:v>96</c:v>
                </c:pt>
                <c:pt idx="25">
                  <c:v>95</c:v>
                </c:pt>
                <c:pt idx="26">
                  <c:v>94</c:v>
                </c:pt>
                <c:pt idx="27">
                  <c:v>93</c:v>
                </c:pt>
                <c:pt idx="28">
                  <c:v>92</c:v>
                </c:pt>
                <c:pt idx="29">
                  <c:v>91</c:v>
                </c:pt>
                <c:pt idx="30">
                  <c:v>90</c:v>
                </c:pt>
                <c:pt idx="31">
                  <c:v>89</c:v>
                </c:pt>
                <c:pt idx="32">
                  <c:v>88</c:v>
                </c:pt>
                <c:pt idx="33">
                  <c:v>87</c:v>
                </c:pt>
                <c:pt idx="34">
                  <c:v>86</c:v>
                </c:pt>
                <c:pt idx="35">
                  <c:v>85</c:v>
                </c:pt>
                <c:pt idx="36">
                  <c:v>84</c:v>
                </c:pt>
                <c:pt idx="37">
                  <c:v>83</c:v>
                </c:pt>
                <c:pt idx="38">
                  <c:v>82</c:v>
                </c:pt>
                <c:pt idx="39">
                  <c:v>81</c:v>
                </c:pt>
                <c:pt idx="40">
                  <c:v>80</c:v>
                </c:pt>
                <c:pt idx="41">
                  <c:v>79</c:v>
                </c:pt>
                <c:pt idx="42">
                  <c:v>78</c:v>
                </c:pt>
                <c:pt idx="43">
                  <c:v>77</c:v>
                </c:pt>
                <c:pt idx="44">
                  <c:v>76</c:v>
                </c:pt>
                <c:pt idx="45">
                  <c:v>75</c:v>
                </c:pt>
                <c:pt idx="46">
                  <c:v>74</c:v>
                </c:pt>
                <c:pt idx="47">
                  <c:v>73</c:v>
                </c:pt>
                <c:pt idx="48">
                  <c:v>72</c:v>
                </c:pt>
                <c:pt idx="49">
                  <c:v>71</c:v>
                </c:pt>
                <c:pt idx="50">
                  <c:v>70</c:v>
                </c:pt>
                <c:pt idx="51">
                  <c:v>69</c:v>
                </c:pt>
                <c:pt idx="52">
                  <c:v>68</c:v>
                </c:pt>
                <c:pt idx="53">
                  <c:v>67</c:v>
                </c:pt>
                <c:pt idx="54">
                  <c:v>66</c:v>
                </c:pt>
                <c:pt idx="55">
                  <c:v>65</c:v>
                </c:pt>
                <c:pt idx="56">
                  <c:v>64</c:v>
                </c:pt>
                <c:pt idx="57">
                  <c:v>63</c:v>
                </c:pt>
                <c:pt idx="58">
                  <c:v>62</c:v>
                </c:pt>
                <c:pt idx="59">
                  <c:v>61</c:v>
                </c:pt>
                <c:pt idx="60">
                  <c:v>60</c:v>
                </c:pt>
                <c:pt idx="61">
                  <c:v>59</c:v>
                </c:pt>
                <c:pt idx="62">
                  <c:v>58</c:v>
                </c:pt>
                <c:pt idx="63">
                  <c:v>57</c:v>
                </c:pt>
                <c:pt idx="64">
                  <c:v>56</c:v>
                </c:pt>
                <c:pt idx="65">
                  <c:v>55</c:v>
                </c:pt>
                <c:pt idx="66">
                  <c:v>54</c:v>
                </c:pt>
                <c:pt idx="67">
                  <c:v>53</c:v>
                </c:pt>
                <c:pt idx="68">
                  <c:v>52</c:v>
                </c:pt>
                <c:pt idx="69">
                  <c:v>51</c:v>
                </c:pt>
                <c:pt idx="70">
                  <c:v>50</c:v>
                </c:pt>
                <c:pt idx="71">
                  <c:v>49</c:v>
                </c:pt>
                <c:pt idx="72">
                  <c:v>48</c:v>
                </c:pt>
                <c:pt idx="73">
                  <c:v>47</c:v>
                </c:pt>
                <c:pt idx="74">
                  <c:v>46</c:v>
                </c:pt>
                <c:pt idx="75">
                  <c:v>45</c:v>
                </c:pt>
                <c:pt idx="76">
                  <c:v>44</c:v>
                </c:pt>
                <c:pt idx="77">
                  <c:v>43</c:v>
                </c:pt>
                <c:pt idx="78">
                  <c:v>42</c:v>
                </c:pt>
                <c:pt idx="79">
                  <c:v>41</c:v>
                </c:pt>
                <c:pt idx="80">
                  <c:v>40</c:v>
                </c:pt>
                <c:pt idx="81">
                  <c:v>39</c:v>
                </c:pt>
                <c:pt idx="82">
                  <c:v>38</c:v>
                </c:pt>
                <c:pt idx="83">
                  <c:v>37</c:v>
                </c:pt>
                <c:pt idx="84">
                  <c:v>36</c:v>
                </c:pt>
                <c:pt idx="85">
                  <c:v>35</c:v>
                </c:pt>
                <c:pt idx="86">
                  <c:v>34</c:v>
                </c:pt>
                <c:pt idx="87">
                  <c:v>33</c:v>
                </c:pt>
                <c:pt idx="88">
                  <c:v>32</c:v>
                </c:pt>
                <c:pt idx="89">
                  <c:v>31</c:v>
                </c:pt>
                <c:pt idx="90">
                  <c:v>30</c:v>
                </c:pt>
                <c:pt idx="91">
                  <c:v>29</c:v>
                </c:pt>
                <c:pt idx="92">
                  <c:v>28</c:v>
                </c:pt>
                <c:pt idx="93">
                  <c:v>27</c:v>
                </c:pt>
                <c:pt idx="94">
                  <c:v>26</c:v>
                </c:pt>
                <c:pt idx="95">
                  <c:v>25</c:v>
                </c:pt>
                <c:pt idx="96">
                  <c:v>24</c:v>
                </c:pt>
                <c:pt idx="97">
                  <c:v>23</c:v>
                </c:pt>
                <c:pt idx="98">
                  <c:v>22</c:v>
                </c:pt>
                <c:pt idx="99">
                  <c:v>21</c:v>
                </c:pt>
                <c:pt idx="100">
                  <c:v>20</c:v>
                </c:pt>
                <c:pt idx="101">
                  <c:v>19</c:v>
                </c:pt>
                <c:pt idx="102">
                  <c:v>18</c:v>
                </c:pt>
                <c:pt idx="103">
                  <c:v>17</c:v>
                </c:pt>
                <c:pt idx="104">
                  <c:v>16</c:v>
                </c:pt>
                <c:pt idx="105">
                  <c:v>15</c:v>
                </c:pt>
                <c:pt idx="106">
                  <c:v>14</c:v>
                </c:pt>
                <c:pt idx="107">
                  <c:v>13</c:v>
                </c:pt>
                <c:pt idx="108">
                  <c:v>12</c:v>
                </c:pt>
                <c:pt idx="109">
                  <c:v>11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7</c:v>
                </c:pt>
                <c:pt idx="114">
                  <c:v>6</c:v>
                </c:pt>
                <c:pt idx="115">
                  <c:v>5</c:v>
                </c:pt>
                <c:pt idx="116">
                  <c:v>4</c:v>
                </c:pt>
                <c:pt idx="117">
                  <c:v>3</c:v>
                </c:pt>
                <c:pt idx="118">
                  <c:v>2</c:v>
                </c:pt>
                <c:pt idx="119">
                  <c:v>1</c:v>
                </c:pt>
                <c:pt idx="120">
                  <c:v>0</c:v>
                </c:pt>
              </c:numCache>
            </c:numRef>
          </c:cat>
          <c:val>
            <c:numRef>
              <c:f>Sheet1!$B$2:$B$122</c:f>
              <c:numCache>
                <c:formatCode>0.00%</c:formatCode>
                <c:ptCount val="121"/>
                <c:pt idx="0">
                  <c:v>5.0000000000000001E-4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1E-4</c:v>
                </c:pt>
                <c:pt idx="13">
                  <c:v>1E-4</c:v>
                </c:pt>
                <c:pt idx="14">
                  <c:v>1E-4</c:v>
                </c:pt>
                <c:pt idx="15">
                  <c:v>1E-4</c:v>
                </c:pt>
                <c:pt idx="16">
                  <c:v>2.0000000000000001E-4</c:v>
                </c:pt>
                <c:pt idx="17">
                  <c:v>2.0000000000000001E-4</c:v>
                </c:pt>
                <c:pt idx="18">
                  <c:v>2.9999999999999997E-4</c:v>
                </c:pt>
                <c:pt idx="19">
                  <c:v>4.0000000000000002E-4</c:v>
                </c:pt>
                <c:pt idx="20">
                  <c:v>4.0000000000000002E-4</c:v>
                </c:pt>
                <c:pt idx="21">
                  <c:v>5.0000000000000001E-4</c:v>
                </c:pt>
                <c:pt idx="22">
                  <c:v>5.9999999999999995E-4</c:v>
                </c:pt>
                <c:pt idx="23">
                  <c:v>6.9999999999999999E-4</c:v>
                </c:pt>
                <c:pt idx="24">
                  <c:v>8.0000000000000004E-4</c:v>
                </c:pt>
                <c:pt idx="25">
                  <c:v>8.9999999999999998E-4</c:v>
                </c:pt>
                <c:pt idx="26">
                  <c:v>8.9999999999999998E-4</c:v>
                </c:pt>
                <c:pt idx="27">
                  <c:v>1.1000000000000001E-3</c:v>
                </c:pt>
                <c:pt idx="28">
                  <c:v>1.6000000000000001E-3</c:v>
                </c:pt>
                <c:pt idx="29">
                  <c:v>1.5E-3</c:v>
                </c:pt>
                <c:pt idx="30">
                  <c:v>1.8E-3</c:v>
                </c:pt>
                <c:pt idx="31">
                  <c:v>1.6999999999999999E-3</c:v>
                </c:pt>
                <c:pt idx="32">
                  <c:v>2E-3</c:v>
                </c:pt>
                <c:pt idx="33">
                  <c:v>2.2000000000000001E-3</c:v>
                </c:pt>
                <c:pt idx="34">
                  <c:v>5.7000000000000002E-3</c:v>
                </c:pt>
                <c:pt idx="35">
                  <c:v>2.5999999999999999E-3</c:v>
                </c:pt>
                <c:pt idx="36">
                  <c:v>2.5999999999999999E-3</c:v>
                </c:pt>
                <c:pt idx="37">
                  <c:v>2.5999999999999999E-3</c:v>
                </c:pt>
                <c:pt idx="38">
                  <c:v>3.0999999999999999E-3</c:v>
                </c:pt>
                <c:pt idx="39">
                  <c:v>3.0999999999999999E-3</c:v>
                </c:pt>
                <c:pt idx="40">
                  <c:v>3.3999999999999998E-3</c:v>
                </c:pt>
                <c:pt idx="41">
                  <c:v>4.0000000000000001E-3</c:v>
                </c:pt>
                <c:pt idx="42">
                  <c:v>3.3999999999999998E-3</c:v>
                </c:pt>
                <c:pt idx="43">
                  <c:v>3.3999999999999998E-3</c:v>
                </c:pt>
                <c:pt idx="44">
                  <c:v>4.7000000000000002E-3</c:v>
                </c:pt>
                <c:pt idx="45">
                  <c:v>4.4999999999999997E-3</c:v>
                </c:pt>
                <c:pt idx="46">
                  <c:v>5.7000000000000002E-3</c:v>
                </c:pt>
                <c:pt idx="47">
                  <c:v>6.6E-3</c:v>
                </c:pt>
                <c:pt idx="48">
                  <c:v>6.6E-3</c:v>
                </c:pt>
                <c:pt idx="49">
                  <c:v>7.9000000000000008E-3</c:v>
                </c:pt>
                <c:pt idx="50">
                  <c:v>7.4000000000000003E-3</c:v>
                </c:pt>
                <c:pt idx="51">
                  <c:v>7.7999999999999996E-3</c:v>
                </c:pt>
                <c:pt idx="52">
                  <c:v>9.5999999999999992E-3</c:v>
                </c:pt>
                <c:pt idx="53">
                  <c:v>8.8999999999999999E-3</c:v>
                </c:pt>
                <c:pt idx="54">
                  <c:v>1.01E-2</c:v>
                </c:pt>
                <c:pt idx="55">
                  <c:v>9.4000000000000004E-3</c:v>
                </c:pt>
                <c:pt idx="56">
                  <c:v>8.6E-3</c:v>
                </c:pt>
                <c:pt idx="57">
                  <c:v>1.06E-2</c:v>
                </c:pt>
                <c:pt idx="58">
                  <c:v>8.8000000000000005E-3</c:v>
                </c:pt>
                <c:pt idx="59">
                  <c:v>8.0999999999999996E-3</c:v>
                </c:pt>
                <c:pt idx="60">
                  <c:v>7.7000000000000002E-3</c:v>
                </c:pt>
                <c:pt idx="61">
                  <c:v>5.4999999999999997E-3</c:v>
                </c:pt>
                <c:pt idx="62">
                  <c:v>1.04E-2</c:v>
                </c:pt>
                <c:pt idx="63">
                  <c:v>1.43E-2</c:v>
                </c:pt>
                <c:pt idx="64">
                  <c:v>1.17E-2</c:v>
                </c:pt>
                <c:pt idx="65">
                  <c:v>1.21E-2</c:v>
                </c:pt>
                <c:pt idx="66">
                  <c:v>1.2200000000000001E-2</c:v>
                </c:pt>
                <c:pt idx="67">
                  <c:v>1.1299999999999999E-2</c:v>
                </c:pt>
                <c:pt idx="68">
                  <c:v>1.47E-2</c:v>
                </c:pt>
                <c:pt idx="69">
                  <c:v>1.44E-2</c:v>
                </c:pt>
                <c:pt idx="70">
                  <c:v>1.6E-2</c:v>
                </c:pt>
                <c:pt idx="71">
                  <c:v>1.4E-2</c:v>
                </c:pt>
                <c:pt idx="72">
                  <c:v>1.32E-2</c:v>
                </c:pt>
                <c:pt idx="73">
                  <c:v>1.2500000000000001E-2</c:v>
                </c:pt>
                <c:pt idx="74">
                  <c:v>1.29E-2</c:v>
                </c:pt>
                <c:pt idx="75">
                  <c:v>1.2999999999999999E-2</c:v>
                </c:pt>
                <c:pt idx="76">
                  <c:v>1.3299999999999999E-2</c:v>
                </c:pt>
                <c:pt idx="77">
                  <c:v>1.3100000000000001E-2</c:v>
                </c:pt>
                <c:pt idx="78">
                  <c:v>1.4E-2</c:v>
                </c:pt>
                <c:pt idx="79">
                  <c:v>1.47E-2</c:v>
                </c:pt>
                <c:pt idx="80">
                  <c:v>1.3599999999999999E-2</c:v>
                </c:pt>
                <c:pt idx="81">
                  <c:v>1.7399999999999999E-2</c:v>
                </c:pt>
                <c:pt idx="82">
                  <c:v>1.89E-2</c:v>
                </c:pt>
                <c:pt idx="83">
                  <c:v>1.6799999999999999E-2</c:v>
                </c:pt>
                <c:pt idx="84">
                  <c:v>1.7500000000000002E-2</c:v>
                </c:pt>
                <c:pt idx="85">
                  <c:v>1.9400000000000001E-2</c:v>
                </c:pt>
                <c:pt idx="86">
                  <c:v>2.5000000000000001E-2</c:v>
                </c:pt>
                <c:pt idx="87">
                  <c:v>3.04E-2</c:v>
                </c:pt>
                <c:pt idx="88">
                  <c:v>3.0499999999999999E-2</c:v>
                </c:pt>
                <c:pt idx="89">
                  <c:v>3.4700000000000002E-2</c:v>
                </c:pt>
                <c:pt idx="90">
                  <c:v>3.4599999999999999E-2</c:v>
                </c:pt>
                <c:pt idx="91">
                  <c:v>2.8000000000000001E-2</c:v>
                </c:pt>
                <c:pt idx="92">
                  <c:v>2.4899999999999999E-2</c:v>
                </c:pt>
                <c:pt idx="93">
                  <c:v>2.2700000000000001E-2</c:v>
                </c:pt>
                <c:pt idx="94">
                  <c:v>2.01E-2</c:v>
                </c:pt>
                <c:pt idx="95">
                  <c:v>1.8499999999999999E-2</c:v>
                </c:pt>
                <c:pt idx="96">
                  <c:v>1.49E-2</c:v>
                </c:pt>
                <c:pt idx="97">
                  <c:v>1.1900000000000001E-2</c:v>
                </c:pt>
                <c:pt idx="98">
                  <c:v>9.7999999999999997E-3</c:v>
                </c:pt>
                <c:pt idx="99">
                  <c:v>8.3000000000000001E-3</c:v>
                </c:pt>
                <c:pt idx="100">
                  <c:v>8.6E-3</c:v>
                </c:pt>
                <c:pt idx="101">
                  <c:v>9.1999999999999998E-3</c:v>
                </c:pt>
                <c:pt idx="102">
                  <c:v>7.7000000000000002E-3</c:v>
                </c:pt>
                <c:pt idx="103">
                  <c:v>3.8999999999999998E-3</c:v>
                </c:pt>
                <c:pt idx="104">
                  <c:v>3.8999999999999998E-3</c:v>
                </c:pt>
                <c:pt idx="105">
                  <c:v>3.8999999999999998E-3</c:v>
                </c:pt>
                <c:pt idx="106">
                  <c:v>4.4000000000000003E-3</c:v>
                </c:pt>
                <c:pt idx="107">
                  <c:v>4.7000000000000002E-3</c:v>
                </c:pt>
                <c:pt idx="108">
                  <c:v>5.0000000000000001E-3</c:v>
                </c:pt>
                <c:pt idx="109">
                  <c:v>6.1000000000000004E-3</c:v>
                </c:pt>
                <c:pt idx="110">
                  <c:v>7.4000000000000003E-3</c:v>
                </c:pt>
                <c:pt idx="111">
                  <c:v>9.2999999999999992E-3</c:v>
                </c:pt>
                <c:pt idx="112">
                  <c:v>1.09E-2</c:v>
                </c:pt>
                <c:pt idx="113">
                  <c:v>8.8999999999999999E-3</c:v>
                </c:pt>
                <c:pt idx="114">
                  <c:v>1.09E-2</c:v>
                </c:pt>
                <c:pt idx="115">
                  <c:v>8.6E-3</c:v>
                </c:pt>
                <c:pt idx="116">
                  <c:v>1.14E-2</c:v>
                </c:pt>
                <c:pt idx="117">
                  <c:v>9.1999999999999998E-3</c:v>
                </c:pt>
                <c:pt idx="118">
                  <c:v>7.1999999999999998E-3</c:v>
                </c:pt>
                <c:pt idx="119">
                  <c:v>7.6E-3</c:v>
                </c:pt>
                <c:pt idx="120">
                  <c:v>4.0000000000000001E-3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8-495B-BF1A-FC413C215C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Sheet1!$A$2:$A$122</c:f>
              <c:numCache>
                <c:formatCode>General</c:formatCode>
                <c:ptCount val="121"/>
                <c:pt idx="0">
                  <c:v>120</c:v>
                </c:pt>
                <c:pt idx="1">
                  <c:v>119</c:v>
                </c:pt>
                <c:pt idx="2">
                  <c:v>118</c:v>
                </c:pt>
                <c:pt idx="3">
                  <c:v>117</c:v>
                </c:pt>
                <c:pt idx="4">
                  <c:v>116</c:v>
                </c:pt>
                <c:pt idx="5">
                  <c:v>115</c:v>
                </c:pt>
                <c:pt idx="6">
                  <c:v>114</c:v>
                </c:pt>
                <c:pt idx="7">
                  <c:v>113</c:v>
                </c:pt>
                <c:pt idx="8">
                  <c:v>112</c:v>
                </c:pt>
                <c:pt idx="9">
                  <c:v>111</c:v>
                </c:pt>
                <c:pt idx="10">
                  <c:v>110</c:v>
                </c:pt>
                <c:pt idx="11">
                  <c:v>109</c:v>
                </c:pt>
                <c:pt idx="12">
                  <c:v>108</c:v>
                </c:pt>
                <c:pt idx="13">
                  <c:v>107</c:v>
                </c:pt>
                <c:pt idx="14">
                  <c:v>106</c:v>
                </c:pt>
                <c:pt idx="15">
                  <c:v>105</c:v>
                </c:pt>
                <c:pt idx="16">
                  <c:v>104</c:v>
                </c:pt>
                <c:pt idx="17">
                  <c:v>103</c:v>
                </c:pt>
                <c:pt idx="18">
                  <c:v>102</c:v>
                </c:pt>
                <c:pt idx="19">
                  <c:v>101</c:v>
                </c:pt>
                <c:pt idx="20">
                  <c:v>100</c:v>
                </c:pt>
                <c:pt idx="21">
                  <c:v>99</c:v>
                </c:pt>
                <c:pt idx="22">
                  <c:v>98</c:v>
                </c:pt>
                <c:pt idx="23">
                  <c:v>97</c:v>
                </c:pt>
                <c:pt idx="24">
                  <c:v>96</c:v>
                </c:pt>
                <c:pt idx="25">
                  <c:v>95</c:v>
                </c:pt>
                <c:pt idx="26">
                  <c:v>94</c:v>
                </c:pt>
                <c:pt idx="27">
                  <c:v>93</c:v>
                </c:pt>
                <c:pt idx="28">
                  <c:v>92</c:v>
                </c:pt>
                <c:pt idx="29">
                  <c:v>91</c:v>
                </c:pt>
                <c:pt idx="30">
                  <c:v>90</c:v>
                </c:pt>
                <c:pt idx="31">
                  <c:v>89</c:v>
                </c:pt>
                <c:pt idx="32">
                  <c:v>88</c:v>
                </c:pt>
                <c:pt idx="33">
                  <c:v>87</c:v>
                </c:pt>
                <c:pt idx="34">
                  <c:v>86</c:v>
                </c:pt>
                <c:pt idx="35">
                  <c:v>85</c:v>
                </c:pt>
                <c:pt idx="36">
                  <c:v>84</c:v>
                </c:pt>
                <c:pt idx="37">
                  <c:v>83</c:v>
                </c:pt>
                <c:pt idx="38">
                  <c:v>82</c:v>
                </c:pt>
                <c:pt idx="39">
                  <c:v>81</c:v>
                </c:pt>
                <c:pt idx="40">
                  <c:v>80</c:v>
                </c:pt>
                <c:pt idx="41">
                  <c:v>79</c:v>
                </c:pt>
                <c:pt idx="42">
                  <c:v>78</c:v>
                </c:pt>
                <c:pt idx="43">
                  <c:v>77</c:v>
                </c:pt>
                <c:pt idx="44">
                  <c:v>76</c:v>
                </c:pt>
                <c:pt idx="45">
                  <c:v>75</c:v>
                </c:pt>
                <c:pt idx="46">
                  <c:v>74</c:v>
                </c:pt>
                <c:pt idx="47">
                  <c:v>73</c:v>
                </c:pt>
                <c:pt idx="48">
                  <c:v>72</c:v>
                </c:pt>
                <c:pt idx="49">
                  <c:v>71</c:v>
                </c:pt>
                <c:pt idx="50">
                  <c:v>70</c:v>
                </c:pt>
                <c:pt idx="51">
                  <c:v>69</c:v>
                </c:pt>
                <c:pt idx="52">
                  <c:v>68</c:v>
                </c:pt>
                <c:pt idx="53">
                  <c:v>67</c:v>
                </c:pt>
                <c:pt idx="54">
                  <c:v>66</c:v>
                </c:pt>
                <c:pt idx="55">
                  <c:v>65</c:v>
                </c:pt>
                <c:pt idx="56">
                  <c:v>64</c:v>
                </c:pt>
                <c:pt idx="57">
                  <c:v>63</c:v>
                </c:pt>
                <c:pt idx="58">
                  <c:v>62</c:v>
                </c:pt>
                <c:pt idx="59">
                  <c:v>61</c:v>
                </c:pt>
                <c:pt idx="60">
                  <c:v>60</c:v>
                </c:pt>
                <c:pt idx="61">
                  <c:v>59</c:v>
                </c:pt>
                <c:pt idx="62">
                  <c:v>58</c:v>
                </c:pt>
                <c:pt idx="63">
                  <c:v>57</c:v>
                </c:pt>
                <c:pt idx="64">
                  <c:v>56</c:v>
                </c:pt>
                <c:pt idx="65">
                  <c:v>55</c:v>
                </c:pt>
                <c:pt idx="66">
                  <c:v>54</c:v>
                </c:pt>
                <c:pt idx="67">
                  <c:v>53</c:v>
                </c:pt>
                <c:pt idx="68">
                  <c:v>52</c:v>
                </c:pt>
                <c:pt idx="69">
                  <c:v>51</c:v>
                </c:pt>
                <c:pt idx="70">
                  <c:v>50</c:v>
                </c:pt>
                <c:pt idx="71">
                  <c:v>49</c:v>
                </c:pt>
                <c:pt idx="72">
                  <c:v>48</c:v>
                </c:pt>
                <c:pt idx="73">
                  <c:v>47</c:v>
                </c:pt>
                <c:pt idx="74">
                  <c:v>46</c:v>
                </c:pt>
                <c:pt idx="75">
                  <c:v>45</c:v>
                </c:pt>
                <c:pt idx="76">
                  <c:v>44</c:v>
                </c:pt>
                <c:pt idx="77">
                  <c:v>43</c:v>
                </c:pt>
                <c:pt idx="78">
                  <c:v>42</c:v>
                </c:pt>
                <c:pt idx="79">
                  <c:v>41</c:v>
                </c:pt>
                <c:pt idx="80">
                  <c:v>40</c:v>
                </c:pt>
                <c:pt idx="81">
                  <c:v>39</c:v>
                </c:pt>
                <c:pt idx="82">
                  <c:v>38</c:v>
                </c:pt>
                <c:pt idx="83">
                  <c:v>37</c:v>
                </c:pt>
                <c:pt idx="84">
                  <c:v>36</c:v>
                </c:pt>
                <c:pt idx="85">
                  <c:v>35</c:v>
                </c:pt>
                <c:pt idx="86">
                  <c:v>34</c:v>
                </c:pt>
                <c:pt idx="87">
                  <c:v>33</c:v>
                </c:pt>
                <c:pt idx="88">
                  <c:v>32</c:v>
                </c:pt>
                <c:pt idx="89">
                  <c:v>31</c:v>
                </c:pt>
                <c:pt idx="90">
                  <c:v>30</c:v>
                </c:pt>
                <c:pt idx="91">
                  <c:v>29</c:v>
                </c:pt>
                <c:pt idx="92">
                  <c:v>28</c:v>
                </c:pt>
                <c:pt idx="93">
                  <c:v>27</c:v>
                </c:pt>
                <c:pt idx="94">
                  <c:v>26</c:v>
                </c:pt>
                <c:pt idx="95">
                  <c:v>25</c:v>
                </c:pt>
                <c:pt idx="96">
                  <c:v>24</c:v>
                </c:pt>
                <c:pt idx="97">
                  <c:v>23</c:v>
                </c:pt>
                <c:pt idx="98">
                  <c:v>22</c:v>
                </c:pt>
                <c:pt idx="99">
                  <c:v>21</c:v>
                </c:pt>
                <c:pt idx="100">
                  <c:v>20</c:v>
                </c:pt>
                <c:pt idx="101">
                  <c:v>19</c:v>
                </c:pt>
                <c:pt idx="102">
                  <c:v>18</c:v>
                </c:pt>
                <c:pt idx="103">
                  <c:v>17</c:v>
                </c:pt>
                <c:pt idx="104">
                  <c:v>16</c:v>
                </c:pt>
                <c:pt idx="105">
                  <c:v>15</c:v>
                </c:pt>
                <c:pt idx="106">
                  <c:v>14</c:v>
                </c:pt>
                <c:pt idx="107">
                  <c:v>13</c:v>
                </c:pt>
                <c:pt idx="108">
                  <c:v>12</c:v>
                </c:pt>
                <c:pt idx="109">
                  <c:v>11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7</c:v>
                </c:pt>
                <c:pt idx="114">
                  <c:v>6</c:v>
                </c:pt>
                <c:pt idx="115">
                  <c:v>5</c:v>
                </c:pt>
                <c:pt idx="116">
                  <c:v>4</c:v>
                </c:pt>
                <c:pt idx="117">
                  <c:v>3</c:v>
                </c:pt>
                <c:pt idx="118">
                  <c:v>2</c:v>
                </c:pt>
                <c:pt idx="119">
                  <c:v>1</c:v>
                </c:pt>
                <c:pt idx="120">
                  <c:v>0</c:v>
                </c:pt>
              </c:numCache>
            </c:numRef>
          </c:cat>
          <c:val>
            <c:numRef>
              <c:f>Sheet1!$C$2:$C$122</c:f>
              <c:numCache>
                <c:formatCode>0.00%</c:formatCode>
                <c:ptCount val="1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2.3E-3</c:v>
                </c:pt>
                <c:pt idx="28">
                  <c:v>2.3E-3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2.3E-3</c:v>
                </c:pt>
                <c:pt idx="35">
                  <c:v>0</c:v>
                </c:pt>
                <c:pt idx="36">
                  <c:v>0</c:v>
                </c:pt>
                <c:pt idx="37">
                  <c:v>4.4999999999999997E-3</c:v>
                </c:pt>
                <c:pt idx="38">
                  <c:v>0</c:v>
                </c:pt>
                <c:pt idx="39">
                  <c:v>2.3E-3</c:v>
                </c:pt>
                <c:pt idx="40">
                  <c:v>4.4999999999999997E-3</c:v>
                </c:pt>
                <c:pt idx="41">
                  <c:v>2.3E-3</c:v>
                </c:pt>
                <c:pt idx="42">
                  <c:v>6.7999999999999996E-3</c:v>
                </c:pt>
                <c:pt idx="43">
                  <c:v>4.4999999999999997E-3</c:v>
                </c:pt>
                <c:pt idx="44">
                  <c:v>4.4999999999999997E-3</c:v>
                </c:pt>
                <c:pt idx="45">
                  <c:v>2.3E-3</c:v>
                </c:pt>
                <c:pt idx="46">
                  <c:v>6.7999999999999996E-3</c:v>
                </c:pt>
                <c:pt idx="47">
                  <c:v>1.1299999999999999E-2</c:v>
                </c:pt>
                <c:pt idx="48">
                  <c:v>2.93E-2</c:v>
                </c:pt>
                <c:pt idx="49">
                  <c:v>3.8300000000000001E-2</c:v>
                </c:pt>
                <c:pt idx="50">
                  <c:v>3.15E-2</c:v>
                </c:pt>
                <c:pt idx="51">
                  <c:v>3.15E-2</c:v>
                </c:pt>
                <c:pt idx="52">
                  <c:v>5.6300000000000003E-2</c:v>
                </c:pt>
                <c:pt idx="53">
                  <c:v>2.7E-2</c:v>
                </c:pt>
                <c:pt idx="54">
                  <c:v>3.15E-2</c:v>
                </c:pt>
                <c:pt idx="55">
                  <c:v>3.3799999999999997E-2</c:v>
                </c:pt>
                <c:pt idx="56">
                  <c:v>5.6300000000000003E-2</c:v>
                </c:pt>
                <c:pt idx="57">
                  <c:v>4.2799999999999998E-2</c:v>
                </c:pt>
                <c:pt idx="58">
                  <c:v>4.7300000000000002E-2</c:v>
                </c:pt>
                <c:pt idx="59">
                  <c:v>3.3799999999999997E-2</c:v>
                </c:pt>
                <c:pt idx="60">
                  <c:v>3.3799999999999997E-2</c:v>
                </c:pt>
                <c:pt idx="61">
                  <c:v>4.7300000000000002E-2</c:v>
                </c:pt>
                <c:pt idx="62">
                  <c:v>6.7599999999999993E-2</c:v>
                </c:pt>
                <c:pt idx="63">
                  <c:v>6.7599999999999993E-2</c:v>
                </c:pt>
                <c:pt idx="64">
                  <c:v>6.5299999999999997E-2</c:v>
                </c:pt>
                <c:pt idx="65">
                  <c:v>5.4100000000000002E-2</c:v>
                </c:pt>
                <c:pt idx="66">
                  <c:v>6.3100000000000003E-2</c:v>
                </c:pt>
                <c:pt idx="67">
                  <c:v>4.7300000000000002E-2</c:v>
                </c:pt>
                <c:pt idx="68">
                  <c:v>2.7E-2</c:v>
                </c:pt>
                <c:pt idx="69">
                  <c:v>6.7999999999999996E-3</c:v>
                </c:pt>
                <c:pt idx="70">
                  <c:v>0</c:v>
                </c:pt>
                <c:pt idx="71">
                  <c:v>2.3E-3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2.3E-3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68-495B-BF1A-FC413C215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4388192"/>
        <c:axId val="2074369888"/>
      </c:lineChart>
      <c:catAx>
        <c:axId val="207438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369888"/>
        <c:crosses val="autoZero"/>
        <c:auto val="1"/>
        <c:lblAlgn val="ctr"/>
        <c:lblOffset val="100"/>
        <c:noMultiLvlLbl val="0"/>
      </c:catAx>
      <c:valAx>
        <c:axId val="20743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38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 smtClean="0">
                <a:effectLst/>
              </a:rPr>
              <a:t>图表</a:t>
            </a:r>
            <a:r>
              <a:rPr lang="en-US" altLang="zh-CN" sz="1862" b="0" i="0" u="none" strike="noStrike" baseline="0" dirty="0" smtClean="0">
                <a:effectLst/>
              </a:rPr>
              <a:t>4.2 </a:t>
            </a:r>
            <a:r>
              <a:rPr lang="zh-CN" altLang="en-US" dirty="0" smtClean="0"/>
              <a:t>就诊人群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无锡市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Sheet1!$A$2:$A$108</c:f>
              <c:numCache>
                <c:formatCode>General</c:formatCode>
                <c:ptCount val="107"/>
                <c:pt idx="0">
                  <c:v>106</c:v>
                </c:pt>
                <c:pt idx="1">
                  <c:v>105</c:v>
                </c:pt>
                <c:pt idx="2">
                  <c:v>104</c:v>
                </c:pt>
                <c:pt idx="3">
                  <c:v>103</c:v>
                </c:pt>
                <c:pt idx="4">
                  <c:v>102</c:v>
                </c:pt>
                <c:pt idx="5">
                  <c:v>101</c:v>
                </c:pt>
                <c:pt idx="6">
                  <c:v>100</c:v>
                </c:pt>
                <c:pt idx="7">
                  <c:v>99</c:v>
                </c:pt>
                <c:pt idx="8">
                  <c:v>98</c:v>
                </c:pt>
                <c:pt idx="9">
                  <c:v>97</c:v>
                </c:pt>
                <c:pt idx="10">
                  <c:v>96</c:v>
                </c:pt>
                <c:pt idx="11">
                  <c:v>95</c:v>
                </c:pt>
                <c:pt idx="12">
                  <c:v>94</c:v>
                </c:pt>
                <c:pt idx="13">
                  <c:v>93</c:v>
                </c:pt>
                <c:pt idx="14">
                  <c:v>92</c:v>
                </c:pt>
                <c:pt idx="15">
                  <c:v>91</c:v>
                </c:pt>
                <c:pt idx="16">
                  <c:v>90</c:v>
                </c:pt>
                <c:pt idx="17">
                  <c:v>89</c:v>
                </c:pt>
                <c:pt idx="18">
                  <c:v>88</c:v>
                </c:pt>
                <c:pt idx="19">
                  <c:v>87</c:v>
                </c:pt>
                <c:pt idx="20">
                  <c:v>86</c:v>
                </c:pt>
                <c:pt idx="21">
                  <c:v>85</c:v>
                </c:pt>
                <c:pt idx="22">
                  <c:v>84</c:v>
                </c:pt>
                <c:pt idx="23">
                  <c:v>83</c:v>
                </c:pt>
                <c:pt idx="24">
                  <c:v>82</c:v>
                </c:pt>
                <c:pt idx="25">
                  <c:v>81</c:v>
                </c:pt>
                <c:pt idx="26">
                  <c:v>80</c:v>
                </c:pt>
                <c:pt idx="27">
                  <c:v>79</c:v>
                </c:pt>
                <c:pt idx="28">
                  <c:v>78</c:v>
                </c:pt>
                <c:pt idx="29">
                  <c:v>77</c:v>
                </c:pt>
                <c:pt idx="30">
                  <c:v>76</c:v>
                </c:pt>
                <c:pt idx="31">
                  <c:v>75</c:v>
                </c:pt>
                <c:pt idx="32">
                  <c:v>74</c:v>
                </c:pt>
                <c:pt idx="33">
                  <c:v>73</c:v>
                </c:pt>
                <c:pt idx="34">
                  <c:v>72</c:v>
                </c:pt>
                <c:pt idx="35">
                  <c:v>71</c:v>
                </c:pt>
                <c:pt idx="36">
                  <c:v>70</c:v>
                </c:pt>
                <c:pt idx="37">
                  <c:v>69</c:v>
                </c:pt>
                <c:pt idx="38">
                  <c:v>68</c:v>
                </c:pt>
                <c:pt idx="39">
                  <c:v>67</c:v>
                </c:pt>
                <c:pt idx="40">
                  <c:v>66</c:v>
                </c:pt>
                <c:pt idx="41">
                  <c:v>65</c:v>
                </c:pt>
                <c:pt idx="42">
                  <c:v>64</c:v>
                </c:pt>
                <c:pt idx="43">
                  <c:v>63</c:v>
                </c:pt>
                <c:pt idx="44">
                  <c:v>62</c:v>
                </c:pt>
                <c:pt idx="45">
                  <c:v>61</c:v>
                </c:pt>
                <c:pt idx="46">
                  <c:v>60</c:v>
                </c:pt>
                <c:pt idx="47">
                  <c:v>59</c:v>
                </c:pt>
                <c:pt idx="48">
                  <c:v>58</c:v>
                </c:pt>
                <c:pt idx="49">
                  <c:v>57</c:v>
                </c:pt>
                <c:pt idx="50">
                  <c:v>56</c:v>
                </c:pt>
                <c:pt idx="51">
                  <c:v>55</c:v>
                </c:pt>
                <c:pt idx="52">
                  <c:v>54</c:v>
                </c:pt>
                <c:pt idx="53">
                  <c:v>53</c:v>
                </c:pt>
                <c:pt idx="54">
                  <c:v>52</c:v>
                </c:pt>
                <c:pt idx="55">
                  <c:v>51</c:v>
                </c:pt>
                <c:pt idx="56">
                  <c:v>50</c:v>
                </c:pt>
                <c:pt idx="57">
                  <c:v>49</c:v>
                </c:pt>
                <c:pt idx="58">
                  <c:v>48</c:v>
                </c:pt>
                <c:pt idx="59">
                  <c:v>47</c:v>
                </c:pt>
                <c:pt idx="60">
                  <c:v>46</c:v>
                </c:pt>
                <c:pt idx="61">
                  <c:v>45</c:v>
                </c:pt>
                <c:pt idx="62">
                  <c:v>44</c:v>
                </c:pt>
                <c:pt idx="63">
                  <c:v>43</c:v>
                </c:pt>
                <c:pt idx="64">
                  <c:v>42</c:v>
                </c:pt>
                <c:pt idx="65">
                  <c:v>41</c:v>
                </c:pt>
                <c:pt idx="66">
                  <c:v>40</c:v>
                </c:pt>
                <c:pt idx="67">
                  <c:v>39</c:v>
                </c:pt>
                <c:pt idx="68">
                  <c:v>38</c:v>
                </c:pt>
                <c:pt idx="69">
                  <c:v>37</c:v>
                </c:pt>
                <c:pt idx="70">
                  <c:v>36</c:v>
                </c:pt>
                <c:pt idx="71">
                  <c:v>35</c:v>
                </c:pt>
                <c:pt idx="72">
                  <c:v>34</c:v>
                </c:pt>
                <c:pt idx="73">
                  <c:v>33</c:v>
                </c:pt>
                <c:pt idx="74">
                  <c:v>32</c:v>
                </c:pt>
                <c:pt idx="75">
                  <c:v>31</c:v>
                </c:pt>
                <c:pt idx="76">
                  <c:v>30</c:v>
                </c:pt>
                <c:pt idx="77">
                  <c:v>29</c:v>
                </c:pt>
                <c:pt idx="78">
                  <c:v>28</c:v>
                </c:pt>
                <c:pt idx="79">
                  <c:v>27</c:v>
                </c:pt>
                <c:pt idx="80">
                  <c:v>26</c:v>
                </c:pt>
                <c:pt idx="81">
                  <c:v>25</c:v>
                </c:pt>
                <c:pt idx="82">
                  <c:v>24</c:v>
                </c:pt>
                <c:pt idx="83">
                  <c:v>23</c:v>
                </c:pt>
                <c:pt idx="84">
                  <c:v>22</c:v>
                </c:pt>
                <c:pt idx="85">
                  <c:v>21</c:v>
                </c:pt>
                <c:pt idx="86">
                  <c:v>20</c:v>
                </c:pt>
                <c:pt idx="87">
                  <c:v>19</c:v>
                </c:pt>
                <c:pt idx="88">
                  <c:v>18</c:v>
                </c:pt>
                <c:pt idx="89">
                  <c:v>17</c:v>
                </c:pt>
                <c:pt idx="90">
                  <c:v>16</c:v>
                </c:pt>
                <c:pt idx="91">
                  <c:v>15</c:v>
                </c:pt>
                <c:pt idx="92">
                  <c:v>14</c:v>
                </c:pt>
                <c:pt idx="93">
                  <c:v>13</c:v>
                </c:pt>
                <c:pt idx="94">
                  <c:v>12</c:v>
                </c:pt>
                <c:pt idx="95">
                  <c:v>11</c:v>
                </c:pt>
                <c:pt idx="96">
                  <c:v>10</c:v>
                </c:pt>
                <c:pt idx="97">
                  <c:v>9</c:v>
                </c:pt>
                <c:pt idx="98">
                  <c:v>8</c:v>
                </c:pt>
                <c:pt idx="99">
                  <c:v>7</c:v>
                </c:pt>
                <c:pt idx="100">
                  <c:v>6</c:v>
                </c:pt>
                <c:pt idx="101">
                  <c:v>5</c:v>
                </c:pt>
                <c:pt idx="102">
                  <c:v>4</c:v>
                </c:pt>
                <c:pt idx="103">
                  <c:v>3</c:v>
                </c:pt>
                <c:pt idx="104">
                  <c:v>2</c:v>
                </c:pt>
                <c:pt idx="105">
                  <c:v>1</c:v>
                </c:pt>
                <c:pt idx="106">
                  <c:v>0</c:v>
                </c:pt>
              </c:numCache>
            </c:numRef>
          </c:cat>
          <c:val>
            <c:numRef>
              <c:f>Sheet1!$B$2:$B$108</c:f>
              <c:numCache>
                <c:formatCode>0.00%</c:formatCode>
                <c:ptCount val="1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1E-4</c:v>
                </c:pt>
                <c:pt idx="8">
                  <c:v>1E-4</c:v>
                </c:pt>
                <c:pt idx="9">
                  <c:v>2.0000000000000001E-4</c:v>
                </c:pt>
                <c:pt idx="10">
                  <c:v>2.0000000000000001E-4</c:v>
                </c:pt>
                <c:pt idx="11">
                  <c:v>2.9999999999999997E-4</c:v>
                </c:pt>
                <c:pt idx="12">
                  <c:v>4.0000000000000002E-4</c:v>
                </c:pt>
                <c:pt idx="13">
                  <c:v>5.9999999999999995E-4</c:v>
                </c:pt>
                <c:pt idx="14">
                  <c:v>1E-3</c:v>
                </c:pt>
                <c:pt idx="15">
                  <c:v>1.1000000000000001E-3</c:v>
                </c:pt>
                <c:pt idx="16">
                  <c:v>1.4E-3</c:v>
                </c:pt>
                <c:pt idx="17">
                  <c:v>1.5E-3</c:v>
                </c:pt>
                <c:pt idx="18">
                  <c:v>2E-3</c:v>
                </c:pt>
                <c:pt idx="19">
                  <c:v>2.3999999999999998E-3</c:v>
                </c:pt>
                <c:pt idx="20">
                  <c:v>2.8E-3</c:v>
                </c:pt>
                <c:pt idx="21">
                  <c:v>3.2000000000000002E-3</c:v>
                </c:pt>
                <c:pt idx="22">
                  <c:v>3.3999999999999998E-3</c:v>
                </c:pt>
                <c:pt idx="23">
                  <c:v>3.5000000000000001E-3</c:v>
                </c:pt>
                <c:pt idx="24">
                  <c:v>4.4000000000000003E-3</c:v>
                </c:pt>
                <c:pt idx="25">
                  <c:v>4.5999999999999999E-3</c:v>
                </c:pt>
                <c:pt idx="26">
                  <c:v>5.0000000000000001E-3</c:v>
                </c:pt>
                <c:pt idx="27">
                  <c:v>6.1999999999999998E-3</c:v>
                </c:pt>
                <c:pt idx="28">
                  <c:v>5.4000000000000003E-3</c:v>
                </c:pt>
                <c:pt idx="29">
                  <c:v>5.1999999999999998E-3</c:v>
                </c:pt>
                <c:pt idx="30">
                  <c:v>7.3000000000000001E-3</c:v>
                </c:pt>
                <c:pt idx="31">
                  <c:v>7.1000000000000004E-3</c:v>
                </c:pt>
                <c:pt idx="32">
                  <c:v>9.1999999999999998E-3</c:v>
                </c:pt>
                <c:pt idx="33">
                  <c:v>1.12E-2</c:v>
                </c:pt>
                <c:pt idx="34">
                  <c:v>1.0999999999999999E-2</c:v>
                </c:pt>
                <c:pt idx="35">
                  <c:v>1.3599999999999999E-2</c:v>
                </c:pt>
                <c:pt idx="36">
                  <c:v>1.2699999999999999E-2</c:v>
                </c:pt>
                <c:pt idx="37">
                  <c:v>1.2999999999999999E-2</c:v>
                </c:pt>
                <c:pt idx="38">
                  <c:v>1.6799999999999999E-2</c:v>
                </c:pt>
                <c:pt idx="39">
                  <c:v>1.5100000000000001E-2</c:v>
                </c:pt>
                <c:pt idx="40">
                  <c:v>1.6899999999999998E-2</c:v>
                </c:pt>
                <c:pt idx="41">
                  <c:v>1.5599999999999999E-2</c:v>
                </c:pt>
                <c:pt idx="42">
                  <c:v>1.41E-2</c:v>
                </c:pt>
                <c:pt idx="43">
                  <c:v>1.7500000000000002E-2</c:v>
                </c:pt>
                <c:pt idx="44">
                  <c:v>1.46E-2</c:v>
                </c:pt>
                <c:pt idx="45">
                  <c:v>1.4200000000000001E-2</c:v>
                </c:pt>
                <c:pt idx="46">
                  <c:v>1.29E-2</c:v>
                </c:pt>
                <c:pt idx="47">
                  <c:v>8.0000000000000002E-3</c:v>
                </c:pt>
                <c:pt idx="48">
                  <c:v>1.46E-2</c:v>
                </c:pt>
                <c:pt idx="49">
                  <c:v>2.01E-2</c:v>
                </c:pt>
                <c:pt idx="50">
                  <c:v>1.55E-2</c:v>
                </c:pt>
                <c:pt idx="51">
                  <c:v>1.55E-2</c:v>
                </c:pt>
                <c:pt idx="52">
                  <c:v>1.44E-2</c:v>
                </c:pt>
                <c:pt idx="53">
                  <c:v>1.35E-2</c:v>
                </c:pt>
                <c:pt idx="54">
                  <c:v>1.7000000000000001E-2</c:v>
                </c:pt>
                <c:pt idx="55">
                  <c:v>1.7100000000000001E-2</c:v>
                </c:pt>
                <c:pt idx="56">
                  <c:v>1.95E-2</c:v>
                </c:pt>
                <c:pt idx="57">
                  <c:v>1.5100000000000001E-2</c:v>
                </c:pt>
                <c:pt idx="58">
                  <c:v>1.4E-2</c:v>
                </c:pt>
                <c:pt idx="59">
                  <c:v>1.35E-2</c:v>
                </c:pt>
                <c:pt idx="60">
                  <c:v>1.4E-2</c:v>
                </c:pt>
                <c:pt idx="61">
                  <c:v>1.41E-2</c:v>
                </c:pt>
                <c:pt idx="62">
                  <c:v>1.4200000000000001E-2</c:v>
                </c:pt>
                <c:pt idx="63">
                  <c:v>1.38E-2</c:v>
                </c:pt>
                <c:pt idx="64">
                  <c:v>1.46E-2</c:v>
                </c:pt>
                <c:pt idx="65">
                  <c:v>1.4999999999999999E-2</c:v>
                </c:pt>
                <c:pt idx="66">
                  <c:v>1.44E-2</c:v>
                </c:pt>
                <c:pt idx="67">
                  <c:v>1.8100000000000002E-2</c:v>
                </c:pt>
                <c:pt idx="68">
                  <c:v>1.9199999999999998E-2</c:v>
                </c:pt>
                <c:pt idx="69">
                  <c:v>1.72E-2</c:v>
                </c:pt>
                <c:pt idx="70">
                  <c:v>1.7100000000000001E-2</c:v>
                </c:pt>
                <c:pt idx="71">
                  <c:v>1.8499999999999999E-2</c:v>
                </c:pt>
                <c:pt idx="72">
                  <c:v>2.2499999999999999E-2</c:v>
                </c:pt>
                <c:pt idx="73">
                  <c:v>2.64E-2</c:v>
                </c:pt>
                <c:pt idx="74">
                  <c:v>2.5100000000000001E-2</c:v>
                </c:pt>
                <c:pt idx="75">
                  <c:v>2.6800000000000001E-2</c:v>
                </c:pt>
                <c:pt idx="76">
                  <c:v>2.5100000000000001E-2</c:v>
                </c:pt>
                <c:pt idx="77">
                  <c:v>1.9099999999999999E-2</c:v>
                </c:pt>
                <c:pt idx="78">
                  <c:v>1.6199999999999999E-2</c:v>
                </c:pt>
                <c:pt idx="79">
                  <c:v>1.4200000000000001E-2</c:v>
                </c:pt>
                <c:pt idx="80">
                  <c:v>1.2E-2</c:v>
                </c:pt>
                <c:pt idx="81">
                  <c:v>1.06E-2</c:v>
                </c:pt>
                <c:pt idx="82">
                  <c:v>8.0999999999999996E-3</c:v>
                </c:pt>
                <c:pt idx="83">
                  <c:v>5.4999999999999997E-3</c:v>
                </c:pt>
                <c:pt idx="84">
                  <c:v>3.5000000000000001E-3</c:v>
                </c:pt>
                <c:pt idx="85">
                  <c:v>2.2000000000000001E-3</c:v>
                </c:pt>
                <c:pt idx="86">
                  <c:v>2.0999999999999999E-3</c:v>
                </c:pt>
                <c:pt idx="87">
                  <c:v>2.0999999999999999E-3</c:v>
                </c:pt>
                <c:pt idx="88">
                  <c:v>2.5000000000000001E-3</c:v>
                </c:pt>
                <c:pt idx="89">
                  <c:v>1.6999999999999999E-3</c:v>
                </c:pt>
                <c:pt idx="90">
                  <c:v>1.9E-3</c:v>
                </c:pt>
                <c:pt idx="91">
                  <c:v>2.2000000000000001E-3</c:v>
                </c:pt>
                <c:pt idx="92">
                  <c:v>2.8E-3</c:v>
                </c:pt>
                <c:pt idx="93">
                  <c:v>2.8E-3</c:v>
                </c:pt>
                <c:pt idx="94">
                  <c:v>3.5999999999999999E-3</c:v>
                </c:pt>
                <c:pt idx="95">
                  <c:v>5.3E-3</c:v>
                </c:pt>
                <c:pt idx="96">
                  <c:v>6.8999999999999999E-3</c:v>
                </c:pt>
                <c:pt idx="97">
                  <c:v>9.4000000000000004E-3</c:v>
                </c:pt>
                <c:pt idx="98">
                  <c:v>1.11E-2</c:v>
                </c:pt>
                <c:pt idx="99">
                  <c:v>8.8000000000000005E-3</c:v>
                </c:pt>
                <c:pt idx="100">
                  <c:v>1.0699999999999999E-2</c:v>
                </c:pt>
                <c:pt idx="101">
                  <c:v>8.8000000000000005E-3</c:v>
                </c:pt>
                <c:pt idx="102">
                  <c:v>1.12E-2</c:v>
                </c:pt>
                <c:pt idx="103">
                  <c:v>7.4999999999999997E-3</c:v>
                </c:pt>
                <c:pt idx="104">
                  <c:v>5.4999999999999997E-3</c:v>
                </c:pt>
                <c:pt idx="105">
                  <c:v>6.4999999999999997E-3</c:v>
                </c:pt>
                <c:pt idx="106">
                  <c:v>3.2000000000000002E-3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84-47C2-80BA-14E7A7868D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滨湖胡埭富润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Sheet1!$A$2:$A$108</c:f>
              <c:numCache>
                <c:formatCode>General</c:formatCode>
                <c:ptCount val="107"/>
                <c:pt idx="0">
                  <c:v>106</c:v>
                </c:pt>
                <c:pt idx="1">
                  <c:v>105</c:v>
                </c:pt>
                <c:pt idx="2">
                  <c:v>104</c:v>
                </c:pt>
                <c:pt idx="3">
                  <c:v>103</c:v>
                </c:pt>
                <c:pt idx="4">
                  <c:v>102</c:v>
                </c:pt>
                <c:pt idx="5">
                  <c:v>101</c:v>
                </c:pt>
                <c:pt idx="6">
                  <c:v>100</c:v>
                </c:pt>
                <c:pt idx="7">
                  <c:v>99</c:v>
                </c:pt>
                <c:pt idx="8">
                  <c:v>98</c:v>
                </c:pt>
                <c:pt idx="9">
                  <c:v>97</c:v>
                </c:pt>
                <c:pt idx="10">
                  <c:v>96</c:v>
                </c:pt>
                <c:pt idx="11">
                  <c:v>95</c:v>
                </c:pt>
                <c:pt idx="12">
                  <c:v>94</c:v>
                </c:pt>
                <c:pt idx="13">
                  <c:v>93</c:v>
                </c:pt>
                <c:pt idx="14">
                  <c:v>92</c:v>
                </c:pt>
                <c:pt idx="15">
                  <c:v>91</c:v>
                </c:pt>
                <c:pt idx="16">
                  <c:v>90</c:v>
                </c:pt>
                <c:pt idx="17">
                  <c:v>89</c:v>
                </c:pt>
                <c:pt idx="18">
                  <c:v>88</c:v>
                </c:pt>
                <c:pt idx="19">
                  <c:v>87</c:v>
                </c:pt>
                <c:pt idx="20">
                  <c:v>86</c:v>
                </c:pt>
                <c:pt idx="21">
                  <c:v>85</c:v>
                </c:pt>
                <c:pt idx="22">
                  <c:v>84</c:v>
                </c:pt>
                <c:pt idx="23">
                  <c:v>83</c:v>
                </c:pt>
                <c:pt idx="24">
                  <c:v>82</c:v>
                </c:pt>
                <c:pt idx="25">
                  <c:v>81</c:v>
                </c:pt>
                <c:pt idx="26">
                  <c:v>80</c:v>
                </c:pt>
                <c:pt idx="27">
                  <c:v>79</c:v>
                </c:pt>
                <c:pt idx="28">
                  <c:v>78</c:v>
                </c:pt>
                <c:pt idx="29">
                  <c:v>77</c:v>
                </c:pt>
                <c:pt idx="30">
                  <c:v>76</c:v>
                </c:pt>
                <c:pt idx="31">
                  <c:v>75</c:v>
                </c:pt>
                <c:pt idx="32">
                  <c:v>74</c:v>
                </c:pt>
                <c:pt idx="33">
                  <c:v>73</c:v>
                </c:pt>
                <c:pt idx="34">
                  <c:v>72</c:v>
                </c:pt>
                <c:pt idx="35">
                  <c:v>71</c:v>
                </c:pt>
                <c:pt idx="36">
                  <c:v>70</c:v>
                </c:pt>
                <c:pt idx="37">
                  <c:v>69</c:v>
                </c:pt>
                <c:pt idx="38">
                  <c:v>68</c:v>
                </c:pt>
                <c:pt idx="39">
                  <c:v>67</c:v>
                </c:pt>
                <c:pt idx="40">
                  <c:v>66</c:v>
                </c:pt>
                <c:pt idx="41">
                  <c:v>65</c:v>
                </c:pt>
                <c:pt idx="42">
                  <c:v>64</c:v>
                </c:pt>
                <c:pt idx="43">
                  <c:v>63</c:v>
                </c:pt>
                <c:pt idx="44">
                  <c:v>62</c:v>
                </c:pt>
                <c:pt idx="45">
                  <c:v>61</c:v>
                </c:pt>
                <c:pt idx="46">
                  <c:v>60</c:v>
                </c:pt>
                <c:pt idx="47">
                  <c:v>59</c:v>
                </c:pt>
                <c:pt idx="48">
                  <c:v>58</c:v>
                </c:pt>
                <c:pt idx="49">
                  <c:v>57</c:v>
                </c:pt>
                <c:pt idx="50">
                  <c:v>56</c:v>
                </c:pt>
                <c:pt idx="51">
                  <c:v>55</c:v>
                </c:pt>
                <c:pt idx="52">
                  <c:v>54</c:v>
                </c:pt>
                <c:pt idx="53">
                  <c:v>53</c:v>
                </c:pt>
                <c:pt idx="54">
                  <c:v>52</c:v>
                </c:pt>
                <c:pt idx="55">
                  <c:v>51</c:v>
                </c:pt>
                <c:pt idx="56">
                  <c:v>50</c:v>
                </c:pt>
                <c:pt idx="57">
                  <c:v>49</c:v>
                </c:pt>
                <c:pt idx="58">
                  <c:v>48</c:v>
                </c:pt>
                <c:pt idx="59">
                  <c:v>47</c:v>
                </c:pt>
                <c:pt idx="60">
                  <c:v>46</c:v>
                </c:pt>
                <c:pt idx="61">
                  <c:v>45</c:v>
                </c:pt>
                <c:pt idx="62">
                  <c:v>44</c:v>
                </c:pt>
                <c:pt idx="63">
                  <c:v>43</c:v>
                </c:pt>
                <c:pt idx="64">
                  <c:v>42</c:v>
                </c:pt>
                <c:pt idx="65">
                  <c:v>41</c:v>
                </c:pt>
                <c:pt idx="66">
                  <c:v>40</c:v>
                </c:pt>
                <c:pt idx="67">
                  <c:v>39</c:v>
                </c:pt>
                <c:pt idx="68">
                  <c:v>38</c:v>
                </c:pt>
                <c:pt idx="69">
                  <c:v>37</c:v>
                </c:pt>
                <c:pt idx="70">
                  <c:v>36</c:v>
                </c:pt>
                <c:pt idx="71">
                  <c:v>35</c:v>
                </c:pt>
                <c:pt idx="72">
                  <c:v>34</c:v>
                </c:pt>
                <c:pt idx="73">
                  <c:v>33</c:v>
                </c:pt>
                <c:pt idx="74">
                  <c:v>32</c:v>
                </c:pt>
                <c:pt idx="75">
                  <c:v>31</c:v>
                </c:pt>
                <c:pt idx="76">
                  <c:v>30</c:v>
                </c:pt>
                <c:pt idx="77">
                  <c:v>29</c:v>
                </c:pt>
                <c:pt idx="78">
                  <c:v>28</c:v>
                </c:pt>
                <c:pt idx="79">
                  <c:v>27</c:v>
                </c:pt>
                <c:pt idx="80">
                  <c:v>26</c:v>
                </c:pt>
                <c:pt idx="81">
                  <c:v>25</c:v>
                </c:pt>
                <c:pt idx="82">
                  <c:v>24</c:v>
                </c:pt>
                <c:pt idx="83">
                  <c:v>23</c:v>
                </c:pt>
                <c:pt idx="84">
                  <c:v>22</c:v>
                </c:pt>
                <c:pt idx="85">
                  <c:v>21</c:v>
                </c:pt>
                <c:pt idx="86">
                  <c:v>20</c:v>
                </c:pt>
                <c:pt idx="87">
                  <c:v>19</c:v>
                </c:pt>
                <c:pt idx="88">
                  <c:v>18</c:v>
                </c:pt>
                <c:pt idx="89">
                  <c:v>17</c:v>
                </c:pt>
                <c:pt idx="90">
                  <c:v>16</c:v>
                </c:pt>
                <c:pt idx="91">
                  <c:v>15</c:v>
                </c:pt>
                <c:pt idx="92">
                  <c:v>14</c:v>
                </c:pt>
                <c:pt idx="93">
                  <c:v>13</c:v>
                </c:pt>
                <c:pt idx="94">
                  <c:v>12</c:v>
                </c:pt>
                <c:pt idx="95">
                  <c:v>11</c:v>
                </c:pt>
                <c:pt idx="96">
                  <c:v>10</c:v>
                </c:pt>
                <c:pt idx="97">
                  <c:v>9</c:v>
                </c:pt>
                <c:pt idx="98">
                  <c:v>8</c:v>
                </c:pt>
                <c:pt idx="99">
                  <c:v>7</c:v>
                </c:pt>
                <c:pt idx="100">
                  <c:v>6</c:v>
                </c:pt>
                <c:pt idx="101">
                  <c:v>5</c:v>
                </c:pt>
                <c:pt idx="102">
                  <c:v>4</c:v>
                </c:pt>
                <c:pt idx="103">
                  <c:v>3</c:v>
                </c:pt>
                <c:pt idx="104">
                  <c:v>2</c:v>
                </c:pt>
                <c:pt idx="105">
                  <c:v>1</c:v>
                </c:pt>
                <c:pt idx="106">
                  <c:v>0</c:v>
                </c:pt>
              </c:numCache>
            </c:numRef>
          </c:cat>
          <c:val>
            <c:numRef>
              <c:f>Sheet1!$C$2:$C$108</c:f>
              <c:numCache>
                <c:formatCode>0.00%</c:formatCode>
                <c:ptCount val="1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2.5999999999999999E-3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5.1999999999999998E-3</c:v>
                </c:pt>
                <c:pt idx="24">
                  <c:v>0</c:v>
                </c:pt>
                <c:pt idx="25">
                  <c:v>2.5999999999999999E-3</c:v>
                </c:pt>
                <c:pt idx="26">
                  <c:v>2.5999999999999999E-3</c:v>
                </c:pt>
                <c:pt idx="27">
                  <c:v>2.5999999999999999E-3</c:v>
                </c:pt>
                <c:pt idx="28">
                  <c:v>2.5999999999999999E-3</c:v>
                </c:pt>
                <c:pt idx="29">
                  <c:v>5.1999999999999998E-3</c:v>
                </c:pt>
                <c:pt idx="30">
                  <c:v>5.1999999999999998E-3</c:v>
                </c:pt>
                <c:pt idx="31">
                  <c:v>2.5999999999999999E-3</c:v>
                </c:pt>
                <c:pt idx="32">
                  <c:v>7.9000000000000008E-3</c:v>
                </c:pt>
                <c:pt idx="33">
                  <c:v>1.0500000000000001E-2</c:v>
                </c:pt>
                <c:pt idx="34">
                  <c:v>3.1399999999999997E-2</c:v>
                </c:pt>
                <c:pt idx="35">
                  <c:v>4.19E-2</c:v>
                </c:pt>
                <c:pt idx="36">
                  <c:v>3.1399999999999997E-2</c:v>
                </c:pt>
                <c:pt idx="37">
                  <c:v>3.4000000000000002E-2</c:v>
                </c:pt>
                <c:pt idx="38">
                  <c:v>5.7599999999999998E-2</c:v>
                </c:pt>
                <c:pt idx="39">
                  <c:v>2.8799999999999999E-2</c:v>
                </c:pt>
                <c:pt idx="40">
                  <c:v>2.6200000000000001E-2</c:v>
                </c:pt>
                <c:pt idx="41">
                  <c:v>2.8799999999999999E-2</c:v>
                </c:pt>
                <c:pt idx="42">
                  <c:v>5.5E-2</c:v>
                </c:pt>
                <c:pt idx="43">
                  <c:v>4.4499999999999998E-2</c:v>
                </c:pt>
                <c:pt idx="44">
                  <c:v>4.9700000000000001E-2</c:v>
                </c:pt>
                <c:pt idx="45">
                  <c:v>3.1399999999999997E-2</c:v>
                </c:pt>
                <c:pt idx="46">
                  <c:v>3.4000000000000002E-2</c:v>
                </c:pt>
                <c:pt idx="47">
                  <c:v>4.9700000000000001E-2</c:v>
                </c:pt>
                <c:pt idx="48">
                  <c:v>6.8099999999999994E-2</c:v>
                </c:pt>
                <c:pt idx="49">
                  <c:v>7.3300000000000004E-2</c:v>
                </c:pt>
                <c:pt idx="50">
                  <c:v>6.54E-2</c:v>
                </c:pt>
                <c:pt idx="51">
                  <c:v>4.7100000000000003E-2</c:v>
                </c:pt>
                <c:pt idx="52">
                  <c:v>6.54E-2</c:v>
                </c:pt>
                <c:pt idx="53">
                  <c:v>4.7100000000000003E-2</c:v>
                </c:pt>
                <c:pt idx="54">
                  <c:v>2.8799999999999999E-2</c:v>
                </c:pt>
                <c:pt idx="55">
                  <c:v>5.1999999999999998E-3</c:v>
                </c:pt>
                <c:pt idx="56">
                  <c:v>0</c:v>
                </c:pt>
                <c:pt idx="57">
                  <c:v>2.5999999999999999E-3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2.5999999999999999E-3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4-47C2-80BA-14E7A7868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8139936"/>
        <c:axId val="2108151584"/>
      </c:lineChart>
      <c:catAx>
        <c:axId val="21081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151584"/>
        <c:crosses val="autoZero"/>
        <c:auto val="1"/>
        <c:lblAlgn val="ctr"/>
        <c:lblOffset val="100"/>
        <c:noMultiLvlLbl val="0"/>
      </c:catAx>
      <c:valAx>
        <c:axId val="210815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81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图表</a:t>
            </a:r>
            <a:r>
              <a:rPr lang="en-US" altLang="zh-CN" dirty="0" smtClean="0"/>
              <a:t>5.1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就诊率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无锡市</c:v>
                </c:pt>
                <c:pt idx="1">
                  <c:v>滨湖胡埭富润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0.20519999999999999</c:v>
                </c:pt>
                <c:pt idx="1">
                  <c:v>0.48930000000000001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C-407B-87DF-B8F8395BE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291024"/>
        <c:axId val="325297264"/>
      </c:barChart>
      <c:catAx>
        <c:axId val="3252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97264"/>
        <c:crosses val="autoZero"/>
        <c:auto val="1"/>
        <c:lblAlgn val="ctr"/>
        <c:lblOffset val="100"/>
        <c:noMultiLvlLbl val="0"/>
      </c:catAx>
      <c:valAx>
        <c:axId val="32529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 smtClean="0">
                <a:effectLst/>
              </a:rPr>
              <a:t>图表</a:t>
            </a:r>
            <a:r>
              <a:rPr lang="en-US" altLang="zh-CN" sz="1862" b="0" i="0" u="none" strike="noStrike" baseline="0" dirty="0" smtClean="0">
                <a:effectLst/>
              </a:rPr>
              <a:t>5.2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人均就诊次数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无锡市</c:v>
                </c:pt>
                <c:pt idx="1">
                  <c:v>滨湖胡埭富润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5.62</c:v>
                </c:pt>
                <c:pt idx="1">
                  <c:v>27.95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5-4D2A-9F4F-9BCB3DF37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254160"/>
        <c:axId val="321258320"/>
      </c:barChart>
      <c:catAx>
        <c:axId val="32125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258320"/>
        <c:crosses val="autoZero"/>
        <c:auto val="1"/>
        <c:lblAlgn val="ctr"/>
        <c:lblOffset val="100"/>
        <c:noMultiLvlLbl val="0"/>
      </c:catAx>
      <c:valAx>
        <c:axId val="3212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25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458967015729546"/>
          <c:y val="0.9049112351704961"/>
          <c:w val="0.33082065968540908"/>
          <c:h val="7.352989440114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就诊率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无锡市</c:v>
                </c:pt>
                <c:pt idx="1">
                  <c:v>滨湖胡埭富润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3.2399999999999998E-2</c:v>
                </c:pt>
                <c:pt idx="1">
                  <c:v>0.27560000000000001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C-407B-87DF-B8F8395BE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291024"/>
        <c:axId val="325297264"/>
      </c:barChart>
      <c:catAx>
        <c:axId val="3252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97264"/>
        <c:crosses val="autoZero"/>
        <c:auto val="1"/>
        <c:lblAlgn val="ctr"/>
        <c:lblOffset val="100"/>
        <c:noMultiLvlLbl val="0"/>
      </c:catAx>
      <c:valAx>
        <c:axId val="32529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人均就诊次数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无锡市</c:v>
                </c:pt>
                <c:pt idx="1">
                  <c:v>滨湖胡埭富润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5-4D2A-9F4F-9BCB3DF37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254160"/>
        <c:axId val="321258320"/>
      </c:barChart>
      <c:catAx>
        <c:axId val="32125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258320"/>
        <c:crosses val="autoZero"/>
        <c:auto val="1"/>
        <c:lblAlgn val="ctr"/>
        <c:lblOffset val="100"/>
        <c:noMultiLvlLbl val="0"/>
      </c:catAx>
      <c:valAx>
        <c:axId val="3212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125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就诊率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无锡市</c:v>
                </c:pt>
                <c:pt idx="1">
                  <c:v>滨湖胡埭富润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3.5400000000000001E-2</c:v>
                </c:pt>
                <c:pt idx="1">
                  <c:v>0.41389999999999999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C-407B-87DF-B8F8395BE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291024"/>
        <c:axId val="325297264"/>
      </c:barChart>
      <c:catAx>
        <c:axId val="3252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97264"/>
        <c:crosses val="autoZero"/>
        <c:auto val="1"/>
        <c:lblAlgn val="ctr"/>
        <c:lblOffset val="100"/>
        <c:noMultiLvlLbl val="0"/>
      </c:catAx>
      <c:valAx>
        <c:axId val="32529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2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9D03-522D-42CC-9F8E-2689DD5C2203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CFF5-255F-4306-8A74-5B90034E2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ECFF5-255F-4306-8A74-5B90034E20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23" y="365124"/>
            <a:ext cx="12104077" cy="608842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/>
              <a:t>疾病谱</a:t>
            </a:r>
            <a:r>
              <a:rPr lang="zh-CN" altLang="en-US" sz="7200" dirty="0" smtClean="0"/>
              <a:t>空间分布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异常分析</a:t>
            </a:r>
            <a:r>
              <a:rPr lang="zh-CN" altLang="en-US" sz="7200" dirty="0"/>
              <a:t>报告</a:t>
            </a:r>
          </a:p>
        </p:txBody>
      </p:sp>
    </p:spTree>
    <p:extLst>
      <p:ext uri="{BB962C8B-B14F-4D97-AF65-F5344CB8AC3E}">
        <p14:creationId xmlns:p14="http://schemas.microsoft.com/office/powerpoint/2010/main" val="16501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9287" y="2692689"/>
            <a:ext cx="4613563" cy="1325563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小区总览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450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90946"/>
            <a:ext cx="10780728" cy="88179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）小区总览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80664"/>
              </p:ext>
            </p:extLst>
          </p:nvPr>
        </p:nvGraphicFramePr>
        <p:xfrm>
          <a:off x="0" y="1312314"/>
          <a:ext cx="11346873" cy="506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287">
                  <a:extLst>
                    <a:ext uri="{9D8B030D-6E8A-4147-A177-3AD203B41FA5}">
                      <a16:colId xmlns:a16="http://schemas.microsoft.com/office/drawing/2014/main" val="1928295596"/>
                    </a:ext>
                  </a:extLst>
                </a:gridCol>
                <a:gridCol w="3755651">
                  <a:extLst>
                    <a:ext uri="{9D8B030D-6E8A-4147-A177-3AD203B41FA5}">
                      <a16:colId xmlns:a16="http://schemas.microsoft.com/office/drawing/2014/main" val="2124851340"/>
                    </a:ext>
                  </a:extLst>
                </a:gridCol>
                <a:gridCol w="3223935">
                  <a:extLst>
                    <a:ext uri="{9D8B030D-6E8A-4147-A177-3AD203B41FA5}">
                      <a16:colId xmlns:a16="http://schemas.microsoft.com/office/drawing/2014/main" val="1946033712"/>
                    </a:ext>
                  </a:extLst>
                </a:gridCol>
              </a:tblGrid>
              <a:tr h="4233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无锡市整体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小区整体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4158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统计时间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年整年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80369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统计类型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门诊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109178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医保人数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3486773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1289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医保年龄分布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PPT15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67618"/>
                  </a:ext>
                </a:extLst>
              </a:tr>
              <a:tr h="40770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就诊人数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715364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382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988642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就诊年龄分布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PPT15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62960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就诊次数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4023416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10676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87123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就诊率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20.52%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86.04%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18404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人均就诊次数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27.95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00145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调整的就诊率（图表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5.1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20.52%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48.93%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50395"/>
                  </a:ext>
                </a:extLst>
              </a:tr>
              <a:tr h="4233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调整的人均就诊次数（图表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5.2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5.62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27.95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9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647" y="349134"/>
            <a:ext cx="10302702" cy="71809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）小区医保人群的年龄分布</a:t>
            </a:r>
            <a:endParaRPr lang="zh-CN" altLang="en-US" sz="3600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891494368"/>
              </p:ext>
            </p:extLst>
          </p:nvPr>
        </p:nvGraphicFramePr>
        <p:xfrm>
          <a:off x="5037513" y="1193492"/>
          <a:ext cx="6967912" cy="5149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248165009"/>
              </p:ext>
            </p:extLst>
          </p:nvPr>
        </p:nvGraphicFramePr>
        <p:xfrm>
          <a:off x="58189" y="1645921"/>
          <a:ext cx="4721629" cy="367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2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28" y="173933"/>
            <a:ext cx="12083241" cy="59083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）医保人群和就诊人群的不同年龄人数的占比分布对比</a:t>
            </a:r>
            <a:endParaRPr lang="zh-CN" altLang="en-US" sz="36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32238624"/>
              </p:ext>
            </p:extLst>
          </p:nvPr>
        </p:nvGraphicFramePr>
        <p:xfrm>
          <a:off x="45028" y="1328267"/>
          <a:ext cx="5765568" cy="483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62098031"/>
              </p:ext>
            </p:extLst>
          </p:nvPr>
        </p:nvGraphicFramePr>
        <p:xfrm>
          <a:off x="5910351" y="1328267"/>
          <a:ext cx="6151416" cy="483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245" y="118941"/>
            <a:ext cx="7505521" cy="93183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）小区的二大指标</a:t>
            </a:r>
            <a:endParaRPr lang="zh-CN" altLang="en-US" sz="36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57724539"/>
              </p:ext>
            </p:extLst>
          </p:nvPr>
        </p:nvGraphicFramePr>
        <p:xfrm>
          <a:off x="1254974" y="1855175"/>
          <a:ext cx="3900735" cy="353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75806763"/>
              </p:ext>
            </p:extLst>
          </p:nvPr>
        </p:nvGraphicFramePr>
        <p:xfrm>
          <a:off x="6236364" y="1855175"/>
          <a:ext cx="3914290" cy="353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22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633" y="2385118"/>
            <a:ext cx="6691745" cy="1325563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小区疾病</a:t>
            </a:r>
            <a:r>
              <a:rPr lang="en-US" altLang="zh-CN" sz="6000" dirty="0" smtClean="0"/>
              <a:t>I10</a:t>
            </a:r>
            <a:r>
              <a:rPr lang="zh-CN" altLang="en-US" sz="6000" dirty="0" smtClean="0"/>
              <a:t>总览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752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49" y="149630"/>
            <a:ext cx="10515600" cy="88179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）小区疾病</a:t>
            </a:r>
            <a:r>
              <a:rPr lang="en-US" altLang="zh-CN" sz="3600" dirty="0" smtClean="0"/>
              <a:t>I10</a:t>
            </a:r>
            <a:r>
              <a:rPr lang="zh-CN" altLang="en-US" sz="3600" dirty="0" smtClean="0"/>
              <a:t>总览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16902"/>
              </p:ext>
            </p:extLst>
          </p:nvPr>
        </p:nvGraphicFramePr>
        <p:xfrm>
          <a:off x="539449" y="1239243"/>
          <a:ext cx="9412019" cy="44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583">
                  <a:extLst>
                    <a:ext uri="{9D8B030D-6E8A-4147-A177-3AD203B41FA5}">
                      <a16:colId xmlns:a16="http://schemas.microsoft.com/office/drawing/2014/main" val="4034116261"/>
                    </a:ext>
                  </a:extLst>
                </a:gridCol>
                <a:gridCol w="3115242">
                  <a:extLst>
                    <a:ext uri="{9D8B030D-6E8A-4147-A177-3AD203B41FA5}">
                      <a16:colId xmlns:a16="http://schemas.microsoft.com/office/drawing/2014/main" val="405780080"/>
                    </a:ext>
                  </a:extLst>
                </a:gridCol>
                <a:gridCol w="2674194">
                  <a:extLst>
                    <a:ext uri="{9D8B030D-6E8A-4147-A177-3AD203B41FA5}">
                      <a16:colId xmlns:a16="http://schemas.microsoft.com/office/drawing/2014/main" val="1153656625"/>
                    </a:ext>
                  </a:extLst>
                </a:gridCol>
              </a:tblGrid>
              <a:tr h="439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无锡市</a:t>
                      </a:r>
                      <a:r>
                        <a:rPr lang="en-US" altLang="zh-CN" dirty="0" smtClean="0"/>
                        <a:t>I10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小区</a:t>
                      </a:r>
                      <a:r>
                        <a:rPr lang="en-US" altLang="zh-CN" dirty="0" smtClean="0"/>
                        <a:t>I10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73880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统计时间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年整年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67684"/>
                  </a:ext>
                </a:extLst>
              </a:tr>
              <a:tr h="4506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统计类型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门诊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16359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医保人数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3486773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2747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疾病就诊人数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113109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72885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就诊次数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542398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6292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就诊率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3.24%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50.23%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27270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人均就诊次数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4.80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7.68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508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就诊率（调整）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3.24%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27.56%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49608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人均就诊次数（调整）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4.80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7.68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245" y="118941"/>
            <a:ext cx="7505521" cy="93183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）疾病</a:t>
            </a:r>
            <a:r>
              <a:rPr lang="en-US" altLang="zh-CN" sz="3600" dirty="0" smtClean="0"/>
              <a:t>I10</a:t>
            </a:r>
            <a:r>
              <a:rPr lang="zh-CN" altLang="en-US" sz="3600" dirty="0" smtClean="0"/>
              <a:t>的二个指标</a:t>
            </a:r>
            <a:endParaRPr lang="zh-CN" altLang="en-US" sz="36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474683175"/>
              </p:ext>
            </p:extLst>
          </p:nvPr>
        </p:nvGraphicFramePr>
        <p:xfrm>
          <a:off x="972343" y="1838551"/>
          <a:ext cx="3900735" cy="353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203745017"/>
              </p:ext>
            </p:extLst>
          </p:nvPr>
        </p:nvGraphicFramePr>
        <p:xfrm>
          <a:off x="6003608" y="1971555"/>
          <a:ext cx="3914290" cy="353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6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510" y="290312"/>
            <a:ext cx="10929850" cy="111453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）小区</a:t>
            </a:r>
            <a:r>
              <a:rPr lang="en-US" altLang="zh-CN" sz="3600" dirty="0" smtClean="0"/>
              <a:t>I10</a:t>
            </a:r>
            <a:r>
              <a:rPr lang="zh-CN" altLang="en-US" sz="3600" dirty="0" smtClean="0"/>
              <a:t>历年的门诊就诊对比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23208" y="3859009"/>
            <a:ext cx="11704319" cy="18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说明</a:t>
            </a:r>
            <a:r>
              <a:rPr lang="en-US" altLang="zh-CN" sz="1600" dirty="0" smtClean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(1)</a:t>
            </a:r>
            <a:r>
              <a:rPr lang="zh-CN" altLang="en-US" sz="1600" dirty="0" smtClean="0"/>
              <a:t>由于</a:t>
            </a:r>
            <a:r>
              <a:rPr lang="zh-CN" altLang="en-US" sz="1600" dirty="0"/>
              <a:t>本身数据</a:t>
            </a:r>
            <a:r>
              <a:rPr lang="zh-CN" altLang="en-US" sz="1600" dirty="0" smtClean="0"/>
              <a:t>量</a:t>
            </a:r>
            <a:r>
              <a:rPr lang="zh-CN" altLang="en-US" sz="1600" dirty="0"/>
              <a:t>限制</a:t>
            </a:r>
            <a:r>
              <a:rPr lang="zh-CN" altLang="en-US" sz="1600" dirty="0" smtClean="0"/>
              <a:t>，只能看连续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年的数据；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(2)</a:t>
            </a:r>
            <a:r>
              <a:rPr lang="zh-CN" altLang="en-US" sz="1600" dirty="0" smtClean="0"/>
              <a:t>其中，</a:t>
            </a:r>
            <a:r>
              <a:rPr lang="en-US" altLang="zh-CN" sz="1600" dirty="0" smtClean="0"/>
              <a:t>2019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1-5</a:t>
            </a:r>
            <a:r>
              <a:rPr lang="zh-CN" altLang="en-US" sz="1600" dirty="0" smtClean="0"/>
              <a:t>月的该小区门诊数据缺失，待确认，是缺失，还是因为习惯性下半年开始刷医保卡骗保性质；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(3)</a:t>
            </a:r>
            <a:r>
              <a:rPr lang="zh-CN" altLang="en-US" sz="1600" dirty="0" smtClean="0"/>
              <a:t>自身对比，因此未</a:t>
            </a:r>
            <a:r>
              <a:rPr lang="zh-CN" altLang="en-US" sz="1600" dirty="0"/>
              <a:t>加入年龄</a:t>
            </a:r>
            <a:r>
              <a:rPr lang="zh-CN" altLang="en-US" sz="1600" dirty="0" smtClean="0"/>
              <a:t>调整；</a:t>
            </a:r>
            <a:endParaRPr lang="zh-CN" altLang="en-US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4697"/>
              </p:ext>
            </p:extLst>
          </p:nvPr>
        </p:nvGraphicFramePr>
        <p:xfrm>
          <a:off x="723208" y="1792704"/>
          <a:ext cx="8339379" cy="1573950"/>
        </p:xfrm>
        <a:graphic>
          <a:graphicData uri="http://schemas.openxmlformats.org/drawingml/2006/table">
            <a:tbl>
              <a:tblPr/>
              <a:tblGrid>
                <a:gridCol w="1369414">
                  <a:extLst>
                    <a:ext uri="{9D8B030D-6E8A-4147-A177-3AD203B41FA5}">
                      <a16:colId xmlns:a16="http://schemas.microsoft.com/office/drawing/2014/main" val="2936239089"/>
                    </a:ext>
                  </a:extLst>
                </a:gridCol>
                <a:gridCol w="737377">
                  <a:extLst>
                    <a:ext uri="{9D8B030D-6E8A-4147-A177-3AD203B41FA5}">
                      <a16:colId xmlns:a16="http://schemas.microsoft.com/office/drawing/2014/main" val="1991565891"/>
                    </a:ext>
                  </a:extLst>
                </a:gridCol>
                <a:gridCol w="1035839">
                  <a:extLst>
                    <a:ext uri="{9D8B030D-6E8A-4147-A177-3AD203B41FA5}">
                      <a16:colId xmlns:a16="http://schemas.microsoft.com/office/drawing/2014/main" val="2181583646"/>
                    </a:ext>
                  </a:extLst>
                </a:gridCol>
                <a:gridCol w="579367">
                  <a:extLst>
                    <a:ext uri="{9D8B030D-6E8A-4147-A177-3AD203B41FA5}">
                      <a16:colId xmlns:a16="http://schemas.microsoft.com/office/drawing/2014/main" val="1206780521"/>
                    </a:ext>
                  </a:extLst>
                </a:gridCol>
                <a:gridCol w="948056">
                  <a:extLst>
                    <a:ext uri="{9D8B030D-6E8A-4147-A177-3AD203B41FA5}">
                      <a16:colId xmlns:a16="http://schemas.microsoft.com/office/drawing/2014/main" val="1238255636"/>
                    </a:ext>
                  </a:extLst>
                </a:gridCol>
                <a:gridCol w="948056">
                  <a:extLst>
                    <a:ext uri="{9D8B030D-6E8A-4147-A177-3AD203B41FA5}">
                      <a16:colId xmlns:a16="http://schemas.microsoft.com/office/drawing/2014/main" val="3725772086"/>
                    </a:ext>
                  </a:extLst>
                </a:gridCol>
                <a:gridCol w="1351856">
                  <a:extLst>
                    <a:ext uri="{9D8B030D-6E8A-4147-A177-3AD203B41FA5}">
                      <a16:colId xmlns:a16="http://schemas.microsoft.com/office/drawing/2014/main" val="3164671004"/>
                    </a:ext>
                  </a:extLst>
                </a:gridCol>
                <a:gridCol w="1369414">
                  <a:extLst>
                    <a:ext uri="{9D8B030D-6E8A-4147-A177-3AD203B41FA5}">
                      <a16:colId xmlns:a16="http://schemas.microsoft.com/office/drawing/2014/main" val="1723500419"/>
                    </a:ext>
                  </a:extLst>
                </a:gridCol>
              </a:tblGrid>
              <a:tr h="524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dis_cat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clinic_type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人均就诊次数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37223"/>
                  </a:ext>
                </a:extLst>
              </a:tr>
              <a:tr h="524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07480"/>
                  </a:ext>
                </a:extLst>
              </a:tr>
              <a:tr h="524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50.23%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26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1760" y="2385118"/>
            <a:ext cx="6608618" cy="1325563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小区疾病</a:t>
            </a:r>
            <a:r>
              <a:rPr lang="en-US" altLang="zh-CN" sz="6000" dirty="0" smtClean="0"/>
              <a:t>J06</a:t>
            </a:r>
            <a:r>
              <a:rPr lang="zh-CN" altLang="en-US" sz="6000" dirty="0" smtClean="0"/>
              <a:t>总览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505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1946" y="25705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671946" y="1408056"/>
            <a:ext cx="10640008" cy="4841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立项中的各项说明（通用说明）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数据选取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）数据筛选及可用性说明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）分析目的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）分析指标与分析方法说明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异常小区异常疾病分析报告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）小区总览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）小区疾病</a:t>
            </a:r>
            <a:r>
              <a:rPr lang="en-US" altLang="zh-CN" sz="1600" dirty="0"/>
              <a:t>I10</a:t>
            </a:r>
            <a:r>
              <a:rPr lang="zh-CN" altLang="en-US" sz="1600" dirty="0"/>
              <a:t>总览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）小区疾病</a:t>
            </a:r>
            <a:r>
              <a:rPr lang="en-US" altLang="zh-CN" sz="1600" dirty="0"/>
              <a:t>J06</a:t>
            </a:r>
            <a:r>
              <a:rPr lang="zh-CN" altLang="en-US" sz="1600" dirty="0"/>
              <a:t>总览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）就诊类特征统计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）用药类特征统计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959" y="0"/>
            <a:ext cx="10515600" cy="88179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）小区疾病</a:t>
            </a:r>
            <a:r>
              <a:rPr lang="en-US" altLang="zh-CN" sz="3600" dirty="0" smtClean="0"/>
              <a:t>J06</a:t>
            </a:r>
            <a:r>
              <a:rPr lang="zh-CN" altLang="en-US" sz="3600" dirty="0" smtClean="0"/>
              <a:t>总览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40910"/>
              </p:ext>
            </p:extLst>
          </p:nvPr>
        </p:nvGraphicFramePr>
        <p:xfrm>
          <a:off x="548959" y="1181054"/>
          <a:ext cx="9359545" cy="44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583">
                  <a:extLst>
                    <a:ext uri="{9D8B030D-6E8A-4147-A177-3AD203B41FA5}">
                      <a16:colId xmlns:a16="http://schemas.microsoft.com/office/drawing/2014/main" val="4034116261"/>
                    </a:ext>
                  </a:extLst>
                </a:gridCol>
                <a:gridCol w="3115242">
                  <a:extLst>
                    <a:ext uri="{9D8B030D-6E8A-4147-A177-3AD203B41FA5}">
                      <a16:colId xmlns:a16="http://schemas.microsoft.com/office/drawing/2014/main" val="405780080"/>
                    </a:ext>
                  </a:extLst>
                </a:gridCol>
                <a:gridCol w="2621720">
                  <a:extLst>
                    <a:ext uri="{9D8B030D-6E8A-4147-A177-3AD203B41FA5}">
                      <a16:colId xmlns:a16="http://schemas.microsoft.com/office/drawing/2014/main" val="119458241"/>
                    </a:ext>
                  </a:extLst>
                </a:gridCol>
              </a:tblGrid>
              <a:tr h="439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无锡市</a:t>
                      </a:r>
                      <a:r>
                        <a:rPr lang="en-US" altLang="zh-CN" dirty="0" smtClean="0"/>
                        <a:t>J06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小区</a:t>
                      </a:r>
                      <a:r>
                        <a:rPr lang="en-US" altLang="zh-CN" dirty="0" smtClean="0"/>
                        <a:t>J06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73880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统计时间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r>
                        <a:rPr lang="zh-CN" altLang="en-US" dirty="0" smtClean="0"/>
                        <a:t>年整年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67684"/>
                  </a:ext>
                </a:extLst>
              </a:tr>
              <a:tr h="4506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统计类型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门诊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16359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医保人数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3486773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2747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疾病就诊人数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123295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72885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就诊次数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348082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3739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6292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就诊率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3.54%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68.92%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27270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人均就诊次数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2.82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12.22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508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就诊率（调整）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3.54%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41.39%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49608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人均就诊次数（调整）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2.82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12.22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3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245" y="118941"/>
            <a:ext cx="7505521" cy="93183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）疾病</a:t>
            </a:r>
            <a:r>
              <a:rPr lang="en-US" altLang="zh-CN" sz="3600" dirty="0" smtClean="0"/>
              <a:t>J06</a:t>
            </a:r>
            <a:r>
              <a:rPr lang="zh-CN" altLang="en-US" sz="3600" dirty="0" smtClean="0"/>
              <a:t>的三个指标</a:t>
            </a:r>
            <a:endParaRPr lang="zh-CN" altLang="en-US" sz="36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547082596"/>
              </p:ext>
            </p:extLst>
          </p:nvPr>
        </p:nvGraphicFramePr>
        <p:xfrm>
          <a:off x="756212" y="1855176"/>
          <a:ext cx="3900735" cy="353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786680851"/>
              </p:ext>
            </p:extLst>
          </p:nvPr>
        </p:nvGraphicFramePr>
        <p:xfrm>
          <a:off x="5804103" y="1855176"/>
          <a:ext cx="3914290" cy="353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68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950" y="365126"/>
            <a:ext cx="10929850" cy="111453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）小区</a:t>
            </a:r>
            <a:r>
              <a:rPr lang="en-US" altLang="zh-CN" sz="3600" dirty="0" smtClean="0"/>
              <a:t>I06</a:t>
            </a:r>
            <a:r>
              <a:rPr lang="zh-CN" altLang="en-US" sz="3600" dirty="0" smtClean="0"/>
              <a:t>历年的门诊就诊对比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3950" y="3917198"/>
            <a:ext cx="11704319" cy="18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说明</a:t>
            </a:r>
            <a:r>
              <a:rPr lang="en-US" altLang="zh-CN" sz="1600" dirty="0" smtClean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(1)</a:t>
            </a:r>
            <a:r>
              <a:rPr lang="zh-CN" altLang="en-US" sz="1600" dirty="0" smtClean="0"/>
              <a:t>由于</a:t>
            </a:r>
            <a:r>
              <a:rPr lang="zh-CN" altLang="en-US" sz="1600" dirty="0"/>
              <a:t>本身数据</a:t>
            </a:r>
            <a:r>
              <a:rPr lang="zh-CN" altLang="en-US" sz="1600" dirty="0" smtClean="0"/>
              <a:t>量</a:t>
            </a:r>
            <a:r>
              <a:rPr lang="zh-CN" altLang="en-US" sz="1600" dirty="0"/>
              <a:t>限制</a:t>
            </a:r>
            <a:r>
              <a:rPr lang="zh-CN" altLang="en-US" sz="1600" dirty="0" smtClean="0"/>
              <a:t>，只能看连续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年的数据；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(2)</a:t>
            </a:r>
            <a:r>
              <a:rPr lang="zh-CN" altLang="en-US" sz="1600" dirty="0" smtClean="0"/>
              <a:t>其中，</a:t>
            </a:r>
            <a:r>
              <a:rPr lang="en-US" altLang="zh-CN" sz="1600" dirty="0" smtClean="0"/>
              <a:t>2019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1-5</a:t>
            </a:r>
            <a:r>
              <a:rPr lang="zh-CN" altLang="en-US" sz="1600" dirty="0" smtClean="0"/>
              <a:t>月的该小区门诊数据缺失，待确认，是缺失，还是因为习惯性下半年开始刷医保卡骗保性质；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(3)</a:t>
            </a:r>
            <a:r>
              <a:rPr lang="zh-CN" altLang="en-US" sz="1600" dirty="0" smtClean="0"/>
              <a:t>自身对比，因此未</a:t>
            </a:r>
            <a:r>
              <a:rPr lang="zh-CN" altLang="en-US" sz="1600" dirty="0"/>
              <a:t>加入年龄</a:t>
            </a:r>
            <a:r>
              <a:rPr lang="zh-CN" altLang="en-US" sz="1600" dirty="0" smtClean="0"/>
              <a:t>调整；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52604"/>
              </p:ext>
            </p:extLst>
          </p:nvPr>
        </p:nvGraphicFramePr>
        <p:xfrm>
          <a:off x="554874" y="1886224"/>
          <a:ext cx="7478275" cy="1862817"/>
        </p:xfrm>
        <a:graphic>
          <a:graphicData uri="http://schemas.openxmlformats.org/drawingml/2006/table">
            <a:tbl>
              <a:tblPr/>
              <a:tblGrid>
                <a:gridCol w="1322688">
                  <a:extLst>
                    <a:ext uri="{9D8B030D-6E8A-4147-A177-3AD203B41FA5}">
                      <a16:colId xmlns:a16="http://schemas.microsoft.com/office/drawing/2014/main" val="3492521097"/>
                    </a:ext>
                  </a:extLst>
                </a:gridCol>
                <a:gridCol w="712217">
                  <a:extLst>
                    <a:ext uri="{9D8B030D-6E8A-4147-A177-3AD203B41FA5}">
                      <a16:colId xmlns:a16="http://schemas.microsoft.com/office/drawing/2014/main" val="703494735"/>
                    </a:ext>
                  </a:extLst>
                </a:gridCol>
                <a:gridCol w="1000495">
                  <a:extLst>
                    <a:ext uri="{9D8B030D-6E8A-4147-A177-3AD203B41FA5}">
                      <a16:colId xmlns:a16="http://schemas.microsoft.com/office/drawing/2014/main" val="2851614344"/>
                    </a:ext>
                  </a:extLst>
                </a:gridCol>
                <a:gridCol w="559599">
                  <a:extLst>
                    <a:ext uri="{9D8B030D-6E8A-4147-A177-3AD203B41FA5}">
                      <a16:colId xmlns:a16="http://schemas.microsoft.com/office/drawing/2014/main" val="1874325288"/>
                    </a:ext>
                  </a:extLst>
                </a:gridCol>
                <a:gridCol w="915707">
                  <a:extLst>
                    <a:ext uri="{9D8B030D-6E8A-4147-A177-3AD203B41FA5}">
                      <a16:colId xmlns:a16="http://schemas.microsoft.com/office/drawing/2014/main" val="2734270575"/>
                    </a:ext>
                  </a:extLst>
                </a:gridCol>
                <a:gridCol w="915707">
                  <a:extLst>
                    <a:ext uri="{9D8B030D-6E8A-4147-A177-3AD203B41FA5}">
                      <a16:colId xmlns:a16="http://schemas.microsoft.com/office/drawing/2014/main" val="1189303405"/>
                    </a:ext>
                  </a:extLst>
                </a:gridCol>
                <a:gridCol w="729174">
                  <a:extLst>
                    <a:ext uri="{9D8B030D-6E8A-4147-A177-3AD203B41FA5}">
                      <a16:colId xmlns:a16="http://schemas.microsoft.com/office/drawing/2014/main" val="2076617186"/>
                    </a:ext>
                  </a:extLst>
                </a:gridCol>
                <a:gridCol w="1322688">
                  <a:extLst>
                    <a:ext uri="{9D8B030D-6E8A-4147-A177-3AD203B41FA5}">
                      <a16:colId xmlns:a16="http://schemas.microsoft.com/office/drawing/2014/main" val="2267174851"/>
                    </a:ext>
                  </a:extLst>
                </a:gridCol>
              </a:tblGrid>
              <a:tr h="620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dis_cat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clinic_type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人均就诊次数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821393"/>
                  </a:ext>
                </a:extLst>
              </a:tr>
              <a:tr h="6209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67.79%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32277"/>
                  </a:ext>
                </a:extLst>
              </a:tr>
              <a:tr h="6209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68.92%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1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8138" y="2385118"/>
            <a:ext cx="6492240" cy="1325563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4.</a:t>
            </a:r>
            <a:r>
              <a:rPr lang="zh-CN" altLang="en-US" sz="6000" dirty="0" smtClean="0"/>
              <a:t>就诊类特征统计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62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）小区就诊次数人数分布对比情况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07731514"/>
              </p:ext>
            </p:extLst>
          </p:nvPr>
        </p:nvGraphicFramePr>
        <p:xfrm>
          <a:off x="1546168" y="1833573"/>
          <a:ext cx="7549804" cy="445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13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）小区</a:t>
            </a:r>
            <a:r>
              <a:rPr lang="en-US" altLang="zh-CN" sz="3600" dirty="0"/>
              <a:t>2</a:t>
            </a:r>
            <a:r>
              <a:rPr lang="zh-CN" altLang="en-US" sz="3600" dirty="0" smtClean="0"/>
              <a:t>个疾病的分布</a:t>
            </a:r>
            <a:endParaRPr lang="zh-CN" altLang="en-US" sz="3600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60885688"/>
              </p:ext>
            </p:extLst>
          </p:nvPr>
        </p:nvGraphicFramePr>
        <p:xfrm>
          <a:off x="136697" y="1690688"/>
          <a:ext cx="5233325" cy="4676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207996136"/>
              </p:ext>
            </p:extLst>
          </p:nvPr>
        </p:nvGraphicFramePr>
        <p:xfrm>
          <a:off x="5843847" y="1690687"/>
          <a:ext cx="5509953" cy="4676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83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888" y="365125"/>
            <a:ext cx="10216342" cy="782031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</a:t>
            </a:r>
            <a:r>
              <a:rPr lang="zh-CN" altLang="zh-CN" sz="3600" dirty="0" smtClean="0"/>
              <a:t>就诊</a:t>
            </a:r>
            <a:r>
              <a:rPr lang="en-US" altLang="zh-CN" sz="3600" dirty="0"/>
              <a:t>icd3</a:t>
            </a:r>
            <a:r>
              <a:rPr lang="zh-CN" altLang="zh-CN" sz="3600" dirty="0"/>
              <a:t>种类数量的人数</a:t>
            </a:r>
            <a:r>
              <a:rPr lang="zh-CN" altLang="zh-CN" sz="3600" dirty="0" smtClean="0"/>
              <a:t>分布</a:t>
            </a:r>
            <a:endParaRPr lang="zh-CN" altLang="en-US" sz="3600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15878905"/>
              </p:ext>
            </p:extLst>
          </p:nvPr>
        </p:nvGraphicFramePr>
        <p:xfrm>
          <a:off x="1358669" y="123505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6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12285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种疾病</a:t>
            </a:r>
            <a:r>
              <a:rPr lang="zh-CN" altLang="zh-CN" sz="3600" dirty="0" smtClean="0"/>
              <a:t>就诊</a:t>
            </a:r>
            <a:r>
              <a:rPr lang="en-US" altLang="zh-CN" sz="3600" dirty="0"/>
              <a:t>icd3</a:t>
            </a:r>
            <a:r>
              <a:rPr lang="zh-CN" altLang="zh-CN" sz="3600" dirty="0"/>
              <a:t>种类数量的人数分布</a:t>
            </a:r>
            <a:endParaRPr lang="zh-CN" altLang="en-US" sz="3600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815592272"/>
              </p:ext>
            </p:extLst>
          </p:nvPr>
        </p:nvGraphicFramePr>
        <p:xfrm>
          <a:off x="166255" y="1778924"/>
          <a:ext cx="5869247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600588063"/>
              </p:ext>
            </p:extLst>
          </p:nvPr>
        </p:nvGraphicFramePr>
        <p:xfrm>
          <a:off x="6533802" y="1778924"/>
          <a:ext cx="4995950" cy="4351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91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817" y="930"/>
            <a:ext cx="11230495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）不同</a:t>
            </a:r>
            <a:r>
              <a:rPr lang="zh-CN" altLang="en-US" sz="3600" dirty="0"/>
              <a:t>就诊天数间隔下的就诊次数分布</a:t>
            </a:r>
            <a:r>
              <a:rPr lang="zh-CN" altLang="en-US" sz="3600" dirty="0" smtClean="0"/>
              <a:t>情况</a:t>
            </a:r>
            <a:endParaRPr lang="zh-CN" altLang="en-US" sz="3600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265013367"/>
              </p:ext>
            </p:extLst>
          </p:nvPr>
        </p:nvGraphicFramePr>
        <p:xfrm>
          <a:off x="1624677" y="1085427"/>
          <a:ext cx="8109528" cy="4600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07818" y="5921433"/>
            <a:ext cx="6941128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rgbClr val="FF0000"/>
                </a:solidFill>
              </a:rPr>
              <a:t>具体到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类疾病下的天数分布与用药药量之间的数据，详见</a:t>
            </a:r>
            <a:r>
              <a:rPr lang="en-US" altLang="zh-CN" sz="1400" dirty="0" smtClean="0">
                <a:solidFill>
                  <a:srgbClr val="FF0000"/>
                </a:solidFill>
              </a:rPr>
              <a:t>PPT35&amp;PPT36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74815" y="182380"/>
            <a:ext cx="10780221" cy="532014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）疾病门诊就诊医疗费用统计</a:t>
            </a:r>
            <a:endParaRPr lang="zh-CN" altLang="en-US" sz="36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4815" y="4602423"/>
            <a:ext cx="10746973" cy="33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 smtClean="0"/>
              <a:t>- </a:t>
            </a:r>
            <a:r>
              <a:rPr lang="zh-CN" altLang="en-US" sz="1800" dirty="0" smtClean="0"/>
              <a:t>疾病</a:t>
            </a:r>
            <a:r>
              <a:rPr lang="en-US" altLang="zh-CN" sz="1800" dirty="0" smtClean="0"/>
              <a:t>J06</a:t>
            </a:r>
            <a:endParaRPr lang="zh-CN" altLang="en-US" sz="1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4926641"/>
            <a:ext cx="12192000" cy="12829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2878777"/>
            <a:ext cx="12192000" cy="1307834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74815" y="2491513"/>
            <a:ext cx="10746973" cy="33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 smtClean="0"/>
              <a:t>- </a:t>
            </a:r>
            <a:r>
              <a:rPr lang="zh-CN" altLang="en-US" sz="1800" dirty="0" smtClean="0"/>
              <a:t>疾病</a:t>
            </a:r>
            <a:r>
              <a:rPr lang="en-US" altLang="zh-CN" sz="1800" dirty="0" smtClean="0"/>
              <a:t>I10</a:t>
            </a:r>
            <a:endParaRPr lang="zh-CN" altLang="en-US" sz="18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983"/>
              </p:ext>
            </p:extLst>
          </p:nvPr>
        </p:nvGraphicFramePr>
        <p:xfrm>
          <a:off x="452004" y="818402"/>
          <a:ext cx="7962900" cy="1257300"/>
        </p:xfrm>
        <a:graphic>
          <a:graphicData uri="http://schemas.openxmlformats.org/drawingml/2006/table">
            <a:tbl>
              <a:tblPr/>
              <a:tblGrid>
                <a:gridCol w="866430">
                  <a:extLst>
                    <a:ext uri="{9D8B030D-6E8A-4147-A177-3AD203B41FA5}">
                      <a16:colId xmlns:a16="http://schemas.microsoft.com/office/drawing/2014/main" val="1170957460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98222890"/>
                    </a:ext>
                  </a:extLst>
                </a:gridCol>
                <a:gridCol w="787086">
                  <a:extLst>
                    <a:ext uri="{9D8B030D-6E8A-4147-A177-3AD203B41FA5}">
                      <a16:colId xmlns:a16="http://schemas.microsoft.com/office/drawing/2014/main" val="1060091142"/>
                    </a:ext>
                  </a:extLst>
                </a:gridCol>
                <a:gridCol w="926730">
                  <a:extLst>
                    <a:ext uri="{9D8B030D-6E8A-4147-A177-3AD203B41FA5}">
                      <a16:colId xmlns:a16="http://schemas.microsoft.com/office/drawing/2014/main" val="1368214672"/>
                    </a:ext>
                  </a:extLst>
                </a:gridCol>
                <a:gridCol w="863256">
                  <a:extLst>
                    <a:ext uri="{9D8B030D-6E8A-4147-A177-3AD203B41FA5}">
                      <a16:colId xmlns:a16="http://schemas.microsoft.com/office/drawing/2014/main" val="3712235791"/>
                    </a:ext>
                  </a:extLst>
                </a:gridCol>
                <a:gridCol w="863256">
                  <a:extLst>
                    <a:ext uri="{9D8B030D-6E8A-4147-A177-3AD203B41FA5}">
                      <a16:colId xmlns:a16="http://schemas.microsoft.com/office/drawing/2014/main" val="2582039224"/>
                    </a:ext>
                  </a:extLst>
                </a:gridCol>
                <a:gridCol w="1142544">
                  <a:extLst>
                    <a:ext uri="{9D8B030D-6E8A-4147-A177-3AD203B41FA5}">
                      <a16:colId xmlns:a16="http://schemas.microsoft.com/office/drawing/2014/main" val="3087749308"/>
                    </a:ext>
                  </a:extLst>
                </a:gridCol>
                <a:gridCol w="863256">
                  <a:extLst>
                    <a:ext uri="{9D8B030D-6E8A-4147-A177-3AD203B41FA5}">
                      <a16:colId xmlns:a16="http://schemas.microsoft.com/office/drawing/2014/main" val="2825793699"/>
                    </a:ext>
                  </a:extLst>
                </a:gridCol>
                <a:gridCol w="863256">
                  <a:extLst>
                    <a:ext uri="{9D8B030D-6E8A-4147-A177-3AD203B41FA5}">
                      <a16:colId xmlns:a16="http://schemas.microsoft.com/office/drawing/2014/main" val="152348151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医疗费总额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帐户支付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统筹支付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自付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金额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自费金额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现金支付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0002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1344521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164070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889156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74758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36434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289480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37062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02944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31976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04" y="818402"/>
            <a:ext cx="333422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05093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dirty="0" smtClean="0"/>
              <a:t>一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立项中的各类说明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en-US" sz="6000" dirty="0" smtClean="0"/>
              <a:t>（通用说明）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811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17077"/>
              </p:ext>
            </p:extLst>
          </p:nvPr>
        </p:nvGraphicFramePr>
        <p:xfrm>
          <a:off x="512616" y="1309703"/>
          <a:ext cx="9753602" cy="3238500"/>
        </p:xfrm>
        <a:graphic>
          <a:graphicData uri="http://schemas.openxmlformats.org/drawingml/2006/table">
            <a:tbl>
              <a:tblPr/>
              <a:tblGrid>
                <a:gridCol w="990278">
                  <a:extLst>
                    <a:ext uri="{9D8B030D-6E8A-4147-A177-3AD203B41FA5}">
                      <a16:colId xmlns:a16="http://schemas.microsoft.com/office/drawing/2014/main" val="1857170481"/>
                    </a:ext>
                  </a:extLst>
                </a:gridCol>
                <a:gridCol w="685577">
                  <a:extLst>
                    <a:ext uri="{9D8B030D-6E8A-4147-A177-3AD203B41FA5}">
                      <a16:colId xmlns:a16="http://schemas.microsoft.com/office/drawing/2014/main" val="2774112457"/>
                    </a:ext>
                  </a:extLst>
                </a:gridCol>
                <a:gridCol w="901407">
                  <a:extLst>
                    <a:ext uri="{9D8B030D-6E8A-4147-A177-3AD203B41FA5}">
                      <a16:colId xmlns:a16="http://schemas.microsoft.com/office/drawing/2014/main" val="1882830906"/>
                    </a:ext>
                  </a:extLst>
                </a:gridCol>
                <a:gridCol w="901407">
                  <a:extLst>
                    <a:ext uri="{9D8B030D-6E8A-4147-A177-3AD203B41FA5}">
                      <a16:colId xmlns:a16="http://schemas.microsoft.com/office/drawing/2014/main" val="26277743"/>
                    </a:ext>
                  </a:extLst>
                </a:gridCol>
                <a:gridCol w="1056931">
                  <a:extLst>
                    <a:ext uri="{9D8B030D-6E8A-4147-A177-3AD203B41FA5}">
                      <a16:colId xmlns:a16="http://schemas.microsoft.com/office/drawing/2014/main" val="357293989"/>
                    </a:ext>
                  </a:extLst>
                </a:gridCol>
                <a:gridCol w="977582">
                  <a:extLst>
                    <a:ext uri="{9D8B030D-6E8A-4147-A177-3AD203B41FA5}">
                      <a16:colId xmlns:a16="http://schemas.microsoft.com/office/drawing/2014/main" val="1375040360"/>
                    </a:ext>
                  </a:extLst>
                </a:gridCol>
                <a:gridCol w="977582">
                  <a:extLst>
                    <a:ext uri="{9D8B030D-6E8A-4147-A177-3AD203B41FA5}">
                      <a16:colId xmlns:a16="http://schemas.microsoft.com/office/drawing/2014/main" val="855425768"/>
                    </a:ext>
                  </a:extLst>
                </a:gridCol>
                <a:gridCol w="1307674">
                  <a:extLst>
                    <a:ext uri="{9D8B030D-6E8A-4147-A177-3AD203B41FA5}">
                      <a16:colId xmlns:a16="http://schemas.microsoft.com/office/drawing/2014/main" val="2630553823"/>
                    </a:ext>
                  </a:extLst>
                </a:gridCol>
                <a:gridCol w="977582">
                  <a:extLst>
                    <a:ext uri="{9D8B030D-6E8A-4147-A177-3AD203B41FA5}">
                      <a16:colId xmlns:a16="http://schemas.microsoft.com/office/drawing/2014/main" val="1577966245"/>
                    </a:ext>
                  </a:extLst>
                </a:gridCol>
                <a:gridCol w="977582">
                  <a:extLst>
                    <a:ext uri="{9D8B030D-6E8A-4147-A177-3AD203B41FA5}">
                      <a16:colId xmlns:a16="http://schemas.microsoft.com/office/drawing/2014/main" val="11089634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医院等级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医疗费总额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帐户支付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统筹支付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自付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金额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自费金额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现金支付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2611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1,024,941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128,913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702,345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57,245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30,197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193,683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868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2,740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1,878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633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5626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29,843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9,536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12,497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2,668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1,210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7,810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4813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3229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53026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289,737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25,621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174,315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14,844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5,027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87,987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63516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2,786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4637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滨湖胡埭富润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503332"/>
                  </a:ext>
                </a:extLst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616" y="473190"/>
            <a:ext cx="10938164" cy="61577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）不同医院等级下的门诊医疗费用统计</a:t>
            </a:r>
            <a:endParaRPr lang="zh-CN" altLang="en-US" sz="36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12616" y="48987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）其中，每一个</a:t>
            </a:r>
            <a:r>
              <a:rPr lang="en-US" altLang="zh-CN" sz="1600" dirty="0" err="1" smtClean="0"/>
              <a:t>psn_no</a:t>
            </a:r>
            <a:r>
              <a:rPr lang="zh-CN" altLang="en-US" sz="1600" dirty="0" smtClean="0"/>
              <a:t>如果去过不同等级医院，那么这个</a:t>
            </a:r>
            <a:r>
              <a:rPr lang="en-US" altLang="zh-CN" sz="1600" dirty="0" err="1" smtClean="0"/>
              <a:t>psn_no</a:t>
            </a:r>
            <a:r>
              <a:rPr lang="zh-CN" altLang="en-US" sz="1600" dirty="0"/>
              <a:t>会</a:t>
            </a:r>
            <a:r>
              <a:rPr lang="zh-CN" altLang="en-US" sz="1600" dirty="0" smtClean="0"/>
              <a:t>被重复记录到就诊人数中；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）其中，医院等级最低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时，就呈现了多人次高总额高频小额的</a:t>
            </a:r>
            <a:r>
              <a:rPr lang="zh-CN" altLang="en-US" sz="1600" dirty="0"/>
              <a:t>类似于脑中风村</a:t>
            </a:r>
            <a:r>
              <a:rPr lang="zh-CN" altLang="en-US" sz="1600" dirty="0" smtClean="0"/>
              <a:t>性质的现象；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1309703"/>
            <a:ext cx="333422" cy="13367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2540476"/>
            <a:ext cx="362001" cy="1046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18" y="3564520"/>
            <a:ext cx="362001" cy="9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631767"/>
            <a:ext cx="11762509" cy="95659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）疾病</a:t>
            </a:r>
            <a:r>
              <a:rPr lang="en-US" altLang="zh-CN" sz="3600" dirty="0" smtClean="0"/>
              <a:t>I10-</a:t>
            </a:r>
            <a:r>
              <a:rPr lang="zh-CN" altLang="en-US" sz="3600" dirty="0" smtClean="0"/>
              <a:t>不同医院等级下的门诊医疗费用统计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737"/>
            <a:ext cx="12192000" cy="28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8065" y="864523"/>
            <a:ext cx="11704320" cy="61577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9</a:t>
            </a:r>
            <a:r>
              <a:rPr lang="zh-CN" altLang="en-US" sz="3600" dirty="0" smtClean="0"/>
              <a:t>）疾病</a:t>
            </a:r>
            <a:r>
              <a:rPr lang="en-US" altLang="zh-CN" sz="3600" dirty="0" smtClean="0"/>
              <a:t>J06-</a:t>
            </a:r>
            <a:r>
              <a:rPr lang="zh-CN" altLang="en-US" sz="3600" dirty="0" smtClean="0"/>
              <a:t>不同医院等级下的门诊医疗费用统计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135"/>
            <a:ext cx="12192000" cy="25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8634" y="2385118"/>
            <a:ext cx="6375862" cy="1325563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5. </a:t>
            </a:r>
            <a:r>
              <a:rPr lang="zh-CN" altLang="en-US" sz="6000" dirty="0" smtClean="0"/>
              <a:t>用药类特征统计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821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304700" cy="686859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  <a:r>
              <a:rPr lang="zh-CN" altLang="zh-CN" sz="3600" dirty="0" smtClean="0"/>
              <a:t>小区</a:t>
            </a:r>
            <a:r>
              <a:rPr lang="zh-CN" altLang="en-US" sz="3600" dirty="0"/>
              <a:t>被</a:t>
            </a:r>
            <a:r>
              <a:rPr lang="zh-CN" altLang="en-US" sz="3600" dirty="0" smtClean="0"/>
              <a:t>购买人数最多的</a:t>
            </a:r>
            <a:r>
              <a:rPr lang="en-US" altLang="zh-CN" sz="3600" dirty="0" smtClean="0"/>
              <a:t>top20</a:t>
            </a:r>
            <a:r>
              <a:rPr lang="zh-CN" altLang="en-US" sz="3600" dirty="0" smtClean="0"/>
              <a:t>的项目统计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18256"/>
              </p:ext>
            </p:extLst>
          </p:nvPr>
        </p:nvGraphicFramePr>
        <p:xfrm>
          <a:off x="0" y="773091"/>
          <a:ext cx="12192000" cy="5073348"/>
        </p:xfrm>
        <a:graphic>
          <a:graphicData uri="http://schemas.openxmlformats.org/drawingml/2006/table">
            <a:tbl>
              <a:tblPr/>
              <a:tblGrid>
                <a:gridCol w="349135">
                  <a:extLst>
                    <a:ext uri="{9D8B030D-6E8A-4147-A177-3AD203B41FA5}">
                      <a16:colId xmlns:a16="http://schemas.microsoft.com/office/drawing/2014/main" val="1062663152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479562324"/>
                    </a:ext>
                  </a:extLst>
                </a:gridCol>
                <a:gridCol w="1155558">
                  <a:extLst>
                    <a:ext uri="{9D8B030D-6E8A-4147-A177-3AD203B41FA5}">
                      <a16:colId xmlns:a16="http://schemas.microsoft.com/office/drawing/2014/main" val="3727309707"/>
                    </a:ext>
                  </a:extLst>
                </a:gridCol>
                <a:gridCol w="442898">
                  <a:extLst>
                    <a:ext uri="{9D8B030D-6E8A-4147-A177-3AD203B41FA5}">
                      <a16:colId xmlns:a16="http://schemas.microsoft.com/office/drawing/2014/main" val="505269321"/>
                    </a:ext>
                  </a:extLst>
                </a:gridCol>
                <a:gridCol w="442898">
                  <a:extLst>
                    <a:ext uri="{9D8B030D-6E8A-4147-A177-3AD203B41FA5}">
                      <a16:colId xmlns:a16="http://schemas.microsoft.com/office/drawing/2014/main" val="110428542"/>
                    </a:ext>
                  </a:extLst>
                </a:gridCol>
                <a:gridCol w="436747">
                  <a:extLst>
                    <a:ext uri="{9D8B030D-6E8A-4147-A177-3AD203B41FA5}">
                      <a16:colId xmlns:a16="http://schemas.microsoft.com/office/drawing/2014/main" val="3634911189"/>
                    </a:ext>
                  </a:extLst>
                </a:gridCol>
                <a:gridCol w="738163">
                  <a:extLst>
                    <a:ext uri="{9D8B030D-6E8A-4147-A177-3AD203B41FA5}">
                      <a16:colId xmlns:a16="http://schemas.microsoft.com/office/drawing/2014/main" val="3410315096"/>
                    </a:ext>
                  </a:extLst>
                </a:gridCol>
                <a:gridCol w="879645">
                  <a:extLst>
                    <a:ext uri="{9D8B030D-6E8A-4147-A177-3AD203B41FA5}">
                      <a16:colId xmlns:a16="http://schemas.microsoft.com/office/drawing/2014/main" val="3910234200"/>
                    </a:ext>
                  </a:extLst>
                </a:gridCol>
                <a:gridCol w="442898">
                  <a:extLst>
                    <a:ext uri="{9D8B030D-6E8A-4147-A177-3AD203B41FA5}">
                      <a16:colId xmlns:a16="http://schemas.microsoft.com/office/drawing/2014/main" val="2719122518"/>
                    </a:ext>
                  </a:extLst>
                </a:gridCol>
                <a:gridCol w="697154">
                  <a:extLst>
                    <a:ext uri="{9D8B030D-6E8A-4147-A177-3AD203B41FA5}">
                      <a16:colId xmlns:a16="http://schemas.microsoft.com/office/drawing/2014/main" val="3832586116"/>
                    </a:ext>
                  </a:extLst>
                </a:gridCol>
                <a:gridCol w="688952">
                  <a:extLst>
                    <a:ext uri="{9D8B030D-6E8A-4147-A177-3AD203B41FA5}">
                      <a16:colId xmlns:a16="http://schemas.microsoft.com/office/drawing/2014/main" val="4107007745"/>
                    </a:ext>
                  </a:extLst>
                </a:gridCol>
                <a:gridCol w="688952">
                  <a:extLst>
                    <a:ext uri="{9D8B030D-6E8A-4147-A177-3AD203B41FA5}">
                      <a16:colId xmlns:a16="http://schemas.microsoft.com/office/drawing/2014/main" val="1774984900"/>
                    </a:ext>
                  </a:extLst>
                </a:gridCol>
                <a:gridCol w="1000622">
                  <a:extLst>
                    <a:ext uri="{9D8B030D-6E8A-4147-A177-3AD203B41FA5}">
                      <a16:colId xmlns:a16="http://schemas.microsoft.com/office/drawing/2014/main" val="1921281744"/>
                    </a:ext>
                  </a:extLst>
                </a:gridCol>
                <a:gridCol w="1000622">
                  <a:extLst>
                    <a:ext uri="{9D8B030D-6E8A-4147-A177-3AD203B41FA5}">
                      <a16:colId xmlns:a16="http://schemas.microsoft.com/office/drawing/2014/main" val="3633877610"/>
                    </a:ext>
                  </a:extLst>
                </a:gridCol>
                <a:gridCol w="1140053">
                  <a:extLst>
                    <a:ext uri="{9D8B030D-6E8A-4147-A177-3AD203B41FA5}">
                      <a16:colId xmlns:a16="http://schemas.microsoft.com/office/drawing/2014/main" val="2256279310"/>
                    </a:ext>
                  </a:extLst>
                </a:gridCol>
                <a:gridCol w="1140053">
                  <a:extLst>
                    <a:ext uri="{9D8B030D-6E8A-4147-A177-3AD203B41FA5}">
                      <a16:colId xmlns:a16="http://schemas.microsoft.com/office/drawing/2014/main" val="2178113674"/>
                    </a:ext>
                  </a:extLst>
                </a:gridCol>
              </a:tblGrid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soc_srt_dire_cd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soc_srt_dire_nm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购买人数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购买次数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数量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qty)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总金额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amount)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自付总金额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rer_sol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就诊人数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购买人数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占比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人均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数量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qty)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次均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数量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qty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人均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总金额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amount)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次均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总金额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amount)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人均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自付总金额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rer_sol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次均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自付总金额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rer_sol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6157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1311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一般诊疗费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4195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4166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41632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80.89%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13.48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134.73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9.92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18650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1204-3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注射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采血器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828.94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42.15%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5.15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018257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250101015-b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血细胞分析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5616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36.13%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40.7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17.94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023375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1204-5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注射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一次性止血带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377.71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32.46%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81042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210300001-b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多排螺旋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平扫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32854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3285.4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30.10%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285.69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200.33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28.57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20.03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36477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622983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缬沙坦胶囊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1466.24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26.70%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14.37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5.66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793149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210102006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14×14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吋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6114.31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25.39%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63.03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47.77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492683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653567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血塞通胶囊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24624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36736.85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1836.61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25.39%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253.86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82.35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378.73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122.87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18.93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6.14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67768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622982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缬沙坦胶囊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19490.15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24.87%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16.35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205.16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51.56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239277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220800008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计算机图文报告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24.08%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1.98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29.67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17136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150000005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一次性巾单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613.5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23.82%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6.74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4.91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11946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自费材料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1470.09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22.51%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17.09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13.01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23558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602552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阿莫西林克拉维酸钾片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6982.2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22.51%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81.19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42.32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53119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110200006-a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普通门诊诊察费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3238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20.94%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3.62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40.48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11.01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16619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622894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苯磺酸左旋氨氯地平片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12216.35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611.26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20.68%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11.76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154.64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43.94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7.74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29987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120400006-7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静脉输液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输液瓶盖贴膜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90.59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20.42%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6.36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17870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480000003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中药特殊调配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19.90%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11.92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11397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210300004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成象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8070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807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19.37%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109.05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81.52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10.91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8.15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427685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250302001-a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葡萄糖测定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1181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19.37%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15.96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9.92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82513"/>
                  </a:ext>
                </a:extLst>
              </a:tr>
              <a:tr h="2415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1204-1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注射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一次性输液器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4546.34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19.11%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3.95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62.28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16.01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625" marR="5625" marT="56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3760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144087" y="6071397"/>
            <a:ext cx="5008206" cy="603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00" dirty="0" smtClean="0">
                <a:solidFill>
                  <a:srgbClr val="FF0000"/>
                </a:solidFill>
              </a:rPr>
              <a:t>对应的</a:t>
            </a:r>
            <a:r>
              <a:rPr lang="en-US" altLang="zh-CN" sz="1100" dirty="0" smtClean="0">
                <a:solidFill>
                  <a:srgbClr val="FF0000"/>
                </a:solidFill>
              </a:rPr>
              <a:t>top20</a:t>
            </a:r>
            <a:r>
              <a:rPr lang="zh-CN" altLang="en-US" sz="1100" dirty="0" smtClean="0">
                <a:solidFill>
                  <a:srgbClr val="FF0000"/>
                </a:solidFill>
              </a:rPr>
              <a:t>项目的来源明细，详见</a:t>
            </a:r>
            <a:r>
              <a:rPr lang="en-US" altLang="zh-CN" sz="1100" dirty="0" smtClean="0">
                <a:solidFill>
                  <a:srgbClr val="FF0000"/>
                </a:solidFill>
              </a:rPr>
              <a:t>excel</a:t>
            </a:r>
            <a:r>
              <a:rPr lang="zh-CN" altLang="en-US" sz="1100" dirty="0" smtClean="0">
                <a:solidFill>
                  <a:srgbClr val="FF0000"/>
                </a:solidFill>
              </a:rPr>
              <a:t>，可以选择对应的</a:t>
            </a:r>
            <a:r>
              <a:rPr lang="en-US" altLang="zh-CN" sz="1100" dirty="0" smtClean="0">
                <a:solidFill>
                  <a:srgbClr val="FF0000"/>
                </a:solidFill>
              </a:rPr>
              <a:t>No</a:t>
            </a:r>
            <a:r>
              <a:rPr lang="zh-CN" altLang="en-US" sz="1100" dirty="0" smtClean="0">
                <a:solidFill>
                  <a:srgbClr val="FF0000"/>
                </a:solidFill>
              </a:rPr>
              <a:t>进行筛选</a:t>
            </a:r>
            <a:r>
              <a:rPr lang="zh-CN" altLang="en-US" sz="1100" dirty="0">
                <a:solidFill>
                  <a:srgbClr val="FF0000"/>
                </a:solidFill>
              </a:rPr>
              <a:t>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30087"/>
              </p:ext>
            </p:extLst>
          </p:nvPr>
        </p:nvGraphicFramePr>
        <p:xfrm>
          <a:off x="5361709" y="598516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1709" y="598516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1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127" y="739833"/>
            <a:ext cx="11704320" cy="686859"/>
          </a:xfrm>
        </p:spPr>
        <p:txBody>
          <a:bodyPr>
            <a:noAutofit/>
          </a:bodyPr>
          <a:lstStyle/>
          <a:p>
            <a:pPr lvl="0"/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r>
              <a:rPr lang="zh-CN" altLang="zh-CN" sz="3600" dirty="0" smtClean="0"/>
              <a:t>小区</a:t>
            </a:r>
            <a:r>
              <a:rPr lang="en-US" altLang="zh-CN" sz="3600" dirty="0" smtClean="0"/>
              <a:t>I10</a:t>
            </a:r>
            <a:r>
              <a:rPr lang="zh-CN" altLang="en-US" sz="3600" dirty="0" smtClean="0"/>
              <a:t>疾病下被购买人数最多的</a:t>
            </a:r>
            <a:r>
              <a:rPr lang="en-US" altLang="zh-CN" sz="3600" dirty="0" smtClean="0"/>
              <a:t>top10</a:t>
            </a:r>
            <a:r>
              <a:rPr lang="zh-CN" altLang="en-US" sz="3600" dirty="0" smtClean="0"/>
              <a:t>的项目统计</a:t>
            </a:r>
            <a:endParaRPr lang="zh-CN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54076"/>
              </p:ext>
            </p:extLst>
          </p:nvPr>
        </p:nvGraphicFramePr>
        <p:xfrm>
          <a:off x="83127" y="1975457"/>
          <a:ext cx="12192002" cy="2475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41">
                  <a:extLst>
                    <a:ext uri="{9D8B030D-6E8A-4147-A177-3AD203B41FA5}">
                      <a16:colId xmlns:a16="http://schemas.microsoft.com/office/drawing/2014/main" val="3312879090"/>
                    </a:ext>
                  </a:extLst>
                </a:gridCol>
                <a:gridCol w="761188">
                  <a:extLst>
                    <a:ext uri="{9D8B030D-6E8A-4147-A177-3AD203B41FA5}">
                      <a16:colId xmlns:a16="http://schemas.microsoft.com/office/drawing/2014/main" val="3158915427"/>
                    </a:ext>
                  </a:extLst>
                </a:gridCol>
                <a:gridCol w="891304">
                  <a:extLst>
                    <a:ext uri="{9D8B030D-6E8A-4147-A177-3AD203B41FA5}">
                      <a16:colId xmlns:a16="http://schemas.microsoft.com/office/drawing/2014/main" val="311579427"/>
                    </a:ext>
                  </a:extLst>
                </a:gridCol>
                <a:gridCol w="403363">
                  <a:extLst>
                    <a:ext uri="{9D8B030D-6E8A-4147-A177-3AD203B41FA5}">
                      <a16:colId xmlns:a16="http://schemas.microsoft.com/office/drawing/2014/main" val="2023265388"/>
                    </a:ext>
                  </a:extLst>
                </a:gridCol>
                <a:gridCol w="403363">
                  <a:extLst>
                    <a:ext uri="{9D8B030D-6E8A-4147-A177-3AD203B41FA5}">
                      <a16:colId xmlns:a16="http://schemas.microsoft.com/office/drawing/2014/main" val="3604164808"/>
                    </a:ext>
                  </a:extLst>
                </a:gridCol>
                <a:gridCol w="461917">
                  <a:extLst>
                    <a:ext uri="{9D8B030D-6E8A-4147-A177-3AD203B41FA5}">
                      <a16:colId xmlns:a16="http://schemas.microsoft.com/office/drawing/2014/main" val="1675210205"/>
                    </a:ext>
                  </a:extLst>
                </a:gridCol>
                <a:gridCol w="697755">
                  <a:extLst>
                    <a:ext uri="{9D8B030D-6E8A-4147-A177-3AD203B41FA5}">
                      <a16:colId xmlns:a16="http://schemas.microsoft.com/office/drawing/2014/main" val="4236571669"/>
                    </a:ext>
                  </a:extLst>
                </a:gridCol>
                <a:gridCol w="931966">
                  <a:extLst>
                    <a:ext uri="{9D8B030D-6E8A-4147-A177-3AD203B41FA5}">
                      <a16:colId xmlns:a16="http://schemas.microsoft.com/office/drawing/2014/main" val="217654131"/>
                    </a:ext>
                  </a:extLst>
                </a:gridCol>
                <a:gridCol w="403363">
                  <a:extLst>
                    <a:ext uri="{9D8B030D-6E8A-4147-A177-3AD203B41FA5}">
                      <a16:colId xmlns:a16="http://schemas.microsoft.com/office/drawing/2014/main" val="1950857810"/>
                    </a:ext>
                  </a:extLst>
                </a:gridCol>
                <a:gridCol w="637575">
                  <a:extLst>
                    <a:ext uri="{9D8B030D-6E8A-4147-A177-3AD203B41FA5}">
                      <a16:colId xmlns:a16="http://schemas.microsoft.com/office/drawing/2014/main" val="1958103802"/>
                    </a:ext>
                  </a:extLst>
                </a:gridCol>
                <a:gridCol w="696129">
                  <a:extLst>
                    <a:ext uri="{9D8B030D-6E8A-4147-A177-3AD203B41FA5}">
                      <a16:colId xmlns:a16="http://schemas.microsoft.com/office/drawing/2014/main" val="493840959"/>
                    </a:ext>
                  </a:extLst>
                </a:gridCol>
                <a:gridCol w="696129">
                  <a:extLst>
                    <a:ext uri="{9D8B030D-6E8A-4147-A177-3AD203B41FA5}">
                      <a16:colId xmlns:a16="http://schemas.microsoft.com/office/drawing/2014/main" val="1939110492"/>
                    </a:ext>
                  </a:extLst>
                </a:gridCol>
                <a:gridCol w="931966">
                  <a:extLst>
                    <a:ext uri="{9D8B030D-6E8A-4147-A177-3AD203B41FA5}">
                      <a16:colId xmlns:a16="http://schemas.microsoft.com/office/drawing/2014/main" val="2444017696"/>
                    </a:ext>
                  </a:extLst>
                </a:gridCol>
                <a:gridCol w="931966">
                  <a:extLst>
                    <a:ext uri="{9D8B030D-6E8A-4147-A177-3AD203B41FA5}">
                      <a16:colId xmlns:a16="http://schemas.microsoft.com/office/drawing/2014/main" val="670161174"/>
                    </a:ext>
                  </a:extLst>
                </a:gridCol>
                <a:gridCol w="1164551">
                  <a:extLst>
                    <a:ext uri="{9D8B030D-6E8A-4147-A177-3AD203B41FA5}">
                      <a16:colId xmlns:a16="http://schemas.microsoft.com/office/drawing/2014/main" val="73786901"/>
                    </a:ext>
                  </a:extLst>
                </a:gridCol>
                <a:gridCol w="1164551">
                  <a:extLst>
                    <a:ext uri="{9D8B030D-6E8A-4147-A177-3AD203B41FA5}">
                      <a16:colId xmlns:a16="http://schemas.microsoft.com/office/drawing/2014/main" val="2929736885"/>
                    </a:ext>
                  </a:extLst>
                </a:gridCol>
                <a:gridCol w="858775">
                  <a:extLst>
                    <a:ext uri="{9D8B030D-6E8A-4147-A177-3AD203B41FA5}">
                      <a16:colId xmlns:a16="http://schemas.microsoft.com/office/drawing/2014/main" val="2167740614"/>
                    </a:ext>
                  </a:extLst>
                </a:gridCol>
              </a:tblGrid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soc_srt_dire_cd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soc_srt_dire_nm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购买人数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购买次数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数量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qty)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总金额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amount)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自付总金额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rer_sol)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就诊人数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购买人数</a:t>
                      </a:r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r>
                        <a:rPr lang="zh-CN" altLang="en-US" sz="800" u="none" strike="noStrike">
                          <a:effectLst/>
                        </a:rPr>
                        <a:t>占比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人均</a:t>
                      </a:r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r>
                        <a:rPr lang="zh-CN" altLang="en-US" sz="800" u="none" strike="noStrike">
                          <a:effectLst/>
                        </a:rPr>
                        <a:t>数量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qty)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次均</a:t>
                      </a:r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r>
                        <a:rPr lang="zh-CN" altLang="en-US" sz="800" u="none" strike="noStrike">
                          <a:effectLst/>
                        </a:rPr>
                        <a:t>数量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qty)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人均</a:t>
                      </a:r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r>
                        <a:rPr lang="zh-CN" altLang="en-US" sz="800" u="none" strike="noStrike">
                          <a:effectLst/>
                        </a:rPr>
                        <a:t>总金额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amount)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次均</a:t>
                      </a:r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r>
                        <a:rPr lang="zh-CN" altLang="en-US" sz="800" u="none" strike="noStrike">
                          <a:effectLst/>
                        </a:rPr>
                        <a:t>总金额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amount)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人均</a:t>
                      </a:r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r>
                        <a:rPr lang="zh-CN" altLang="en-US" sz="800" u="none" strike="noStrike">
                          <a:effectLst/>
                        </a:rPr>
                        <a:t>自付总金额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rer_sol)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次均</a:t>
                      </a:r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r>
                        <a:rPr lang="zh-CN" altLang="en-US" sz="800" u="none" strike="noStrike">
                          <a:effectLst/>
                        </a:rPr>
                        <a:t>自付总金额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rer_sol)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自付占总金额的比例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1347354366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622982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缬沙坦胶囊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337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1390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17,445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382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23.82%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15.27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4.12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191.7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51.76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2833644287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622983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缬沙坦胶囊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278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1,290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23.82%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1.24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14.17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5.73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3070430067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622894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苯磺酸左旋氨氯地平片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10,257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513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19.90%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134.96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42.74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6.75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2.14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1813183136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653567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血塞通胶囊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10233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14,937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747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13.09%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204.66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78.72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298.74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114.9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14.94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5.74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4220009155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622980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缬沙坦胶囊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8,872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12.30%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10.94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188.76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60.35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4012428280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622888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苯磺酸左旋氨氯地平片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6,893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345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11.26%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7.4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3.53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160.3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76.59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3.83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54468076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622986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缬沙坦胶囊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12,870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11.26%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8.84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3.55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299.3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120.28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2673583350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641456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血塞通胶囊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204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6,952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348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204.48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102.24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10.23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3854129149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624395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苯磺酸左旋氨氯地平片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247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9,519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476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8.90%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7.26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2.13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279.98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82.06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13.99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4.1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5.00%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1595606628"/>
                  </a:ext>
                </a:extLst>
              </a:tr>
              <a:tr h="211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611898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阿司匹林肠溶片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395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1,658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8.38%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12.34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3.73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51.81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15.64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0.00%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211" marR="4211" marT="4211" marB="0" anchor="ctr"/>
                </a:tc>
                <a:extLst>
                  <a:ext uri="{0D108BD9-81ED-4DB2-BD59-A6C34878D82A}">
                    <a16:rowId xmlns:a16="http://schemas.microsoft.com/office/drawing/2014/main" val="3268608637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0" y="5181600"/>
            <a:ext cx="6435970" cy="68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rgbClr val="FF0000"/>
                </a:solidFill>
              </a:rPr>
              <a:t>疾病</a:t>
            </a:r>
            <a:r>
              <a:rPr lang="en-US" altLang="zh-CN" sz="1400" dirty="0" smtClean="0">
                <a:solidFill>
                  <a:srgbClr val="FF0000"/>
                </a:solidFill>
              </a:rPr>
              <a:t>I10</a:t>
            </a:r>
            <a:r>
              <a:rPr lang="zh-CN" altLang="en-US" sz="1400" dirty="0" smtClean="0">
                <a:solidFill>
                  <a:srgbClr val="FF0000"/>
                </a:solidFill>
              </a:rPr>
              <a:t>下的</a:t>
            </a:r>
            <a:r>
              <a:rPr lang="en-US" altLang="zh-CN" sz="1400" dirty="0" smtClean="0">
                <a:solidFill>
                  <a:srgbClr val="FF0000"/>
                </a:solidFill>
              </a:rPr>
              <a:t>top10</a:t>
            </a:r>
            <a:r>
              <a:rPr lang="zh-CN" altLang="en-US" sz="1400" dirty="0" smtClean="0">
                <a:solidFill>
                  <a:srgbClr val="FF0000"/>
                </a:solidFill>
              </a:rPr>
              <a:t>用药的药品来源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</a:rPr>
              <a:t>以及对应的用药</a:t>
            </a:r>
            <a:r>
              <a:rPr lang="zh-CN" altLang="en-US" sz="1400" dirty="0" smtClean="0">
                <a:solidFill>
                  <a:srgbClr val="FF0000"/>
                </a:solidFill>
              </a:rPr>
              <a:t>时间间隔、用量、费用明细、当天就诊购买的项目明细，</a:t>
            </a:r>
            <a:r>
              <a:rPr lang="zh-CN" altLang="en-US" sz="1400" dirty="0" smtClean="0">
                <a:solidFill>
                  <a:srgbClr val="FF0000"/>
                </a:solidFill>
              </a:rPr>
              <a:t>详见</a:t>
            </a:r>
            <a:r>
              <a:rPr lang="en-US" altLang="zh-CN" sz="1400" dirty="0" smtClean="0">
                <a:solidFill>
                  <a:srgbClr val="FF0000"/>
                </a:solidFill>
              </a:rPr>
              <a:t>excel</a:t>
            </a:r>
            <a:r>
              <a:rPr lang="zh-CN" altLang="en-US" sz="1400" dirty="0" smtClean="0">
                <a:solidFill>
                  <a:srgbClr val="FF0000"/>
                </a:solidFill>
              </a:rPr>
              <a:t>，可以根据</a:t>
            </a:r>
            <a:r>
              <a:rPr lang="en-US" altLang="zh-CN" sz="1400" dirty="0" smtClean="0">
                <a:solidFill>
                  <a:srgbClr val="FF0000"/>
                </a:solidFill>
              </a:rPr>
              <a:t>No</a:t>
            </a:r>
            <a:r>
              <a:rPr lang="zh-CN" altLang="en-US" sz="1400" dirty="0" smtClean="0">
                <a:solidFill>
                  <a:srgbClr val="FF0000"/>
                </a:solidFill>
              </a:rPr>
              <a:t>查药品，可直接看对应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person_id</a:t>
            </a:r>
            <a:r>
              <a:rPr lang="zh-CN" altLang="en-US" sz="1400" dirty="0" smtClean="0">
                <a:solidFill>
                  <a:srgbClr val="FF0000"/>
                </a:solidFill>
              </a:rPr>
              <a:t>的用药情况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357037"/>
              </p:ext>
            </p:extLst>
          </p:nvPr>
        </p:nvGraphicFramePr>
        <p:xfrm>
          <a:off x="6876473" y="51816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工作表" showAsIcon="1" r:id="rId3" imgW="914400" imgH="792360" progId="Excel.Sheet.12">
                  <p:embed/>
                </p:oleObj>
              </mc:Choice>
              <mc:Fallback>
                <p:oleObj name="工作表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6473" y="51816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4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188" y="531408"/>
            <a:ext cx="11504815" cy="686859"/>
          </a:xfrm>
        </p:spPr>
        <p:txBody>
          <a:bodyPr>
            <a:noAutofit/>
          </a:bodyPr>
          <a:lstStyle/>
          <a:p>
            <a:pPr lvl="0"/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</a:t>
            </a:r>
            <a:r>
              <a:rPr lang="zh-CN" altLang="zh-CN" sz="3600" dirty="0" smtClean="0"/>
              <a:t>小区</a:t>
            </a:r>
            <a:r>
              <a:rPr lang="en-US" altLang="zh-CN" sz="3600" dirty="0" smtClean="0"/>
              <a:t>J06</a:t>
            </a:r>
            <a:r>
              <a:rPr lang="zh-CN" altLang="en-US" sz="3600" dirty="0" smtClean="0"/>
              <a:t>疾病下被购买人数最多的</a:t>
            </a:r>
            <a:r>
              <a:rPr lang="en-US" altLang="zh-CN" sz="3600" dirty="0" smtClean="0"/>
              <a:t>top10</a:t>
            </a:r>
            <a:r>
              <a:rPr lang="zh-CN" altLang="en-US" sz="3600" dirty="0" smtClean="0"/>
              <a:t>的项目统计</a:t>
            </a:r>
            <a:endParaRPr lang="zh-CN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44714"/>
              </p:ext>
            </p:extLst>
          </p:nvPr>
        </p:nvGraphicFramePr>
        <p:xfrm>
          <a:off x="-2" y="1687482"/>
          <a:ext cx="12192005" cy="3024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22">
                  <a:extLst>
                    <a:ext uri="{9D8B030D-6E8A-4147-A177-3AD203B41FA5}">
                      <a16:colId xmlns:a16="http://schemas.microsoft.com/office/drawing/2014/main" val="2487795245"/>
                    </a:ext>
                  </a:extLst>
                </a:gridCol>
                <a:gridCol w="758657">
                  <a:extLst>
                    <a:ext uri="{9D8B030D-6E8A-4147-A177-3AD203B41FA5}">
                      <a16:colId xmlns:a16="http://schemas.microsoft.com/office/drawing/2014/main" val="1013343570"/>
                    </a:ext>
                  </a:extLst>
                </a:gridCol>
                <a:gridCol w="928869">
                  <a:extLst>
                    <a:ext uri="{9D8B030D-6E8A-4147-A177-3AD203B41FA5}">
                      <a16:colId xmlns:a16="http://schemas.microsoft.com/office/drawing/2014/main" val="2465411768"/>
                    </a:ext>
                  </a:extLst>
                </a:gridCol>
                <a:gridCol w="402023">
                  <a:extLst>
                    <a:ext uri="{9D8B030D-6E8A-4147-A177-3AD203B41FA5}">
                      <a16:colId xmlns:a16="http://schemas.microsoft.com/office/drawing/2014/main" val="778804157"/>
                    </a:ext>
                  </a:extLst>
                </a:gridCol>
                <a:gridCol w="402023">
                  <a:extLst>
                    <a:ext uri="{9D8B030D-6E8A-4147-A177-3AD203B41FA5}">
                      <a16:colId xmlns:a16="http://schemas.microsoft.com/office/drawing/2014/main" val="2864631856"/>
                    </a:ext>
                  </a:extLst>
                </a:gridCol>
                <a:gridCol w="460381">
                  <a:extLst>
                    <a:ext uri="{9D8B030D-6E8A-4147-A177-3AD203B41FA5}">
                      <a16:colId xmlns:a16="http://schemas.microsoft.com/office/drawing/2014/main" val="3923926054"/>
                    </a:ext>
                  </a:extLst>
                </a:gridCol>
                <a:gridCol w="695434">
                  <a:extLst>
                    <a:ext uri="{9D8B030D-6E8A-4147-A177-3AD203B41FA5}">
                      <a16:colId xmlns:a16="http://schemas.microsoft.com/office/drawing/2014/main" val="2333757620"/>
                    </a:ext>
                  </a:extLst>
                </a:gridCol>
                <a:gridCol w="928869">
                  <a:extLst>
                    <a:ext uri="{9D8B030D-6E8A-4147-A177-3AD203B41FA5}">
                      <a16:colId xmlns:a16="http://schemas.microsoft.com/office/drawing/2014/main" val="423534995"/>
                    </a:ext>
                  </a:extLst>
                </a:gridCol>
                <a:gridCol w="402023">
                  <a:extLst>
                    <a:ext uri="{9D8B030D-6E8A-4147-A177-3AD203B41FA5}">
                      <a16:colId xmlns:a16="http://schemas.microsoft.com/office/drawing/2014/main" val="3859367096"/>
                    </a:ext>
                  </a:extLst>
                </a:gridCol>
                <a:gridCol w="635457">
                  <a:extLst>
                    <a:ext uri="{9D8B030D-6E8A-4147-A177-3AD203B41FA5}">
                      <a16:colId xmlns:a16="http://schemas.microsoft.com/office/drawing/2014/main" val="1771519579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3711082015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2426154621"/>
                    </a:ext>
                  </a:extLst>
                </a:gridCol>
                <a:gridCol w="928869">
                  <a:extLst>
                    <a:ext uri="{9D8B030D-6E8A-4147-A177-3AD203B41FA5}">
                      <a16:colId xmlns:a16="http://schemas.microsoft.com/office/drawing/2014/main" val="3814182254"/>
                    </a:ext>
                  </a:extLst>
                </a:gridCol>
                <a:gridCol w="928869">
                  <a:extLst>
                    <a:ext uri="{9D8B030D-6E8A-4147-A177-3AD203B41FA5}">
                      <a16:colId xmlns:a16="http://schemas.microsoft.com/office/drawing/2014/main" val="3694480842"/>
                    </a:ext>
                  </a:extLst>
                </a:gridCol>
                <a:gridCol w="1160680">
                  <a:extLst>
                    <a:ext uri="{9D8B030D-6E8A-4147-A177-3AD203B41FA5}">
                      <a16:colId xmlns:a16="http://schemas.microsoft.com/office/drawing/2014/main" val="3661504909"/>
                    </a:ext>
                  </a:extLst>
                </a:gridCol>
                <a:gridCol w="1160680">
                  <a:extLst>
                    <a:ext uri="{9D8B030D-6E8A-4147-A177-3AD203B41FA5}">
                      <a16:colId xmlns:a16="http://schemas.microsoft.com/office/drawing/2014/main" val="3322018738"/>
                    </a:ext>
                  </a:extLst>
                </a:gridCol>
                <a:gridCol w="855919">
                  <a:extLst>
                    <a:ext uri="{9D8B030D-6E8A-4147-A177-3AD203B41FA5}">
                      <a16:colId xmlns:a16="http://schemas.microsoft.com/office/drawing/2014/main" val="2306350269"/>
                    </a:ext>
                  </a:extLst>
                </a:gridCol>
              </a:tblGrid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soc_srt_dire_cd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soc_srt_dire_nm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购买人数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购买次数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数量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qty)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总金额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amount)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自付总金额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rer_sol)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就诊人数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购买人数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占比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人均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数量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qty)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次均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数量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qty)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人均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总金额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amount)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次均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总金额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amount)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人均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自付总金额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rer_sol)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次均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自付总金额</a:t>
                      </a:r>
                      <a:r>
                        <a:rPr lang="en-US" altLang="zh-CN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rer_sol)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自付占总金额的比例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672027089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</a:t>
                      </a:r>
                      <a:r>
                        <a:rPr lang="zh-CN" altLang="en-US" sz="900" u="none" strike="noStrike">
                          <a:effectLst/>
                        </a:rPr>
                        <a:t>一般诊疗费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292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3605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3577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35,770.00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76.44%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0.99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122.50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2961561096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250101015-b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血细胞分析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270.00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3.14%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22.50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18.00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1109528174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1204-3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注射</a:t>
                      </a:r>
                      <a:r>
                        <a:rPr lang="en-US" altLang="zh-CN" sz="900" u="none" strike="noStrike">
                          <a:effectLst/>
                        </a:rPr>
                        <a:t>:</a:t>
                      </a:r>
                      <a:r>
                        <a:rPr lang="zh-CN" altLang="en-US" sz="900" u="none" strike="noStrike">
                          <a:effectLst/>
                        </a:rPr>
                        <a:t>采血器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24.72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3.14%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1.65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2561697213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648898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蒲地蓝消炎口服液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1,021.66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153.27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5.09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92.88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85.14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13.93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12.77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1451040712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1204-5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注射</a:t>
                      </a:r>
                      <a:r>
                        <a:rPr lang="en-US" altLang="zh-CN" sz="900" u="none" strike="noStrike">
                          <a:effectLst/>
                        </a:rPr>
                        <a:t>:</a:t>
                      </a:r>
                      <a:r>
                        <a:rPr lang="zh-CN" altLang="en-US" sz="900" u="none" strike="noStrike">
                          <a:effectLst/>
                        </a:rPr>
                        <a:t>一次性止血带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1.18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1.05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2595253397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1204-1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注射</a:t>
                      </a:r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r>
                        <a:rPr lang="zh-CN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一次性输液器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191.52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2.62%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19.15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15.96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1259486976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644747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感冒清热胶囊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246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312.48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2.36%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27.33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24.60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34.72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31.25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2580663918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250301017-c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超敏</a:t>
                      </a:r>
                      <a:r>
                        <a:rPr lang="en-US" altLang="zh-CN" sz="900" u="none" strike="noStrike" dirty="0">
                          <a:effectLst/>
                        </a:rPr>
                        <a:t>C</a:t>
                      </a:r>
                      <a:r>
                        <a:rPr lang="zh-CN" altLang="en-US" sz="900" u="none" strike="noStrike" dirty="0">
                          <a:effectLst/>
                        </a:rPr>
                        <a:t>反应蛋白测定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350.00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2.09%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43.75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35.00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3890363422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120400006-7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静脉输液</a:t>
                      </a:r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r>
                        <a:rPr lang="zh-CN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输液瓶盖贴膜</a:t>
                      </a:r>
                      <a:endParaRPr lang="zh-CN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10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2.09%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1.75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1.40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0.00%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4271052424"/>
                  </a:ext>
                </a:extLst>
              </a:tr>
              <a:tr h="272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661255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蓝芩口服液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950.00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47.50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2.09%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2.38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2.11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118.75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105.56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>
                          <a:effectLst/>
                        </a:rPr>
                        <a:t>5.28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</a:rPr>
                        <a:t>5.00%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197" marR="4197" marT="4197" marB="0" anchor="ctr"/>
                </a:tc>
                <a:extLst>
                  <a:ext uri="{0D108BD9-81ED-4DB2-BD59-A6C34878D82A}">
                    <a16:rowId xmlns:a16="http://schemas.microsoft.com/office/drawing/2014/main" val="1926386631"/>
                  </a:ext>
                </a:extLst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-1" y="5181600"/>
            <a:ext cx="6224955" cy="68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solidFill>
                  <a:srgbClr val="FF0000"/>
                </a:solidFill>
              </a:rPr>
              <a:t>疾病</a:t>
            </a:r>
            <a:r>
              <a:rPr lang="en-US" altLang="zh-CN" sz="1400" dirty="0" smtClean="0">
                <a:solidFill>
                  <a:srgbClr val="FF0000"/>
                </a:solidFill>
              </a:rPr>
              <a:t>J06</a:t>
            </a:r>
            <a:r>
              <a:rPr lang="zh-CN" altLang="en-US" sz="1400" dirty="0" smtClean="0">
                <a:solidFill>
                  <a:srgbClr val="FF0000"/>
                </a:solidFill>
              </a:rPr>
              <a:t>下</a:t>
            </a:r>
            <a:r>
              <a:rPr lang="zh-CN" altLang="en-US" sz="1400" dirty="0">
                <a:solidFill>
                  <a:srgbClr val="FF0000"/>
                </a:solidFill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</a:rPr>
              <a:t>top10</a:t>
            </a:r>
            <a:r>
              <a:rPr lang="zh-CN" altLang="en-US" sz="1400" dirty="0">
                <a:solidFill>
                  <a:srgbClr val="FF0000"/>
                </a:solidFill>
              </a:rPr>
              <a:t>用药的药品来源，以及对应的用药时间间隔、用量、费用明细、当天就诊购买的项目明细，详见</a:t>
            </a:r>
            <a:r>
              <a:rPr lang="en-US" altLang="zh-CN" sz="1400" dirty="0">
                <a:solidFill>
                  <a:srgbClr val="FF0000"/>
                </a:solidFill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</a:rPr>
              <a:t>，可以根据</a:t>
            </a:r>
            <a:r>
              <a:rPr lang="en-US" altLang="zh-CN" sz="1400" dirty="0">
                <a:solidFill>
                  <a:srgbClr val="FF0000"/>
                </a:solidFill>
              </a:rPr>
              <a:t>No</a:t>
            </a:r>
            <a:r>
              <a:rPr lang="zh-CN" altLang="en-US" sz="1400" dirty="0">
                <a:solidFill>
                  <a:srgbClr val="FF0000"/>
                </a:solidFill>
              </a:rPr>
              <a:t>查药品，可直接看对应</a:t>
            </a:r>
            <a:r>
              <a:rPr lang="en-US" altLang="zh-CN" sz="1400" dirty="0" err="1">
                <a:solidFill>
                  <a:srgbClr val="FF0000"/>
                </a:solidFill>
              </a:rPr>
              <a:t>person_id</a:t>
            </a:r>
            <a:r>
              <a:rPr lang="zh-CN" altLang="en-US" sz="1400" dirty="0">
                <a:solidFill>
                  <a:srgbClr val="FF0000"/>
                </a:solidFill>
              </a:rPr>
              <a:t>的用药情况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38384"/>
              </p:ext>
            </p:extLst>
          </p:nvPr>
        </p:nvGraphicFramePr>
        <p:xfrm>
          <a:off x="6580909" y="524885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工作表" showAsIcon="1" r:id="rId3" imgW="914400" imgH="792360" progId="Excel.Sheet.12">
                  <p:embed/>
                </p:oleObj>
              </mc:Choice>
              <mc:Fallback>
                <p:oleObj name="工作表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909" y="524885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4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53" y="0"/>
            <a:ext cx="10996353" cy="73472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（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）疾病</a:t>
            </a:r>
            <a:r>
              <a:rPr lang="en-US" altLang="zh-CN" sz="3600" dirty="0" smtClean="0"/>
              <a:t>J06</a:t>
            </a:r>
            <a:r>
              <a:rPr lang="zh-CN" altLang="en-US" sz="3600" dirty="0" smtClean="0"/>
              <a:t>下的“输液”类的配套检查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897516"/>
            <a:ext cx="12028517" cy="589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9284" y="1720612"/>
            <a:ext cx="3996244" cy="2676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8000" dirty="0" smtClean="0"/>
              <a:t>谢    谢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096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数据选取</a:t>
            </a:r>
            <a:endParaRPr lang="zh-CN" altLang="en-US" sz="3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1411731"/>
            <a:ext cx="10515600" cy="4868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）使用到的数据表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400" dirty="0"/>
              <a:t>参保人信息</a:t>
            </a:r>
            <a:r>
              <a:rPr lang="zh-CN" altLang="en-US" sz="2400" dirty="0" smtClean="0"/>
              <a:t>表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400" dirty="0" smtClean="0"/>
              <a:t>t-kc21</a:t>
            </a:r>
            <a:r>
              <a:rPr lang="zh-CN" altLang="en-US" sz="2400" dirty="0" smtClean="0"/>
              <a:t>结算明细表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400" dirty="0" smtClean="0"/>
              <a:t>t-kc22</a:t>
            </a:r>
            <a:r>
              <a:rPr lang="zh-CN" altLang="en-US" sz="2400" dirty="0" smtClean="0"/>
              <a:t>处方明细表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）数据选取说明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400" dirty="0" smtClean="0"/>
              <a:t>2020</a:t>
            </a:r>
            <a:r>
              <a:rPr lang="zh-CN" altLang="en-US" sz="2400" dirty="0" smtClean="0"/>
              <a:t>年整年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zh-CN" altLang="en-US" sz="2400" dirty="0" smtClean="0"/>
              <a:t>门诊数据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4299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031" y="327884"/>
            <a:ext cx="10515600" cy="773719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数据筛选及可用性说明，</a:t>
            </a:r>
            <a:r>
              <a:rPr lang="zh-CN" altLang="en-US" sz="3600" dirty="0" smtClean="0">
                <a:solidFill>
                  <a:srgbClr val="FF0000"/>
                </a:solidFill>
              </a:rPr>
              <a:t>所以接下去怎么确定</a:t>
            </a:r>
            <a:r>
              <a:rPr lang="en-US" altLang="zh-CN" sz="3600" dirty="0" smtClean="0">
                <a:solidFill>
                  <a:srgbClr val="FF0000"/>
                </a:solidFill>
              </a:rPr>
              <a:t>43%</a:t>
            </a:r>
            <a:r>
              <a:rPr lang="zh-CN" altLang="en-US" sz="3600" dirty="0" smtClean="0">
                <a:solidFill>
                  <a:srgbClr val="FF0000"/>
                </a:solidFill>
              </a:rPr>
              <a:t>的数据就是大部分无锡市的常住人口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94" y="1358972"/>
            <a:ext cx="7835760" cy="4530629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903794" y="6160636"/>
            <a:ext cx="1092060" cy="407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 smtClean="0">
                <a:solidFill>
                  <a:srgbClr val="FF0000"/>
                </a:solidFill>
              </a:rPr>
              <a:t>对应</a:t>
            </a:r>
            <a:r>
              <a:rPr lang="en-US" altLang="zh-CN" sz="1200" dirty="0" smtClean="0">
                <a:solidFill>
                  <a:srgbClr val="FF0000"/>
                </a:solidFill>
              </a:rPr>
              <a:t>excel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95389"/>
              </p:ext>
            </p:extLst>
          </p:nvPr>
        </p:nvGraphicFramePr>
        <p:xfrm>
          <a:off x="1866900" y="602875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602875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53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100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- </a:t>
            </a:r>
            <a:r>
              <a:rPr lang="zh-CN" altLang="en-US" sz="2400" dirty="0" smtClean="0"/>
              <a:t>目的：论证该小区该疾病是否属于类脑中风村事件的性质；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- </a:t>
            </a:r>
            <a:r>
              <a:rPr lang="zh-CN" altLang="en-US" sz="2400" dirty="0" smtClean="0"/>
              <a:t>其中，脑中风村事件的性质，指的是</a:t>
            </a:r>
            <a:r>
              <a:rPr lang="en-US" altLang="zh-CN" sz="2400" dirty="0" smtClean="0">
                <a:sym typeface="Wingdings" panose="05000000000000000000" pitchFamily="2" charset="2"/>
              </a:rPr>
              <a:t>: </a:t>
            </a:r>
            <a:br>
              <a:rPr lang="en-US" altLang="zh-CN" sz="2400" dirty="0" smtClean="0">
                <a:sym typeface="Wingdings" panose="05000000000000000000" pitchFamily="2" charset="2"/>
              </a:rPr>
            </a:b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ym typeface="Wingdings" panose="05000000000000000000" pitchFamily="2" charset="2"/>
              </a:rPr>
              <a:t>）</a:t>
            </a:r>
            <a:r>
              <a:rPr lang="zh-CN" altLang="en-US" sz="2400" dirty="0" smtClean="0"/>
              <a:t>区域涉及到平时医保管理较难涉及到的村落；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）某种疾病（一般会选择可医保报销的门慢门特病）高频小额的发生；</a:t>
            </a:r>
            <a:endParaRPr lang="zh-CN" altLang="en-US" sz="2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分析目的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44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923" y="881150"/>
            <a:ext cx="10654722" cy="53700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）分析的二大指标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就诊</a:t>
            </a:r>
            <a:r>
              <a:rPr lang="zh-CN" altLang="en-US" sz="1600" dirty="0"/>
              <a:t>率 </a:t>
            </a:r>
            <a:r>
              <a:rPr lang="en-US" altLang="zh-CN" sz="1600" dirty="0"/>
              <a:t>= </a:t>
            </a:r>
            <a:r>
              <a:rPr lang="zh-CN" altLang="en-US" sz="1600" dirty="0"/>
              <a:t>就诊人数</a:t>
            </a:r>
            <a:r>
              <a:rPr lang="en-US" altLang="zh-CN" sz="1600" dirty="0"/>
              <a:t>/</a:t>
            </a:r>
            <a:r>
              <a:rPr lang="zh-CN" altLang="en-US" sz="1600" dirty="0"/>
              <a:t>医保人</a:t>
            </a:r>
            <a:r>
              <a:rPr lang="zh-CN" altLang="en-US" sz="1600" dirty="0" smtClean="0"/>
              <a:t>数（</a:t>
            </a:r>
            <a:r>
              <a:rPr lang="zh-CN" altLang="en-US" sz="1600" dirty="0"/>
              <a:t>根据无锡</a:t>
            </a:r>
            <a:r>
              <a:rPr lang="zh-CN" altLang="en-US" sz="1600" dirty="0" smtClean="0"/>
              <a:t>市整体年龄分布做调整）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人均</a:t>
            </a:r>
            <a:r>
              <a:rPr lang="zh-CN" altLang="en-US" sz="1600" dirty="0"/>
              <a:t>就诊次数 </a:t>
            </a:r>
            <a:r>
              <a:rPr lang="en-US" altLang="zh-CN" sz="1600" dirty="0" smtClean="0"/>
              <a:t>= </a:t>
            </a:r>
            <a:r>
              <a:rPr lang="zh-CN" altLang="en-US" sz="1600" dirty="0" smtClean="0"/>
              <a:t>就诊</a:t>
            </a:r>
            <a:r>
              <a:rPr lang="zh-CN" altLang="en-US" sz="1600" dirty="0"/>
              <a:t>次数</a:t>
            </a:r>
            <a:r>
              <a:rPr lang="en-US" altLang="zh-CN" sz="1600" dirty="0"/>
              <a:t>/</a:t>
            </a:r>
            <a:r>
              <a:rPr lang="zh-CN" altLang="en-US" sz="1600" dirty="0"/>
              <a:t>就诊人数</a:t>
            </a:r>
            <a:r>
              <a:rPr lang="zh-CN" altLang="en-US" sz="1600" dirty="0" smtClean="0"/>
              <a:t>（其中，一个结算单号代表一个就诊次数，不需要调整）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）分析方法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异常热点识别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描述性</a:t>
            </a:r>
            <a:r>
              <a:rPr lang="zh-CN" altLang="en-US" sz="1600" dirty="0"/>
              <a:t>统计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对比呈现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）分析内容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人口学特征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就诊特征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- </a:t>
            </a:r>
            <a:r>
              <a:rPr lang="zh-CN" altLang="en-US" sz="1600" dirty="0" smtClean="0"/>
              <a:t>用药特征</a:t>
            </a:r>
            <a:endParaRPr lang="zh-CN" altLang="en-US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5800" y="1270811"/>
            <a:ext cx="10515600" cy="308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4016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0445" y="4990000"/>
            <a:ext cx="10515600" cy="1693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51738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8923" y="262963"/>
            <a:ext cx="10515600" cy="739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分析指标与分析方法说明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74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731" y="1692762"/>
            <a:ext cx="10515600" cy="3872767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二</a:t>
            </a:r>
            <a:r>
              <a:rPr lang="en-US" altLang="zh-CN" sz="8000" dirty="0" smtClean="0"/>
              <a:t>.</a:t>
            </a:r>
            <a:r>
              <a:rPr lang="zh-CN" altLang="en-US" sz="8000" dirty="0" smtClean="0"/>
              <a:t>异常小区异常疾病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en-US" sz="8000" dirty="0" smtClean="0"/>
              <a:t>分析报告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15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315" y="0"/>
            <a:ext cx="11454939" cy="6434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异常</a:t>
            </a:r>
            <a:r>
              <a:rPr lang="zh-CN" altLang="en-US" sz="3200" dirty="0"/>
              <a:t>小区：滨湖胡埭富</a:t>
            </a:r>
            <a:r>
              <a:rPr lang="zh-CN" altLang="en-US" sz="3200" dirty="0" smtClean="0"/>
              <a:t>润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异常疾病：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- I10</a:t>
            </a:r>
            <a:r>
              <a:rPr lang="zh-CN" altLang="en-US" sz="3200" dirty="0" smtClean="0"/>
              <a:t>：</a:t>
            </a:r>
            <a:r>
              <a:rPr lang="zh-CN" altLang="zh-CN" sz="3200" dirty="0"/>
              <a:t>原发性高血压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- J06</a:t>
            </a:r>
            <a:r>
              <a:rPr lang="zh-CN" altLang="en-US" sz="3200" dirty="0" smtClean="0"/>
              <a:t>：</a:t>
            </a:r>
            <a:r>
              <a:rPr lang="zh-CN" altLang="zh-CN" sz="3200" dirty="0"/>
              <a:t>多发性和未特指部位的急性</a:t>
            </a:r>
            <a:r>
              <a:rPr lang="zh-CN" altLang="zh-CN" sz="3200" dirty="0" smtClean="0"/>
              <a:t>上呼吸道感染，</a:t>
            </a:r>
            <a:r>
              <a:rPr lang="zh-CN" altLang="zh-CN" sz="3200" dirty="0"/>
              <a:t>即普通感冒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49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2413</Words>
  <Application>Microsoft Office PowerPoint</Application>
  <PresentationFormat>宽屏</PresentationFormat>
  <Paragraphs>1011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黑体</vt:lpstr>
      <vt:lpstr>微软雅黑</vt:lpstr>
      <vt:lpstr>Arial</vt:lpstr>
      <vt:lpstr>Calibri</vt:lpstr>
      <vt:lpstr>Wingdings</vt:lpstr>
      <vt:lpstr>Office 主题</vt:lpstr>
      <vt:lpstr>工作表</vt:lpstr>
      <vt:lpstr>Microsoft Excel 工作表</vt:lpstr>
      <vt:lpstr>疾病谱空间分布 异常分析报告</vt:lpstr>
      <vt:lpstr>目录</vt:lpstr>
      <vt:lpstr>一.立项中的各类说明 （通用说明）</vt:lpstr>
      <vt:lpstr>1.数据选取</vt:lpstr>
      <vt:lpstr>2.数据筛选及可用性说明，所以接下去怎么确定43%的数据就是大部分无锡市的常住人口</vt:lpstr>
      <vt:lpstr>- 目的：论证该小区该疾病是否属于类脑中风村事件的性质；  - 其中，脑中风村事件的性质，指的是:  （1）区域涉及到平时医保管理较难涉及到的村落； （2）某种疾病（一般会选择可医保报销的门慢门特病）高频小额的发生；</vt:lpstr>
      <vt:lpstr>（1）分析的二大指标 - 就诊率 = 就诊人数/医保人数（根据无锡市整体年龄分布做调整） - 人均就诊次数 = 就诊次数/就诊人数（其中，一个结算单号代表一个就诊次数，不需要调整）  （2）分析方法 - 异常热点识别 - 描述性统计 - 对比呈现  （3）分析内容 - 人口学特征 - 就诊特征 - 用药特征</vt:lpstr>
      <vt:lpstr>二.异常小区异常疾病 分析报告</vt:lpstr>
      <vt:lpstr>异常小区：滨湖胡埭富润  异常疾病： - I10：原发性高血压 - J06：多发性和未特指部位的急性上呼吸道感染，即普通感冒</vt:lpstr>
      <vt:lpstr>1.小区总览</vt:lpstr>
      <vt:lpstr>（1）小区总览</vt:lpstr>
      <vt:lpstr>（2）小区医保人群的年龄分布</vt:lpstr>
      <vt:lpstr>（3）医保人群和就诊人群的不同年龄人数的占比分布对比</vt:lpstr>
      <vt:lpstr>（4）小区的二大指标</vt:lpstr>
      <vt:lpstr>2.小区疾病I10总览</vt:lpstr>
      <vt:lpstr>（1）小区疾病I10总览</vt:lpstr>
      <vt:lpstr>（2）疾病I10的二个指标</vt:lpstr>
      <vt:lpstr>（3）小区I10历年的门诊就诊对比</vt:lpstr>
      <vt:lpstr>3.小区疾病J06总览</vt:lpstr>
      <vt:lpstr>（1）小区疾病J06总览</vt:lpstr>
      <vt:lpstr>（2）疾病J06的三个指标</vt:lpstr>
      <vt:lpstr>（3）小区I06历年的门诊就诊对比</vt:lpstr>
      <vt:lpstr>4.就诊类特征统计</vt:lpstr>
      <vt:lpstr>（1）小区就诊次数人数分布对比情况</vt:lpstr>
      <vt:lpstr>（2）小区2个疾病的分布</vt:lpstr>
      <vt:lpstr>（3）就诊icd3种类数量的人数分布</vt:lpstr>
      <vt:lpstr>（4）2种疾病就诊icd3种类数量的人数分布</vt:lpstr>
      <vt:lpstr>（5）不同就诊天数间隔下的就诊次数分布情况</vt:lpstr>
      <vt:lpstr>（6）疾病门诊就诊医疗费用统计</vt:lpstr>
      <vt:lpstr>（7）不同医院等级下的门诊医疗费用统计</vt:lpstr>
      <vt:lpstr>（8）疾病I10-不同医院等级下的门诊医疗费用统计</vt:lpstr>
      <vt:lpstr>（9）疾病J06-不同医院等级下的门诊医疗费用统计</vt:lpstr>
      <vt:lpstr>5. 用药类特征统计</vt:lpstr>
      <vt:lpstr>（1）小区被购买人数最多的top20的项目统计</vt:lpstr>
      <vt:lpstr>（2）小区I10疾病下被购买人数最多的top10的项目统计</vt:lpstr>
      <vt:lpstr>（3）小区J06疾病下被购买人数最多的top10的项目统计</vt:lpstr>
      <vt:lpstr>（4）疾病J06下的“输液”类的配套检查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张李军</dc:creator>
  <cp:lastModifiedBy>Tech-Winning</cp:lastModifiedBy>
  <cp:revision>323</cp:revision>
  <dcterms:created xsi:type="dcterms:W3CDTF">2020-09-21T05:11:00Z</dcterms:created>
  <dcterms:modified xsi:type="dcterms:W3CDTF">2021-11-22T07:05:58Z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556502DAB6654D9CA94EE9BEB9FAEF57</vt:lpwstr>
  </property>
</Properties>
</file>