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Lst>
  <p:notesMasterIdLst>
    <p:notesMasterId r:id="rId12"/>
  </p:notesMasterIdLst>
  <p:sldIdLst>
    <p:sldId id="256" r:id="rId3"/>
    <p:sldId id="1726" r:id="rId4"/>
    <p:sldId id="1725" r:id="rId5"/>
    <p:sldId id="1727" r:id="rId6"/>
    <p:sldId id="1728" r:id="rId7"/>
    <p:sldId id="1729" r:id="rId8"/>
    <p:sldId id="1724" r:id="rId9"/>
    <p:sldId id="1730" r:id="rId10"/>
    <p:sldId id="261"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万 伯阳" initials="万" lastIdx="2" clrIdx="0">
    <p:extLst>
      <p:ext uri="{19B8F6BF-5375-455C-9EA6-DF929625EA0E}">
        <p15:presenceInfo xmlns:p15="http://schemas.microsoft.com/office/powerpoint/2012/main" userId="72211703cb82ed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A9AC"/>
    <a:srgbClr val="EBF6FC"/>
    <a:srgbClr val="D61E42"/>
    <a:srgbClr val="A80C26"/>
    <a:srgbClr val="2261A6"/>
    <a:srgbClr val="DF2736"/>
    <a:srgbClr val="E6E6E6"/>
    <a:srgbClr val="495ADB"/>
    <a:srgbClr val="544DD7"/>
    <a:srgbClr val="0807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74" autoAdjust="0"/>
    <p:restoredTop sz="96357" autoAdjust="0"/>
  </p:normalViewPr>
  <p:slideViewPr>
    <p:cSldViewPr snapToGrid="0">
      <p:cViewPr varScale="1">
        <p:scale>
          <a:sx n="78" d="100"/>
          <a:sy n="78" d="100"/>
        </p:scale>
        <p:origin x="354" y="90"/>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g"/><Relationship Id="rId7"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hyperlink" Target="http://www.officeplus.cn/Template/Home.shtml" TargetMode="Externa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7.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id="{6FFD52E8-C5B8-483E-AFFE-7AA91E94762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89630" cy="6858000"/>
          </a:xfrm>
          <a:prstGeom prst="rect">
            <a:avLst/>
          </a:prstGeom>
        </p:spPr>
      </p:pic>
      <p:sp>
        <p:nvSpPr>
          <p:cNvPr id="9801" name="副标题 2"/>
          <p:cNvSpPr>
            <a:spLocks noGrp="1"/>
          </p:cNvSpPr>
          <p:nvPr userDrawn="1">
            <p:ph type="subTitle" idx="1" hasCustomPrompt="1"/>
          </p:nvPr>
        </p:nvSpPr>
        <p:spPr>
          <a:xfrm>
            <a:off x="5259687" y="3012211"/>
            <a:ext cx="5787426" cy="608032"/>
          </a:xfrm>
        </p:spPr>
        <p:txBody>
          <a:bodyPr anchor="t">
            <a:normAutofit/>
          </a:bodyPr>
          <a:lstStyle>
            <a:lvl1pPr marL="0" marR="0" indent="0" algn="r" defTabSz="914354"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pPr marL="0" marR="0" lvl="0" indent="0" algn="r" defTabSz="914354"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CN" dirty="0"/>
              <a:t>Click to edit Master subtitle style</a:t>
            </a:r>
          </a:p>
          <a:p>
            <a:endParaRPr lang="zh-CN" altLang="en-US" dirty="0"/>
          </a:p>
        </p:txBody>
      </p:sp>
      <p:sp>
        <p:nvSpPr>
          <p:cNvPr id="9802" name="标题 1"/>
          <p:cNvSpPr>
            <a:spLocks noGrp="1"/>
          </p:cNvSpPr>
          <p:nvPr userDrawn="1">
            <p:ph type="ctrTitle" hasCustomPrompt="1"/>
          </p:nvPr>
        </p:nvSpPr>
        <p:spPr>
          <a:xfrm>
            <a:off x="5259687" y="1567543"/>
            <a:ext cx="5787426" cy="1421844"/>
          </a:xfrm>
        </p:spPr>
        <p:txBody>
          <a:bodyPr anchor="ctr">
            <a:normAutofit/>
          </a:bodyPr>
          <a:lstStyle>
            <a:lvl1pPr algn="r">
              <a:defRPr sz="4000">
                <a:solidFill>
                  <a:schemeClr val="tx1"/>
                </a:solidFill>
              </a:defRPr>
            </a:lvl1pPr>
          </a:lstStyle>
          <a:p>
            <a:r>
              <a:rPr lang="en-US" altLang="zh-CN" dirty="0"/>
              <a:t>Click to edit Master title style</a:t>
            </a:r>
            <a:endParaRPr lang="zh-CN" altLang="en-US" dirty="0"/>
          </a:p>
        </p:txBody>
      </p:sp>
      <p:sp>
        <p:nvSpPr>
          <p:cNvPr id="12" name="文本占位符 13"/>
          <p:cNvSpPr>
            <a:spLocks noGrp="1"/>
          </p:cNvSpPr>
          <p:nvPr userDrawn="1">
            <p:ph type="body" sz="quarter" idx="10" hasCustomPrompt="1"/>
          </p:nvPr>
        </p:nvSpPr>
        <p:spPr>
          <a:xfrm>
            <a:off x="8133330" y="4179076"/>
            <a:ext cx="2913783" cy="248371"/>
          </a:xfrm>
        </p:spPr>
        <p:txBody>
          <a:bodyPr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8133330" y="4487628"/>
            <a:ext cx="2913783" cy="248371"/>
          </a:xfrm>
        </p:spPr>
        <p:txBody>
          <a:bodyPr anchor="ctr">
            <a:noAutofit/>
          </a:bodyPr>
          <a:lstStyle>
            <a:lvl1pPr marL="0" indent="0" algn="r">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208362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59575CE9-53FA-4008-9A98-4AEE6CF4A93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89630" cy="6858000"/>
          </a:xfrm>
          <a:prstGeom prst="rect">
            <a:avLst/>
          </a:prstGeom>
        </p:spPr>
      </p:pic>
      <p:sp>
        <p:nvSpPr>
          <p:cNvPr id="20" name="标题 1"/>
          <p:cNvSpPr>
            <a:spLocks noGrp="1"/>
          </p:cNvSpPr>
          <p:nvPr>
            <p:ph type="title" hasCustomPrompt="1"/>
          </p:nvPr>
        </p:nvSpPr>
        <p:spPr>
          <a:xfrm>
            <a:off x="5564413" y="2333625"/>
            <a:ext cx="4546600" cy="1092879"/>
          </a:xfrm>
        </p:spPr>
        <p:txBody>
          <a:bodyPr anchor="ctr">
            <a:normAutofit/>
          </a:bodyPr>
          <a:lstStyle>
            <a:lvl1pPr algn="l">
              <a:defRPr sz="2400" b="1">
                <a:solidFill>
                  <a:srgbClr val="36A9AC"/>
                </a:solidFill>
              </a:defRPr>
            </a:lvl1pPr>
          </a:lstStyle>
          <a:p>
            <a:r>
              <a:rPr lang="en-US" altLang="zh-CN" dirty="0"/>
              <a:t>Click to edit Master title style</a:t>
            </a:r>
            <a:endParaRPr lang="zh-CN" altLang="en-US" dirty="0"/>
          </a:p>
        </p:txBody>
      </p:sp>
      <p:sp>
        <p:nvSpPr>
          <p:cNvPr id="21" name="文本占位符 2"/>
          <p:cNvSpPr>
            <a:spLocks noGrp="1"/>
          </p:cNvSpPr>
          <p:nvPr>
            <p:ph type="body" idx="1" hasCustomPrompt="1"/>
          </p:nvPr>
        </p:nvSpPr>
        <p:spPr>
          <a:xfrm>
            <a:off x="5564413" y="3430587"/>
            <a:ext cx="4546600" cy="1015623"/>
          </a:xfrm>
        </p:spPr>
        <p:txBody>
          <a:bodyPr anchor="t">
            <a:normAutofit/>
          </a:bodyPr>
          <a:lstStyle>
            <a:lvl1pPr marL="0" indent="0" algn="l">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8" name="页脚占位符 7"/>
          <p:cNvSpPr>
            <a:spLocks noGrp="1"/>
          </p:cNvSpPr>
          <p:nvPr>
            <p:ph type="ftr" sz="quarter" idx="11"/>
          </p:nvPr>
        </p:nvSpPr>
        <p:spPr/>
        <p:txBody>
          <a:bodyPr/>
          <a:lstStyle/>
          <a:p>
            <a:r>
              <a:rPr lang="en-US" altLang="zh-CN"/>
              <a:t>www.islide.cc </a:t>
            </a:r>
            <a:endParaRPr lang="zh-CN" altLang="en-US"/>
          </a:p>
        </p:txBody>
      </p:sp>
      <p:sp>
        <p:nvSpPr>
          <p:cNvPr id="9" name="灯片编号占位符 8"/>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7" name="页脚占位符 6"/>
          <p:cNvSpPr>
            <a:spLocks noGrp="1"/>
          </p:cNvSpPr>
          <p:nvPr>
            <p:ph type="ftr" sz="quarter" idx="11"/>
          </p:nvPr>
        </p:nvSpPr>
        <p:spPr/>
        <p:txBody>
          <a:bodyPr/>
          <a:lstStyle/>
          <a:p>
            <a:r>
              <a:rPr lang="en-US" altLang="zh-CN"/>
              <a:t>www.islide.cc </a:t>
            </a:r>
            <a:endParaRPr lang="zh-CN" altLang="en-US"/>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09EDECF-04DB-4252-872D-09A4EDD6D03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10800000" flipV="1">
            <a:off x="1185" y="0"/>
            <a:ext cx="12189630" cy="6858000"/>
          </a:xfrm>
          <a:prstGeom prst="rect">
            <a:avLst/>
          </a:prstGeom>
        </p:spPr>
      </p:pic>
      <p:sp>
        <p:nvSpPr>
          <p:cNvPr id="13" name="标题 1"/>
          <p:cNvSpPr>
            <a:spLocks noGrp="1"/>
          </p:cNvSpPr>
          <p:nvPr>
            <p:ph type="ctrTitle" hasCustomPrompt="1"/>
          </p:nvPr>
        </p:nvSpPr>
        <p:spPr>
          <a:xfrm>
            <a:off x="1615155" y="2183363"/>
            <a:ext cx="3985202" cy="1179264"/>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4" name="文本占位符 62"/>
          <p:cNvSpPr>
            <a:spLocks noGrp="1"/>
          </p:cNvSpPr>
          <p:nvPr>
            <p:ph type="body" sz="quarter" idx="17" hasCustomPrompt="1"/>
          </p:nvPr>
        </p:nvSpPr>
        <p:spPr>
          <a:xfrm>
            <a:off x="1615155" y="3796597"/>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p:ph type="body" sz="quarter" idx="18" hasCustomPrompt="1"/>
          </p:nvPr>
        </p:nvSpPr>
        <p:spPr>
          <a:xfrm>
            <a:off x="1615155" y="4107468"/>
            <a:ext cx="3985202" cy="310871"/>
          </a:xfrm>
        </p:spPr>
        <p:txBody>
          <a:bodyPr vert="horz" lIns="91440" tIns="45720" rIns="91440" bIns="45720" rtlCol="0">
            <a:normAutofit/>
          </a:bodyPr>
          <a:lstStyle>
            <a:lvl1pPr marL="0" indent="0" algn="l">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171438" marR="0" lvl="0" indent="-171438" fontAlgn="auto">
              <a:spcAft>
                <a:spcPts val="0"/>
              </a:spcAft>
              <a:buClrTx/>
              <a:buSzTx/>
              <a:tabLst/>
            </a:pPr>
            <a:r>
              <a:rPr lang="en-US" altLang="zh-CN" dirty="0"/>
              <a:t>Data</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8718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60970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26040281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a:t>www.islide.cc </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91704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5259687" y="3474215"/>
            <a:ext cx="5787426" cy="608032"/>
          </a:xfrm>
        </p:spPr>
        <p:txBody>
          <a:bodyPr/>
          <a:lstStyle/>
          <a:p>
            <a:r>
              <a:rPr lang="zh-CN" altLang="en-US" dirty="0" smtClean="0">
                <a:latin typeface="+mj-ea"/>
                <a:ea typeface="+mj-ea"/>
              </a:rPr>
              <a:t>北京理工大学计算机学院 </a:t>
            </a:r>
            <a:r>
              <a:rPr lang="en-US" altLang="zh-CN" dirty="0" smtClean="0">
                <a:latin typeface="+mj-ea"/>
                <a:ea typeface="+mj-ea"/>
              </a:rPr>
              <a:t>07111603</a:t>
            </a:r>
            <a:endParaRPr lang="en-US" altLang="zh-CN" dirty="0">
              <a:latin typeface="+mj-ea"/>
              <a:ea typeface="+mj-ea"/>
            </a:endParaRPr>
          </a:p>
        </p:txBody>
      </p:sp>
      <p:sp>
        <p:nvSpPr>
          <p:cNvPr id="4" name="标题 3"/>
          <p:cNvSpPr>
            <a:spLocks noGrp="1"/>
          </p:cNvSpPr>
          <p:nvPr>
            <p:ph type="ctrTitle"/>
          </p:nvPr>
        </p:nvSpPr>
        <p:spPr>
          <a:xfrm>
            <a:off x="5259687" y="1535171"/>
            <a:ext cx="5787426" cy="1421844"/>
          </a:xfrm>
        </p:spPr>
        <p:txBody>
          <a:bodyPr>
            <a:normAutofit/>
          </a:bodyPr>
          <a:lstStyle/>
          <a:p>
            <a:r>
              <a:rPr lang="zh-CN" altLang="en-US" dirty="0" smtClean="0"/>
              <a:t>智能物流管理系统</a:t>
            </a:r>
            <a:endParaRPr lang="zh-CN" altLang="en-US" dirty="0"/>
          </a:p>
        </p:txBody>
      </p:sp>
      <p:sp>
        <p:nvSpPr>
          <p:cNvPr id="6" name="文本占位符 5"/>
          <p:cNvSpPr>
            <a:spLocks noGrp="1"/>
          </p:cNvSpPr>
          <p:nvPr>
            <p:ph type="body" sz="quarter" idx="10"/>
          </p:nvPr>
        </p:nvSpPr>
        <p:spPr>
          <a:xfrm>
            <a:off x="8133330" y="4959109"/>
            <a:ext cx="2913783" cy="248371"/>
          </a:xfrm>
        </p:spPr>
        <p:txBody>
          <a:bodyPr/>
          <a:lstStyle/>
          <a:p>
            <a:r>
              <a:rPr lang="zh-CN" altLang="en-US" dirty="0">
                <a:latin typeface="+mj-ea"/>
                <a:ea typeface="+mj-ea"/>
              </a:rPr>
              <a:t>阿琪</a:t>
            </a:r>
            <a:r>
              <a:rPr lang="zh-CN" altLang="en-US" dirty="0" smtClean="0">
                <a:latin typeface="+mj-ea"/>
                <a:ea typeface="+mj-ea"/>
              </a:rPr>
              <a:t> </a:t>
            </a:r>
            <a:r>
              <a:rPr lang="zh-CN" altLang="en-US" dirty="0" smtClean="0">
                <a:latin typeface="+mj-ea"/>
                <a:ea typeface="+mj-ea"/>
              </a:rPr>
              <a:t>周赫斌 万伯阳</a:t>
            </a:r>
            <a:endParaRPr lang="en-US" altLang="zh-CN" dirty="0">
              <a:latin typeface="+mj-ea"/>
              <a:ea typeface="+mj-ea"/>
            </a:endParaRPr>
          </a:p>
        </p:txBody>
      </p:sp>
      <p:grpSp>
        <p:nvGrpSpPr>
          <p:cNvPr id="12" name="组合 11">
            <a:extLst>
              <a:ext uri="{FF2B5EF4-FFF2-40B4-BE49-F238E27FC236}">
                <a16:creationId xmlns:a16="http://schemas.microsoft.com/office/drawing/2014/main" id="{6ED6416B-11E9-459D-88F6-44BA241E9190}"/>
              </a:ext>
            </a:extLst>
          </p:cNvPr>
          <p:cNvGrpSpPr/>
          <p:nvPr/>
        </p:nvGrpSpPr>
        <p:grpSpPr>
          <a:xfrm>
            <a:off x="4358424" y="5207480"/>
            <a:ext cx="2452527" cy="457884"/>
            <a:chOff x="5532124" y="3636554"/>
            <a:chExt cx="4148318" cy="774485"/>
          </a:xfrm>
        </p:grpSpPr>
        <p:sp>
          <p:nvSpPr>
            <p:cNvPr id="18" name="文本框 17">
              <a:extLst>
                <a:ext uri="{FF2B5EF4-FFF2-40B4-BE49-F238E27FC236}">
                  <a16:creationId xmlns:a16="http://schemas.microsoft.com/office/drawing/2014/main" id="{9B6E5C3E-B6D2-4189-A890-E7617166F06B}"/>
                </a:ext>
              </a:extLst>
            </p:cNvPr>
            <p:cNvSpPr txBox="1"/>
            <p:nvPr/>
          </p:nvSpPr>
          <p:spPr>
            <a:xfrm>
              <a:off x="5532124" y="3965897"/>
              <a:ext cx="4148318" cy="445142"/>
            </a:xfrm>
            <a:prstGeom prst="rect">
              <a:avLst/>
            </a:prstGeom>
            <a:noFill/>
          </p:spPr>
          <p:txBody>
            <a:bodyPr wrap="none" rtlCol="0">
              <a:prstTxWarp prst="textPlain">
                <a:avLst/>
              </a:prstTxWarp>
              <a:spAutoFit/>
            </a:bodyPr>
            <a:lstStyle/>
            <a:p>
              <a:endParaRPr lang="zh-CN" altLang="en-US" i="1" dirty="0">
                <a:solidFill>
                  <a:schemeClr val="bg1">
                    <a:lumMod val="75000"/>
                  </a:schemeClr>
                </a:solidFill>
                <a:latin typeface="Arial" panose="020B0604020202020204" pitchFamily="34" charset="0"/>
                <a:cs typeface="Arial" panose="020B0604020202020204" pitchFamily="34" charset="0"/>
              </a:endParaRPr>
            </a:p>
          </p:txBody>
        </p:sp>
        <p:sp>
          <p:nvSpPr>
            <p:cNvPr id="14" name="矩形 13">
              <a:extLst>
                <a:ext uri="{FF2B5EF4-FFF2-40B4-BE49-F238E27FC236}">
                  <a16:creationId xmlns:a16="http://schemas.microsoft.com/office/drawing/2014/main" id="{DC06E61E-9B59-4560-B2C7-00E52DC7627A}"/>
                </a:ext>
              </a:extLst>
            </p:cNvPr>
            <p:cNvSpPr/>
            <p:nvPr/>
          </p:nvSpPr>
          <p:spPr>
            <a:xfrm>
              <a:off x="5654760" y="3636554"/>
              <a:ext cx="1726653" cy="223448"/>
            </a:xfrm>
            <a:prstGeom prst="rect">
              <a:avLst/>
            </a:prstGeom>
            <a:noFill/>
          </p:spPr>
          <p:txBody>
            <a:bodyPr wrap="none">
              <a:prstTxWarp prst="textPlain">
                <a:avLst/>
              </a:prstTxWarp>
              <a:spAutoFit/>
            </a:bodyPr>
            <a:lstStyle/>
            <a:p>
              <a:pPr algn="dist"/>
              <a:endParaRPr lang="zh-CN" altLang="en-US" b="1" i="1" dirty="0">
                <a:solidFill>
                  <a:schemeClr val="accent1"/>
                </a:solidFill>
                <a:cs typeface="Arial" panose="020B0604020202020204" pitchFamily="34" charset="0"/>
              </a:endParaRPr>
            </a:p>
          </p:txBody>
        </p:sp>
      </p:grpSp>
    </p:spTree>
    <p:extLst>
      <p:ext uri="{BB962C8B-B14F-4D97-AF65-F5344CB8AC3E}">
        <p14:creationId xmlns:p14="http://schemas.microsoft.com/office/powerpoint/2010/main" val="2271741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C786F-61B0-4329-9687-764F8FE8BA40}"/>
              </a:ext>
            </a:extLst>
          </p:cNvPr>
          <p:cNvSpPr>
            <a:spLocks noGrp="1"/>
          </p:cNvSpPr>
          <p:nvPr>
            <p:ph type="title"/>
          </p:nvPr>
        </p:nvSpPr>
        <p:spPr/>
        <p:txBody>
          <a:bodyPr/>
          <a:lstStyle/>
          <a:p>
            <a:r>
              <a:rPr lang="zh-CN" altLang="en-US" dirty="0" smtClean="0"/>
              <a:t>智能物流管理系统</a:t>
            </a:r>
            <a:endParaRPr lang="zh-CN" altLang="en-US" dirty="0"/>
          </a:p>
        </p:txBody>
      </p:sp>
      <p:sp>
        <p:nvSpPr>
          <p:cNvPr id="4" name="灯片编号占位符 3">
            <a:extLst>
              <a:ext uri="{FF2B5EF4-FFF2-40B4-BE49-F238E27FC236}">
                <a16:creationId xmlns:a16="http://schemas.microsoft.com/office/drawing/2014/main" id="{EB1AF6E8-6E9E-4786-B1C9-8913C4CB1C7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000" b="0" i="0" u="none" strike="noStrike" kern="1200" cap="none" spc="0" normalizeH="0" baseline="0" noProof="0">
              <a:ln>
                <a:noFill/>
              </a:ln>
              <a:solidFill>
                <a:srgbClr val="000000">
                  <a:tint val="75000"/>
                </a:srgbClr>
              </a:solidFill>
              <a:effectLst/>
              <a:uLnTx/>
              <a:uFillTx/>
              <a:latin typeface="Arial"/>
              <a:ea typeface="微软雅黑"/>
              <a:cs typeface="+mn-cs"/>
            </a:endParaRPr>
          </a:p>
        </p:txBody>
      </p:sp>
      <p:sp>
        <p:nvSpPr>
          <p:cNvPr id="6" name="标题 1">
            <a:extLst>
              <a:ext uri="{FF2B5EF4-FFF2-40B4-BE49-F238E27FC236}">
                <a16:creationId xmlns:a16="http://schemas.microsoft.com/office/drawing/2014/main" id="{6DDC786F-61B0-4329-9687-764F8FE8BA40}"/>
              </a:ext>
            </a:extLst>
          </p:cNvPr>
          <p:cNvSpPr txBox="1">
            <a:spLocks/>
          </p:cNvSpPr>
          <p:nvPr/>
        </p:nvSpPr>
        <p:spPr>
          <a:xfrm>
            <a:off x="2085067" y="1028700"/>
            <a:ext cx="1964419" cy="567647"/>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dirty="0"/>
          </a:p>
        </p:txBody>
      </p:sp>
      <p:grpSp>
        <p:nvGrpSpPr>
          <p:cNvPr id="5" name="6b724148-1469-474b-af26-c2bcadae53f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1647617-8191-4BCF-98C8-7059A73BBD89}"/>
              </a:ext>
            </a:extLst>
          </p:cNvPr>
          <p:cNvGrpSpPr>
            <a:grpSpLocks noChangeAspect="1"/>
          </p:cNvGrpSpPr>
          <p:nvPr>
            <p:custDataLst>
              <p:tags r:id="rId1"/>
            </p:custDataLst>
          </p:nvPr>
        </p:nvGrpSpPr>
        <p:grpSpPr>
          <a:xfrm>
            <a:off x="1348355" y="1759039"/>
            <a:ext cx="9493699" cy="3071177"/>
            <a:chOff x="1402900" y="1748797"/>
            <a:chExt cx="9493699" cy="3071177"/>
          </a:xfrm>
        </p:grpSpPr>
        <p:grpSp>
          <p:nvGrpSpPr>
            <p:cNvPr id="7" name="ís1iďe">
              <a:extLst>
                <a:ext uri="{FF2B5EF4-FFF2-40B4-BE49-F238E27FC236}">
                  <a16:creationId xmlns:a16="http://schemas.microsoft.com/office/drawing/2014/main" id="{77D4A08A-7361-4DF6-A40D-5C259A7EF82F}"/>
                </a:ext>
              </a:extLst>
            </p:cNvPr>
            <p:cNvGrpSpPr/>
            <p:nvPr/>
          </p:nvGrpSpPr>
          <p:grpSpPr>
            <a:xfrm>
              <a:off x="3848100" y="2349000"/>
              <a:ext cx="4495801" cy="2470974"/>
              <a:chOff x="3848101" y="2174463"/>
              <a:chExt cx="4495801" cy="2470974"/>
            </a:xfrm>
          </p:grpSpPr>
          <p:sp>
            <p:nvSpPr>
              <p:cNvPr id="10" name="ïṣḷîdé">
                <a:extLst>
                  <a:ext uri="{FF2B5EF4-FFF2-40B4-BE49-F238E27FC236}">
                    <a16:creationId xmlns:a16="http://schemas.microsoft.com/office/drawing/2014/main" id="{C4F5D64F-7432-473C-82A9-3835258D8EA7}"/>
                  </a:ext>
                </a:extLst>
              </p:cNvPr>
              <p:cNvSpPr/>
              <p:nvPr/>
            </p:nvSpPr>
            <p:spPr>
              <a:xfrm>
                <a:off x="5873728" y="2174463"/>
                <a:ext cx="2470174" cy="2470974"/>
              </a:xfrm>
              <a:custGeom>
                <a:avLst/>
                <a:gdLst>
                  <a:gd name="connsiteX0" fmla="*/ 1484938 w 2970838"/>
                  <a:gd name="connsiteY0" fmla="*/ 0 h 2971800"/>
                  <a:gd name="connsiteX1" fmla="*/ 2970838 w 2970838"/>
                  <a:gd name="connsiteY1" fmla="*/ 1485900 h 2971800"/>
                  <a:gd name="connsiteX2" fmla="*/ 1484938 w 2970838"/>
                  <a:gd name="connsiteY2" fmla="*/ 2971800 h 2971800"/>
                  <a:gd name="connsiteX3" fmla="*/ 6710 w 2970838"/>
                  <a:gd name="connsiteY3" fmla="*/ 1637825 h 2971800"/>
                  <a:gd name="connsiteX4" fmla="*/ 0 w 2970838"/>
                  <a:gd name="connsiteY4" fmla="*/ 1504951 h 2971800"/>
                  <a:gd name="connsiteX5" fmla="*/ 533765 w 2970838"/>
                  <a:gd name="connsiteY5" fmla="*/ 1504951 h 2971800"/>
                  <a:gd name="connsiteX6" fmla="*/ 537719 w 2970838"/>
                  <a:gd name="connsiteY6" fmla="*/ 1583250 h 2971800"/>
                  <a:gd name="connsiteX7" fmla="*/ 1484938 w 2970838"/>
                  <a:gd name="connsiteY7" fmla="*/ 2438035 h 2971800"/>
                  <a:gd name="connsiteX8" fmla="*/ 2437073 w 2970838"/>
                  <a:gd name="connsiteY8" fmla="*/ 1485900 h 2971800"/>
                  <a:gd name="connsiteX9" fmla="*/ 1484938 w 2970838"/>
                  <a:gd name="connsiteY9" fmla="*/ 533765 h 2971800"/>
                  <a:gd name="connsiteX10" fmla="*/ 811677 w 2970838"/>
                  <a:gd name="connsiteY10" fmla="*/ 812639 h 2971800"/>
                  <a:gd name="connsiteX11" fmla="*/ 745820 w 2970838"/>
                  <a:gd name="connsiteY11" fmla="*/ 892459 h 2971800"/>
                  <a:gd name="connsiteX12" fmla="*/ 366414 w 2970838"/>
                  <a:gd name="connsiteY12" fmla="*/ 509846 h 2971800"/>
                  <a:gd name="connsiteX13" fmla="*/ 434248 w 2970838"/>
                  <a:gd name="connsiteY13" fmla="*/ 435210 h 2971800"/>
                  <a:gd name="connsiteX14" fmla="*/ 1484938 w 2970838"/>
                  <a:gd name="connsiteY14" fmla="*/ 0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70838" h="2971800">
                    <a:moveTo>
                      <a:pt x="1484938" y="0"/>
                    </a:moveTo>
                    <a:cubicBezTo>
                      <a:pt x="2305578" y="0"/>
                      <a:pt x="2970838" y="665260"/>
                      <a:pt x="2970838" y="1485900"/>
                    </a:cubicBezTo>
                    <a:cubicBezTo>
                      <a:pt x="2970838" y="2306540"/>
                      <a:pt x="2305578" y="2971800"/>
                      <a:pt x="1484938" y="2971800"/>
                    </a:cubicBezTo>
                    <a:cubicBezTo>
                      <a:pt x="715588" y="2971800"/>
                      <a:pt x="82803" y="2387099"/>
                      <a:pt x="6710" y="1637825"/>
                    </a:cubicBezTo>
                    <a:lnTo>
                      <a:pt x="0" y="1504951"/>
                    </a:lnTo>
                    <a:lnTo>
                      <a:pt x="533765" y="1504951"/>
                    </a:lnTo>
                    <a:lnTo>
                      <a:pt x="537719" y="1583250"/>
                    </a:lnTo>
                    <a:cubicBezTo>
                      <a:pt x="586478" y="2063371"/>
                      <a:pt x="991954" y="2438035"/>
                      <a:pt x="1484938" y="2438035"/>
                    </a:cubicBezTo>
                    <a:cubicBezTo>
                      <a:pt x="2010788" y="2438035"/>
                      <a:pt x="2437073" y="2011750"/>
                      <a:pt x="2437073" y="1485900"/>
                    </a:cubicBezTo>
                    <a:cubicBezTo>
                      <a:pt x="2437073" y="960050"/>
                      <a:pt x="2010788" y="533765"/>
                      <a:pt x="1484938" y="533765"/>
                    </a:cubicBezTo>
                    <a:cubicBezTo>
                      <a:pt x="1222013" y="533765"/>
                      <a:pt x="983979" y="640336"/>
                      <a:pt x="811677" y="812639"/>
                    </a:cubicBezTo>
                    <a:lnTo>
                      <a:pt x="745820" y="892459"/>
                    </a:lnTo>
                    <a:lnTo>
                      <a:pt x="366414" y="509846"/>
                    </a:lnTo>
                    <a:lnTo>
                      <a:pt x="434248" y="435210"/>
                    </a:lnTo>
                    <a:cubicBezTo>
                      <a:pt x="703143" y="166315"/>
                      <a:pt x="1074618" y="0"/>
                      <a:pt x="1484938"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 name="işḻïdé">
                <a:extLst>
                  <a:ext uri="{FF2B5EF4-FFF2-40B4-BE49-F238E27FC236}">
                    <a16:creationId xmlns:a16="http://schemas.microsoft.com/office/drawing/2014/main" id="{33687234-0447-4EFF-B844-2B28AF6BB7FC}"/>
                  </a:ext>
                </a:extLst>
              </p:cNvPr>
              <p:cNvSpPr/>
              <p:nvPr/>
            </p:nvSpPr>
            <p:spPr>
              <a:xfrm flipV="1">
                <a:off x="3848101" y="2174463"/>
                <a:ext cx="2470974" cy="2470974"/>
              </a:xfrm>
              <a:custGeom>
                <a:avLst/>
                <a:gdLst>
                  <a:gd name="connsiteX0" fmla="*/ 1485900 w 2971800"/>
                  <a:gd name="connsiteY0" fmla="*/ 2971800 h 2971800"/>
                  <a:gd name="connsiteX1" fmla="*/ 2971800 w 2971800"/>
                  <a:gd name="connsiteY1" fmla="*/ 1485900 h 2971800"/>
                  <a:gd name="connsiteX2" fmla="*/ 2970838 w 2971800"/>
                  <a:gd name="connsiteY2" fmla="*/ 1466849 h 2971800"/>
                  <a:gd name="connsiteX3" fmla="*/ 2437073 w 2971800"/>
                  <a:gd name="connsiteY3" fmla="*/ 1466849 h 2971800"/>
                  <a:gd name="connsiteX4" fmla="*/ 2438035 w 2971800"/>
                  <a:gd name="connsiteY4" fmla="*/ 1485900 h 2971800"/>
                  <a:gd name="connsiteX5" fmla="*/ 1485900 w 2971800"/>
                  <a:gd name="connsiteY5" fmla="*/ 2438035 h 2971800"/>
                  <a:gd name="connsiteX6" fmla="*/ 533765 w 2971800"/>
                  <a:gd name="connsiteY6" fmla="*/ 1485900 h 2971800"/>
                  <a:gd name="connsiteX7" fmla="*/ 1485900 w 2971800"/>
                  <a:gd name="connsiteY7" fmla="*/ 533765 h 2971800"/>
                  <a:gd name="connsiteX8" fmla="*/ 2159161 w 2971800"/>
                  <a:gd name="connsiteY8" fmla="*/ 812639 h 2971800"/>
                  <a:gd name="connsiteX9" fmla="*/ 2207859 w 2971800"/>
                  <a:gd name="connsiteY9" fmla="*/ 871662 h 2971800"/>
                  <a:gd name="connsiteX10" fmla="*/ 2586355 w 2971800"/>
                  <a:gd name="connsiteY10" fmla="*/ 489966 h 2971800"/>
                  <a:gd name="connsiteX11" fmla="*/ 2536590 w 2971800"/>
                  <a:gd name="connsiteY11" fmla="*/ 435210 h 2971800"/>
                  <a:gd name="connsiteX12" fmla="*/ 1485900 w 2971800"/>
                  <a:gd name="connsiteY12" fmla="*/ 0 h 2971800"/>
                  <a:gd name="connsiteX13" fmla="*/ 0 w 2971800"/>
                  <a:gd name="connsiteY13" fmla="*/ 1485900 h 2971800"/>
                  <a:gd name="connsiteX14" fmla="*/ 1485900 w 2971800"/>
                  <a:gd name="connsiteY14" fmla="*/ 2971800 h 297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71800" h="2971800">
                    <a:moveTo>
                      <a:pt x="1485900" y="2971800"/>
                    </a:moveTo>
                    <a:cubicBezTo>
                      <a:pt x="2306540" y="2971800"/>
                      <a:pt x="2971800" y="2306540"/>
                      <a:pt x="2971800" y="1485900"/>
                    </a:cubicBezTo>
                    <a:lnTo>
                      <a:pt x="2970838" y="1466849"/>
                    </a:lnTo>
                    <a:lnTo>
                      <a:pt x="2437073" y="1466849"/>
                    </a:lnTo>
                    <a:lnTo>
                      <a:pt x="2438035" y="1485900"/>
                    </a:lnTo>
                    <a:cubicBezTo>
                      <a:pt x="2438035" y="2011750"/>
                      <a:pt x="2011750" y="2438035"/>
                      <a:pt x="1485900" y="2438035"/>
                    </a:cubicBezTo>
                    <a:cubicBezTo>
                      <a:pt x="960050" y="2438035"/>
                      <a:pt x="533765" y="2011750"/>
                      <a:pt x="533765" y="1485900"/>
                    </a:cubicBezTo>
                    <a:cubicBezTo>
                      <a:pt x="533765" y="960050"/>
                      <a:pt x="960050" y="533765"/>
                      <a:pt x="1485900" y="533765"/>
                    </a:cubicBezTo>
                    <a:cubicBezTo>
                      <a:pt x="1748825" y="533765"/>
                      <a:pt x="1986859" y="640336"/>
                      <a:pt x="2159161" y="812639"/>
                    </a:cubicBezTo>
                    <a:lnTo>
                      <a:pt x="2207859" y="871662"/>
                    </a:lnTo>
                    <a:lnTo>
                      <a:pt x="2586355" y="489966"/>
                    </a:lnTo>
                    <a:lnTo>
                      <a:pt x="2536590" y="435210"/>
                    </a:lnTo>
                    <a:cubicBezTo>
                      <a:pt x="2267695" y="166315"/>
                      <a:pt x="1896220" y="0"/>
                      <a:pt x="1485900" y="0"/>
                    </a:cubicBezTo>
                    <a:cubicBezTo>
                      <a:pt x="665260" y="0"/>
                      <a:pt x="0" y="665260"/>
                      <a:pt x="0" y="1485900"/>
                    </a:cubicBezTo>
                    <a:cubicBezTo>
                      <a:pt x="0" y="2306540"/>
                      <a:pt x="665260" y="2971800"/>
                      <a:pt x="1485900" y="297180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íŝḻîḋe">
                <a:extLst>
                  <a:ext uri="{FF2B5EF4-FFF2-40B4-BE49-F238E27FC236}">
                    <a16:creationId xmlns:a16="http://schemas.microsoft.com/office/drawing/2014/main" id="{1D82A4D9-EC40-4010-87F5-8282B33EC04D}"/>
                  </a:ext>
                </a:extLst>
              </p:cNvPr>
              <p:cNvSpPr/>
              <p:nvPr/>
            </p:nvSpPr>
            <p:spPr bwMode="auto">
              <a:xfrm>
                <a:off x="4834673" y="3096228"/>
                <a:ext cx="497831" cy="627444"/>
              </a:xfrm>
              <a:custGeom>
                <a:avLst/>
                <a:gdLst>
                  <a:gd name="connsiteX0" fmla="*/ 179388 w 268288"/>
                  <a:gd name="connsiteY0" fmla="*/ 166688 h 338138"/>
                  <a:gd name="connsiteX1" fmla="*/ 203200 w 268288"/>
                  <a:gd name="connsiteY1" fmla="*/ 190443 h 338138"/>
                  <a:gd name="connsiteX2" fmla="*/ 203200 w 268288"/>
                  <a:gd name="connsiteY2" fmla="*/ 252471 h 338138"/>
                  <a:gd name="connsiteX3" fmla="*/ 179388 w 268288"/>
                  <a:gd name="connsiteY3" fmla="*/ 276226 h 338138"/>
                  <a:gd name="connsiteX4" fmla="*/ 155575 w 268288"/>
                  <a:gd name="connsiteY4" fmla="*/ 252471 h 338138"/>
                  <a:gd name="connsiteX5" fmla="*/ 155575 w 268288"/>
                  <a:gd name="connsiteY5" fmla="*/ 190443 h 338138"/>
                  <a:gd name="connsiteX6" fmla="*/ 179388 w 268288"/>
                  <a:gd name="connsiteY6" fmla="*/ 166688 h 338138"/>
                  <a:gd name="connsiteX7" fmla="*/ 179388 w 268288"/>
                  <a:gd name="connsiteY7" fmla="*/ 150813 h 338138"/>
                  <a:gd name="connsiteX8" fmla="*/ 139700 w 268288"/>
                  <a:gd name="connsiteY8" fmla="*/ 190427 h 338138"/>
                  <a:gd name="connsiteX9" fmla="*/ 139700 w 268288"/>
                  <a:gd name="connsiteY9" fmla="*/ 252488 h 338138"/>
                  <a:gd name="connsiteX10" fmla="*/ 179388 w 268288"/>
                  <a:gd name="connsiteY10" fmla="*/ 292101 h 338138"/>
                  <a:gd name="connsiteX11" fmla="*/ 219075 w 268288"/>
                  <a:gd name="connsiteY11" fmla="*/ 252488 h 338138"/>
                  <a:gd name="connsiteX12" fmla="*/ 219075 w 268288"/>
                  <a:gd name="connsiteY12" fmla="*/ 190427 h 338138"/>
                  <a:gd name="connsiteX13" fmla="*/ 179388 w 268288"/>
                  <a:gd name="connsiteY13" fmla="*/ 150813 h 338138"/>
                  <a:gd name="connsiteX14" fmla="*/ 57120 w 268288"/>
                  <a:gd name="connsiteY14" fmla="*/ 150813 h 338138"/>
                  <a:gd name="connsiteX15" fmla="*/ 49212 w 268288"/>
                  <a:gd name="connsiteY15" fmla="*/ 158705 h 338138"/>
                  <a:gd name="connsiteX16" fmla="*/ 57120 w 268288"/>
                  <a:gd name="connsiteY16" fmla="*/ 166597 h 338138"/>
                  <a:gd name="connsiteX17" fmla="*/ 80842 w 268288"/>
                  <a:gd name="connsiteY17" fmla="*/ 166597 h 338138"/>
                  <a:gd name="connsiteX18" fmla="*/ 103247 w 268288"/>
                  <a:gd name="connsiteY18" fmla="*/ 188959 h 338138"/>
                  <a:gd name="connsiteX19" fmla="*/ 103247 w 268288"/>
                  <a:gd name="connsiteY19" fmla="*/ 190274 h 338138"/>
                  <a:gd name="connsiteX20" fmla="*/ 80842 w 268288"/>
                  <a:gd name="connsiteY20" fmla="*/ 212635 h 338138"/>
                  <a:gd name="connsiteX21" fmla="*/ 57120 w 268288"/>
                  <a:gd name="connsiteY21" fmla="*/ 212635 h 338138"/>
                  <a:gd name="connsiteX22" fmla="*/ 49212 w 268288"/>
                  <a:gd name="connsiteY22" fmla="*/ 220527 h 338138"/>
                  <a:gd name="connsiteX23" fmla="*/ 57120 w 268288"/>
                  <a:gd name="connsiteY23" fmla="*/ 228419 h 338138"/>
                  <a:gd name="connsiteX24" fmla="*/ 80842 w 268288"/>
                  <a:gd name="connsiteY24" fmla="*/ 228419 h 338138"/>
                  <a:gd name="connsiteX25" fmla="*/ 103247 w 268288"/>
                  <a:gd name="connsiteY25" fmla="*/ 250781 h 338138"/>
                  <a:gd name="connsiteX26" fmla="*/ 80842 w 268288"/>
                  <a:gd name="connsiteY26" fmla="*/ 273142 h 338138"/>
                  <a:gd name="connsiteX27" fmla="*/ 57120 w 268288"/>
                  <a:gd name="connsiteY27" fmla="*/ 273142 h 338138"/>
                  <a:gd name="connsiteX28" fmla="*/ 49212 w 268288"/>
                  <a:gd name="connsiteY28" fmla="*/ 281034 h 338138"/>
                  <a:gd name="connsiteX29" fmla="*/ 57120 w 268288"/>
                  <a:gd name="connsiteY29" fmla="*/ 288926 h 338138"/>
                  <a:gd name="connsiteX30" fmla="*/ 80842 w 268288"/>
                  <a:gd name="connsiteY30" fmla="*/ 288926 h 338138"/>
                  <a:gd name="connsiteX31" fmla="*/ 119062 w 268288"/>
                  <a:gd name="connsiteY31" fmla="*/ 250781 h 338138"/>
                  <a:gd name="connsiteX32" fmla="*/ 103247 w 268288"/>
                  <a:gd name="connsiteY32" fmla="*/ 220527 h 338138"/>
                  <a:gd name="connsiteX33" fmla="*/ 119062 w 268288"/>
                  <a:gd name="connsiteY33" fmla="*/ 190274 h 338138"/>
                  <a:gd name="connsiteX34" fmla="*/ 119062 w 268288"/>
                  <a:gd name="connsiteY34" fmla="*/ 188959 h 338138"/>
                  <a:gd name="connsiteX35" fmla="*/ 80842 w 268288"/>
                  <a:gd name="connsiteY35" fmla="*/ 150813 h 338138"/>
                  <a:gd name="connsiteX36" fmla="*/ 57120 w 268288"/>
                  <a:gd name="connsiteY36" fmla="*/ 150813 h 338138"/>
                  <a:gd name="connsiteX37" fmla="*/ 46099 w 268288"/>
                  <a:gd name="connsiteY37" fmla="*/ 47625 h 338138"/>
                  <a:gd name="connsiteX38" fmla="*/ 15875 w 268288"/>
                  <a:gd name="connsiteY38" fmla="*/ 79629 h 338138"/>
                  <a:gd name="connsiteX39" fmla="*/ 15875 w 268288"/>
                  <a:gd name="connsiteY39" fmla="*/ 114300 h 338138"/>
                  <a:gd name="connsiteX40" fmla="*/ 252413 w 268288"/>
                  <a:gd name="connsiteY40" fmla="*/ 114300 h 338138"/>
                  <a:gd name="connsiteX41" fmla="*/ 252413 w 268288"/>
                  <a:gd name="connsiteY41" fmla="*/ 79629 h 338138"/>
                  <a:gd name="connsiteX42" fmla="*/ 222189 w 268288"/>
                  <a:gd name="connsiteY42" fmla="*/ 47625 h 338138"/>
                  <a:gd name="connsiteX43" fmla="*/ 210362 w 268288"/>
                  <a:gd name="connsiteY43" fmla="*/ 47625 h 338138"/>
                  <a:gd name="connsiteX44" fmla="*/ 210362 w 268288"/>
                  <a:gd name="connsiteY44" fmla="*/ 71628 h 338138"/>
                  <a:gd name="connsiteX45" fmla="*/ 202477 w 268288"/>
                  <a:gd name="connsiteY45" fmla="*/ 79629 h 338138"/>
                  <a:gd name="connsiteX46" fmla="*/ 194593 w 268288"/>
                  <a:gd name="connsiteY46" fmla="*/ 71628 h 338138"/>
                  <a:gd name="connsiteX47" fmla="*/ 194593 w 268288"/>
                  <a:gd name="connsiteY47" fmla="*/ 47625 h 338138"/>
                  <a:gd name="connsiteX48" fmla="*/ 73696 w 268288"/>
                  <a:gd name="connsiteY48" fmla="*/ 47625 h 338138"/>
                  <a:gd name="connsiteX49" fmla="*/ 73696 w 268288"/>
                  <a:gd name="connsiteY49" fmla="*/ 71628 h 338138"/>
                  <a:gd name="connsiteX50" fmla="*/ 65811 w 268288"/>
                  <a:gd name="connsiteY50" fmla="*/ 79629 h 338138"/>
                  <a:gd name="connsiteX51" fmla="*/ 57926 w 268288"/>
                  <a:gd name="connsiteY51" fmla="*/ 71628 h 338138"/>
                  <a:gd name="connsiteX52" fmla="*/ 57926 w 268288"/>
                  <a:gd name="connsiteY52" fmla="*/ 47625 h 338138"/>
                  <a:gd name="connsiteX53" fmla="*/ 46099 w 268288"/>
                  <a:gd name="connsiteY53" fmla="*/ 47625 h 338138"/>
                  <a:gd name="connsiteX54" fmla="*/ 65757 w 268288"/>
                  <a:gd name="connsiteY54" fmla="*/ 0 h 338138"/>
                  <a:gd name="connsiteX55" fmla="*/ 73648 w 268288"/>
                  <a:gd name="connsiteY55" fmla="*/ 7925 h 338138"/>
                  <a:gd name="connsiteX56" fmla="*/ 73648 w 268288"/>
                  <a:gd name="connsiteY56" fmla="*/ 31700 h 338138"/>
                  <a:gd name="connsiteX57" fmla="*/ 194640 w 268288"/>
                  <a:gd name="connsiteY57" fmla="*/ 31700 h 338138"/>
                  <a:gd name="connsiteX58" fmla="*/ 194640 w 268288"/>
                  <a:gd name="connsiteY58" fmla="*/ 7925 h 338138"/>
                  <a:gd name="connsiteX59" fmla="*/ 202531 w 268288"/>
                  <a:gd name="connsiteY59" fmla="*/ 0 h 338138"/>
                  <a:gd name="connsiteX60" fmla="*/ 210422 w 268288"/>
                  <a:gd name="connsiteY60" fmla="*/ 7925 h 338138"/>
                  <a:gd name="connsiteX61" fmla="*/ 210422 w 268288"/>
                  <a:gd name="connsiteY61" fmla="*/ 31700 h 338138"/>
                  <a:gd name="connsiteX62" fmla="*/ 222258 w 268288"/>
                  <a:gd name="connsiteY62" fmla="*/ 31700 h 338138"/>
                  <a:gd name="connsiteX63" fmla="*/ 268288 w 268288"/>
                  <a:gd name="connsiteY63" fmla="*/ 79251 h 338138"/>
                  <a:gd name="connsiteX64" fmla="*/ 268288 w 268288"/>
                  <a:gd name="connsiteY64" fmla="*/ 290587 h 338138"/>
                  <a:gd name="connsiteX65" fmla="*/ 222258 w 268288"/>
                  <a:gd name="connsiteY65" fmla="*/ 338138 h 338138"/>
                  <a:gd name="connsiteX66" fmla="*/ 46030 w 268288"/>
                  <a:gd name="connsiteY66" fmla="*/ 338138 h 338138"/>
                  <a:gd name="connsiteX67" fmla="*/ 0 w 268288"/>
                  <a:gd name="connsiteY67" fmla="*/ 290587 h 338138"/>
                  <a:gd name="connsiteX68" fmla="*/ 0 w 268288"/>
                  <a:gd name="connsiteY68" fmla="*/ 79251 h 338138"/>
                  <a:gd name="connsiteX69" fmla="*/ 46030 w 268288"/>
                  <a:gd name="connsiteY69" fmla="*/ 31700 h 338138"/>
                  <a:gd name="connsiteX70" fmla="*/ 57866 w 268288"/>
                  <a:gd name="connsiteY70" fmla="*/ 31700 h 338138"/>
                  <a:gd name="connsiteX71" fmla="*/ 57866 w 268288"/>
                  <a:gd name="connsiteY71" fmla="*/ 7925 h 338138"/>
                  <a:gd name="connsiteX72" fmla="*/ 65757 w 268288"/>
                  <a:gd name="connsiteY72"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68288" h="338138">
                    <a:moveTo>
                      <a:pt x="179388" y="166688"/>
                    </a:moveTo>
                    <a:cubicBezTo>
                      <a:pt x="192617" y="166688"/>
                      <a:pt x="203200" y="177246"/>
                      <a:pt x="203200" y="190443"/>
                    </a:cubicBezTo>
                    <a:cubicBezTo>
                      <a:pt x="203200" y="252471"/>
                      <a:pt x="203200" y="252471"/>
                      <a:pt x="203200" y="252471"/>
                    </a:cubicBezTo>
                    <a:cubicBezTo>
                      <a:pt x="203200" y="265668"/>
                      <a:pt x="192617" y="276226"/>
                      <a:pt x="179388" y="276226"/>
                    </a:cubicBezTo>
                    <a:cubicBezTo>
                      <a:pt x="166158" y="276226"/>
                      <a:pt x="155575" y="265668"/>
                      <a:pt x="155575" y="252471"/>
                    </a:cubicBezTo>
                    <a:cubicBezTo>
                      <a:pt x="155575" y="190443"/>
                      <a:pt x="155575" y="190443"/>
                      <a:pt x="155575" y="190443"/>
                    </a:cubicBezTo>
                    <a:cubicBezTo>
                      <a:pt x="155575" y="177246"/>
                      <a:pt x="166158" y="166688"/>
                      <a:pt x="179388" y="166688"/>
                    </a:cubicBezTo>
                    <a:close/>
                    <a:moveTo>
                      <a:pt x="179388" y="150813"/>
                    </a:moveTo>
                    <a:cubicBezTo>
                      <a:pt x="158221" y="150813"/>
                      <a:pt x="139700" y="169299"/>
                      <a:pt x="139700" y="190427"/>
                    </a:cubicBezTo>
                    <a:cubicBezTo>
                      <a:pt x="139700" y="252488"/>
                      <a:pt x="139700" y="252488"/>
                      <a:pt x="139700" y="252488"/>
                    </a:cubicBezTo>
                    <a:cubicBezTo>
                      <a:pt x="139700" y="273615"/>
                      <a:pt x="158221" y="292101"/>
                      <a:pt x="179388" y="292101"/>
                    </a:cubicBezTo>
                    <a:cubicBezTo>
                      <a:pt x="201877" y="292101"/>
                      <a:pt x="219075" y="273615"/>
                      <a:pt x="219075" y="252488"/>
                    </a:cubicBezTo>
                    <a:lnTo>
                      <a:pt x="219075" y="190427"/>
                    </a:lnTo>
                    <a:cubicBezTo>
                      <a:pt x="219075" y="169299"/>
                      <a:pt x="201877" y="150813"/>
                      <a:pt x="179388" y="150813"/>
                    </a:cubicBezTo>
                    <a:close/>
                    <a:moveTo>
                      <a:pt x="57120" y="150813"/>
                    </a:moveTo>
                    <a:cubicBezTo>
                      <a:pt x="51848" y="150813"/>
                      <a:pt x="49212" y="154759"/>
                      <a:pt x="49212" y="158705"/>
                    </a:cubicBezTo>
                    <a:cubicBezTo>
                      <a:pt x="49212" y="163967"/>
                      <a:pt x="51848" y="166597"/>
                      <a:pt x="57120" y="166597"/>
                    </a:cubicBezTo>
                    <a:cubicBezTo>
                      <a:pt x="80842" y="166597"/>
                      <a:pt x="80842" y="166597"/>
                      <a:pt x="80842" y="166597"/>
                    </a:cubicBezTo>
                    <a:cubicBezTo>
                      <a:pt x="92704" y="166597"/>
                      <a:pt x="103247" y="177120"/>
                      <a:pt x="103247" y="188959"/>
                    </a:cubicBezTo>
                    <a:cubicBezTo>
                      <a:pt x="103247" y="190274"/>
                      <a:pt x="103247" y="190274"/>
                      <a:pt x="103247" y="190274"/>
                    </a:cubicBezTo>
                    <a:cubicBezTo>
                      <a:pt x="103247" y="202112"/>
                      <a:pt x="92704" y="212635"/>
                      <a:pt x="80842" y="212635"/>
                    </a:cubicBezTo>
                    <a:cubicBezTo>
                      <a:pt x="57120" y="212635"/>
                      <a:pt x="57120" y="212635"/>
                      <a:pt x="57120" y="212635"/>
                    </a:cubicBezTo>
                    <a:cubicBezTo>
                      <a:pt x="51848" y="212635"/>
                      <a:pt x="49212" y="215266"/>
                      <a:pt x="49212" y="220527"/>
                    </a:cubicBezTo>
                    <a:cubicBezTo>
                      <a:pt x="49212" y="224473"/>
                      <a:pt x="51848" y="228419"/>
                      <a:pt x="57120" y="228419"/>
                    </a:cubicBezTo>
                    <a:cubicBezTo>
                      <a:pt x="80842" y="228419"/>
                      <a:pt x="80842" y="228419"/>
                      <a:pt x="80842" y="228419"/>
                    </a:cubicBezTo>
                    <a:cubicBezTo>
                      <a:pt x="92704" y="228419"/>
                      <a:pt x="103247" y="237627"/>
                      <a:pt x="103247" y="250781"/>
                    </a:cubicBezTo>
                    <a:cubicBezTo>
                      <a:pt x="103247" y="263934"/>
                      <a:pt x="92704" y="273142"/>
                      <a:pt x="80842" y="273142"/>
                    </a:cubicBezTo>
                    <a:cubicBezTo>
                      <a:pt x="57120" y="273142"/>
                      <a:pt x="57120" y="273142"/>
                      <a:pt x="57120" y="273142"/>
                    </a:cubicBezTo>
                    <a:cubicBezTo>
                      <a:pt x="51848" y="273142"/>
                      <a:pt x="49212" y="277088"/>
                      <a:pt x="49212" y="281034"/>
                    </a:cubicBezTo>
                    <a:cubicBezTo>
                      <a:pt x="49212" y="284980"/>
                      <a:pt x="51848" y="288926"/>
                      <a:pt x="57120" y="288926"/>
                    </a:cubicBezTo>
                    <a:cubicBezTo>
                      <a:pt x="80842" y="288926"/>
                      <a:pt x="80842" y="288926"/>
                      <a:pt x="80842" y="288926"/>
                    </a:cubicBezTo>
                    <a:cubicBezTo>
                      <a:pt x="101929" y="288926"/>
                      <a:pt x="119062" y="271826"/>
                      <a:pt x="119062" y="250781"/>
                    </a:cubicBezTo>
                    <a:cubicBezTo>
                      <a:pt x="119062" y="237627"/>
                      <a:pt x="112473" y="227104"/>
                      <a:pt x="103247" y="220527"/>
                    </a:cubicBezTo>
                    <a:cubicBezTo>
                      <a:pt x="112473" y="212635"/>
                      <a:pt x="119062" y="202112"/>
                      <a:pt x="119062" y="190274"/>
                    </a:cubicBezTo>
                    <a:lnTo>
                      <a:pt x="119062" y="188959"/>
                    </a:lnTo>
                    <a:cubicBezTo>
                      <a:pt x="119062" y="167913"/>
                      <a:pt x="101929" y="150813"/>
                      <a:pt x="80842" y="150813"/>
                    </a:cubicBezTo>
                    <a:cubicBezTo>
                      <a:pt x="57120" y="150813"/>
                      <a:pt x="57120" y="150813"/>
                      <a:pt x="57120" y="150813"/>
                    </a:cubicBezTo>
                    <a:close/>
                    <a:moveTo>
                      <a:pt x="46099" y="47625"/>
                    </a:moveTo>
                    <a:cubicBezTo>
                      <a:pt x="29016" y="47625"/>
                      <a:pt x="15875" y="62294"/>
                      <a:pt x="15875" y="79629"/>
                    </a:cubicBezTo>
                    <a:cubicBezTo>
                      <a:pt x="15875" y="114300"/>
                      <a:pt x="15875" y="114300"/>
                      <a:pt x="15875" y="114300"/>
                    </a:cubicBezTo>
                    <a:cubicBezTo>
                      <a:pt x="252413" y="114300"/>
                      <a:pt x="252413" y="114300"/>
                      <a:pt x="252413" y="114300"/>
                    </a:cubicBezTo>
                    <a:lnTo>
                      <a:pt x="252413" y="79629"/>
                    </a:lnTo>
                    <a:cubicBezTo>
                      <a:pt x="252413" y="62294"/>
                      <a:pt x="239272" y="47625"/>
                      <a:pt x="222189" y="47625"/>
                    </a:cubicBezTo>
                    <a:cubicBezTo>
                      <a:pt x="210362" y="47625"/>
                      <a:pt x="210362" y="47625"/>
                      <a:pt x="210362" y="47625"/>
                    </a:cubicBezTo>
                    <a:cubicBezTo>
                      <a:pt x="210362" y="71628"/>
                      <a:pt x="210362" y="71628"/>
                      <a:pt x="210362" y="71628"/>
                    </a:cubicBezTo>
                    <a:cubicBezTo>
                      <a:pt x="210362" y="75629"/>
                      <a:pt x="206420" y="79629"/>
                      <a:pt x="202477" y="79629"/>
                    </a:cubicBezTo>
                    <a:cubicBezTo>
                      <a:pt x="197221" y="79629"/>
                      <a:pt x="194593" y="75629"/>
                      <a:pt x="194593" y="71628"/>
                    </a:cubicBezTo>
                    <a:cubicBezTo>
                      <a:pt x="194593" y="47625"/>
                      <a:pt x="194593" y="47625"/>
                      <a:pt x="194593" y="47625"/>
                    </a:cubicBezTo>
                    <a:cubicBezTo>
                      <a:pt x="73696" y="47625"/>
                      <a:pt x="73696" y="47625"/>
                      <a:pt x="73696" y="47625"/>
                    </a:cubicBezTo>
                    <a:cubicBezTo>
                      <a:pt x="73696" y="71628"/>
                      <a:pt x="73696" y="71628"/>
                      <a:pt x="73696" y="71628"/>
                    </a:cubicBezTo>
                    <a:cubicBezTo>
                      <a:pt x="73696" y="75629"/>
                      <a:pt x="71067" y="79629"/>
                      <a:pt x="65811" y="79629"/>
                    </a:cubicBezTo>
                    <a:cubicBezTo>
                      <a:pt x="61869" y="79629"/>
                      <a:pt x="57926" y="75629"/>
                      <a:pt x="57926" y="71628"/>
                    </a:cubicBezTo>
                    <a:cubicBezTo>
                      <a:pt x="57926" y="47625"/>
                      <a:pt x="57926" y="47625"/>
                      <a:pt x="57926" y="47625"/>
                    </a:cubicBezTo>
                    <a:cubicBezTo>
                      <a:pt x="46099" y="47625"/>
                      <a:pt x="46099" y="47625"/>
                      <a:pt x="46099" y="47625"/>
                    </a:cubicBezTo>
                    <a:close/>
                    <a:moveTo>
                      <a:pt x="65757" y="0"/>
                    </a:moveTo>
                    <a:cubicBezTo>
                      <a:pt x="71018" y="0"/>
                      <a:pt x="73648" y="3962"/>
                      <a:pt x="73648" y="7925"/>
                    </a:cubicBezTo>
                    <a:cubicBezTo>
                      <a:pt x="73648" y="31700"/>
                      <a:pt x="73648" y="31700"/>
                      <a:pt x="73648" y="31700"/>
                    </a:cubicBezTo>
                    <a:cubicBezTo>
                      <a:pt x="194640" y="31700"/>
                      <a:pt x="194640" y="31700"/>
                      <a:pt x="194640" y="31700"/>
                    </a:cubicBezTo>
                    <a:cubicBezTo>
                      <a:pt x="194640" y="7925"/>
                      <a:pt x="194640" y="7925"/>
                      <a:pt x="194640" y="7925"/>
                    </a:cubicBezTo>
                    <a:cubicBezTo>
                      <a:pt x="194640" y="3962"/>
                      <a:pt x="197271" y="0"/>
                      <a:pt x="202531" y="0"/>
                    </a:cubicBezTo>
                    <a:cubicBezTo>
                      <a:pt x="206477" y="0"/>
                      <a:pt x="210422" y="3962"/>
                      <a:pt x="210422" y="7925"/>
                    </a:cubicBezTo>
                    <a:cubicBezTo>
                      <a:pt x="210422" y="31700"/>
                      <a:pt x="210422" y="31700"/>
                      <a:pt x="210422" y="31700"/>
                    </a:cubicBezTo>
                    <a:cubicBezTo>
                      <a:pt x="222258" y="31700"/>
                      <a:pt x="222258" y="31700"/>
                      <a:pt x="222258" y="31700"/>
                    </a:cubicBezTo>
                    <a:cubicBezTo>
                      <a:pt x="247246" y="31700"/>
                      <a:pt x="268288" y="52834"/>
                      <a:pt x="268288" y="79251"/>
                    </a:cubicBezTo>
                    <a:cubicBezTo>
                      <a:pt x="268288" y="290587"/>
                      <a:pt x="268288" y="290587"/>
                      <a:pt x="268288" y="290587"/>
                    </a:cubicBezTo>
                    <a:cubicBezTo>
                      <a:pt x="268288" y="317005"/>
                      <a:pt x="247246" y="338138"/>
                      <a:pt x="222258" y="338138"/>
                    </a:cubicBezTo>
                    <a:cubicBezTo>
                      <a:pt x="46030" y="338138"/>
                      <a:pt x="46030" y="338138"/>
                      <a:pt x="46030" y="338138"/>
                    </a:cubicBezTo>
                    <a:cubicBezTo>
                      <a:pt x="21042" y="338138"/>
                      <a:pt x="0" y="317005"/>
                      <a:pt x="0" y="290587"/>
                    </a:cubicBezTo>
                    <a:cubicBezTo>
                      <a:pt x="0" y="79251"/>
                      <a:pt x="0" y="79251"/>
                      <a:pt x="0" y="79251"/>
                    </a:cubicBezTo>
                    <a:cubicBezTo>
                      <a:pt x="0" y="52834"/>
                      <a:pt x="21042" y="31700"/>
                      <a:pt x="46030" y="31700"/>
                    </a:cubicBezTo>
                    <a:cubicBezTo>
                      <a:pt x="57866" y="31700"/>
                      <a:pt x="57866" y="31700"/>
                      <a:pt x="57866" y="31700"/>
                    </a:cubicBezTo>
                    <a:cubicBezTo>
                      <a:pt x="57866" y="7925"/>
                      <a:pt x="57866" y="7925"/>
                      <a:pt x="57866" y="7925"/>
                    </a:cubicBezTo>
                    <a:cubicBezTo>
                      <a:pt x="57866" y="3962"/>
                      <a:pt x="61812" y="0"/>
                      <a:pt x="65757" y="0"/>
                    </a:cubicBezTo>
                    <a:close/>
                  </a:path>
                </a:pathLst>
              </a:custGeom>
              <a:solidFill>
                <a:schemeClr val="accent1"/>
              </a:solidFill>
              <a:ln>
                <a:noFill/>
              </a:ln>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3" name="íṧḷïḑe">
                <a:extLst>
                  <a:ext uri="{FF2B5EF4-FFF2-40B4-BE49-F238E27FC236}">
                    <a16:creationId xmlns:a16="http://schemas.microsoft.com/office/drawing/2014/main" id="{8BCAECDD-9AC5-4821-95D8-CB168C3CA32A}"/>
                  </a:ext>
                </a:extLst>
              </p:cNvPr>
              <p:cNvSpPr/>
              <p:nvPr/>
            </p:nvSpPr>
            <p:spPr bwMode="auto">
              <a:xfrm>
                <a:off x="6835157" y="3149385"/>
                <a:ext cx="547317" cy="521130"/>
              </a:xfrm>
              <a:custGeom>
                <a:avLst/>
                <a:gdLst>
                  <a:gd name="connsiteX0" fmla="*/ 101402 w 331788"/>
                  <a:gd name="connsiteY0" fmla="*/ 200025 h 315913"/>
                  <a:gd name="connsiteX1" fmla="*/ 93663 w 331788"/>
                  <a:gd name="connsiteY1" fmla="*/ 207840 h 315913"/>
                  <a:gd name="connsiteX2" fmla="*/ 93663 w 331788"/>
                  <a:gd name="connsiteY2" fmla="*/ 301625 h 315913"/>
                  <a:gd name="connsiteX3" fmla="*/ 137518 w 331788"/>
                  <a:gd name="connsiteY3" fmla="*/ 301625 h 315913"/>
                  <a:gd name="connsiteX4" fmla="*/ 137518 w 331788"/>
                  <a:gd name="connsiteY4" fmla="*/ 250825 h 315913"/>
                  <a:gd name="connsiteX5" fmla="*/ 143967 w 331788"/>
                  <a:gd name="connsiteY5" fmla="*/ 244312 h 315913"/>
                  <a:gd name="connsiteX6" fmla="*/ 187822 w 331788"/>
                  <a:gd name="connsiteY6" fmla="*/ 244312 h 315913"/>
                  <a:gd name="connsiteX7" fmla="*/ 194271 w 331788"/>
                  <a:gd name="connsiteY7" fmla="*/ 250825 h 315913"/>
                  <a:gd name="connsiteX8" fmla="*/ 194271 w 331788"/>
                  <a:gd name="connsiteY8" fmla="*/ 301625 h 315913"/>
                  <a:gd name="connsiteX9" fmla="*/ 230387 w 331788"/>
                  <a:gd name="connsiteY9" fmla="*/ 301625 h 315913"/>
                  <a:gd name="connsiteX10" fmla="*/ 238126 w 331788"/>
                  <a:gd name="connsiteY10" fmla="*/ 295112 h 315913"/>
                  <a:gd name="connsiteX11" fmla="*/ 238126 w 331788"/>
                  <a:gd name="connsiteY11" fmla="*/ 207840 h 315913"/>
                  <a:gd name="connsiteX12" fmla="*/ 230387 w 331788"/>
                  <a:gd name="connsiteY12" fmla="*/ 200025 h 315913"/>
                  <a:gd name="connsiteX13" fmla="*/ 101402 w 331788"/>
                  <a:gd name="connsiteY13" fmla="*/ 200025 h 315913"/>
                  <a:gd name="connsiteX14" fmla="*/ 258908 w 331788"/>
                  <a:gd name="connsiteY14" fmla="*/ 122237 h 315913"/>
                  <a:gd name="connsiteX15" fmla="*/ 252413 w 331788"/>
                  <a:gd name="connsiteY15" fmla="*/ 129801 h 315913"/>
                  <a:gd name="connsiteX16" fmla="*/ 252413 w 331788"/>
                  <a:gd name="connsiteY16" fmla="*/ 157536 h 315913"/>
                  <a:gd name="connsiteX17" fmla="*/ 258908 w 331788"/>
                  <a:gd name="connsiteY17" fmla="*/ 165100 h 315913"/>
                  <a:gd name="connsiteX18" fmla="*/ 266701 w 331788"/>
                  <a:gd name="connsiteY18" fmla="*/ 157536 h 315913"/>
                  <a:gd name="connsiteX19" fmla="*/ 266701 w 331788"/>
                  <a:gd name="connsiteY19" fmla="*/ 129801 h 315913"/>
                  <a:gd name="connsiteX20" fmla="*/ 258908 w 331788"/>
                  <a:gd name="connsiteY20" fmla="*/ 122237 h 315913"/>
                  <a:gd name="connsiteX21" fmla="*/ 230332 w 331788"/>
                  <a:gd name="connsiteY21" fmla="*/ 122237 h 315913"/>
                  <a:gd name="connsiteX22" fmla="*/ 223838 w 331788"/>
                  <a:gd name="connsiteY22" fmla="*/ 129801 h 315913"/>
                  <a:gd name="connsiteX23" fmla="*/ 223838 w 331788"/>
                  <a:gd name="connsiteY23" fmla="*/ 157536 h 315913"/>
                  <a:gd name="connsiteX24" fmla="*/ 230332 w 331788"/>
                  <a:gd name="connsiteY24" fmla="*/ 165100 h 315913"/>
                  <a:gd name="connsiteX25" fmla="*/ 238126 w 331788"/>
                  <a:gd name="connsiteY25" fmla="*/ 157536 h 315913"/>
                  <a:gd name="connsiteX26" fmla="*/ 238126 w 331788"/>
                  <a:gd name="connsiteY26" fmla="*/ 129801 h 315913"/>
                  <a:gd name="connsiteX27" fmla="*/ 230332 w 331788"/>
                  <a:gd name="connsiteY27" fmla="*/ 122237 h 315913"/>
                  <a:gd name="connsiteX28" fmla="*/ 201468 w 331788"/>
                  <a:gd name="connsiteY28" fmla="*/ 122237 h 315913"/>
                  <a:gd name="connsiteX29" fmla="*/ 193675 w 331788"/>
                  <a:gd name="connsiteY29" fmla="*/ 129801 h 315913"/>
                  <a:gd name="connsiteX30" fmla="*/ 193675 w 331788"/>
                  <a:gd name="connsiteY30" fmla="*/ 157536 h 315913"/>
                  <a:gd name="connsiteX31" fmla="*/ 201468 w 331788"/>
                  <a:gd name="connsiteY31" fmla="*/ 165100 h 315913"/>
                  <a:gd name="connsiteX32" fmla="*/ 207963 w 331788"/>
                  <a:gd name="connsiteY32" fmla="*/ 157536 h 315913"/>
                  <a:gd name="connsiteX33" fmla="*/ 207963 w 331788"/>
                  <a:gd name="connsiteY33" fmla="*/ 129801 h 315913"/>
                  <a:gd name="connsiteX34" fmla="*/ 201468 w 331788"/>
                  <a:gd name="connsiteY34" fmla="*/ 122237 h 315913"/>
                  <a:gd name="connsiteX35" fmla="*/ 128732 w 331788"/>
                  <a:gd name="connsiteY35" fmla="*/ 122237 h 315913"/>
                  <a:gd name="connsiteX36" fmla="*/ 122238 w 331788"/>
                  <a:gd name="connsiteY36" fmla="*/ 129801 h 315913"/>
                  <a:gd name="connsiteX37" fmla="*/ 122238 w 331788"/>
                  <a:gd name="connsiteY37" fmla="*/ 157536 h 315913"/>
                  <a:gd name="connsiteX38" fmla="*/ 128732 w 331788"/>
                  <a:gd name="connsiteY38" fmla="*/ 165100 h 315913"/>
                  <a:gd name="connsiteX39" fmla="*/ 136526 w 331788"/>
                  <a:gd name="connsiteY39" fmla="*/ 157536 h 315913"/>
                  <a:gd name="connsiteX40" fmla="*/ 136526 w 331788"/>
                  <a:gd name="connsiteY40" fmla="*/ 129801 h 315913"/>
                  <a:gd name="connsiteX41" fmla="*/ 128732 w 331788"/>
                  <a:gd name="connsiteY41" fmla="*/ 122237 h 315913"/>
                  <a:gd name="connsiteX42" fmla="*/ 101456 w 331788"/>
                  <a:gd name="connsiteY42" fmla="*/ 122237 h 315913"/>
                  <a:gd name="connsiteX43" fmla="*/ 93663 w 331788"/>
                  <a:gd name="connsiteY43" fmla="*/ 129801 h 315913"/>
                  <a:gd name="connsiteX44" fmla="*/ 93663 w 331788"/>
                  <a:gd name="connsiteY44" fmla="*/ 157536 h 315913"/>
                  <a:gd name="connsiteX45" fmla="*/ 101456 w 331788"/>
                  <a:gd name="connsiteY45" fmla="*/ 165100 h 315913"/>
                  <a:gd name="connsiteX46" fmla="*/ 107951 w 331788"/>
                  <a:gd name="connsiteY46" fmla="*/ 157536 h 315913"/>
                  <a:gd name="connsiteX47" fmla="*/ 107951 w 331788"/>
                  <a:gd name="connsiteY47" fmla="*/ 129801 h 315913"/>
                  <a:gd name="connsiteX48" fmla="*/ 101456 w 331788"/>
                  <a:gd name="connsiteY48" fmla="*/ 122237 h 315913"/>
                  <a:gd name="connsiteX49" fmla="*/ 72881 w 331788"/>
                  <a:gd name="connsiteY49" fmla="*/ 122237 h 315913"/>
                  <a:gd name="connsiteX50" fmla="*/ 65088 w 331788"/>
                  <a:gd name="connsiteY50" fmla="*/ 129801 h 315913"/>
                  <a:gd name="connsiteX51" fmla="*/ 65088 w 331788"/>
                  <a:gd name="connsiteY51" fmla="*/ 157536 h 315913"/>
                  <a:gd name="connsiteX52" fmla="*/ 72881 w 331788"/>
                  <a:gd name="connsiteY52" fmla="*/ 165100 h 315913"/>
                  <a:gd name="connsiteX53" fmla="*/ 79376 w 331788"/>
                  <a:gd name="connsiteY53" fmla="*/ 157536 h 315913"/>
                  <a:gd name="connsiteX54" fmla="*/ 79376 w 331788"/>
                  <a:gd name="connsiteY54" fmla="*/ 129801 h 315913"/>
                  <a:gd name="connsiteX55" fmla="*/ 72881 w 331788"/>
                  <a:gd name="connsiteY55" fmla="*/ 122237 h 315913"/>
                  <a:gd name="connsiteX56" fmla="*/ 258908 w 331788"/>
                  <a:gd name="connsiteY56" fmla="*/ 65087 h 315913"/>
                  <a:gd name="connsiteX57" fmla="*/ 252413 w 331788"/>
                  <a:gd name="connsiteY57" fmla="*/ 71581 h 315913"/>
                  <a:gd name="connsiteX58" fmla="*/ 252413 w 331788"/>
                  <a:gd name="connsiteY58" fmla="*/ 100157 h 315913"/>
                  <a:gd name="connsiteX59" fmla="*/ 258908 w 331788"/>
                  <a:gd name="connsiteY59" fmla="*/ 107950 h 315913"/>
                  <a:gd name="connsiteX60" fmla="*/ 266701 w 331788"/>
                  <a:gd name="connsiteY60" fmla="*/ 100157 h 315913"/>
                  <a:gd name="connsiteX61" fmla="*/ 266701 w 331788"/>
                  <a:gd name="connsiteY61" fmla="*/ 71581 h 315913"/>
                  <a:gd name="connsiteX62" fmla="*/ 258908 w 331788"/>
                  <a:gd name="connsiteY62" fmla="*/ 65087 h 315913"/>
                  <a:gd name="connsiteX63" fmla="*/ 230332 w 331788"/>
                  <a:gd name="connsiteY63" fmla="*/ 65087 h 315913"/>
                  <a:gd name="connsiteX64" fmla="*/ 223838 w 331788"/>
                  <a:gd name="connsiteY64" fmla="*/ 71581 h 315913"/>
                  <a:gd name="connsiteX65" fmla="*/ 223838 w 331788"/>
                  <a:gd name="connsiteY65" fmla="*/ 100157 h 315913"/>
                  <a:gd name="connsiteX66" fmla="*/ 230332 w 331788"/>
                  <a:gd name="connsiteY66" fmla="*/ 107950 h 315913"/>
                  <a:gd name="connsiteX67" fmla="*/ 238126 w 331788"/>
                  <a:gd name="connsiteY67" fmla="*/ 100157 h 315913"/>
                  <a:gd name="connsiteX68" fmla="*/ 238126 w 331788"/>
                  <a:gd name="connsiteY68" fmla="*/ 71581 h 315913"/>
                  <a:gd name="connsiteX69" fmla="*/ 230332 w 331788"/>
                  <a:gd name="connsiteY69" fmla="*/ 65087 h 315913"/>
                  <a:gd name="connsiteX70" fmla="*/ 201468 w 331788"/>
                  <a:gd name="connsiteY70" fmla="*/ 65087 h 315913"/>
                  <a:gd name="connsiteX71" fmla="*/ 193675 w 331788"/>
                  <a:gd name="connsiteY71" fmla="*/ 71581 h 315913"/>
                  <a:gd name="connsiteX72" fmla="*/ 193675 w 331788"/>
                  <a:gd name="connsiteY72" fmla="*/ 100157 h 315913"/>
                  <a:gd name="connsiteX73" fmla="*/ 201468 w 331788"/>
                  <a:gd name="connsiteY73" fmla="*/ 107950 h 315913"/>
                  <a:gd name="connsiteX74" fmla="*/ 207963 w 331788"/>
                  <a:gd name="connsiteY74" fmla="*/ 100157 h 315913"/>
                  <a:gd name="connsiteX75" fmla="*/ 207963 w 331788"/>
                  <a:gd name="connsiteY75" fmla="*/ 71581 h 315913"/>
                  <a:gd name="connsiteX76" fmla="*/ 201468 w 331788"/>
                  <a:gd name="connsiteY76" fmla="*/ 65087 h 315913"/>
                  <a:gd name="connsiteX77" fmla="*/ 128732 w 331788"/>
                  <a:gd name="connsiteY77" fmla="*/ 65087 h 315913"/>
                  <a:gd name="connsiteX78" fmla="*/ 122238 w 331788"/>
                  <a:gd name="connsiteY78" fmla="*/ 71581 h 315913"/>
                  <a:gd name="connsiteX79" fmla="*/ 122238 w 331788"/>
                  <a:gd name="connsiteY79" fmla="*/ 100157 h 315913"/>
                  <a:gd name="connsiteX80" fmla="*/ 128732 w 331788"/>
                  <a:gd name="connsiteY80" fmla="*/ 107950 h 315913"/>
                  <a:gd name="connsiteX81" fmla="*/ 136526 w 331788"/>
                  <a:gd name="connsiteY81" fmla="*/ 100157 h 315913"/>
                  <a:gd name="connsiteX82" fmla="*/ 136526 w 331788"/>
                  <a:gd name="connsiteY82" fmla="*/ 71581 h 315913"/>
                  <a:gd name="connsiteX83" fmla="*/ 128732 w 331788"/>
                  <a:gd name="connsiteY83" fmla="*/ 65087 h 315913"/>
                  <a:gd name="connsiteX84" fmla="*/ 101456 w 331788"/>
                  <a:gd name="connsiteY84" fmla="*/ 65087 h 315913"/>
                  <a:gd name="connsiteX85" fmla="*/ 93663 w 331788"/>
                  <a:gd name="connsiteY85" fmla="*/ 71581 h 315913"/>
                  <a:gd name="connsiteX86" fmla="*/ 93663 w 331788"/>
                  <a:gd name="connsiteY86" fmla="*/ 100157 h 315913"/>
                  <a:gd name="connsiteX87" fmla="*/ 101456 w 331788"/>
                  <a:gd name="connsiteY87" fmla="*/ 107950 h 315913"/>
                  <a:gd name="connsiteX88" fmla="*/ 107951 w 331788"/>
                  <a:gd name="connsiteY88" fmla="*/ 100157 h 315913"/>
                  <a:gd name="connsiteX89" fmla="*/ 107951 w 331788"/>
                  <a:gd name="connsiteY89" fmla="*/ 71581 h 315913"/>
                  <a:gd name="connsiteX90" fmla="*/ 101456 w 331788"/>
                  <a:gd name="connsiteY90" fmla="*/ 65087 h 315913"/>
                  <a:gd name="connsiteX91" fmla="*/ 72881 w 331788"/>
                  <a:gd name="connsiteY91" fmla="*/ 65087 h 315913"/>
                  <a:gd name="connsiteX92" fmla="*/ 65088 w 331788"/>
                  <a:gd name="connsiteY92" fmla="*/ 71581 h 315913"/>
                  <a:gd name="connsiteX93" fmla="*/ 65088 w 331788"/>
                  <a:gd name="connsiteY93" fmla="*/ 100157 h 315913"/>
                  <a:gd name="connsiteX94" fmla="*/ 72881 w 331788"/>
                  <a:gd name="connsiteY94" fmla="*/ 107950 h 315913"/>
                  <a:gd name="connsiteX95" fmla="*/ 79376 w 331788"/>
                  <a:gd name="connsiteY95" fmla="*/ 100157 h 315913"/>
                  <a:gd name="connsiteX96" fmla="*/ 79376 w 331788"/>
                  <a:gd name="connsiteY96" fmla="*/ 71581 h 315913"/>
                  <a:gd name="connsiteX97" fmla="*/ 72881 w 331788"/>
                  <a:gd name="connsiteY97" fmla="*/ 65087 h 315913"/>
                  <a:gd name="connsiteX98" fmla="*/ 107950 w 331788"/>
                  <a:gd name="connsiteY98" fmla="*/ 14287 h 315913"/>
                  <a:gd name="connsiteX99" fmla="*/ 107950 w 331788"/>
                  <a:gd name="connsiteY99" fmla="*/ 28575 h 315913"/>
                  <a:gd name="connsiteX100" fmla="*/ 223838 w 331788"/>
                  <a:gd name="connsiteY100" fmla="*/ 28575 h 315913"/>
                  <a:gd name="connsiteX101" fmla="*/ 223838 w 331788"/>
                  <a:gd name="connsiteY101" fmla="*/ 14287 h 315913"/>
                  <a:gd name="connsiteX102" fmla="*/ 64802 w 331788"/>
                  <a:gd name="connsiteY102" fmla="*/ 0 h 315913"/>
                  <a:gd name="connsiteX103" fmla="*/ 266986 w 331788"/>
                  <a:gd name="connsiteY103" fmla="*/ 0 h 315913"/>
                  <a:gd name="connsiteX104" fmla="*/ 273466 w 331788"/>
                  <a:gd name="connsiteY104" fmla="*/ 6474 h 315913"/>
                  <a:gd name="connsiteX105" fmla="*/ 266986 w 331788"/>
                  <a:gd name="connsiteY105" fmla="*/ 14242 h 315913"/>
                  <a:gd name="connsiteX106" fmla="*/ 238472 w 331788"/>
                  <a:gd name="connsiteY106" fmla="*/ 14242 h 315913"/>
                  <a:gd name="connsiteX107" fmla="*/ 238472 w 331788"/>
                  <a:gd name="connsiteY107" fmla="*/ 28484 h 315913"/>
                  <a:gd name="connsiteX108" fmla="*/ 303275 w 331788"/>
                  <a:gd name="connsiteY108" fmla="*/ 28484 h 315913"/>
                  <a:gd name="connsiteX109" fmla="*/ 309755 w 331788"/>
                  <a:gd name="connsiteY109" fmla="*/ 34958 h 315913"/>
                  <a:gd name="connsiteX110" fmla="*/ 309755 w 331788"/>
                  <a:gd name="connsiteY110" fmla="*/ 301671 h 315913"/>
                  <a:gd name="connsiteX111" fmla="*/ 324012 w 331788"/>
                  <a:gd name="connsiteY111" fmla="*/ 301671 h 315913"/>
                  <a:gd name="connsiteX112" fmla="*/ 331788 w 331788"/>
                  <a:gd name="connsiteY112" fmla="*/ 309439 h 315913"/>
                  <a:gd name="connsiteX113" fmla="*/ 324012 w 331788"/>
                  <a:gd name="connsiteY113" fmla="*/ 315913 h 315913"/>
                  <a:gd name="connsiteX114" fmla="*/ 7776 w 331788"/>
                  <a:gd name="connsiteY114" fmla="*/ 315913 h 315913"/>
                  <a:gd name="connsiteX115" fmla="*/ 0 w 331788"/>
                  <a:gd name="connsiteY115" fmla="*/ 309439 h 315913"/>
                  <a:gd name="connsiteX116" fmla="*/ 7776 w 331788"/>
                  <a:gd name="connsiteY116" fmla="*/ 301671 h 315913"/>
                  <a:gd name="connsiteX117" fmla="*/ 22033 w 331788"/>
                  <a:gd name="connsiteY117" fmla="*/ 301671 h 315913"/>
                  <a:gd name="connsiteX118" fmla="*/ 22033 w 331788"/>
                  <a:gd name="connsiteY118" fmla="*/ 34958 h 315913"/>
                  <a:gd name="connsiteX119" fmla="*/ 28513 w 331788"/>
                  <a:gd name="connsiteY119" fmla="*/ 28484 h 315913"/>
                  <a:gd name="connsiteX120" fmla="*/ 93315 w 331788"/>
                  <a:gd name="connsiteY120" fmla="*/ 28484 h 315913"/>
                  <a:gd name="connsiteX121" fmla="*/ 93315 w 331788"/>
                  <a:gd name="connsiteY121" fmla="*/ 14242 h 315913"/>
                  <a:gd name="connsiteX122" fmla="*/ 64802 w 331788"/>
                  <a:gd name="connsiteY122" fmla="*/ 14242 h 315913"/>
                  <a:gd name="connsiteX123" fmla="*/ 58322 w 331788"/>
                  <a:gd name="connsiteY123" fmla="*/ 6474 h 315913"/>
                  <a:gd name="connsiteX124" fmla="*/ 64802 w 331788"/>
                  <a:gd name="connsiteY124"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331788" h="315913">
                    <a:moveTo>
                      <a:pt x="101402" y="200025"/>
                    </a:moveTo>
                    <a:cubicBezTo>
                      <a:pt x="97532" y="200025"/>
                      <a:pt x="93663" y="203933"/>
                      <a:pt x="93663" y="207840"/>
                    </a:cubicBezTo>
                    <a:cubicBezTo>
                      <a:pt x="93663" y="207840"/>
                      <a:pt x="93663" y="207840"/>
                      <a:pt x="93663" y="301625"/>
                    </a:cubicBezTo>
                    <a:cubicBezTo>
                      <a:pt x="93663" y="301625"/>
                      <a:pt x="93663" y="301625"/>
                      <a:pt x="137518" y="301625"/>
                    </a:cubicBezTo>
                    <a:cubicBezTo>
                      <a:pt x="137518" y="301625"/>
                      <a:pt x="137518" y="301625"/>
                      <a:pt x="137518" y="250825"/>
                    </a:cubicBezTo>
                    <a:cubicBezTo>
                      <a:pt x="137518" y="246917"/>
                      <a:pt x="140097" y="244312"/>
                      <a:pt x="143967" y="244312"/>
                    </a:cubicBezTo>
                    <a:cubicBezTo>
                      <a:pt x="143967" y="244312"/>
                      <a:pt x="143967" y="244312"/>
                      <a:pt x="187822" y="244312"/>
                    </a:cubicBezTo>
                    <a:cubicBezTo>
                      <a:pt x="191691" y="244312"/>
                      <a:pt x="194271" y="246917"/>
                      <a:pt x="194271" y="250825"/>
                    </a:cubicBezTo>
                    <a:cubicBezTo>
                      <a:pt x="194271" y="250825"/>
                      <a:pt x="194271" y="250825"/>
                      <a:pt x="194271" y="301625"/>
                    </a:cubicBezTo>
                    <a:cubicBezTo>
                      <a:pt x="194271" y="301625"/>
                      <a:pt x="194271" y="301625"/>
                      <a:pt x="230387" y="301625"/>
                    </a:cubicBezTo>
                    <a:cubicBezTo>
                      <a:pt x="234256" y="301625"/>
                      <a:pt x="238126" y="299020"/>
                      <a:pt x="238126" y="295112"/>
                    </a:cubicBezTo>
                    <a:lnTo>
                      <a:pt x="238126" y="207840"/>
                    </a:lnTo>
                    <a:cubicBezTo>
                      <a:pt x="238126" y="203933"/>
                      <a:pt x="234256" y="200025"/>
                      <a:pt x="230387" y="200025"/>
                    </a:cubicBezTo>
                    <a:cubicBezTo>
                      <a:pt x="230387" y="200025"/>
                      <a:pt x="230387" y="200025"/>
                      <a:pt x="101402" y="200025"/>
                    </a:cubicBezTo>
                    <a:close/>
                    <a:moveTo>
                      <a:pt x="258908" y="122237"/>
                    </a:moveTo>
                    <a:cubicBezTo>
                      <a:pt x="255011" y="122237"/>
                      <a:pt x="252413" y="124758"/>
                      <a:pt x="252413" y="129801"/>
                    </a:cubicBezTo>
                    <a:cubicBezTo>
                      <a:pt x="252413" y="129801"/>
                      <a:pt x="252413" y="129801"/>
                      <a:pt x="252413" y="157536"/>
                    </a:cubicBezTo>
                    <a:cubicBezTo>
                      <a:pt x="252413" y="161318"/>
                      <a:pt x="255011" y="165100"/>
                      <a:pt x="258908" y="165100"/>
                    </a:cubicBezTo>
                    <a:cubicBezTo>
                      <a:pt x="264103" y="165100"/>
                      <a:pt x="266701" y="161318"/>
                      <a:pt x="266701" y="157536"/>
                    </a:cubicBezTo>
                    <a:lnTo>
                      <a:pt x="266701" y="129801"/>
                    </a:lnTo>
                    <a:cubicBezTo>
                      <a:pt x="266701" y="124758"/>
                      <a:pt x="264103" y="122237"/>
                      <a:pt x="258908" y="122237"/>
                    </a:cubicBezTo>
                    <a:close/>
                    <a:moveTo>
                      <a:pt x="230332" y="122237"/>
                    </a:moveTo>
                    <a:cubicBezTo>
                      <a:pt x="226436" y="122237"/>
                      <a:pt x="223838" y="124758"/>
                      <a:pt x="223838" y="129801"/>
                    </a:cubicBezTo>
                    <a:cubicBezTo>
                      <a:pt x="223838" y="129801"/>
                      <a:pt x="223838" y="129801"/>
                      <a:pt x="223838" y="157536"/>
                    </a:cubicBezTo>
                    <a:cubicBezTo>
                      <a:pt x="223838" y="161318"/>
                      <a:pt x="226436" y="165100"/>
                      <a:pt x="230332" y="165100"/>
                    </a:cubicBezTo>
                    <a:cubicBezTo>
                      <a:pt x="234229" y="165100"/>
                      <a:pt x="238126" y="161318"/>
                      <a:pt x="238126" y="157536"/>
                    </a:cubicBezTo>
                    <a:lnTo>
                      <a:pt x="238126" y="129801"/>
                    </a:lnTo>
                    <a:cubicBezTo>
                      <a:pt x="238126" y="124758"/>
                      <a:pt x="234229" y="122237"/>
                      <a:pt x="230332" y="122237"/>
                    </a:cubicBezTo>
                    <a:close/>
                    <a:moveTo>
                      <a:pt x="201468" y="122237"/>
                    </a:moveTo>
                    <a:cubicBezTo>
                      <a:pt x="196273" y="122237"/>
                      <a:pt x="193675" y="124758"/>
                      <a:pt x="193675" y="129801"/>
                    </a:cubicBezTo>
                    <a:cubicBezTo>
                      <a:pt x="193675" y="129801"/>
                      <a:pt x="193675" y="129801"/>
                      <a:pt x="193675" y="157536"/>
                    </a:cubicBezTo>
                    <a:cubicBezTo>
                      <a:pt x="193675" y="161318"/>
                      <a:pt x="196273" y="165100"/>
                      <a:pt x="201468" y="165100"/>
                    </a:cubicBezTo>
                    <a:cubicBezTo>
                      <a:pt x="205365" y="165100"/>
                      <a:pt x="207963" y="161318"/>
                      <a:pt x="207963" y="157536"/>
                    </a:cubicBezTo>
                    <a:cubicBezTo>
                      <a:pt x="207963" y="157536"/>
                      <a:pt x="207963" y="157536"/>
                      <a:pt x="207963" y="129801"/>
                    </a:cubicBezTo>
                    <a:cubicBezTo>
                      <a:pt x="207963" y="124758"/>
                      <a:pt x="205365" y="122237"/>
                      <a:pt x="201468" y="122237"/>
                    </a:cubicBezTo>
                    <a:close/>
                    <a:moveTo>
                      <a:pt x="128732" y="122237"/>
                    </a:moveTo>
                    <a:cubicBezTo>
                      <a:pt x="124836" y="122237"/>
                      <a:pt x="122238" y="124758"/>
                      <a:pt x="122238" y="129801"/>
                    </a:cubicBezTo>
                    <a:cubicBezTo>
                      <a:pt x="122238" y="129801"/>
                      <a:pt x="122238" y="129801"/>
                      <a:pt x="122238" y="157536"/>
                    </a:cubicBezTo>
                    <a:cubicBezTo>
                      <a:pt x="122238" y="161318"/>
                      <a:pt x="124836" y="165100"/>
                      <a:pt x="128732" y="165100"/>
                    </a:cubicBezTo>
                    <a:cubicBezTo>
                      <a:pt x="133928" y="165100"/>
                      <a:pt x="136526" y="161318"/>
                      <a:pt x="136526" y="157536"/>
                    </a:cubicBezTo>
                    <a:cubicBezTo>
                      <a:pt x="136526" y="157536"/>
                      <a:pt x="136526" y="157536"/>
                      <a:pt x="136526" y="129801"/>
                    </a:cubicBezTo>
                    <a:cubicBezTo>
                      <a:pt x="136526" y="124758"/>
                      <a:pt x="133928" y="122237"/>
                      <a:pt x="128732" y="122237"/>
                    </a:cubicBezTo>
                    <a:close/>
                    <a:moveTo>
                      <a:pt x="101456" y="122237"/>
                    </a:moveTo>
                    <a:cubicBezTo>
                      <a:pt x="97559" y="122237"/>
                      <a:pt x="93663" y="124758"/>
                      <a:pt x="93663" y="129801"/>
                    </a:cubicBezTo>
                    <a:lnTo>
                      <a:pt x="93663" y="157536"/>
                    </a:lnTo>
                    <a:cubicBezTo>
                      <a:pt x="93663" y="161318"/>
                      <a:pt x="97559" y="165100"/>
                      <a:pt x="101456" y="165100"/>
                    </a:cubicBezTo>
                    <a:cubicBezTo>
                      <a:pt x="105353" y="165100"/>
                      <a:pt x="107951" y="161318"/>
                      <a:pt x="107951" y="157536"/>
                    </a:cubicBezTo>
                    <a:cubicBezTo>
                      <a:pt x="107951" y="157536"/>
                      <a:pt x="107951" y="157536"/>
                      <a:pt x="107951" y="129801"/>
                    </a:cubicBezTo>
                    <a:cubicBezTo>
                      <a:pt x="107951" y="124758"/>
                      <a:pt x="105353" y="122237"/>
                      <a:pt x="101456" y="122237"/>
                    </a:cubicBezTo>
                    <a:close/>
                    <a:moveTo>
                      <a:pt x="72881" y="122237"/>
                    </a:moveTo>
                    <a:cubicBezTo>
                      <a:pt x="67686" y="122237"/>
                      <a:pt x="65088" y="124758"/>
                      <a:pt x="65088" y="129801"/>
                    </a:cubicBezTo>
                    <a:cubicBezTo>
                      <a:pt x="65088" y="129801"/>
                      <a:pt x="65088" y="129801"/>
                      <a:pt x="65088" y="157536"/>
                    </a:cubicBezTo>
                    <a:cubicBezTo>
                      <a:pt x="65088" y="161318"/>
                      <a:pt x="67686" y="165100"/>
                      <a:pt x="72881" y="165100"/>
                    </a:cubicBezTo>
                    <a:cubicBezTo>
                      <a:pt x="76778" y="165100"/>
                      <a:pt x="79376" y="161318"/>
                      <a:pt x="79376" y="157536"/>
                    </a:cubicBezTo>
                    <a:lnTo>
                      <a:pt x="79376" y="129801"/>
                    </a:lnTo>
                    <a:cubicBezTo>
                      <a:pt x="79376" y="124758"/>
                      <a:pt x="76778" y="122237"/>
                      <a:pt x="72881" y="122237"/>
                    </a:cubicBezTo>
                    <a:close/>
                    <a:moveTo>
                      <a:pt x="258908" y="65087"/>
                    </a:moveTo>
                    <a:cubicBezTo>
                      <a:pt x="255011" y="65087"/>
                      <a:pt x="252413" y="67685"/>
                      <a:pt x="252413" y="71581"/>
                    </a:cubicBezTo>
                    <a:cubicBezTo>
                      <a:pt x="252413" y="71581"/>
                      <a:pt x="252413" y="71581"/>
                      <a:pt x="252413" y="100157"/>
                    </a:cubicBezTo>
                    <a:cubicBezTo>
                      <a:pt x="252413" y="105352"/>
                      <a:pt x="255011" y="107950"/>
                      <a:pt x="258908" y="107950"/>
                    </a:cubicBezTo>
                    <a:cubicBezTo>
                      <a:pt x="264103" y="107950"/>
                      <a:pt x="266701" y="105352"/>
                      <a:pt x="266701" y="100157"/>
                    </a:cubicBezTo>
                    <a:lnTo>
                      <a:pt x="266701" y="71581"/>
                    </a:lnTo>
                    <a:cubicBezTo>
                      <a:pt x="266701" y="67685"/>
                      <a:pt x="264103" y="65087"/>
                      <a:pt x="258908" y="65087"/>
                    </a:cubicBezTo>
                    <a:close/>
                    <a:moveTo>
                      <a:pt x="230332" y="65087"/>
                    </a:moveTo>
                    <a:cubicBezTo>
                      <a:pt x="226436" y="65087"/>
                      <a:pt x="223838" y="67685"/>
                      <a:pt x="223838" y="71581"/>
                    </a:cubicBezTo>
                    <a:cubicBezTo>
                      <a:pt x="223838" y="71581"/>
                      <a:pt x="223838" y="71581"/>
                      <a:pt x="223838" y="100157"/>
                    </a:cubicBezTo>
                    <a:cubicBezTo>
                      <a:pt x="223838" y="105352"/>
                      <a:pt x="226436" y="107950"/>
                      <a:pt x="230332" y="107950"/>
                    </a:cubicBezTo>
                    <a:cubicBezTo>
                      <a:pt x="234229" y="107950"/>
                      <a:pt x="238126" y="105352"/>
                      <a:pt x="238126" y="100157"/>
                    </a:cubicBezTo>
                    <a:lnTo>
                      <a:pt x="238126" y="71581"/>
                    </a:lnTo>
                    <a:cubicBezTo>
                      <a:pt x="238126" y="67685"/>
                      <a:pt x="234229" y="65087"/>
                      <a:pt x="230332" y="65087"/>
                    </a:cubicBezTo>
                    <a:close/>
                    <a:moveTo>
                      <a:pt x="201468" y="65087"/>
                    </a:moveTo>
                    <a:cubicBezTo>
                      <a:pt x="196273" y="65087"/>
                      <a:pt x="193675" y="67685"/>
                      <a:pt x="193675" y="71581"/>
                    </a:cubicBezTo>
                    <a:cubicBezTo>
                      <a:pt x="193675" y="71581"/>
                      <a:pt x="193675" y="71581"/>
                      <a:pt x="193675" y="100157"/>
                    </a:cubicBezTo>
                    <a:cubicBezTo>
                      <a:pt x="193675" y="105352"/>
                      <a:pt x="196273" y="107950"/>
                      <a:pt x="201468" y="107950"/>
                    </a:cubicBezTo>
                    <a:cubicBezTo>
                      <a:pt x="205365" y="107950"/>
                      <a:pt x="207963" y="105352"/>
                      <a:pt x="207963" y="100157"/>
                    </a:cubicBezTo>
                    <a:cubicBezTo>
                      <a:pt x="207963" y="100157"/>
                      <a:pt x="207963" y="100157"/>
                      <a:pt x="207963" y="71581"/>
                    </a:cubicBezTo>
                    <a:cubicBezTo>
                      <a:pt x="207963" y="67685"/>
                      <a:pt x="205365" y="65087"/>
                      <a:pt x="201468" y="65087"/>
                    </a:cubicBezTo>
                    <a:close/>
                    <a:moveTo>
                      <a:pt x="128732" y="65087"/>
                    </a:moveTo>
                    <a:cubicBezTo>
                      <a:pt x="124836" y="65087"/>
                      <a:pt x="122238" y="67685"/>
                      <a:pt x="122238" y="71581"/>
                    </a:cubicBezTo>
                    <a:cubicBezTo>
                      <a:pt x="122238" y="71581"/>
                      <a:pt x="122238" y="71581"/>
                      <a:pt x="122238" y="100157"/>
                    </a:cubicBezTo>
                    <a:cubicBezTo>
                      <a:pt x="122238" y="105352"/>
                      <a:pt x="124836" y="107950"/>
                      <a:pt x="128732" y="107950"/>
                    </a:cubicBezTo>
                    <a:cubicBezTo>
                      <a:pt x="133928" y="107950"/>
                      <a:pt x="136526" y="105352"/>
                      <a:pt x="136526" y="100157"/>
                    </a:cubicBezTo>
                    <a:cubicBezTo>
                      <a:pt x="136526" y="100157"/>
                      <a:pt x="136526" y="100157"/>
                      <a:pt x="136526" y="71581"/>
                    </a:cubicBezTo>
                    <a:cubicBezTo>
                      <a:pt x="136526" y="67685"/>
                      <a:pt x="133928" y="65087"/>
                      <a:pt x="128732" y="65087"/>
                    </a:cubicBezTo>
                    <a:close/>
                    <a:moveTo>
                      <a:pt x="101456" y="65087"/>
                    </a:moveTo>
                    <a:cubicBezTo>
                      <a:pt x="97559" y="65087"/>
                      <a:pt x="93663" y="67685"/>
                      <a:pt x="93663" y="71581"/>
                    </a:cubicBezTo>
                    <a:lnTo>
                      <a:pt x="93663" y="100157"/>
                    </a:lnTo>
                    <a:cubicBezTo>
                      <a:pt x="93663" y="105352"/>
                      <a:pt x="97559" y="107950"/>
                      <a:pt x="101456" y="107950"/>
                    </a:cubicBezTo>
                    <a:cubicBezTo>
                      <a:pt x="105353" y="107950"/>
                      <a:pt x="107951" y="105352"/>
                      <a:pt x="107951" y="100157"/>
                    </a:cubicBezTo>
                    <a:cubicBezTo>
                      <a:pt x="107951" y="100157"/>
                      <a:pt x="107951" y="100157"/>
                      <a:pt x="107951" y="71581"/>
                    </a:cubicBezTo>
                    <a:cubicBezTo>
                      <a:pt x="107951" y="67685"/>
                      <a:pt x="105353" y="65087"/>
                      <a:pt x="101456" y="65087"/>
                    </a:cubicBezTo>
                    <a:close/>
                    <a:moveTo>
                      <a:pt x="72881" y="65087"/>
                    </a:moveTo>
                    <a:cubicBezTo>
                      <a:pt x="67686" y="65087"/>
                      <a:pt x="65088" y="67685"/>
                      <a:pt x="65088" y="71581"/>
                    </a:cubicBezTo>
                    <a:cubicBezTo>
                      <a:pt x="65088" y="71581"/>
                      <a:pt x="65088" y="71581"/>
                      <a:pt x="65088" y="100157"/>
                    </a:cubicBezTo>
                    <a:cubicBezTo>
                      <a:pt x="65088" y="105352"/>
                      <a:pt x="67686" y="107950"/>
                      <a:pt x="72881" y="107950"/>
                    </a:cubicBezTo>
                    <a:cubicBezTo>
                      <a:pt x="76778" y="107950"/>
                      <a:pt x="79376" y="105352"/>
                      <a:pt x="79376" y="100157"/>
                    </a:cubicBezTo>
                    <a:lnTo>
                      <a:pt x="79376" y="71581"/>
                    </a:lnTo>
                    <a:cubicBezTo>
                      <a:pt x="79376" y="67685"/>
                      <a:pt x="76778" y="65087"/>
                      <a:pt x="72881" y="65087"/>
                    </a:cubicBezTo>
                    <a:close/>
                    <a:moveTo>
                      <a:pt x="107950" y="14287"/>
                    </a:moveTo>
                    <a:lnTo>
                      <a:pt x="107950" y="28575"/>
                    </a:lnTo>
                    <a:lnTo>
                      <a:pt x="223838" y="28575"/>
                    </a:lnTo>
                    <a:lnTo>
                      <a:pt x="223838" y="14287"/>
                    </a:lnTo>
                    <a:close/>
                    <a:moveTo>
                      <a:pt x="64802" y="0"/>
                    </a:moveTo>
                    <a:cubicBezTo>
                      <a:pt x="64802" y="0"/>
                      <a:pt x="64802" y="0"/>
                      <a:pt x="266986" y="0"/>
                    </a:cubicBezTo>
                    <a:cubicBezTo>
                      <a:pt x="270874" y="0"/>
                      <a:pt x="273466" y="2589"/>
                      <a:pt x="273466" y="6474"/>
                    </a:cubicBezTo>
                    <a:cubicBezTo>
                      <a:pt x="273466" y="10358"/>
                      <a:pt x="270874" y="14242"/>
                      <a:pt x="266986" y="14242"/>
                    </a:cubicBezTo>
                    <a:cubicBezTo>
                      <a:pt x="266986" y="14242"/>
                      <a:pt x="266986" y="14242"/>
                      <a:pt x="238472" y="14242"/>
                    </a:cubicBezTo>
                    <a:cubicBezTo>
                      <a:pt x="238472" y="14242"/>
                      <a:pt x="238472" y="14242"/>
                      <a:pt x="238472" y="28484"/>
                    </a:cubicBezTo>
                    <a:cubicBezTo>
                      <a:pt x="238472" y="28484"/>
                      <a:pt x="238472" y="28484"/>
                      <a:pt x="303275" y="28484"/>
                    </a:cubicBezTo>
                    <a:cubicBezTo>
                      <a:pt x="307163" y="28484"/>
                      <a:pt x="309755" y="31073"/>
                      <a:pt x="309755" y="34958"/>
                    </a:cubicBezTo>
                    <a:cubicBezTo>
                      <a:pt x="309755" y="34958"/>
                      <a:pt x="309755" y="34958"/>
                      <a:pt x="309755" y="301671"/>
                    </a:cubicBezTo>
                    <a:cubicBezTo>
                      <a:pt x="309755" y="301671"/>
                      <a:pt x="309755" y="301671"/>
                      <a:pt x="324012" y="301671"/>
                    </a:cubicBezTo>
                    <a:cubicBezTo>
                      <a:pt x="329196" y="301671"/>
                      <a:pt x="331788" y="305555"/>
                      <a:pt x="331788" y="309439"/>
                    </a:cubicBezTo>
                    <a:cubicBezTo>
                      <a:pt x="331788" y="313324"/>
                      <a:pt x="329196" y="315913"/>
                      <a:pt x="324012" y="315913"/>
                    </a:cubicBezTo>
                    <a:cubicBezTo>
                      <a:pt x="324012" y="315913"/>
                      <a:pt x="324012" y="315913"/>
                      <a:pt x="7776" y="315913"/>
                    </a:cubicBezTo>
                    <a:cubicBezTo>
                      <a:pt x="2592" y="315913"/>
                      <a:pt x="0" y="313324"/>
                      <a:pt x="0" y="309439"/>
                    </a:cubicBezTo>
                    <a:cubicBezTo>
                      <a:pt x="0" y="305555"/>
                      <a:pt x="2592" y="301671"/>
                      <a:pt x="7776" y="301671"/>
                    </a:cubicBezTo>
                    <a:cubicBezTo>
                      <a:pt x="7776" y="301671"/>
                      <a:pt x="7776" y="301671"/>
                      <a:pt x="22033" y="301671"/>
                    </a:cubicBezTo>
                    <a:cubicBezTo>
                      <a:pt x="22033" y="301671"/>
                      <a:pt x="22033" y="301671"/>
                      <a:pt x="22033" y="34958"/>
                    </a:cubicBezTo>
                    <a:cubicBezTo>
                      <a:pt x="22033" y="31073"/>
                      <a:pt x="24625" y="28484"/>
                      <a:pt x="28513" y="28484"/>
                    </a:cubicBezTo>
                    <a:cubicBezTo>
                      <a:pt x="28513" y="28484"/>
                      <a:pt x="28513" y="28484"/>
                      <a:pt x="93315" y="28484"/>
                    </a:cubicBezTo>
                    <a:cubicBezTo>
                      <a:pt x="93315" y="28484"/>
                      <a:pt x="93315" y="28484"/>
                      <a:pt x="93315" y="14242"/>
                    </a:cubicBezTo>
                    <a:cubicBezTo>
                      <a:pt x="93315" y="14242"/>
                      <a:pt x="93315" y="14242"/>
                      <a:pt x="64802" y="14242"/>
                    </a:cubicBezTo>
                    <a:cubicBezTo>
                      <a:pt x="60914" y="14242"/>
                      <a:pt x="58322" y="10358"/>
                      <a:pt x="58322" y="6474"/>
                    </a:cubicBezTo>
                    <a:cubicBezTo>
                      <a:pt x="58322" y="2589"/>
                      <a:pt x="60914" y="0"/>
                      <a:pt x="64802" y="0"/>
                    </a:cubicBezTo>
                    <a:close/>
                  </a:path>
                </a:pathLst>
              </a:custGeom>
              <a:solidFill>
                <a:schemeClr val="accent2"/>
              </a:solidFill>
              <a:ln>
                <a:noFill/>
              </a:ln>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grpSp>
        <p:sp>
          <p:nvSpPr>
            <p:cNvPr id="8" name="iṣḷíḍè">
              <a:extLst>
                <a:ext uri="{FF2B5EF4-FFF2-40B4-BE49-F238E27FC236}">
                  <a16:creationId xmlns:a16="http://schemas.microsoft.com/office/drawing/2014/main" id="{4D5C24C6-4DD0-4193-AD42-019C1134797B}"/>
                </a:ext>
              </a:extLst>
            </p:cNvPr>
            <p:cNvSpPr txBox="1"/>
            <p:nvPr/>
          </p:nvSpPr>
          <p:spPr bwMode="auto">
            <a:xfrm>
              <a:off x="1402900" y="1748797"/>
              <a:ext cx="151810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377" rtl="0" eaLnBrk="1" fontAlgn="auto" latinLnBrk="0" hangingPunct="1">
                <a:lnSpc>
                  <a:spcPct val="100000"/>
                </a:lnSpc>
                <a:spcBef>
                  <a:spcPct val="0"/>
                </a:spcBef>
                <a:spcAft>
                  <a:spcPts val="0"/>
                </a:spcAft>
                <a:buClrTx/>
                <a:buSzTx/>
                <a:buFontTx/>
                <a:buNone/>
                <a:tabLst/>
                <a:defRPr/>
              </a:pPr>
              <a:endParaRPr kumimoji="0" lang="en-US" altLang="zh-CN" sz="24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9" name="ïSlîďé">
              <a:extLst>
                <a:ext uri="{FF2B5EF4-FFF2-40B4-BE49-F238E27FC236}">
                  <a16:creationId xmlns:a16="http://schemas.microsoft.com/office/drawing/2014/main" id="{4D5C24C6-4DD0-4193-AD42-019C1134797B}"/>
                </a:ext>
              </a:extLst>
            </p:cNvPr>
            <p:cNvSpPr txBox="1"/>
            <p:nvPr/>
          </p:nvSpPr>
          <p:spPr bwMode="auto">
            <a:xfrm>
              <a:off x="8978899" y="1764720"/>
              <a:ext cx="191770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r" defTabSz="914377" rtl="0" eaLnBrk="1" fontAlgn="auto" latinLnBrk="0" hangingPunct="1">
                <a:lnSpc>
                  <a:spcPct val="100000"/>
                </a:lnSpc>
                <a:spcBef>
                  <a:spcPct val="0"/>
                </a:spcBef>
                <a:spcAft>
                  <a:spcPts val="0"/>
                </a:spcAft>
                <a:buClrTx/>
                <a:buSzTx/>
                <a:buFontTx/>
                <a:buNone/>
                <a:tabLst/>
                <a:defRPr/>
              </a:pPr>
              <a:endParaRPr kumimoji="0" lang="en-US" altLang="zh-CN" sz="2400" b="1" i="0" u="none" strike="noStrike" kern="1200" cap="none" spc="0" normalizeH="0" baseline="0" noProof="0" dirty="0">
                <a:ln>
                  <a:noFill/>
                </a:ln>
                <a:solidFill>
                  <a:srgbClr val="000000"/>
                </a:solidFill>
                <a:effectLst/>
                <a:uLnTx/>
                <a:uFillTx/>
                <a:latin typeface="Arial"/>
                <a:ea typeface="微软雅黑"/>
                <a:cs typeface="+mn-cs"/>
              </a:endParaRPr>
            </a:p>
          </p:txBody>
        </p:sp>
      </p:grpSp>
      <p:sp>
        <p:nvSpPr>
          <p:cNvPr id="3" name="矩形 2"/>
          <p:cNvSpPr/>
          <p:nvPr/>
        </p:nvSpPr>
        <p:spPr>
          <a:xfrm>
            <a:off x="1183841" y="2144915"/>
            <a:ext cx="2339102" cy="480131"/>
          </a:xfrm>
          <a:prstGeom prst="rect">
            <a:avLst/>
          </a:prstGeom>
        </p:spPr>
        <p:txBody>
          <a:bodyPr wrap="none">
            <a:spAutoFit/>
          </a:bodyPr>
          <a:lstStyle/>
          <a:p>
            <a:pPr defTabSz="914354">
              <a:lnSpc>
                <a:spcPct val="90000"/>
              </a:lnSpc>
              <a:spcBef>
                <a:spcPct val="0"/>
              </a:spcBef>
            </a:pPr>
            <a:r>
              <a:rPr lang="zh-CN" altLang="en-US" sz="2800" b="1" dirty="0" smtClean="0">
                <a:latin typeface="+mj-lt"/>
                <a:ea typeface="+mj-ea"/>
                <a:cs typeface="+mj-cs"/>
              </a:rPr>
              <a:t>智能物流系统</a:t>
            </a:r>
            <a:endParaRPr lang="zh-CN" altLang="en-US" sz="2800" b="1" dirty="0">
              <a:latin typeface="+mj-lt"/>
              <a:ea typeface="+mj-ea"/>
              <a:cs typeface="+mj-cs"/>
            </a:endParaRPr>
          </a:p>
        </p:txBody>
      </p:sp>
      <p:sp>
        <p:nvSpPr>
          <p:cNvPr id="15" name="矩形 14"/>
          <p:cNvSpPr/>
          <p:nvPr/>
        </p:nvSpPr>
        <p:spPr>
          <a:xfrm>
            <a:off x="8502952" y="2162559"/>
            <a:ext cx="3057247" cy="480131"/>
          </a:xfrm>
          <a:prstGeom prst="rect">
            <a:avLst/>
          </a:prstGeom>
        </p:spPr>
        <p:txBody>
          <a:bodyPr wrap="none">
            <a:spAutoFit/>
          </a:bodyPr>
          <a:lstStyle/>
          <a:p>
            <a:pPr defTabSz="914354">
              <a:lnSpc>
                <a:spcPct val="90000"/>
              </a:lnSpc>
              <a:spcBef>
                <a:spcPct val="0"/>
              </a:spcBef>
            </a:pPr>
            <a:r>
              <a:rPr lang="zh-CN" altLang="en-US" sz="2800" b="1" dirty="0" smtClean="0">
                <a:latin typeface="+mj-lt"/>
                <a:ea typeface="+mj-ea"/>
                <a:cs typeface="+mj-cs"/>
              </a:rPr>
              <a:t>智能运输网络系统</a:t>
            </a:r>
            <a:endParaRPr lang="zh-CN" altLang="en-US" sz="2800" b="1" dirty="0">
              <a:latin typeface="+mj-lt"/>
              <a:ea typeface="+mj-ea"/>
              <a:cs typeface="+mj-cs"/>
            </a:endParaRPr>
          </a:p>
        </p:txBody>
      </p:sp>
      <p:sp>
        <p:nvSpPr>
          <p:cNvPr id="16" name="矩形 15"/>
          <p:cNvSpPr/>
          <p:nvPr/>
        </p:nvSpPr>
        <p:spPr>
          <a:xfrm>
            <a:off x="975244" y="3262851"/>
            <a:ext cx="2792069" cy="923330"/>
          </a:xfrm>
          <a:prstGeom prst="rect">
            <a:avLst/>
          </a:prstGeom>
        </p:spPr>
        <p:txBody>
          <a:bodyPr wrap="square">
            <a:spAutoFit/>
          </a:bodyPr>
          <a:lstStyle/>
          <a:p>
            <a:r>
              <a:rPr lang="zh-CN" altLang="en-US" dirty="0" smtClean="0"/>
              <a:t>为用户</a:t>
            </a:r>
            <a:r>
              <a:rPr lang="zh-CN" altLang="en-US" dirty="0"/>
              <a:t>提供可视化的货物运输管理界面</a:t>
            </a:r>
            <a:r>
              <a:rPr lang="zh-CN" altLang="en-US" dirty="0" smtClean="0"/>
              <a:t>。提供</a:t>
            </a:r>
            <a:r>
              <a:rPr lang="zh-CN" altLang="en-US" dirty="0"/>
              <a:t>完善的物流运输服务</a:t>
            </a:r>
          </a:p>
        </p:txBody>
      </p:sp>
      <p:sp>
        <p:nvSpPr>
          <p:cNvPr id="17" name="矩形 16"/>
          <p:cNvSpPr/>
          <p:nvPr/>
        </p:nvSpPr>
        <p:spPr>
          <a:xfrm>
            <a:off x="8502952" y="3269317"/>
            <a:ext cx="3017535" cy="646331"/>
          </a:xfrm>
          <a:prstGeom prst="rect">
            <a:avLst/>
          </a:prstGeom>
        </p:spPr>
        <p:txBody>
          <a:bodyPr wrap="square">
            <a:spAutoFit/>
          </a:bodyPr>
          <a:lstStyle/>
          <a:p>
            <a:r>
              <a:rPr lang="zh-CN" altLang="zh-CN" dirty="0">
                <a:ea typeface="等线" panose="02010600030101010101" pitchFamily="2" charset="-122"/>
                <a:cs typeface="Times New Roman" panose="02020603050405020304" pitchFamily="18" charset="0"/>
              </a:rPr>
              <a:t>提供动态实时的物流规划与数据分析服务</a:t>
            </a:r>
            <a:endParaRPr lang="zh-CN" altLang="en-US" dirty="0"/>
          </a:p>
        </p:txBody>
      </p:sp>
    </p:spTree>
    <p:extLst>
      <p:ext uri="{BB962C8B-B14F-4D97-AF65-F5344CB8AC3E}">
        <p14:creationId xmlns:p14="http://schemas.microsoft.com/office/powerpoint/2010/main" val="41212302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C786F-61B0-4329-9687-764F8FE8BA40}"/>
              </a:ext>
            </a:extLst>
          </p:cNvPr>
          <p:cNvSpPr>
            <a:spLocks noGrp="1"/>
          </p:cNvSpPr>
          <p:nvPr>
            <p:ph type="title"/>
          </p:nvPr>
        </p:nvSpPr>
        <p:spPr/>
        <p:txBody>
          <a:bodyPr/>
          <a:lstStyle/>
          <a:p>
            <a:r>
              <a:rPr lang="zh-CN" altLang="en-US" dirty="0"/>
              <a:t>物流</a:t>
            </a:r>
            <a:r>
              <a:rPr lang="zh-CN" altLang="en-US" dirty="0" smtClean="0"/>
              <a:t>运送流程</a:t>
            </a:r>
            <a:endParaRPr lang="zh-CN" altLang="en-US" dirty="0"/>
          </a:p>
        </p:txBody>
      </p:sp>
      <p:sp>
        <p:nvSpPr>
          <p:cNvPr id="4" name="灯片编号占位符 3">
            <a:extLst>
              <a:ext uri="{FF2B5EF4-FFF2-40B4-BE49-F238E27FC236}">
                <a16:creationId xmlns:a16="http://schemas.microsoft.com/office/drawing/2014/main" id="{EB1AF6E8-6E9E-4786-B1C9-8913C4CB1C7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000" b="0" i="0" u="none" strike="noStrike" kern="1200" cap="none" spc="0" normalizeH="0" baseline="0" noProof="0">
              <a:ln>
                <a:noFill/>
              </a:ln>
              <a:solidFill>
                <a:srgbClr val="000000">
                  <a:tint val="75000"/>
                </a:srgbClr>
              </a:solidFill>
              <a:effectLst/>
              <a:uLnTx/>
              <a:uFillTx/>
              <a:latin typeface="Arial"/>
              <a:ea typeface="微软雅黑"/>
              <a:cs typeface="+mn-cs"/>
            </a:endParaRPr>
          </a:p>
        </p:txBody>
      </p:sp>
      <p:sp>
        <p:nvSpPr>
          <p:cNvPr id="6" name="标题 1">
            <a:extLst>
              <a:ext uri="{FF2B5EF4-FFF2-40B4-BE49-F238E27FC236}">
                <a16:creationId xmlns:a16="http://schemas.microsoft.com/office/drawing/2014/main" id="{6DDC786F-61B0-4329-9687-764F8FE8BA40}"/>
              </a:ext>
            </a:extLst>
          </p:cNvPr>
          <p:cNvSpPr txBox="1">
            <a:spLocks/>
          </p:cNvSpPr>
          <p:nvPr/>
        </p:nvSpPr>
        <p:spPr>
          <a:xfrm>
            <a:off x="2085067" y="1028700"/>
            <a:ext cx="1964419" cy="567647"/>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718" y="1426027"/>
            <a:ext cx="10008973" cy="4917626"/>
          </a:xfrm>
          <a:prstGeom prst="rect">
            <a:avLst/>
          </a:prstGeom>
        </p:spPr>
      </p:pic>
    </p:spTree>
    <p:extLst>
      <p:ext uri="{BB962C8B-B14F-4D97-AF65-F5344CB8AC3E}">
        <p14:creationId xmlns:p14="http://schemas.microsoft.com/office/powerpoint/2010/main" val="662814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C786F-61B0-4329-9687-764F8FE8BA40}"/>
              </a:ext>
            </a:extLst>
          </p:cNvPr>
          <p:cNvSpPr>
            <a:spLocks noGrp="1"/>
          </p:cNvSpPr>
          <p:nvPr>
            <p:ph type="title"/>
          </p:nvPr>
        </p:nvSpPr>
        <p:spPr/>
        <p:txBody>
          <a:bodyPr/>
          <a:lstStyle/>
          <a:p>
            <a:r>
              <a:rPr lang="zh-CN" altLang="en-US" dirty="0" smtClean="0"/>
              <a:t>寄件</a:t>
            </a:r>
            <a:endParaRPr lang="zh-CN" altLang="en-US" dirty="0"/>
          </a:p>
        </p:txBody>
      </p:sp>
      <p:sp>
        <p:nvSpPr>
          <p:cNvPr id="4" name="灯片编号占位符 3">
            <a:extLst>
              <a:ext uri="{FF2B5EF4-FFF2-40B4-BE49-F238E27FC236}">
                <a16:creationId xmlns:a16="http://schemas.microsoft.com/office/drawing/2014/main" id="{EB1AF6E8-6E9E-4786-B1C9-8913C4CB1C7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000" b="0" i="0" u="none" strike="noStrike" kern="1200" cap="none" spc="0" normalizeH="0" baseline="0" noProof="0">
              <a:ln>
                <a:noFill/>
              </a:ln>
              <a:solidFill>
                <a:srgbClr val="000000">
                  <a:tint val="75000"/>
                </a:srgbClr>
              </a:solidFill>
              <a:effectLst/>
              <a:uLnTx/>
              <a:uFillTx/>
              <a:latin typeface="Arial"/>
              <a:ea typeface="微软雅黑"/>
              <a:cs typeface="+mn-cs"/>
            </a:endParaRPr>
          </a:p>
        </p:txBody>
      </p:sp>
      <p:sp>
        <p:nvSpPr>
          <p:cNvPr id="6" name="标题 1">
            <a:extLst>
              <a:ext uri="{FF2B5EF4-FFF2-40B4-BE49-F238E27FC236}">
                <a16:creationId xmlns:a16="http://schemas.microsoft.com/office/drawing/2014/main" id="{6DDC786F-61B0-4329-9687-764F8FE8BA40}"/>
              </a:ext>
            </a:extLst>
          </p:cNvPr>
          <p:cNvSpPr txBox="1">
            <a:spLocks/>
          </p:cNvSpPr>
          <p:nvPr/>
        </p:nvSpPr>
        <p:spPr>
          <a:xfrm>
            <a:off x="2085067" y="1028700"/>
            <a:ext cx="1964419" cy="567647"/>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dirty="0"/>
          </a:p>
        </p:txBody>
      </p:sp>
      <p:sp>
        <p:nvSpPr>
          <p:cNvPr id="9" name="矩形 8"/>
          <p:cNvSpPr/>
          <p:nvPr/>
        </p:nvSpPr>
        <p:spPr>
          <a:xfrm>
            <a:off x="2085067" y="1596347"/>
            <a:ext cx="7764162" cy="4585871"/>
          </a:xfrm>
          <a:prstGeom prst="rect">
            <a:avLst/>
          </a:prstGeom>
        </p:spPr>
        <p:txBody>
          <a:bodyPr wrap="square">
            <a:spAutoFit/>
          </a:bodyPr>
          <a:lstStyle/>
          <a:p>
            <a:pPr indent="228600" algn="just">
              <a:spcAft>
                <a:spcPts val="0"/>
              </a:spcAft>
            </a:pPr>
            <a:r>
              <a:rPr lang="zh-CN" altLang="zh-CN" sz="2400" kern="100" dirty="0">
                <a:latin typeface="+mn-ea"/>
                <a:cs typeface="Times New Roman" panose="02020603050405020304" pitchFamily="18" charset="0"/>
              </a:rPr>
              <a:t>客户通过物流运输系统委托物流公司运输货物，交付货物并生成订单。物流公司的管理者可以通过该系统对货物进行检验和入库。此时，通过智能运输网络系统自动根据货物的目的地和出发地规划合适的运输路线并发送给承运公司和仓库（相同目的地的货物应当成批发送）</a:t>
            </a:r>
            <a:r>
              <a:rPr lang="zh-CN" altLang="zh-CN" sz="2400" kern="100" dirty="0" smtClean="0">
                <a:latin typeface="+mn-ea"/>
                <a:cs typeface="Times New Roman" panose="02020603050405020304" pitchFamily="18" charset="0"/>
              </a:rPr>
              <a:t>。</a:t>
            </a:r>
            <a:endParaRPr lang="en-US" altLang="zh-CN" sz="2400" kern="100" dirty="0" smtClean="0">
              <a:latin typeface="+mn-ea"/>
              <a:cs typeface="Times New Roman" panose="02020603050405020304" pitchFamily="18" charset="0"/>
            </a:endParaRPr>
          </a:p>
          <a:p>
            <a:pPr indent="228600" algn="just">
              <a:spcAft>
                <a:spcPts val="0"/>
              </a:spcAft>
            </a:pPr>
            <a:endParaRPr lang="en-US" altLang="zh-CN" sz="2400" kern="100" dirty="0">
              <a:latin typeface="+mn-ea"/>
              <a:cs typeface="Times New Roman" panose="02020603050405020304" pitchFamily="18" charset="0"/>
            </a:endParaRPr>
          </a:p>
          <a:p>
            <a:pPr indent="228600" algn="just">
              <a:spcAft>
                <a:spcPts val="0"/>
              </a:spcAft>
            </a:pPr>
            <a:r>
              <a:rPr lang="zh-CN" altLang="en-US" sz="2400" kern="100" dirty="0" smtClean="0">
                <a:latin typeface="+mn-ea"/>
                <a:cs typeface="Times New Roman" panose="02020603050405020304" pitchFamily="18" charset="0"/>
              </a:rPr>
              <a:t>客户在交出货物的同时，</a:t>
            </a:r>
            <a:r>
              <a:rPr lang="zh-CN" altLang="zh-CN" sz="2400" kern="100" dirty="0">
                <a:latin typeface="+mn-ea"/>
                <a:cs typeface="Times New Roman" panose="02020603050405020304" pitchFamily="18" charset="0"/>
              </a:rPr>
              <a:t>通过点击托运货物之类的按钮进入信息填写界面。填写信息并将信息发送给物流公司，同时生成订单并保存入数据库。在物流公司，工作人员收到要寄送的物品后，查询订单，处理并入库。承运商会收到货物发送的时间、目的地、出发地等信息。</a:t>
            </a:r>
            <a:endParaRPr lang="zh-CN" altLang="zh-CN" kern="100" dirty="0">
              <a:latin typeface="+mn-ea"/>
              <a:cs typeface="Times New Roman" panose="02020603050405020304" pitchFamily="18" charset="0"/>
            </a:endParaRPr>
          </a:p>
          <a:p>
            <a:pPr indent="228600" algn="just">
              <a:spcAft>
                <a:spcPts val="0"/>
              </a:spcAft>
            </a:pPr>
            <a:endParaRPr lang="en-US" altLang="zh-CN" sz="2800" kern="100" dirty="0" smtClean="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67423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C786F-61B0-4329-9687-764F8FE8BA40}"/>
              </a:ext>
            </a:extLst>
          </p:cNvPr>
          <p:cNvSpPr>
            <a:spLocks noGrp="1"/>
          </p:cNvSpPr>
          <p:nvPr>
            <p:ph type="title"/>
          </p:nvPr>
        </p:nvSpPr>
        <p:spPr/>
        <p:txBody>
          <a:bodyPr/>
          <a:lstStyle/>
          <a:p>
            <a:r>
              <a:rPr lang="zh-CN" altLang="en-US" dirty="0" smtClean="0"/>
              <a:t>货单分类</a:t>
            </a:r>
            <a:endParaRPr lang="zh-CN" altLang="en-US" dirty="0"/>
          </a:p>
        </p:txBody>
      </p:sp>
      <p:sp>
        <p:nvSpPr>
          <p:cNvPr id="4" name="灯片编号占位符 3">
            <a:extLst>
              <a:ext uri="{FF2B5EF4-FFF2-40B4-BE49-F238E27FC236}">
                <a16:creationId xmlns:a16="http://schemas.microsoft.com/office/drawing/2014/main" id="{EB1AF6E8-6E9E-4786-B1C9-8913C4CB1C7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000" b="0" i="0" u="none" strike="noStrike" kern="1200" cap="none" spc="0" normalizeH="0" baseline="0" noProof="0">
              <a:ln>
                <a:noFill/>
              </a:ln>
              <a:solidFill>
                <a:srgbClr val="000000">
                  <a:tint val="75000"/>
                </a:srgbClr>
              </a:solidFill>
              <a:effectLst/>
              <a:uLnTx/>
              <a:uFillTx/>
              <a:latin typeface="Arial"/>
              <a:ea typeface="微软雅黑"/>
              <a:cs typeface="+mn-cs"/>
            </a:endParaRPr>
          </a:p>
        </p:txBody>
      </p:sp>
      <p:sp>
        <p:nvSpPr>
          <p:cNvPr id="6" name="标题 1">
            <a:extLst>
              <a:ext uri="{FF2B5EF4-FFF2-40B4-BE49-F238E27FC236}">
                <a16:creationId xmlns:a16="http://schemas.microsoft.com/office/drawing/2014/main" id="{6DDC786F-61B0-4329-9687-764F8FE8BA40}"/>
              </a:ext>
            </a:extLst>
          </p:cNvPr>
          <p:cNvSpPr txBox="1">
            <a:spLocks/>
          </p:cNvSpPr>
          <p:nvPr/>
        </p:nvSpPr>
        <p:spPr>
          <a:xfrm>
            <a:off x="2085067" y="1028700"/>
            <a:ext cx="1964419" cy="567647"/>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dirty="0"/>
          </a:p>
        </p:txBody>
      </p:sp>
      <p:sp>
        <p:nvSpPr>
          <p:cNvPr id="3" name="矩形 2"/>
          <p:cNvSpPr/>
          <p:nvPr/>
        </p:nvSpPr>
        <p:spPr>
          <a:xfrm>
            <a:off x="2138983" y="2625046"/>
            <a:ext cx="7912443" cy="2308324"/>
          </a:xfrm>
          <a:prstGeom prst="rect">
            <a:avLst/>
          </a:prstGeom>
        </p:spPr>
        <p:txBody>
          <a:bodyPr wrap="square">
            <a:spAutoFit/>
          </a:bodyPr>
          <a:lstStyle/>
          <a:p>
            <a:pPr indent="228600" algn="just">
              <a:spcAft>
                <a:spcPts val="0"/>
              </a:spcAft>
            </a:pPr>
            <a:r>
              <a:rPr lang="zh-CN" altLang="zh-CN" sz="2400" kern="100" dirty="0">
                <a:latin typeface="+mn-ea"/>
                <a:cs typeface="Times New Roman" panose="02020603050405020304" pitchFamily="18" charset="0"/>
              </a:rPr>
              <a:t>该系统还提供对货单的分类服务。类别包含运输方式（如铁路、公路、航空、海运）、货物规格（体积、重量、价值）以及客户的需求（加急、报价以及特殊要求）</a:t>
            </a:r>
            <a:r>
              <a:rPr lang="zh-CN" altLang="zh-CN" sz="2400" kern="100" dirty="0" smtClean="0">
                <a:latin typeface="+mn-ea"/>
                <a:cs typeface="Times New Roman" panose="02020603050405020304" pitchFamily="18" charset="0"/>
              </a:rPr>
              <a:t>。</a:t>
            </a:r>
            <a:endParaRPr lang="en-US" altLang="zh-CN" sz="2400" kern="100" dirty="0" smtClean="0">
              <a:latin typeface="+mn-ea"/>
              <a:cs typeface="Times New Roman" panose="02020603050405020304" pitchFamily="18" charset="0"/>
            </a:endParaRPr>
          </a:p>
          <a:p>
            <a:pPr indent="228600" algn="just">
              <a:spcAft>
                <a:spcPts val="0"/>
              </a:spcAft>
            </a:pPr>
            <a:r>
              <a:rPr lang="zh-CN" altLang="zh-CN" sz="2400" kern="100" dirty="0" smtClean="0">
                <a:latin typeface="+mn-ea"/>
                <a:cs typeface="Times New Roman" panose="02020603050405020304" pitchFamily="18" charset="0"/>
              </a:rPr>
              <a:t>同时</a:t>
            </a:r>
            <a:r>
              <a:rPr lang="zh-CN" altLang="zh-CN" sz="2400" kern="100" dirty="0">
                <a:latin typeface="+mn-ea"/>
                <a:cs typeface="Times New Roman" panose="02020603050405020304" pitchFamily="18" charset="0"/>
              </a:rPr>
              <a:t>，对管理员和运输人员提供物流业务信息完全或部分添加、查询功能。如：添加一个货物入库或出库的记录，或查询一个货物当前所有物流记录。</a:t>
            </a:r>
            <a:endParaRPr lang="zh-CN" altLang="zh-CN" sz="24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9613957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C786F-61B0-4329-9687-764F8FE8BA40}"/>
              </a:ext>
            </a:extLst>
          </p:cNvPr>
          <p:cNvSpPr>
            <a:spLocks noGrp="1"/>
          </p:cNvSpPr>
          <p:nvPr>
            <p:ph type="title"/>
          </p:nvPr>
        </p:nvSpPr>
        <p:spPr/>
        <p:txBody>
          <a:bodyPr/>
          <a:lstStyle/>
          <a:p>
            <a:r>
              <a:rPr lang="zh-CN" altLang="en-US" dirty="0" smtClean="0"/>
              <a:t>运输（</a:t>
            </a:r>
            <a:r>
              <a:rPr lang="zh-CN" altLang="zh-CN" dirty="0"/>
              <a:t>智能运输网络系统</a:t>
            </a:r>
            <a:r>
              <a:rPr lang="zh-CN" altLang="en-US" dirty="0" smtClean="0"/>
              <a:t>）</a:t>
            </a:r>
            <a:endParaRPr lang="zh-CN" altLang="en-US" dirty="0"/>
          </a:p>
        </p:txBody>
      </p:sp>
      <p:sp>
        <p:nvSpPr>
          <p:cNvPr id="4" name="灯片编号占位符 3">
            <a:extLst>
              <a:ext uri="{FF2B5EF4-FFF2-40B4-BE49-F238E27FC236}">
                <a16:creationId xmlns:a16="http://schemas.microsoft.com/office/drawing/2014/main" id="{EB1AF6E8-6E9E-4786-B1C9-8913C4CB1C7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000" b="0" i="0" u="none" strike="noStrike" kern="1200" cap="none" spc="0" normalizeH="0" baseline="0" noProof="0">
              <a:ln>
                <a:noFill/>
              </a:ln>
              <a:solidFill>
                <a:srgbClr val="000000">
                  <a:tint val="75000"/>
                </a:srgbClr>
              </a:solidFill>
              <a:effectLst/>
              <a:uLnTx/>
              <a:uFillTx/>
              <a:latin typeface="Arial"/>
              <a:ea typeface="微软雅黑"/>
              <a:cs typeface="+mn-cs"/>
            </a:endParaRPr>
          </a:p>
        </p:txBody>
      </p:sp>
      <p:sp>
        <p:nvSpPr>
          <p:cNvPr id="6" name="标题 1">
            <a:extLst>
              <a:ext uri="{FF2B5EF4-FFF2-40B4-BE49-F238E27FC236}">
                <a16:creationId xmlns:a16="http://schemas.microsoft.com/office/drawing/2014/main" id="{6DDC786F-61B0-4329-9687-764F8FE8BA40}"/>
              </a:ext>
            </a:extLst>
          </p:cNvPr>
          <p:cNvSpPr txBox="1">
            <a:spLocks/>
          </p:cNvSpPr>
          <p:nvPr/>
        </p:nvSpPr>
        <p:spPr>
          <a:xfrm>
            <a:off x="2085067" y="1028700"/>
            <a:ext cx="1964419" cy="567647"/>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dirty="0"/>
          </a:p>
        </p:txBody>
      </p:sp>
      <p:sp>
        <p:nvSpPr>
          <p:cNvPr id="5" name="矩形 4"/>
          <p:cNvSpPr/>
          <p:nvPr/>
        </p:nvSpPr>
        <p:spPr>
          <a:xfrm>
            <a:off x="1751805" y="1439975"/>
            <a:ext cx="8686799" cy="4893647"/>
          </a:xfrm>
          <a:prstGeom prst="rect">
            <a:avLst/>
          </a:prstGeom>
        </p:spPr>
        <p:txBody>
          <a:bodyPr wrap="square">
            <a:spAutoFit/>
          </a:bodyPr>
          <a:lstStyle/>
          <a:p>
            <a:r>
              <a:rPr lang="en-US" altLang="zh-CN" sz="2400" dirty="0" smtClean="0"/>
              <a:t>       </a:t>
            </a:r>
            <a:r>
              <a:rPr lang="zh-CN" altLang="en-US" sz="2400" dirty="0" smtClean="0"/>
              <a:t>智能</a:t>
            </a:r>
            <a:r>
              <a:rPr lang="zh-CN" altLang="en-US" sz="2400" dirty="0"/>
              <a:t>运输网络系统应当维护整个物流网络的信息，以便规划出运输路线</a:t>
            </a:r>
            <a:r>
              <a:rPr lang="zh-CN" altLang="en-US" sz="2400" dirty="0" smtClean="0"/>
              <a:t>。</a:t>
            </a:r>
            <a:endParaRPr lang="en-US" altLang="zh-CN" sz="2400" dirty="0" smtClean="0"/>
          </a:p>
          <a:p>
            <a:r>
              <a:rPr lang="zh-CN" altLang="en-US" sz="2400" dirty="0" smtClean="0"/>
              <a:t>       把</a:t>
            </a:r>
            <a:r>
              <a:rPr lang="zh-CN" altLang="en-US" sz="2400" dirty="0"/>
              <a:t>仓库视为节点，运输路线视为有向边，则整个物流网络构成一个拓扑图的结构。此系统支持对仓库节点和运输路线的添加、删除，查询从某仓库节点出发的运输路线，或到达某仓库节点的运输路线。若要删除一个仓库节点，必须保证不能有运输路线从它出发或者到达它</a:t>
            </a:r>
            <a:r>
              <a:rPr lang="zh-CN" altLang="en-US" sz="2400" dirty="0" smtClean="0"/>
              <a:t>。</a:t>
            </a:r>
            <a:endParaRPr lang="en-US" altLang="zh-CN" sz="2400" dirty="0" smtClean="0"/>
          </a:p>
          <a:p>
            <a:r>
              <a:rPr lang="en-US" altLang="zh-CN" sz="2400" dirty="0"/>
              <a:t> </a:t>
            </a:r>
            <a:r>
              <a:rPr lang="en-US" altLang="zh-CN" sz="2400" dirty="0" smtClean="0"/>
              <a:t>     </a:t>
            </a:r>
            <a:r>
              <a:rPr lang="zh-CN" altLang="en-US" sz="2400" dirty="0" smtClean="0"/>
              <a:t>物流</a:t>
            </a:r>
            <a:r>
              <a:rPr lang="zh-CN" altLang="en-US" sz="2400" dirty="0"/>
              <a:t>网络采用分布式存储与边缘计算技术加速。每个服务器单独保存一个网络的副本。当拓扑图信息发生修改</a:t>
            </a:r>
            <a:r>
              <a:rPr lang="zh-CN" altLang="en-US" sz="2400" dirty="0" smtClean="0"/>
              <a:t>时把</a:t>
            </a:r>
            <a:r>
              <a:rPr lang="zh-CN" altLang="en-US" sz="2400" dirty="0"/>
              <a:t>修改推送到其他服务器。同时每个服务器只记录从一些节点出发的最优路径（节点按照地理位置划分区域，同时考虑让这些节点有冗余），如果发生修改，只重新计算这部分</a:t>
            </a:r>
            <a:r>
              <a:rPr lang="zh-CN" altLang="en-US" sz="2400" dirty="0" smtClean="0"/>
              <a:t>内容。</a:t>
            </a:r>
            <a:r>
              <a:rPr lang="zh-CN" altLang="en-US" sz="2400" dirty="0"/>
              <a:t>要查询时，只要访问对应的服务器即可。</a:t>
            </a:r>
          </a:p>
        </p:txBody>
      </p:sp>
    </p:spTree>
    <p:extLst>
      <p:ext uri="{BB962C8B-B14F-4D97-AF65-F5344CB8AC3E}">
        <p14:creationId xmlns:p14="http://schemas.microsoft.com/office/powerpoint/2010/main" val="2017402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C786F-61B0-4329-9687-764F8FE8BA40}"/>
              </a:ext>
            </a:extLst>
          </p:cNvPr>
          <p:cNvSpPr>
            <a:spLocks noGrp="1"/>
          </p:cNvSpPr>
          <p:nvPr>
            <p:ph type="title"/>
          </p:nvPr>
        </p:nvSpPr>
        <p:spPr/>
        <p:txBody>
          <a:bodyPr/>
          <a:lstStyle/>
          <a:p>
            <a:r>
              <a:rPr lang="zh-CN" altLang="en-US" dirty="0" smtClean="0"/>
              <a:t>仓库管理及运输管理</a:t>
            </a:r>
            <a:endParaRPr lang="zh-CN" altLang="en-US" dirty="0"/>
          </a:p>
        </p:txBody>
      </p:sp>
      <p:sp>
        <p:nvSpPr>
          <p:cNvPr id="4" name="灯片编号占位符 3">
            <a:extLst>
              <a:ext uri="{FF2B5EF4-FFF2-40B4-BE49-F238E27FC236}">
                <a16:creationId xmlns:a16="http://schemas.microsoft.com/office/drawing/2014/main" id="{EB1AF6E8-6E9E-4786-B1C9-8913C4CB1C7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000" b="0" i="0" u="none" strike="noStrike" kern="1200" cap="none" spc="0" normalizeH="0" baseline="0" noProof="0">
              <a:ln>
                <a:noFill/>
              </a:ln>
              <a:solidFill>
                <a:srgbClr val="000000">
                  <a:tint val="75000"/>
                </a:srgbClr>
              </a:solidFill>
              <a:effectLst/>
              <a:uLnTx/>
              <a:uFillTx/>
              <a:latin typeface="Arial"/>
              <a:ea typeface="微软雅黑"/>
              <a:cs typeface="+mn-cs"/>
            </a:endParaRPr>
          </a:p>
        </p:txBody>
      </p:sp>
      <p:sp>
        <p:nvSpPr>
          <p:cNvPr id="6" name="标题 1">
            <a:extLst>
              <a:ext uri="{FF2B5EF4-FFF2-40B4-BE49-F238E27FC236}">
                <a16:creationId xmlns:a16="http://schemas.microsoft.com/office/drawing/2014/main" id="{6DDC786F-61B0-4329-9687-764F8FE8BA40}"/>
              </a:ext>
            </a:extLst>
          </p:cNvPr>
          <p:cNvSpPr txBox="1">
            <a:spLocks/>
          </p:cNvSpPr>
          <p:nvPr/>
        </p:nvSpPr>
        <p:spPr>
          <a:xfrm>
            <a:off x="2085067" y="1028700"/>
            <a:ext cx="1964419" cy="567647"/>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dirty="0"/>
          </a:p>
        </p:txBody>
      </p:sp>
      <p:sp>
        <p:nvSpPr>
          <p:cNvPr id="3" name="矩形 2"/>
          <p:cNvSpPr/>
          <p:nvPr/>
        </p:nvSpPr>
        <p:spPr>
          <a:xfrm>
            <a:off x="2651391" y="1586316"/>
            <a:ext cx="6887627" cy="4154984"/>
          </a:xfrm>
          <a:prstGeom prst="rect">
            <a:avLst/>
          </a:prstGeom>
        </p:spPr>
        <p:txBody>
          <a:bodyPr wrap="square">
            <a:spAutoFit/>
          </a:bodyPr>
          <a:lstStyle/>
          <a:p>
            <a:pPr>
              <a:spcAft>
                <a:spcPts val="0"/>
              </a:spcAft>
            </a:pPr>
            <a:r>
              <a:rPr lang="en-US" altLang="zh-CN" kern="100" dirty="0" smtClean="0">
                <a:latin typeface="等线" panose="02010600030101010101" pitchFamily="2" charset="-122"/>
                <a:ea typeface="等线" panose="02010600030101010101" pitchFamily="2" charset="-122"/>
                <a:cs typeface="Times New Roman" panose="02020603050405020304" pitchFamily="18" charset="0"/>
              </a:rPr>
              <a:t>      </a:t>
            </a:r>
            <a:r>
              <a:rPr lang="zh-CN" altLang="zh-CN" sz="2400" kern="100" dirty="0" smtClean="0">
                <a:latin typeface="+mn-ea"/>
                <a:cs typeface="Times New Roman" panose="02020603050405020304" pitchFamily="18" charset="0"/>
              </a:rPr>
              <a:t>智能</a:t>
            </a:r>
            <a:r>
              <a:rPr lang="zh-CN" altLang="zh-CN" sz="2400" kern="100" dirty="0">
                <a:latin typeface="+mn-ea"/>
                <a:cs typeface="Times New Roman" panose="02020603050405020304" pitchFamily="18" charset="0"/>
              </a:rPr>
              <a:t>运输网络系统需要对每个仓库内的货物进行处理，以优化利用仓储空间，方便出库调度。考虑自动化控制码垛机器人进行货物登记、入库、出库等</a:t>
            </a:r>
            <a:r>
              <a:rPr lang="zh-CN" altLang="zh-CN" sz="2400" kern="100" dirty="0" smtClean="0">
                <a:latin typeface="+mn-ea"/>
                <a:cs typeface="Times New Roman" panose="02020603050405020304" pitchFamily="18" charset="0"/>
              </a:rPr>
              <a:t>操作</a:t>
            </a:r>
            <a:r>
              <a:rPr lang="zh-CN" altLang="en-US" sz="2400" kern="100" dirty="0" smtClean="0">
                <a:latin typeface="+mn-ea"/>
                <a:cs typeface="Times New Roman" panose="02020603050405020304" pitchFamily="18" charset="0"/>
              </a:rPr>
              <a:t>。</a:t>
            </a:r>
            <a:endParaRPr lang="en-US" altLang="zh-CN" sz="2400" kern="100" dirty="0" smtClean="0">
              <a:latin typeface="+mn-ea"/>
              <a:cs typeface="Times New Roman" panose="02020603050405020304" pitchFamily="18" charset="0"/>
            </a:endParaRPr>
          </a:p>
          <a:p>
            <a:pPr>
              <a:spcAft>
                <a:spcPts val="0"/>
              </a:spcAft>
            </a:pPr>
            <a:r>
              <a:rPr lang="en-US" altLang="zh-CN" sz="2400" kern="100" dirty="0" smtClean="0">
                <a:latin typeface="+mn-ea"/>
                <a:cs typeface="Times New Roman" panose="02020603050405020304" pitchFamily="18" charset="0"/>
              </a:rPr>
              <a:t>      </a:t>
            </a:r>
            <a:r>
              <a:rPr lang="zh-CN" altLang="zh-CN" sz="2400" kern="100" dirty="0" smtClean="0">
                <a:latin typeface="+mn-ea"/>
                <a:cs typeface="Times New Roman" panose="02020603050405020304" pitchFamily="18" charset="0"/>
              </a:rPr>
              <a:t>智能</a:t>
            </a:r>
            <a:r>
              <a:rPr lang="zh-CN" altLang="zh-CN" sz="2400" kern="100" dirty="0">
                <a:latin typeface="+mn-ea"/>
                <a:cs typeface="Times New Roman" panose="02020603050405020304" pitchFamily="18" charset="0"/>
              </a:rPr>
              <a:t>运输网络系统需要对货物、运输路线、承运商的运行数据进行实时分析和监控。管理者能对一段路线内或者同一承运商或者同一类货物的货物破损率、丢失率、晚点率等数据进行分析。同时当有客户投诉过多时适当降低对应运输路线与对应承运商的评价，并以此作为规划路线的参考。</a:t>
            </a:r>
            <a:endParaRPr lang="zh-CN" altLang="zh-CN" sz="2400"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696186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C786F-61B0-4329-9687-764F8FE8BA40}"/>
              </a:ext>
            </a:extLst>
          </p:cNvPr>
          <p:cNvSpPr>
            <a:spLocks noGrp="1"/>
          </p:cNvSpPr>
          <p:nvPr>
            <p:ph type="title"/>
          </p:nvPr>
        </p:nvSpPr>
        <p:spPr/>
        <p:txBody>
          <a:bodyPr/>
          <a:lstStyle/>
          <a:p>
            <a:r>
              <a:rPr lang="zh-CN" altLang="en-US" dirty="0" smtClean="0"/>
              <a:t>数据流图</a:t>
            </a:r>
            <a:endParaRPr lang="zh-CN" altLang="en-US" dirty="0"/>
          </a:p>
        </p:txBody>
      </p:sp>
      <p:sp>
        <p:nvSpPr>
          <p:cNvPr id="4" name="灯片编号占位符 3">
            <a:extLst>
              <a:ext uri="{FF2B5EF4-FFF2-40B4-BE49-F238E27FC236}">
                <a16:creationId xmlns:a16="http://schemas.microsoft.com/office/drawing/2014/main" id="{EB1AF6E8-6E9E-4786-B1C9-8913C4CB1C7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tint val="75000"/>
                  </a:srgbClr>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000" b="0" i="0" u="none" strike="noStrike" kern="1200" cap="none" spc="0" normalizeH="0" baseline="0" noProof="0">
              <a:ln>
                <a:noFill/>
              </a:ln>
              <a:solidFill>
                <a:srgbClr val="000000">
                  <a:tint val="75000"/>
                </a:srgbClr>
              </a:solidFill>
              <a:effectLst/>
              <a:uLnTx/>
              <a:uFillTx/>
              <a:latin typeface="Arial"/>
              <a:ea typeface="微软雅黑"/>
              <a:cs typeface="+mn-cs"/>
            </a:endParaRPr>
          </a:p>
        </p:txBody>
      </p:sp>
      <p:sp>
        <p:nvSpPr>
          <p:cNvPr id="6" name="标题 1">
            <a:extLst>
              <a:ext uri="{FF2B5EF4-FFF2-40B4-BE49-F238E27FC236}">
                <a16:creationId xmlns:a16="http://schemas.microsoft.com/office/drawing/2014/main" id="{6DDC786F-61B0-4329-9687-764F8FE8BA40}"/>
              </a:ext>
            </a:extLst>
          </p:cNvPr>
          <p:cNvSpPr txBox="1">
            <a:spLocks/>
          </p:cNvSpPr>
          <p:nvPr/>
        </p:nvSpPr>
        <p:spPr>
          <a:xfrm>
            <a:off x="2085067" y="1028700"/>
            <a:ext cx="1964419" cy="567647"/>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dirty="0"/>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3319" y="1583990"/>
            <a:ext cx="9547654" cy="4343869"/>
          </a:xfrm>
          <a:prstGeom prst="rect">
            <a:avLst/>
          </a:prstGeom>
        </p:spPr>
      </p:pic>
    </p:spTree>
    <p:extLst>
      <p:ext uri="{BB962C8B-B14F-4D97-AF65-F5344CB8AC3E}">
        <p14:creationId xmlns:p14="http://schemas.microsoft.com/office/powerpoint/2010/main" val="3741925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901923" y="2147999"/>
            <a:ext cx="3985202" cy="865136"/>
          </a:xfrm>
        </p:spPr>
        <p:txBody>
          <a:bodyPr>
            <a:normAutofit/>
          </a:bodyPr>
          <a:lstStyle/>
          <a:p>
            <a:r>
              <a:rPr lang="zh-CN" altLang="en-US" dirty="0" smtClean="0"/>
              <a:t>谢谢大家！</a:t>
            </a:r>
            <a:endParaRPr lang="zh-CN" altLang="en-US" b="0" dirty="0"/>
          </a:p>
        </p:txBody>
      </p:sp>
      <p:sp>
        <p:nvSpPr>
          <p:cNvPr id="6" name="文本占位符 5"/>
          <p:cNvSpPr>
            <a:spLocks noGrp="1"/>
          </p:cNvSpPr>
          <p:nvPr>
            <p:ph type="body" sz="quarter" idx="17"/>
          </p:nvPr>
        </p:nvSpPr>
        <p:spPr>
          <a:xfrm>
            <a:off x="901923" y="3367390"/>
            <a:ext cx="3985202" cy="310871"/>
          </a:xfrm>
        </p:spPr>
        <p:txBody>
          <a:bodyPr>
            <a:normAutofit lnSpcReduction="10000"/>
          </a:bodyPr>
          <a:lstStyle/>
          <a:p>
            <a:r>
              <a:rPr lang="zh-CN" altLang="en-US" dirty="0" smtClean="0"/>
              <a:t>北京理工大学计算机学院</a:t>
            </a:r>
            <a:endParaRPr lang="en-US" altLang="zh-CN" dirty="0"/>
          </a:p>
        </p:txBody>
      </p:sp>
      <p:sp>
        <p:nvSpPr>
          <p:cNvPr id="7" name="文本占位符 6"/>
          <p:cNvSpPr>
            <a:spLocks noGrp="1"/>
          </p:cNvSpPr>
          <p:nvPr>
            <p:ph type="body" sz="quarter" idx="18"/>
          </p:nvPr>
        </p:nvSpPr>
        <p:spPr>
          <a:xfrm>
            <a:off x="901923" y="3683024"/>
            <a:ext cx="3985202" cy="310871"/>
          </a:xfrm>
        </p:spPr>
        <p:txBody>
          <a:bodyPr>
            <a:normAutofit lnSpcReduction="10000"/>
          </a:bodyPr>
          <a:lstStyle/>
          <a:p>
            <a:r>
              <a:rPr lang="en-US" altLang="zh-CN" dirty="0" smtClean="0"/>
              <a:t>2019.10.17</a:t>
            </a:r>
            <a:endParaRPr lang="en-US" altLang="en-US" dirty="0"/>
          </a:p>
        </p:txBody>
      </p:sp>
      <p:cxnSp>
        <p:nvCxnSpPr>
          <p:cNvPr id="9" name="直接连接符 8">
            <a:extLst>
              <a:ext uri="{FF2B5EF4-FFF2-40B4-BE49-F238E27FC236}">
                <a16:creationId xmlns:a16="http://schemas.microsoft.com/office/drawing/2014/main" id="{4860C710-3350-4AE9-B939-016A992F7A48}"/>
              </a:ext>
            </a:extLst>
          </p:cNvPr>
          <p:cNvCxnSpPr>
            <a:cxnSpLocks/>
          </p:cNvCxnSpPr>
          <p:nvPr/>
        </p:nvCxnSpPr>
        <p:spPr>
          <a:xfrm>
            <a:off x="669925" y="2215299"/>
            <a:ext cx="0" cy="1681460"/>
          </a:xfrm>
          <a:prstGeom prst="line">
            <a:avLst/>
          </a:prstGeom>
          <a:ln w="28575">
            <a:solidFill>
              <a:srgbClr val="36A9A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6547e9b5-b9b7-4ce0-9406-ceef8d257622"/>
</p:tagLst>
</file>

<file path=ppt/tags/tag2.xml><?xml version="1.0" encoding="utf-8"?>
<p:tagLst xmlns:a="http://schemas.openxmlformats.org/drawingml/2006/main" xmlns:r="http://schemas.openxmlformats.org/officeDocument/2006/relationships" xmlns:p="http://schemas.openxmlformats.org/presentationml/2006/main">
  <p:tag name="ISLIDE.DIAGRAM" val="6b724148-1469-474b-af26-c2bcadae53f8"/>
</p:tagLst>
</file>

<file path=ppt/theme/theme1.xml><?xml version="1.0" encoding="utf-8"?>
<a:theme xmlns:a="http://schemas.openxmlformats.org/drawingml/2006/main" name="主题5">
  <a:themeElements>
    <a:clrScheme name="自定义 53">
      <a:dk1>
        <a:srgbClr val="000000"/>
      </a:dk1>
      <a:lt1>
        <a:srgbClr val="FFFFFF"/>
      </a:lt1>
      <a:dk2>
        <a:srgbClr val="778495"/>
      </a:dk2>
      <a:lt2>
        <a:srgbClr val="F0F0F0"/>
      </a:lt2>
      <a:accent1>
        <a:srgbClr val="48B9E5"/>
      </a:accent1>
      <a:accent2>
        <a:srgbClr val="146D90"/>
      </a:accent2>
      <a:accent3>
        <a:srgbClr val="0B9981"/>
      </a:accent3>
      <a:accent4>
        <a:srgbClr val="008A9F"/>
      </a:accent4>
      <a:accent5>
        <a:srgbClr val="14438A"/>
      </a:accent5>
      <a:accent6>
        <a:srgbClr val="116584"/>
      </a:accent6>
      <a:hlink>
        <a:srgbClr val="86BC25"/>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1171</TotalTime>
  <Words>602</Words>
  <Application>Microsoft Office PowerPoint</Application>
  <PresentationFormat>宽屏</PresentationFormat>
  <Paragraphs>34</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9</vt:i4>
      </vt:variant>
    </vt:vector>
  </HeadingPairs>
  <TitlesOfParts>
    <vt:vector size="18" baseType="lpstr">
      <vt:lpstr>等线</vt:lpstr>
      <vt:lpstr>宋体</vt:lpstr>
      <vt:lpstr>微软雅黑</vt:lpstr>
      <vt:lpstr>Arial</vt:lpstr>
      <vt:lpstr>Calibri</vt:lpstr>
      <vt:lpstr>Segoe UI Light</vt:lpstr>
      <vt:lpstr>Times New Roman</vt:lpstr>
      <vt:lpstr>主题5</vt:lpstr>
      <vt:lpstr>OfficePLUS</vt:lpstr>
      <vt:lpstr>智能物流管理系统</vt:lpstr>
      <vt:lpstr>智能物流管理系统</vt:lpstr>
      <vt:lpstr>物流运送流程</vt:lpstr>
      <vt:lpstr>寄件</vt:lpstr>
      <vt:lpstr>货单分类</vt:lpstr>
      <vt:lpstr>运输（智能运输网络系统）</vt:lpstr>
      <vt:lpstr>仓库管理及运输管理</vt:lpstr>
      <vt:lpstr>数据流图</vt:lpstr>
      <vt:lpstr>谢谢大家！</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万 伯阳</cp:lastModifiedBy>
  <cp:revision>79</cp:revision>
  <cp:lastPrinted>2017-12-11T16:00:00Z</cp:lastPrinted>
  <dcterms:created xsi:type="dcterms:W3CDTF">2017-12-11T16:00:00Z</dcterms:created>
  <dcterms:modified xsi:type="dcterms:W3CDTF">2019-10-18T04:45:50Z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2018-10-23T07:59:52.0635846Z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