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956" r:id="rId2"/>
    <p:sldId id="957" r:id="rId3"/>
    <p:sldId id="1151" r:id="rId4"/>
    <p:sldId id="1098" r:id="rId5"/>
    <p:sldId id="1128" r:id="rId6"/>
    <p:sldId id="1099" r:id="rId7"/>
    <p:sldId id="1129" r:id="rId8"/>
    <p:sldId id="1137" r:id="rId9"/>
    <p:sldId id="1100" r:id="rId10"/>
    <p:sldId id="1114" r:id="rId11"/>
    <p:sldId id="1138" r:id="rId12"/>
    <p:sldId id="1110" r:id="rId13"/>
    <p:sldId id="1132" r:id="rId14"/>
    <p:sldId id="1139" r:id="rId15"/>
    <p:sldId id="1152" r:id="rId16"/>
    <p:sldId id="1133" r:id="rId17"/>
    <p:sldId id="1159" r:id="rId18"/>
    <p:sldId id="1160" r:id="rId19"/>
    <p:sldId id="1140" r:id="rId20"/>
    <p:sldId id="1149" r:id="rId21"/>
    <p:sldId id="1161" r:id="rId22"/>
    <p:sldId id="1101" r:id="rId23"/>
    <p:sldId id="1135" r:id="rId24"/>
    <p:sldId id="1134" r:id="rId25"/>
    <p:sldId id="1155" r:id="rId26"/>
    <p:sldId id="1156" r:id="rId27"/>
    <p:sldId id="1157" r:id="rId28"/>
    <p:sldId id="1158" r:id="rId29"/>
    <p:sldId id="1121" r:id="rId30"/>
    <p:sldId id="1103" r:id="rId31"/>
    <p:sldId id="1153" r:id="rId32"/>
    <p:sldId id="1154" r:id="rId33"/>
    <p:sldId id="1104" r:id="rId34"/>
    <p:sldId id="1146" r:id="rId35"/>
    <p:sldId id="1125" r:id="rId36"/>
    <p:sldId id="1143" r:id="rId37"/>
    <p:sldId id="1116" r:id="rId38"/>
    <p:sldId id="1117" r:id="rId39"/>
    <p:sldId id="1118" r:id="rId40"/>
    <p:sldId id="1148" r:id="rId41"/>
    <p:sldId id="112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10" autoAdjust="0"/>
    <p:restoredTop sz="86460" autoAdjust="0"/>
  </p:normalViewPr>
  <p:slideViewPr>
    <p:cSldViewPr>
      <p:cViewPr varScale="1">
        <p:scale>
          <a:sx n="60" d="100"/>
          <a:sy n="60" d="100"/>
        </p:scale>
        <p:origin x="176" y="1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4.xml"/><Relationship Id="rId26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27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3.xml"/><Relationship Id="rId25" Type="http://schemas.openxmlformats.org/officeDocument/2006/relationships/slide" Target="slides/slide33.xml"/><Relationship Id="rId2" Type="http://schemas.openxmlformats.org/officeDocument/2006/relationships/slide" Target="slides/slide5.xml"/><Relationship Id="rId16" Type="http://schemas.openxmlformats.org/officeDocument/2006/relationships/slide" Target="slides/slide22.xml"/><Relationship Id="rId20" Type="http://schemas.openxmlformats.org/officeDocument/2006/relationships/slide" Target="slides/slide26.xml"/><Relationship Id="rId29" Type="http://schemas.openxmlformats.org/officeDocument/2006/relationships/slide" Target="slides/slide38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30.xml"/><Relationship Id="rId5" Type="http://schemas.openxmlformats.org/officeDocument/2006/relationships/slide" Target="slides/slide8.xml"/><Relationship Id="rId15" Type="http://schemas.openxmlformats.org/officeDocument/2006/relationships/slide" Target="slides/slide21.xml"/><Relationship Id="rId23" Type="http://schemas.openxmlformats.org/officeDocument/2006/relationships/slide" Target="slides/slide29.xml"/><Relationship Id="rId28" Type="http://schemas.openxmlformats.org/officeDocument/2006/relationships/slide" Target="slides/slide37.xml"/><Relationship Id="rId10" Type="http://schemas.openxmlformats.org/officeDocument/2006/relationships/slide" Target="slides/slide13.xml"/><Relationship Id="rId19" Type="http://schemas.openxmlformats.org/officeDocument/2006/relationships/slide" Target="slides/slide25.xml"/><Relationship Id="rId31" Type="http://schemas.openxmlformats.org/officeDocument/2006/relationships/slide" Target="slides/slide41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5.xml"/><Relationship Id="rId30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B4889-15E7-3B45-8F72-7FDE649F2C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E2BE3B3-FB1C-5944-8735-E7D20420D7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89E0928-EFCB-7F44-9508-DD7E3B72A3F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05A92AF-1951-D943-B553-98E9865872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28C085-479C-834F-8D4D-70773200AA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C975CD2-B228-CF4A-922D-C889B4AC0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F3790E70-D54B-EB47-AEE1-B1EBC4B89CD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4E8331B-593B-474B-A7A8-9D998838E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354239-111D-394D-B3A8-445F8574B0AD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7DC8E13-B126-3E49-A9BA-F25A8A449F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065B45E-9B4A-6D4D-B09A-F4958FF43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7BCDD8B-DE62-0344-A1D4-74D542ACB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4F2DED9-1A3D-DD46-A6F0-68DB26137CF1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CAABA8E-7E50-E646-B7C8-FFCF08FF51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B225E80-4118-7D4E-A037-15312EAB8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5F9AA72-A65E-B542-8F9F-594ED4CA2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54A4C65-3C87-0E44-8DF8-5AD2A033EEBB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91B18E2-2C95-A547-B127-54FD222A16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16A8225-E30D-2547-B19C-28B0E5B42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E0BC7D8-BF9B-634D-8001-6390B42C2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09B4D9F-097A-0947-A255-C77D70C3D292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25DBBD9-22D1-0144-B736-2C72DB6890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4C07FC8-9875-2A44-8CFF-09A79725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35A626A-02E5-9E4E-A615-6EE62452D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CD67B58-2EF4-D344-949F-CB0726F0EC64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AEA5D5F-4B55-E64B-9419-5D12AC8E6B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F6577F3-E196-5640-8D88-14DB40078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6B61F72-B8A8-A445-A41C-0F2CBFA24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FE023EC-2DF7-C34E-B7E6-86BD0DC80191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190DB87-6DCF-AF4C-8402-E3DEB1A119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6174732-49D9-0A43-91B6-FDD536F4C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CACC11D-4326-EE44-B1DE-A6C6D2934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A75C0CD-CDDD-CD4D-B90C-EA94161C081D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B48351F-FC11-7344-9730-D56DAFAE80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69C0442-095C-C247-B3B8-4B08A4B85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C0FFF08-0D42-CD43-8457-0441CA011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ED67455-D2FC-FE41-9D1D-7D1B4E7530A6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52742F8-44ED-2A40-8575-E96F78B77C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34BCA3C-38BD-034B-8E75-57F0A4046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3A5FF786-6AF4-9A4B-A230-9F02D4BE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692150"/>
            <a:ext cx="432911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115" tIns="47057" rIns="94115" bIns="47057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CAF742B-F297-2E4C-B35B-D6BDBF8BD6A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58CB4C0-9DCE-004C-A0C8-5EF73C873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0559D0A-31AF-5D42-A29D-DD57C74DEFA5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9E2E351-940F-DD43-9267-331AE3D7FB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F8A8B8F-2B85-284D-ACE9-A2A97A49D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AA16E71-309C-DA4B-8EBB-445C9E58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278714F-798B-C743-8330-57E239358FE7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C65EF7E-BAEB-E74F-9571-1F7C28AFC2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DF34482-3790-AD4B-A157-BAB69874B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FFFA612-A219-EA4D-BC41-CF982F115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0796E73-80B9-1F45-B856-55BC53825360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CFED13A-6039-3F48-A7CE-3D742D4C21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17558C9-BDC5-274B-B7DC-5793CE568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32FB3F3-8D1C-7141-B583-045B77D85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13D0561-6B6C-BE46-841F-D2D0B3D390FF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9BEE8AA-8748-A54A-9ECE-A9E1FDBF0D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A7D3E9E-8DDC-5543-AB8B-627C78597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43CF92A-A60D-1449-9C8A-8A5322936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B83824B-54D2-EC4A-9362-FE7603FAF342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6AE6CCA-4223-E749-AF46-A5573F93BD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DB758CE-F554-0540-AA04-AE2D70EDA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0B2807D-DD4E-4447-BC99-3D1DB9947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0B4D01E-40E0-0E4D-9873-648111F4ED96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E1EA637-220B-324A-AA1E-DBC05F65E5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32076CF-34BA-C441-807A-90E653FF3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64052D1-1132-614D-823D-995C764B2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CE8D029-BA50-954D-84F6-FED8138CC290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FACA805-ABAD-AC45-A07B-39AA189AC7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C404AAD-726E-534D-BF7B-A6AD76A52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2D8D979-FEDE-224C-A0E0-BD9244690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53D9872-33D7-EC46-9447-917A58641F91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51378BF-47B9-CC4C-B6EA-A4B46622EE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79828D6-6643-DD49-A801-62D66C011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A4E1941-5FAB-2040-8653-B2CFFA296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D96BCB-D5BD-BC44-9CD6-94C13450799E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18AE28A-565C-1B4F-9999-F0B1C9BBD8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F970423-B392-5E41-9595-38A7953F9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DAE0115-DB7B-DD49-BDBE-8F882AACE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9E74FC9-7B33-3A4A-A085-8D33A34B07DB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EFB147B-3BA4-BD46-B170-6A522E8AF0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03E8309-7BA1-7544-BEBC-191FCC94D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B0F65D6-781B-BC42-8C5E-530D0C7590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8F163E8-54E2-BC44-BF2C-507B81D02830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62275B2-4718-9C4C-96C8-827D5D044A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210759F-A43D-364B-9586-DDB717CE1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F526F6F-AF75-0341-8FF6-A82A4578C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2A65818-D95A-9A4F-A9CD-728F7BF4DC78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4F64B12-8501-F94D-B81A-FB93BE6F22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AAF05D6-040A-6B48-BD5E-84A8DAD63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CBD7D1A-42D4-7D46-B012-16E020954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8620D6C-F504-F746-B4A9-A394BD65E131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43F3D55-BEAD-3F4C-A2AC-7B77BAD0E9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0E1D63A-A9B4-6442-9040-BAD5C139D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C732BD2-CEE3-9C4D-9338-C4C73A3AF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A4E771-9A2E-134A-B041-82ACF5633E54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52F283E-AE83-E649-905B-0836EF0F94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F81B71E-59FF-EB4C-AF13-B0D74CD1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0B9751B-3CB5-8E45-8BE0-DDA5A45F0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29EE5F5-B8CC-0F4F-9A15-9FCECCE47911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2BAA413-5214-1E4B-8E56-49C2B87FD6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4911886-D793-8840-AD4B-73256D0A6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EB3114-9222-2548-AF6F-D79E356A5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CBD9C7E-7B4F-D444-BF74-E092835B55B9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CCD582D-2390-EA4D-96A4-EA78649ACE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39F25C2-E8C3-E647-A72F-4FAE8D772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ADD9F6B-9EF5-134C-97F4-A3AAFAD5D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8E74E3C-748A-5A49-AC36-1C5E477EB5FA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30C7CDD-4C30-0347-B0D1-F8175FDF79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3A0A4C4-2693-384B-AF3B-08102C8CB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93FB4C-DE52-5545-A775-6BEE08C98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6243D9A-4347-7C46-AE53-D12A3FDA8F17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A9E2CF4-1602-8144-A4C2-9A5A1669E5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D4B3DDA-841A-A046-B9D7-E1E7B5FFD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4BAF8B5-EBA0-7942-8555-7E39320A5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356D1DE-6D19-364C-A66D-70F0F77A43FF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91C46C5-18D2-334D-AAB9-A60B76882F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9DBD137-6BD7-894E-A421-A7CC12E31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3603D9-EC1C-F540-8A05-E5BD71452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3CF284C-4D2C-CC4D-9D1B-DD865231957E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CAA0A28-8FF2-8A41-84A6-B53011F896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806A366-F497-C340-ABAC-1DFF3BF9B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E9F4844-59E7-D54F-951B-86B97A465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BD37AC4-D441-D64E-9680-49C5D017021A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6CFF98A-9F08-644D-B627-7BFF10AC7B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0AB76C1-E6FF-AB43-A771-44144CC5E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8B708E1-DAA9-FF4F-8C17-596928762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C0B1B4-0FDA-544D-A0C5-560F8D6EACCE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4A26AC3-9D55-F44F-935B-4A17B948A3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FF5CF5A-F639-E74E-A984-2018E582F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E128262-9104-854D-9A05-6F1290B39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5DA0AD8-D58A-2F4A-A6BB-96AEC20F4372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4C56460-E7DE-F043-A7E1-900DC5F738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4BF5152-32DF-7841-8C9A-0E57FB79B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F681952-AA1F-1545-9686-D2D851500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79DBDB-BC11-AE4C-BA39-6D3107A8A1DE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D050025-F6E5-BB4F-9A39-F6AEA5BA4C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EDDB827-486A-624C-8274-3DC4734C4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D7BD09A-F601-9549-9D17-2E47D452C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552D446-C47B-1743-888F-E4929B660F9A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8BCD4F4-DD0C-8E41-921E-AFC16EC17D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B1F2027-7496-4D4A-B7C2-1EF5CA167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4FEB8386-1844-EE4D-B0D2-4EC98E1BF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9651B-C1C6-9542-AA6E-4F13AC459388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64E8D0D-3343-A546-AB5E-B18252A3ED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D2FF3C6-7E7E-3840-A6C5-AFD85A06E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CF2E70-08F3-DF48-99A8-93DDCC7DB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9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12EAAF-9BE7-0A4A-BC1D-B84A3A68E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D3C2-7880-E044-9FB6-E8F029780ED0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CC6016-42A2-344A-8D2A-45D2F7A81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E9B028-557E-6647-8122-797F62FCC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3E7E4-5A1D-E445-8C50-CB0189DB5C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41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09F5F3-07A7-E144-A2C3-5F8C07577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4DE9-7703-0D48-AD96-EAA433E04B0A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72D6D5-DF2B-A64F-A26A-36687332F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FBEEE-CE49-FC47-8164-AF8E62482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FEEF1-A4D9-9948-A1F4-C5225351E3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48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8621AB-3ED1-784A-B038-0E353F339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84C0B-42B6-9E47-90A7-4893E8746310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380D7A-9764-DD4B-B377-A2855BDEA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607389-C6F2-6348-87AD-A36C852950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3E7C5D-76CF-ED41-832C-0CAA5CB8BC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74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BCBC6E-613C-814E-9563-997A0E47A7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57A1-50BB-2E44-9245-80C38A89DB8B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A7A435-BD1F-2942-A57E-9FC108F15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853BE4-B2EE-B64F-B43B-84C47C958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D8571-5080-BF47-9C4A-6439706CEA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1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E5322-4191-EE4A-9A70-22AA823A3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38D0A-F5D0-784A-8031-F28BEB7852DF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2F52-3D53-DC4A-8A4B-111F1D92D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E8806-F6B6-A340-A159-7003C5CE6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4AF8D-3A9C-4346-8DBE-5A209CF3C6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36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B4FB20-0EE6-0F40-99FB-C05E476903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D9B5D-C2B2-154B-869A-2CB66E0210F2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44C653-9723-3949-BA9C-D2978ABE6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747872-85BD-C246-B7B0-936F9E086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AAF7F-3310-7F44-AE9A-9342B595BE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4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91490F-DEAB-3E42-97A2-ED4824591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80AE3-36C4-834F-8A7C-E1B35F38C066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94436E-9EDB-B54B-A811-FAE7130E8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FC14B1-A1F2-1B4B-8591-DCEF36A3E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7E06D-E20E-2D4B-8773-FD63BEF78B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6E06B4A-E5F8-FE44-83F1-574C44D19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88021-9592-9842-A57F-6EDED0C33B8B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3E4392-2B2B-C043-A1B7-821D312347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ABCC1C-ADF4-6D4B-BA28-8A768AA3CB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8A2D7-0F8B-9D48-8F5E-32635BC7BC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7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0E13A-3CA7-6942-8C49-19F9FCC1D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94AD7-2B1F-4D46-A6D2-7C4B3808620C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B32D3-EDDF-544C-9506-6A0C070B97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2EC37-C71D-B140-B8D4-D07CECBDA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DEBE8-098F-2E43-A666-FBC93FDF2A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7EAF-9B35-4B4B-A4EA-496F7C7280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DE954-9245-F84F-8E40-878749A94F3A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8AC5E-1865-A145-9E11-5D83E229C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E013E-FD12-0044-B718-8589CC291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734CE-4425-1A43-9BC4-606D778AE6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3EC980-CF9F-B949-AB00-886E5487C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7D2912-2D6A-1642-B667-10178CBB6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E8FD97C-432E-6442-BC6F-E949EB285D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AFD2CD5A-76A1-574F-B59D-B356B4F7625D}" type="datetime1">
              <a:rPr lang="zh-CN" altLang="en-US"/>
              <a:pPr>
                <a:defRPr/>
              </a:pPr>
              <a:t>2020/9/22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D0EF01E-8AA6-4540-AEAD-31BA7FEB57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030A25A-8694-CB42-9943-FF268E5438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6C80C76F-ECC8-9E4D-A31F-40AA2B8D27C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882FC89A-CD00-834A-B25A-EC4CDC028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1541D11D-5F01-474A-942D-B8CF1C153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120B0-6CC3-0543-B92C-568CB4C5FE6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E0EC21D-B159-214F-9E44-D5611BCD80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852C2A5B-6B5D-B646-B32A-659A137A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30237D-86AE-B54B-98F5-2B6F5DE2E0B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A66FE8F-9D6C-B845-A013-C8E9BE1BB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600200"/>
            <a:ext cx="8470900" cy="4732338"/>
          </a:xfrm>
          <a:noFill/>
        </p:spPr>
        <p:txBody>
          <a:bodyPr lIns="90487" tIns="44450" rIns="90487" bIns="44450"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Dirty pages are copied back and forth between memory and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swap file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Swap file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Maintained by the kernel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Also known as swap space or the swap area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Bounds the total amount of virtual pages that can be allocated by the currently running processes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57FDF86-A82B-DA40-825B-EB6EA430B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mapping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2B0CBBAA-2F26-E24F-9088-9A1593B8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535839-C8D0-8445-AF36-4327D8238C6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39E4D52-7922-7F47-AA4F-237FEF590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600200"/>
            <a:ext cx="8470900" cy="4732338"/>
          </a:xfrm>
          <a:noFill/>
        </p:spPr>
        <p:txBody>
          <a:bodyPr lIns="90487" tIns="44450" rIns="90487" bIns="44450"/>
          <a:lstStyle/>
          <a:p>
            <a:pPr>
              <a:lnSpc>
                <a:spcPct val="140000"/>
              </a:lnSpc>
            </a:pPr>
            <a:r>
              <a:rPr lang="en-US" altLang="zh-CN" u="sng" dirty="0">
                <a:ea typeface="宋体" panose="02010600030101010101" pitchFamily="2" charset="-122"/>
              </a:rPr>
              <a:t>Key point</a:t>
            </a:r>
            <a:r>
              <a:rPr lang="en-US" altLang="zh-CN" dirty="0">
                <a:ea typeface="宋体" panose="02010600030101010101" pitchFamily="2" charset="-122"/>
              </a:rPr>
              <a:t>: no virtual pages are copied into physical memory until they are referenced!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known as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demand paging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crucial for time and space efficiency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39B963F-FA9F-4640-8DD0-F5CA72177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Demand Paging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537CA53E-265B-F64E-A76D-6B1C135D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4FC7EE-E899-2042-AA5C-8854862FA2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30">
            <a:extLst>
              <a:ext uri="{FF2B5EF4-FFF2-40B4-BE49-F238E27FC236}">
                <a16:creationId xmlns:a16="http://schemas.microsoft.com/office/drawing/2014/main" id="{E431EA49-04F0-9941-88E5-77E4FF040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1524000"/>
            <a:ext cx="3746500" cy="4656138"/>
          </a:xfrm>
        </p:spPr>
        <p:txBody>
          <a:bodyPr lIns="90487" tIns="44450" rIns="90487" bIns="44450"/>
          <a:lstStyle/>
          <a:p>
            <a:pPr marL="223838" indent="-223838" defTabSz="895350">
              <a:defRPr/>
            </a:pPr>
            <a:r>
              <a:rPr lang="en-US" altLang="zh-CN" sz="2400" dirty="0">
                <a:ea typeface="宋体" pitchFamily="2" charset="-122"/>
              </a:rPr>
              <a:t>To run a new program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in the current process using exec():</a:t>
            </a:r>
          </a:p>
          <a:p>
            <a:pPr marL="560388" lvl="1" indent="-222250" defTabSz="895350">
              <a:defRPr/>
            </a:pPr>
            <a:r>
              <a:rPr lang="en-US" altLang="zh-CN" dirty="0">
                <a:ea typeface="宋体" pitchFamily="2" charset="-122"/>
              </a:rPr>
              <a:t>Free all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vm_area_structs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page tables</a:t>
            </a:r>
            <a:r>
              <a:rPr lang="en-US" altLang="zh-CN" dirty="0">
                <a:ea typeface="宋体" pitchFamily="2" charset="-122"/>
              </a:rPr>
              <a:t> for old areas.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116C7E4-79D5-C344-997D-961921A92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code/data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464D3414-F8AA-9B44-8C57-0AEE81642B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Memory mapped region </a:t>
            </a:r>
          </a:p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for shared libraries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32509DA5-A5DB-D449-A6D8-658C209B5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0E3B230B-0868-8A45-B198-95F7205DC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runtime heap (via </a:t>
            </a:r>
            <a:r>
              <a:rPr lang="en-US" altLang="zh-CN" sz="1400" dirty="0" err="1">
                <a:latin typeface="Helvetica" pitchFamily="34" charset="0"/>
              </a:rPr>
              <a:t>malloc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3D4C7E4F-C701-6E4F-A4E3-C1D242D08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25609" name="Rectangle 8">
            <a:extLst>
              <a:ext uri="{FF2B5EF4-FFF2-40B4-BE49-F238E27FC236}">
                <a16:creationId xmlns:a16="http://schemas.microsoft.com/office/drawing/2014/main" id="{E0FD7B04-D727-8143-ABC3-6C1449656B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program text (.text)</a:t>
            </a:r>
          </a:p>
        </p:txBody>
      </p:sp>
      <p:sp>
        <p:nvSpPr>
          <p:cNvPr id="25610" name="Rectangle 9">
            <a:extLst>
              <a:ext uri="{FF2B5EF4-FFF2-40B4-BE49-F238E27FC236}">
                <a16:creationId xmlns:a16="http://schemas.microsoft.com/office/drawing/2014/main" id="{5D6D9F98-F3DB-884C-B0A7-046D84382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initialized data (.data)</a:t>
            </a:r>
          </a:p>
        </p:txBody>
      </p:sp>
      <p:sp>
        <p:nvSpPr>
          <p:cNvPr id="11275" name="Rectangle 10">
            <a:extLst>
              <a:ext uri="{FF2B5EF4-FFF2-40B4-BE49-F238E27FC236}">
                <a16:creationId xmlns:a16="http://schemas.microsoft.com/office/drawing/2014/main" id="{66861CFA-6DF0-2F4B-825B-753FB796BA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uninitialized data (.</a:t>
            </a:r>
            <a:r>
              <a:rPr lang="en-US" altLang="zh-CN" sz="1400" dirty="0" err="1">
                <a:latin typeface="Helvetica" pitchFamily="34" charset="0"/>
              </a:rPr>
              <a:t>bss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1B7AE3F7-E8F9-AA4F-B2F0-C8466024E5A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60613" y="498157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277" name="Rectangle 12">
            <a:extLst>
              <a:ext uri="{FF2B5EF4-FFF2-40B4-BE49-F238E27FC236}">
                <a16:creationId xmlns:a16="http://schemas.microsoft.com/office/drawing/2014/main" id="{D1AC8925-4E79-A447-A3CB-90FDD279CF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latin typeface="Helvetica" pitchFamily="34" charset="0"/>
              </a:rPr>
              <a:t>stack</a:t>
            </a:r>
          </a:p>
        </p:txBody>
      </p:sp>
      <p:sp>
        <p:nvSpPr>
          <p:cNvPr id="25614" name="Line 13">
            <a:extLst>
              <a:ext uri="{FF2B5EF4-FFF2-40B4-BE49-F238E27FC236}">
                <a16:creationId xmlns:a16="http://schemas.microsoft.com/office/drawing/2014/main" id="{56BF9481-A6B7-6D4D-863C-56B00B98E5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77BF09DD-0BFF-7843-8D73-8D963244D07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81250" y="3756025"/>
            <a:ext cx="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16" name="Rectangle 15">
            <a:extLst>
              <a:ext uri="{FF2B5EF4-FFF2-40B4-BE49-F238E27FC236}">
                <a16:creationId xmlns:a16="http://schemas.microsoft.com/office/drawing/2014/main" id="{70FA6393-C2E7-8542-BE90-F7EF823A83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forbidden</a:t>
            </a:r>
          </a:p>
        </p:txBody>
      </p:sp>
      <p:sp>
        <p:nvSpPr>
          <p:cNvPr id="25617" name="Text Box 16">
            <a:extLst>
              <a:ext uri="{FF2B5EF4-FFF2-40B4-BE49-F238E27FC236}">
                <a16:creationId xmlns:a16="http://schemas.microsoft.com/office/drawing/2014/main" id="{80B98193-1658-4F46-B62D-E945DE55563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28713" y="6478588"/>
            <a:ext cx="2825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0</a:t>
            </a:r>
          </a:p>
        </p:txBody>
      </p:sp>
      <p:sp>
        <p:nvSpPr>
          <p:cNvPr id="25618" name="Text Box 17">
            <a:extLst>
              <a:ext uri="{FF2B5EF4-FFF2-40B4-BE49-F238E27FC236}">
                <a16:creationId xmlns:a16="http://schemas.microsoft.com/office/drawing/2014/main" id="{5EC64E68-1471-A84D-B13A-C269E909AA7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2438" y="3578225"/>
            <a:ext cx="642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%</a:t>
            </a:r>
            <a:r>
              <a:rPr lang="en-US" altLang="zh-CN" sz="1400">
                <a:latin typeface="Helvetica" pitchFamily="2" charset="0"/>
              </a:rPr>
              <a:t>esp</a:t>
            </a:r>
          </a:p>
        </p:txBody>
      </p:sp>
      <p:sp>
        <p:nvSpPr>
          <p:cNvPr id="25619" name="Line 18">
            <a:extLst>
              <a:ext uri="{FF2B5EF4-FFF2-40B4-BE49-F238E27FC236}">
                <a16:creationId xmlns:a16="http://schemas.microsoft.com/office/drawing/2014/main" id="{636CCDE4-3AD4-0D44-A194-EF74BF61BAC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76325" y="3730625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20" name="Text Box 19">
            <a:extLst>
              <a:ext uri="{FF2B5EF4-FFF2-40B4-BE49-F238E27FC236}">
                <a16:creationId xmlns:a16="http://schemas.microsoft.com/office/drawing/2014/main" id="{94B369DE-0C3E-8542-A95C-7ABB993D37B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02050" y="3729038"/>
            <a:ext cx="86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 VM</a:t>
            </a:r>
          </a:p>
        </p:txBody>
      </p:sp>
      <p:sp>
        <p:nvSpPr>
          <p:cNvPr id="25621" name="Line 20">
            <a:extLst>
              <a:ext uri="{FF2B5EF4-FFF2-40B4-BE49-F238E27FC236}">
                <a16:creationId xmlns:a16="http://schemas.microsoft.com/office/drawing/2014/main" id="{EB70B97B-30F4-8241-8D74-179D883069B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606800" y="3770313"/>
            <a:ext cx="0" cy="509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22" name="Text Box 21">
            <a:extLst>
              <a:ext uri="{FF2B5EF4-FFF2-40B4-BE49-F238E27FC236}">
                <a16:creationId xmlns:a16="http://schemas.microsoft.com/office/drawing/2014/main" id="{8E8AF4AF-E355-E843-BEE5-369BE3E7F6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1825" y="505936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brk</a:t>
            </a:r>
          </a:p>
        </p:txBody>
      </p:sp>
      <p:sp>
        <p:nvSpPr>
          <p:cNvPr id="25623" name="Line 22">
            <a:extLst>
              <a:ext uri="{FF2B5EF4-FFF2-40B4-BE49-F238E27FC236}">
                <a16:creationId xmlns:a16="http://schemas.microsoft.com/office/drawing/2014/main" id="{E68765FA-33CA-8D45-B887-01EEC6F9D77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62038" y="5200650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24" name="Text Box 23">
            <a:extLst>
              <a:ext uri="{FF2B5EF4-FFF2-40B4-BE49-F238E27FC236}">
                <a16:creationId xmlns:a16="http://schemas.microsoft.com/office/drawing/2014/main" id="{A427BAD2-78B7-2446-8751-B72681227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3379788"/>
            <a:ext cx="11763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xc0000000</a:t>
            </a:r>
          </a:p>
        </p:txBody>
      </p:sp>
      <p:sp>
        <p:nvSpPr>
          <p:cNvPr id="25625" name="Rectangle 24">
            <a:extLst>
              <a:ext uri="{FF2B5EF4-FFF2-40B4-BE49-F238E27FC236}">
                <a16:creationId xmlns:a16="http://schemas.microsoft.com/office/drawing/2014/main" id="{36DE1FCC-CC38-BF4A-A124-3C628DB8D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physical memory</a:t>
            </a:r>
          </a:p>
        </p:txBody>
      </p:sp>
      <p:sp>
        <p:nvSpPr>
          <p:cNvPr id="25626" name="AutoShape 25">
            <a:extLst>
              <a:ext uri="{FF2B5EF4-FFF2-40B4-BE49-F238E27FC236}">
                <a16:creationId xmlns:a16="http://schemas.microsoft.com/office/drawing/2014/main" id="{5D488A4B-263D-FB48-AAE7-5BB84BAD8E9E}"/>
              </a:ext>
            </a:extLst>
          </p:cNvPr>
          <p:cNvSpPr>
            <a:spLocks/>
          </p:cNvSpPr>
          <p:nvPr/>
        </p:nvSpPr>
        <p:spPr bwMode="auto"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25627" name="Text Box 26">
            <a:extLst>
              <a:ext uri="{FF2B5EF4-FFF2-40B4-BE49-F238E27FC236}">
                <a16:creationId xmlns:a16="http://schemas.microsoft.com/office/drawing/2014/main" id="{8B6274CC-82A1-6D4E-B692-9F217D3D8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741613"/>
            <a:ext cx="9144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same for each process</a:t>
            </a:r>
          </a:p>
        </p:txBody>
      </p:sp>
      <p:sp>
        <p:nvSpPr>
          <p:cNvPr id="25628" name="Rectangle 27">
            <a:extLst>
              <a:ext uri="{FF2B5EF4-FFF2-40B4-BE49-F238E27FC236}">
                <a16:creationId xmlns:a16="http://schemas.microsoft.com/office/drawing/2014/main" id="{685CEF54-5F3A-E148-B583-B664CD97C5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process-specific 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structures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(page tables,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task and mm structs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Kernal stack)</a:t>
            </a:r>
          </a:p>
        </p:txBody>
      </p:sp>
      <p:sp>
        <p:nvSpPr>
          <p:cNvPr id="25629" name="Line 28">
            <a:extLst>
              <a:ext uri="{FF2B5EF4-FFF2-40B4-BE49-F238E27FC236}">
                <a16:creationId xmlns:a16="http://schemas.microsoft.com/office/drawing/2014/main" id="{79ABC9EE-DCBE-AF4C-9CD5-58F7E2CFC09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606800" y="2792413"/>
            <a:ext cx="0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30" name="Text Box 29">
            <a:extLst>
              <a:ext uri="{FF2B5EF4-FFF2-40B4-BE49-F238E27FC236}">
                <a16:creationId xmlns:a16="http://schemas.microsoft.com/office/drawing/2014/main" id="{76DE1EB1-3A95-2E4B-AB40-F3E9DAA2CCF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83000" y="3076575"/>
            <a:ext cx="755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Helvetica" pitchFamily="2" charset="0"/>
              </a:rPr>
              <a:t>kernel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Helvetica" pitchFamily="2" charset="0"/>
              </a:rPr>
              <a:t>VM</a:t>
            </a:r>
          </a:p>
        </p:txBody>
      </p:sp>
      <p:sp>
        <p:nvSpPr>
          <p:cNvPr id="25631" name="Rectangle 31">
            <a:extLst>
              <a:ext uri="{FF2B5EF4-FFF2-40B4-BE49-F238E27FC236}">
                <a16:creationId xmlns:a16="http://schemas.microsoft.com/office/drawing/2014/main" id="{8972A88E-A78E-A64B-A00E-9FC28BF28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25632" name="Rectangle 32">
            <a:extLst>
              <a:ext uri="{FF2B5EF4-FFF2-40B4-BE49-F238E27FC236}">
                <a16:creationId xmlns:a16="http://schemas.microsoft.com/office/drawing/2014/main" id="{49490EAC-BB47-9A4C-BEAE-E3338931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text</a:t>
            </a:r>
          </a:p>
        </p:txBody>
      </p:sp>
      <p:sp>
        <p:nvSpPr>
          <p:cNvPr id="25633" name="Text Box 33">
            <a:extLst>
              <a:ext uri="{FF2B5EF4-FFF2-40B4-BE49-F238E27FC236}">
                <a16:creationId xmlns:a16="http://schemas.microsoft.com/office/drawing/2014/main" id="{4FEEBD50-1BF8-7B4B-8108-D70F4BE09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633412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</a:t>
            </a:r>
          </a:p>
        </p:txBody>
      </p:sp>
      <p:sp>
        <p:nvSpPr>
          <p:cNvPr id="25634" name="Line 34">
            <a:extLst>
              <a:ext uri="{FF2B5EF4-FFF2-40B4-BE49-F238E27FC236}">
                <a16:creationId xmlns:a16="http://schemas.microsoft.com/office/drawing/2014/main" id="{D3087BEC-4FAD-D444-9609-41E4EF6465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60515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35" name="Line 35">
            <a:extLst>
              <a:ext uri="{FF2B5EF4-FFF2-40B4-BE49-F238E27FC236}">
                <a16:creationId xmlns:a16="http://schemas.microsoft.com/office/drawing/2014/main" id="{4D9651EB-89F3-5A45-886C-089C87D64B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62642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36" name="Text Box 36">
            <a:extLst>
              <a:ext uri="{FF2B5EF4-FFF2-40B4-BE49-F238E27FC236}">
                <a16:creationId xmlns:a16="http://schemas.microsoft.com/office/drawing/2014/main" id="{43C1E8C9-EA90-314D-8AB1-C94608C4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511800"/>
            <a:ext cx="1284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BA408CF2-8751-524A-AC57-602C4864E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5626100"/>
            <a:ext cx="381000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38" name="Text Box 38">
            <a:extLst>
              <a:ext uri="{FF2B5EF4-FFF2-40B4-BE49-F238E27FC236}">
                <a16:creationId xmlns:a16="http://schemas.microsoft.com/office/drawing/2014/main" id="{9211CC9F-15D3-954E-8940-A4AD7573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3500438"/>
            <a:ext cx="12842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25639" name="Line 39">
            <a:extLst>
              <a:ext uri="{FF2B5EF4-FFF2-40B4-BE49-F238E27FC236}">
                <a16:creationId xmlns:a16="http://schemas.microsoft.com/office/drawing/2014/main" id="{99586615-B694-9F47-8106-DF9ADC6D4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36433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40" name="Text Box 40">
            <a:extLst>
              <a:ext uri="{FF2B5EF4-FFF2-40B4-BE49-F238E27FC236}">
                <a16:creationId xmlns:a16="http://schemas.microsoft.com/office/drawing/2014/main" id="{82085567-4344-D148-BB6B-825CADE89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4818063"/>
            <a:ext cx="904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libc.so</a:t>
            </a:r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023DC430-2979-6644-B4F0-497E2617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 dirty="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 dirty="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11306" name="Rectangle 42">
            <a:extLst>
              <a:ext uri="{FF2B5EF4-FFF2-40B4-BE49-F238E27FC236}">
                <a16:creationId xmlns:a16="http://schemas.microsoft.com/office/drawing/2014/main" id="{DF68119F-9ACE-7149-B855-2726AFD5B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25643" name="Line 43">
            <a:extLst>
              <a:ext uri="{FF2B5EF4-FFF2-40B4-BE49-F238E27FC236}">
                <a16:creationId xmlns:a16="http://schemas.microsoft.com/office/drawing/2014/main" id="{6AC3BB48-5647-8D4B-9E52-BFD2FDE457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4227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44" name="Line 44">
            <a:extLst>
              <a:ext uri="{FF2B5EF4-FFF2-40B4-BE49-F238E27FC236}">
                <a16:creationId xmlns:a16="http://schemas.microsoft.com/office/drawing/2014/main" id="{ED55201C-E3E2-7348-B2DB-CCDB5C746B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6339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5645" name="Rectangle 46">
            <a:extLst>
              <a:ext uri="{FF2B5EF4-FFF2-40B4-BE49-F238E27FC236}">
                <a16:creationId xmlns:a16="http://schemas.microsoft.com/office/drawing/2014/main" id="{3CF7CB69-C270-A14C-B2EE-EE2AD66FD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Exec() revisited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CBE9EDDD-46F4-A240-A744-8BE718ED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4B7EAD-D8B8-BE43-B788-C767387F499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7EC53D1-C30F-1A4E-A700-599DA0589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1524000"/>
            <a:ext cx="3746500" cy="4656138"/>
          </a:xfrm>
          <a:noFill/>
        </p:spPr>
        <p:txBody>
          <a:bodyPr lIns="90487" tIns="44450" rIns="90487" bIns="44450"/>
          <a:lstStyle/>
          <a:p>
            <a:pPr marL="223838" indent="-223838" defTabSz="895350"/>
            <a:r>
              <a:rPr lang="en-US" altLang="zh-CN" sz="2400">
                <a:ea typeface="宋体" panose="02010600030101010101" pitchFamily="2" charset="-122"/>
              </a:rPr>
              <a:t>To run a new program p in the current process using exec():</a:t>
            </a:r>
          </a:p>
          <a:p>
            <a:pPr marL="560388" lvl="1" indent="-222250" defTabSz="895350"/>
            <a:r>
              <a:rPr lang="en-US" altLang="zh-CN">
                <a:ea typeface="宋体" panose="02010600030101010101" pitchFamily="2" charset="-122"/>
              </a:rPr>
              <a:t>create new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vm_area_structs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page tables</a:t>
            </a:r>
            <a:r>
              <a:rPr lang="en-US" altLang="zh-CN">
                <a:ea typeface="宋体" panose="02010600030101010101" pitchFamily="2" charset="-122"/>
              </a:rPr>
              <a:t> for new areas.</a:t>
            </a:r>
          </a:p>
          <a:p>
            <a:pPr marL="839788" lvl="2" indent="-165100" defTabSz="895350"/>
            <a:r>
              <a:rPr lang="en-US" altLang="zh-CN" sz="2400">
                <a:ea typeface="宋体" panose="02010600030101010101" pitchFamily="2" charset="-122"/>
              </a:rPr>
              <a:t>stack, bss, data, text, shared libs.</a:t>
            </a:r>
          </a:p>
        </p:txBody>
      </p:sp>
      <p:sp>
        <p:nvSpPr>
          <p:cNvPr id="27652" name="Rectangle 44">
            <a:extLst>
              <a:ext uri="{FF2B5EF4-FFF2-40B4-BE49-F238E27FC236}">
                <a16:creationId xmlns:a16="http://schemas.microsoft.com/office/drawing/2014/main" id="{467D7F7F-C69C-C543-908A-259A3C341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Exec() revisited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740C438-BE09-EA41-9A28-0CDEE18C8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code/data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6A1329BD-914E-854B-91E8-81B27E447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Memory mapped region </a:t>
            </a:r>
          </a:p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for shared libraries</a:t>
            </a: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2304656F-BFE0-4748-B622-9ED984C79D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46D6D8B8-FD85-8D43-A0E4-3FBE34F042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runtime heap (via </a:t>
            </a:r>
            <a:r>
              <a:rPr lang="en-US" altLang="zh-CN" sz="1400" dirty="0" err="1">
                <a:latin typeface="Helvetica" pitchFamily="34" charset="0"/>
              </a:rPr>
              <a:t>malloc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0EADE48D-5B4F-7641-9EA7-B4BF346BCC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27658" name="Rectangle 8">
            <a:extLst>
              <a:ext uri="{FF2B5EF4-FFF2-40B4-BE49-F238E27FC236}">
                <a16:creationId xmlns:a16="http://schemas.microsoft.com/office/drawing/2014/main" id="{0B87F76E-4104-FD45-B729-37A74BD4B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program text (.text)</a:t>
            </a:r>
          </a:p>
        </p:txBody>
      </p:sp>
      <p:sp>
        <p:nvSpPr>
          <p:cNvPr id="27659" name="Rectangle 9">
            <a:extLst>
              <a:ext uri="{FF2B5EF4-FFF2-40B4-BE49-F238E27FC236}">
                <a16:creationId xmlns:a16="http://schemas.microsoft.com/office/drawing/2014/main" id="{57545D1E-871A-3B47-ACC9-4E772FFEE0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initialized data (.data)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BFBEC1C6-282C-4841-AF27-C2E6C9F48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uninitialized data (.</a:t>
            </a:r>
            <a:r>
              <a:rPr lang="en-US" altLang="zh-CN" sz="1400" dirty="0" err="1">
                <a:latin typeface="Helvetica" pitchFamily="34" charset="0"/>
              </a:rPr>
              <a:t>bss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27661" name="Line 11">
            <a:extLst>
              <a:ext uri="{FF2B5EF4-FFF2-40B4-BE49-F238E27FC236}">
                <a16:creationId xmlns:a16="http://schemas.microsoft.com/office/drawing/2014/main" id="{BCB1053B-F341-CB45-80E6-FFE578E4FAF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60613" y="498157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672D64F2-2848-5540-BC6E-646342355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latin typeface="Helvetica" pitchFamily="34" charset="0"/>
              </a:rPr>
              <a:t>stack</a:t>
            </a:r>
          </a:p>
        </p:txBody>
      </p:sp>
      <p:sp>
        <p:nvSpPr>
          <p:cNvPr id="27663" name="Line 13">
            <a:extLst>
              <a:ext uri="{FF2B5EF4-FFF2-40B4-BE49-F238E27FC236}">
                <a16:creationId xmlns:a16="http://schemas.microsoft.com/office/drawing/2014/main" id="{4343F2A7-C4C7-0E4F-8F98-B587456BE3E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64" name="Line 14">
            <a:extLst>
              <a:ext uri="{FF2B5EF4-FFF2-40B4-BE49-F238E27FC236}">
                <a16:creationId xmlns:a16="http://schemas.microsoft.com/office/drawing/2014/main" id="{C30D0C44-B09D-D744-8C13-1E287A5635A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81250" y="3756025"/>
            <a:ext cx="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65" name="Rectangle 15">
            <a:extLst>
              <a:ext uri="{FF2B5EF4-FFF2-40B4-BE49-F238E27FC236}">
                <a16:creationId xmlns:a16="http://schemas.microsoft.com/office/drawing/2014/main" id="{F580B2AF-D01C-A24F-9643-C62B45E4D5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forbidden</a:t>
            </a:r>
          </a:p>
        </p:txBody>
      </p:sp>
      <p:sp>
        <p:nvSpPr>
          <p:cNvPr id="27666" name="Text Box 16">
            <a:extLst>
              <a:ext uri="{FF2B5EF4-FFF2-40B4-BE49-F238E27FC236}">
                <a16:creationId xmlns:a16="http://schemas.microsoft.com/office/drawing/2014/main" id="{A034ACA6-7CCE-6C4D-8FF0-AF429254F3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28713" y="6478588"/>
            <a:ext cx="2825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0</a:t>
            </a:r>
          </a:p>
        </p:txBody>
      </p:sp>
      <p:sp>
        <p:nvSpPr>
          <p:cNvPr id="27667" name="Text Box 17">
            <a:extLst>
              <a:ext uri="{FF2B5EF4-FFF2-40B4-BE49-F238E27FC236}">
                <a16:creationId xmlns:a16="http://schemas.microsoft.com/office/drawing/2014/main" id="{3767714F-DF90-FF4E-B693-BC9106BF7D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2438" y="3578225"/>
            <a:ext cx="642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%</a:t>
            </a:r>
            <a:r>
              <a:rPr lang="en-US" altLang="zh-CN" sz="1400">
                <a:latin typeface="Helvetica" pitchFamily="2" charset="0"/>
              </a:rPr>
              <a:t>esp</a:t>
            </a:r>
          </a:p>
        </p:txBody>
      </p:sp>
      <p:sp>
        <p:nvSpPr>
          <p:cNvPr id="27668" name="Line 18">
            <a:extLst>
              <a:ext uri="{FF2B5EF4-FFF2-40B4-BE49-F238E27FC236}">
                <a16:creationId xmlns:a16="http://schemas.microsoft.com/office/drawing/2014/main" id="{BD5EEAC0-2577-AC42-9763-689B8660557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76325" y="3730625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69" name="Text Box 19">
            <a:extLst>
              <a:ext uri="{FF2B5EF4-FFF2-40B4-BE49-F238E27FC236}">
                <a16:creationId xmlns:a16="http://schemas.microsoft.com/office/drawing/2014/main" id="{81DD39D2-F05D-C240-854C-FD045E5E0C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02050" y="3729038"/>
            <a:ext cx="86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 VM</a:t>
            </a:r>
          </a:p>
        </p:txBody>
      </p:sp>
      <p:sp>
        <p:nvSpPr>
          <p:cNvPr id="27670" name="Line 20">
            <a:extLst>
              <a:ext uri="{FF2B5EF4-FFF2-40B4-BE49-F238E27FC236}">
                <a16:creationId xmlns:a16="http://schemas.microsoft.com/office/drawing/2014/main" id="{C68DBC4C-2E11-2144-9D47-EFCB7C5A02E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606800" y="3770313"/>
            <a:ext cx="0" cy="509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71" name="Text Box 21">
            <a:extLst>
              <a:ext uri="{FF2B5EF4-FFF2-40B4-BE49-F238E27FC236}">
                <a16:creationId xmlns:a16="http://schemas.microsoft.com/office/drawing/2014/main" id="{99F752BF-BB8D-2A4E-94DD-7150043377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1825" y="505936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brk</a:t>
            </a:r>
          </a:p>
        </p:txBody>
      </p:sp>
      <p:sp>
        <p:nvSpPr>
          <p:cNvPr id="27672" name="Line 22">
            <a:extLst>
              <a:ext uri="{FF2B5EF4-FFF2-40B4-BE49-F238E27FC236}">
                <a16:creationId xmlns:a16="http://schemas.microsoft.com/office/drawing/2014/main" id="{3713D1EE-ADC5-2A4B-ABB6-B98EBA09D1D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62038" y="5200650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73" name="Text Box 23">
            <a:extLst>
              <a:ext uri="{FF2B5EF4-FFF2-40B4-BE49-F238E27FC236}">
                <a16:creationId xmlns:a16="http://schemas.microsoft.com/office/drawing/2014/main" id="{D5211368-7C7B-2848-A9E8-B9940D93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3379788"/>
            <a:ext cx="11763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xc0000000</a:t>
            </a:r>
          </a:p>
        </p:txBody>
      </p:sp>
      <p:sp>
        <p:nvSpPr>
          <p:cNvPr id="27674" name="Rectangle 24">
            <a:extLst>
              <a:ext uri="{FF2B5EF4-FFF2-40B4-BE49-F238E27FC236}">
                <a16:creationId xmlns:a16="http://schemas.microsoft.com/office/drawing/2014/main" id="{19262324-1471-F84C-8B96-1C123EFC1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physical memory</a:t>
            </a:r>
          </a:p>
        </p:txBody>
      </p:sp>
      <p:sp>
        <p:nvSpPr>
          <p:cNvPr id="27675" name="AutoShape 25">
            <a:extLst>
              <a:ext uri="{FF2B5EF4-FFF2-40B4-BE49-F238E27FC236}">
                <a16:creationId xmlns:a16="http://schemas.microsoft.com/office/drawing/2014/main" id="{FA615809-7BA0-5449-AD0A-F801B0279AAA}"/>
              </a:ext>
            </a:extLst>
          </p:cNvPr>
          <p:cNvSpPr>
            <a:spLocks/>
          </p:cNvSpPr>
          <p:nvPr/>
        </p:nvSpPr>
        <p:spPr bwMode="auto"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27676" name="Text Box 26">
            <a:extLst>
              <a:ext uri="{FF2B5EF4-FFF2-40B4-BE49-F238E27FC236}">
                <a16:creationId xmlns:a16="http://schemas.microsoft.com/office/drawing/2014/main" id="{4A7B04A8-24D7-E64B-AFE2-7B0BD691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741613"/>
            <a:ext cx="9144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same for each process</a:t>
            </a:r>
          </a:p>
        </p:txBody>
      </p:sp>
      <p:sp>
        <p:nvSpPr>
          <p:cNvPr id="27677" name="Rectangle 27">
            <a:extLst>
              <a:ext uri="{FF2B5EF4-FFF2-40B4-BE49-F238E27FC236}">
                <a16:creationId xmlns:a16="http://schemas.microsoft.com/office/drawing/2014/main" id="{C06C105C-CC4C-BE4F-BF37-708F951722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process-specific 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structures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(page tables,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task and mm structs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Kernal stack)</a:t>
            </a:r>
          </a:p>
        </p:txBody>
      </p:sp>
      <p:sp>
        <p:nvSpPr>
          <p:cNvPr id="27678" name="Line 28">
            <a:extLst>
              <a:ext uri="{FF2B5EF4-FFF2-40B4-BE49-F238E27FC236}">
                <a16:creationId xmlns:a16="http://schemas.microsoft.com/office/drawing/2014/main" id="{920A8B40-5A20-E346-84B3-2F3939D1195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606800" y="2792413"/>
            <a:ext cx="0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79" name="Text Box 29">
            <a:extLst>
              <a:ext uri="{FF2B5EF4-FFF2-40B4-BE49-F238E27FC236}">
                <a16:creationId xmlns:a16="http://schemas.microsoft.com/office/drawing/2014/main" id="{1E7BF615-C430-C84E-A5D2-D7E95274D7F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83000" y="3076575"/>
            <a:ext cx="755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VM</a:t>
            </a:r>
          </a:p>
        </p:txBody>
      </p:sp>
      <p:sp>
        <p:nvSpPr>
          <p:cNvPr id="27680" name="Rectangle 31">
            <a:extLst>
              <a:ext uri="{FF2B5EF4-FFF2-40B4-BE49-F238E27FC236}">
                <a16:creationId xmlns:a16="http://schemas.microsoft.com/office/drawing/2014/main" id="{A1BDBFA8-9FF4-3844-9D48-46866859D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27681" name="Rectangle 32">
            <a:extLst>
              <a:ext uri="{FF2B5EF4-FFF2-40B4-BE49-F238E27FC236}">
                <a16:creationId xmlns:a16="http://schemas.microsoft.com/office/drawing/2014/main" id="{0691824E-C9A9-AE48-9797-B65CCCB4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text</a:t>
            </a:r>
          </a:p>
        </p:txBody>
      </p:sp>
      <p:sp>
        <p:nvSpPr>
          <p:cNvPr id="27682" name="Text Box 33">
            <a:extLst>
              <a:ext uri="{FF2B5EF4-FFF2-40B4-BE49-F238E27FC236}">
                <a16:creationId xmlns:a16="http://schemas.microsoft.com/office/drawing/2014/main" id="{917ACAB0-26AD-DB4D-91D0-2E47C8E8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633412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</a:t>
            </a:r>
          </a:p>
        </p:txBody>
      </p:sp>
      <p:sp>
        <p:nvSpPr>
          <p:cNvPr id="27683" name="Line 34">
            <a:extLst>
              <a:ext uri="{FF2B5EF4-FFF2-40B4-BE49-F238E27FC236}">
                <a16:creationId xmlns:a16="http://schemas.microsoft.com/office/drawing/2014/main" id="{075C29BB-BFEE-0141-858F-9F48B4AD4E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60515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84" name="Line 35">
            <a:extLst>
              <a:ext uri="{FF2B5EF4-FFF2-40B4-BE49-F238E27FC236}">
                <a16:creationId xmlns:a16="http://schemas.microsoft.com/office/drawing/2014/main" id="{5B7C8FA2-E49E-FA44-B4B6-8556900148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62642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85" name="Text Box 36">
            <a:extLst>
              <a:ext uri="{FF2B5EF4-FFF2-40B4-BE49-F238E27FC236}">
                <a16:creationId xmlns:a16="http://schemas.microsoft.com/office/drawing/2014/main" id="{55DE8713-147C-9C4B-B48D-58738E8D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511800"/>
            <a:ext cx="1284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27686" name="Line 37">
            <a:extLst>
              <a:ext uri="{FF2B5EF4-FFF2-40B4-BE49-F238E27FC236}">
                <a16:creationId xmlns:a16="http://schemas.microsoft.com/office/drawing/2014/main" id="{6AC0AF18-D34A-1140-90B5-1498D40DB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5626100"/>
            <a:ext cx="381000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87" name="Text Box 38">
            <a:extLst>
              <a:ext uri="{FF2B5EF4-FFF2-40B4-BE49-F238E27FC236}">
                <a16:creationId xmlns:a16="http://schemas.microsoft.com/office/drawing/2014/main" id="{B40BB1FD-FB4E-4E42-A87A-DB654CA0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3500438"/>
            <a:ext cx="12842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27688" name="Line 39">
            <a:extLst>
              <a:ext uri="{FF2B5EF4-FFF2-40B4-BE49-F238E27FC236}">
                <a16:creationId xmlns:a16="http://schemas.microsoft.com/office/drawing/2014/main" id="{563EE5F0-6978-ED40-B14C-6F4BD7D4D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36433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89" name="Text Box 40">
            <a:extLst>
              <a:ext uri="{FF2B5EF4-FFF2-40B4-BE49-F238E27FC236}">
                <a16:creationId xmlns:a16="http://schemas.microsoft.com/office/drawing/2014/main" id="{86D61C98-BBA2-9A44-8D51-D2F650A6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4818063"/>
            <a:ext cx="904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libc.so</a:t>
            </a:r>
          </a:p>
        </p:txBody>
      </p:sp>
      <p:sp>
        <p:nvSpPr>
          <p:cNvPr id="83" name="Rectangle 41">
            <a:extLst>
              <a:ext uri="{FF2B5EF4-FFF2-40B4-BE49-F238E27FC236}">
                <a16:creationId xmlns:a16="http://schemas.microsoft.com/office/drawing/2014/main" id="{7717FF03-F17A-E84C-9459-E3B223A1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 dirty="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 dirty="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84" name="Rectangle 42">
            <a:extLst>
              <a:ext uri="{FF2B5EF4-FFF2-40B4-BE49-F238E27FC236}">
                <a16:creationId xmlns:a16="http://schemas.microsoft.com/office/drawing/2014/main" id="{0EB9FFD5-B0DA-494E-9A02-8497C07F1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27692" name="Line 43">
            <a:extLst>
              <a:ext uri="{FF2B5EF4-FFF2-40B4-BE49-F238E27FC236}">
                <a16:creationId xmlns:a16="http://schemas.microsoft.com/office/drawing/2014/main" id="{28DBB928-739A-4C45-A2BC-B639AD4E06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4227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7693" name="Line 44">
            <a:extLst>
              <a:ext uri="{FF2B5EF4-FFF2-40B4-BE49-F238E27FC236}">
                <a16:creationId xmlns:a16="http://schemas.microsoft.com/office/drawing/2014/main" id="{83D991CB-9C06-5040-BF1A-D5A6522463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6339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571610D-AB68-1941-ABB6-8DADC647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84D8A3-7438-194A-B725-6A09DF02776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042994E-7D20-754E-B98C-E0B5AB780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1524000"/>
            <a:ext cx="4191000" cy="4656138"/>
          </a:xfrm>
          <a:noFill/>
        </p:spPr>
        <p:txBody>
          <a:bodyPr lIns="90487" tIns="44450" rIns="90487" bIns="44450"/>
          <a:lstStyle/>
          <a:p>
            <a:pPr marL="223838" indent="-223838" defTabSz="895350"/>
            <a:r>
              <a:rPr lang="en-US" altLang="zh-CN" sz="2400">
                <a:ea typeface="宋体" panose="02010600030101010101" pitchFamily="2" charset="-122"/>
              </a:rPr>
              <a:t>To run a new program p 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in the current process using exec():</a:t>
            </a:r>
          </a:p>
          <a:p>
            <a:pPr marL="560388" lvl="1" indent="-222250" defTabSz="895350"/>
            <a:r>
              <a:rPr lang="en-US" altLang="zh-CN">
                <a:ea typeface="宋体" panose="02010600030101010101" pitchFamily="2" charset="-122"/>
              </a:rPr>
              <a:t>create new vm_area_structs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and page tables for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new areas.</a:t>
            </a:r>
          </a:p>
          <a:p>
            <a:pPr marL="839788" lvl="2" indent="-165100" defTabSz="895350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text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400">
                <a:ea typeface="宋体" panose="02010600030101010101" pitchFamily="2" charset="-122"/>
              </a:rPr>
              <a:t> backed by ELF executable object file.</a:t>
            </a:r>
          </a:p>
          <a:p>
            <a:pPr marL="839788" lvl="2" indent="-165100" defTabSz="895350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bss </a:t>
            </a:r>
            <a:r>
              <a:rPr lang="en-US" altLang="zh-CN" sz="2400">
                <a:ea typeface="宋体" panose="02010600030101010101" pitchFamily="2" charset="-122"/>
              </a:rPr>
              <a:t>and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400">
                <a:ea typeface="宋体" panose="02010600030101010101" pitchFamily="2" charset="-122"/>
              </a:rPr>
              <a:t> initialized to zero.</a:t>
            </a:r>
          </a:p>
        </p:txBody>
      </p:sp>
      <p:sp>
        <p:nvSpPr>
          <p:cNvPr id="29700" name="Rectangle 44">
            <a:extLst>
              <a:ext uri="{FF2B5EF4-FFF2-40B4-BE49-F238E27FC236}">
                <a16:creationId xmlns:a16="http://schemas.microsoft.com/office/drawing/2014/main" id="{5404CF11-3AAB-5649-A34D-9ADB7AAE5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Exec() revisited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1F2B9F1-E997-8541-AA9D-711503569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code/data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4EDDCBF5-4180-8B41-9AA2-2722667FB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Memory mapped region </a:t>
            </a:r>
          </a:p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for shared libraries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E14319ED-0DC0-3140-B795-04F20CB64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0A93CE74-5AF2-A347-AA2F-05A65CBD0B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runtime heap (via </a:t>
            </a:r>
            <a:r>
              <a:rPr lang="en-US" altLang="zh-CN" sz="1400" dirty="0" err="1">
                <a:latin typeface="Helvetica" pitchFamily="34" charset="0"/>
              </a:rPr>
              <a:t>malloc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D30424F8-0AAF-A441-91DB-314E5D1B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29706" name="Rectangle 8">
            <a:extLst>
              <a:ext uri="{FF2B5EF4-FFF2-40B4-BE49-F238E27FC236}">
                <a16:creationId xmlns:a16="http://schemas.microsoft.com/office/drawing/2014/main" id="{3BB63085-70DF-054F-A75D-7141261725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program text (.text)</a:t>
            </a:r>
          </a:p>
        </p:txBody>
      </p:sp>
      <p:sp>
        <p:nvSpPr>
          <p:cNvPr id="29707" name="Rectangle 9">
            <a:extLst>
              <a:ext uri="{FF2B5EF4-FFF2-40B4-BE49-F238E27FC236}">
                <a16:creationId xmlns:a16="http://schemas.microsoft.com/office/drawing/2014/main" id="{566CA482-71EE-DA47-BD00-D4ECAAD9E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initialized data (.data)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D06E1F07-0EA1-7C43-92EF-ACC739D23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uninitialized data (.</a:t>
            </a:r>
            <a:r>
              <a:rPr lang="en-US" altLang="zh-CN" sz="1400" dirty="0" err="1">
                <a:latin typeface="Helvetica" pitchFamily="34" charset="0"/>
              </a:rPr>
              <a:t>bss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29709" name="Line 11">
            <a:extLst>
              <a:ext uri="{FF2B5EF4-FFF2-40B4-BE49-F238E27FC236}">
                <a16:creationId xmlns:a16="http://schemas.microsoft.com/office/drawing/2014/main" id="{CA4C995D-F087-5245-BB15-E103B9688CD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60613" y="498157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83F77091-08D5-F942-8C7F-6AB4AF73BF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latin typeface="Helvetica" pitchFamily="34" charset="0"/>
              </a:rPr>
              <a:t>stack</a:t>
            </a:r>
          </a:p>
        </p:txBody>
      </p:sp>
      <p:sp>
        <p:nvSpPr>
          <p:cNvPr id="29711" name="Line 13">
            <a:extLst>
              <a:ext uri="{FF2B5EF4-FFF2-40B4-BE49-F238E27FC236}">
                <a16:creationId xmlns:a16="http://schemas.microsoft.com/office/drawing/2014/main" id="{2D412446-7505-5241-9275-4B75FE6C5B2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12" name="Line 14">
            <a:extLst>
              <a:ext uri="{FF2B5EF4-FFF2-40B4-BE49-F238E27FC236}">
                <a16:creationId xmlns:a16="http://schemas.microsoft.com/office/drawing/2014/main" id="{B585EF77-0AF8-0D4B-BCEC-9E9A446F51A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81250" y="3756025"/>
            <a:ext cx="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13" name="Rectangle 15">
            <a:extLst>
              <a:ext uri="{FF2B5EF4-FFF2-40B4-BE49-F238E27FC236}">
                <a16:creationId xmlns:a16="http://schemas.microsoft.com/office/drawing/2014/main" id="{DFAD397F-D96A-174D-AAC9-A6F07D401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forbidden</a:t>
            </a:r>
          </a:p>
        </p:txBody>
      </p:sp>
      <p:sp>
        <p:nvSpPr>
          <p:cNvPr id="29714" name="Text Box 16">
            <a:extLst>
              <a:ext uri="{FF2B5EF4-FFF2-40B4-BE49-F238E27FC236}">
                <a16:creationId xmlns:a16="http://schemas.microsoft.com/office/drawing/2014/main" id="{EB7B84DD-3DBC-E441-99E4-0C2460E750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28713" y="6478588"/>
            <a:ext cx="2825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0</a:t>
            </a:r>
          </a:p>
        </p:txBody>
      </p:sp>
      <p:sp>
        <p:nvSpPr>
          <p:cNvPr id="29715" name="Text Box 17">
            <a:extLst>
              <a:ext uri="{FF2B5EF4-FFF2-40B4-BE49-F238E27FC236}">
                <a16:creationId xmlns:a16="http://schemas.microsoft.com/office/drawing/2014/main" id="{BC1D9C31-A65D-9B42-86BD-A2E5CF4F7C5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2438" y="3578225"/>
            <a:ext cx="642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%</a:t>
            </a:r>
            <a:r>
              <a:rPr lang="en-US" altLang="zh-CN" sz="1400">
                <a:latin typeface="Helvetica" pitchFamily="2" charset="0"/>
              </a:rPr>
              <a:t>esp</a:t>
            </a:r>
          </a:p>
        </p:txBody>
      </p:sp>
      <p:sp>
        <p:nvSpPr>
          <p:cNvPr id="29716" name="Line 18">
            <a:extLst>
              <a:ext uri="{FF2B5EF4-FFF2-40B4-BE49-F238E27FC236}">
                <a16:creationId xmlns:a16="http://schemas.microsoft.com/office/drawing/2014/main" id="{689B70E2-6095-674D-8D0F-5763EF150A3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76325" y="3730625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17" name="Text Box 19">
            <a:extLst>
              <a:ext uri="{FF2B5EF4-FFF2-40B4-BE49-F238E27FC236}">
                <a16:creationId xmlns:a16="http://schemas.microsoft.com/office/drawing/2014/main" id="{8EB1B98D-38F8-F049-9C24-58D8AC86A8B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02050" y="3729038"/>
            <a:ext cx="86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 VM</a:t>
            </a:r>
          </a:p>
        </p:txBody>
      </p:sp>
      <p:sp>
        <p:nvSpPr>
          <p:cNvPr id="29718" name="Line 20">
            <a:extLst>
              <a:ext uri="{FF2B5EF4-FFF2-40B4-BE49-F238E27FC236}">
                <a16:creationId xmlns:a16="http://schemas.microsoft.com/office/drawing/2014/main" id="{1E385218-EBD1-B04F-B2EA-4C78C1DD4EB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606800" y="3770313"/>
            <a:ext cx="0" cy="509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19" name="Text Box 21">
            <a:extLst>
              <a:ext uri="{FF2B5EF4-FFF2-40B4-BE49-F238E27FC236}">
                <a16:creationId xmlns:a16="http://schemas.microsoft.com/office/drawing/2014/main" id="{E23F3E31-4AE8-B047-B0A3-020C8C4605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1825" y="505936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brk</a:t>
            </a:r>
          </a:p>
        </p:txBody>
      </p:sp>
      <p:sp>
        <p:nvSpPr>
          <p:cNvPr id="29720" name="Line 22">
            <a:extLst>
              <a:ext uri="{FF2B5EF4-FFF2-40B4-BE49-F238E27FC236}">
                <a16:creationId xmlns:a16="http://schemas.microsoft.com/office/drawing/2014/main" id="{0F50E2C8-C726-3847-A2B4-47075647B1B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62038" y="5200650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21" name="Text Box 23">
            <a:extLst>
              <a:ext uri="{FF2B5EF4-FFF2-40B4-BE49-F238E27FC236}">
                <a16:creationId xmlns:a16="http://schemas.microsoft.com/office/drawing/2014/main" id="{E86F31C8-4796-9542-86AA-325BC39A3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3379788"/>
            <a:ext cx="11763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xc0000000</a:t>
            </a:r>
          </a:p>
        </p:txBody>
      </p:sp>
      <p:sp>
        <p:nvSpPr>
          <p:cNvPr id="29722" name="Rectangle 24">
            <a:extLst>
              <a:ext uri="{FF2B5EF4-FFF2-40B4-BE49-F238E27FC236}">
                <a16:creationId xmlns:a16="http://schemas.microsoft.com/office/drawing/2014/main" id="{671965A6-940A-CC49-9AD8-0E1BCA75CB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physical memory</a:t>
            </a:r>
          </a:p>
        </p:txBody>
      </p:sp>
      <p:sp>
        <p:nvSpPr>
          <p:cNvPr id="29723" name="AutoShape 25">
            <a:extLst>
              <a:ext uri="{FF2B5EF4-FFF2-40B4-BE49-F238E27FC236}">
                <a16:creationId xmlns:a16="http://schemas.microsoft.com/office/drawing/2014/main" id="{16098169-5CDA-7B45-AEB0-9AF0A0413855}"/>
              </a:ext>
            </a:extLst>
          </p:cNvPr>
          <p:cNvSpPr>
            <a:spLocks/>
          </p:cNvSpPr>
          <p:nvPr/>
        </p:nvSpPr>
        <p:spPr bwMode="auto"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29724" name="Text Box 26">
            <a:extLst>
              <a:ext uri="{FF2B5EF4-FFF2-40B4-BE49-F238E27FC236}">
                <a16:creationId xmlns:a16="http://schemas.microsoft.com/office/drawing/2014/main" id="{1A3C913A-E684-9D43-84C1-34EB1AFA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741613"/>
            <a:ext cx="9144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same for each process</a:t>
            </a:r>
          </a:p>
        </p:txBody>
      </p:sp>
      <p:sp>
        <p:nvSpPr>
          <p:cNvPr id="29725" name="Rectangle 27">
            <a:extLst>
              <a:ext uri="{FF2B5EF4-FFF2-40B4-BE49-F238E27FC236}">
                <a16:creationId xmlns:a16="http://schemas.microsoft.com/office/drawing/2014/main" id="{3C5645B7-167D-2646-A112-894E532DA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process-specific 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structures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(page tables,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task and mm structs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Kernal stack)</a:t>
            </a:r>
          </a:p>
        </p:txBody>
      </p:sp>
      <p:sp>
        <p:nvSpPr>
          <p:cNvPr id="29726" name="Line 28">
            <a:extLst>
              <a:ext uri="{FF2B5EF4-FFF2-40B4-BE49-F238E27FC236}">
                <a16:creationId xmlns:a16="http://schemas.microsoft.com/office/drawing/2014/main" id="{5D37AE02-AE2A-7145-B9CB-9FE36BC6192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606800" y="2792413"/>
            <a:ext cx="0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27" name="Text Box 29">
            <a:extLst>
              <a:ext uri="{FF2B5EF4-FFF2-40B4-BE49-F238E27FC236}">
                <a16:creationId xmlns:a16="http://schemas.microsoft.com/office/drawing/2014/main" id="{DC8BF177-0FAE-AC40-AFFF-C2892B94778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83000" y="3076575"/>
            <a:ext cx="755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VM</a:t>
            </a:r>
          </a:p>
        </p:txBody>
      </p:sp>
      <p:sp>
        <p:nvSpPr>
          <p:cNvPr id="29728" name="Rectangle 31">
            <a:extLst>
              <a:ext uri="{FF2B5EF4-FFF2-40B4-BE49-F238E27FC236}">
                <a16:creationId xmlns:a16="http://schemas.microsoft.com/office/drawing/2014/main" id="{AB5B9732-C371-4243-BE00-3442BAA68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29729" name="Rectangle 32">
            <a:extLst>
              <a:ext uri="{FF2B5EF4-FFF2-40B4-BE49-F238E27FC236}">
                <a16:creationId xmlns:a16="http://schemas.microsoft.com/office/drawing/2014/main" id="{29E2C95D-3974-194C-8C5C-72AC48EB4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text</a:t>
            </a:r>
          </a:p>
        </p:txBody>
      </p:sp>
      <p:sp>
        <p:nvSpPr>
          <p:cNvPr id="29730" name="Text Box 33">
            <a:extLst>
              <a:ext uri="{FF2B5EF4-FFF2-40B4-BE49-F238E27FC236}">
                <a16:creationId xmlns:a16="http://schemas.microsoft.com/office/drawing/2014/main" id="{5663F7BD-3098-0A42-8B97-56DB6B3D7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633412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</a:t>
            </a:r>
          </a:p>
        </p:txBody>
      </p:sp>
      <p:sp>
        <p:nvSpPr>
          <p:cNvPr id="29731" name="Line 34">
            <a:extLst>
              <a:ext uri="{FF2B5EF4-FFF2-40B4-BE49-F238E27FC236}">
                <a16:creationId xmlns:a16="http://schemas.microsoft.com/office/drawing/2014/main" id="{38CEACE6-E56B-C54B-B70C-22C61E6090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60515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32" name="Line 35">
            <a:extLst>
              <a:ext uri="{FF2B5EF4-FFF2-40B4-BE49-F238E27FC236}">
                <a16:creationId xmlns:a16="http://schemas.microsoft.com/office/drawing/2014/main" id="{AF4944D7-5622-F04B-89B7-194CB22F0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62642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33" name="Text Box 36">
            <a:extLst>
              <a:ext uri="{FF2B5EF4-FFF2-40B4-BE49-F238E27FC236}">
                <a16:creationId xmlns:a16="http://schemas.microsoft.com/office/drawing/2014/main" id="{8A5775BF-78B9-3348-8B52-F1794B4D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511800"/>
            <a:ext cx="1284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29734" name="Line 37">
            <a:extLst>
              <a:ext uri="{FF2B5EF4-FFF2-40B4-BE49-F238E27FC236}">
                <a16:creationId xmlns:a16="http://schemas.microsoft.com/office/drawing/2014/main" id="{63D87B67-02C1-F548-9159-420BF3281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5626100"/>
            <a:ext cx="381000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35" name="Text Box 38">
            <a:extLst>
              <a:ext uri="{FF2B5EF4-FFF2-40B4-BE49-F238E27FC236}">
                <a16:creationId xmlns:a16="http://schemas.microsoft.com/office/drawing/2014/main" id="{7BF6A05B-1B90-AF4E-8624-F3B63FDCB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3500438"/>
            <a:ext cx="12842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29736" name="Line 39">
            <a:extLst>
              <a:ext uri="{FF2B5EF4-FFF2-40B4-BE49-F238E27FC236}">
                <a16:creationId xmlns:a16="http://schemas.microsoft.com/office/drawing/2014/main" id="{278952F8-98A8-4248-AF4A-B12B422A9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36433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37" name="Text Box 40">
            <a:extLst>
              <a:ext uri="{FF2B5EF4-FFF2-40B4-BE49-F238E27FC236}">
                <a16:creationId xmlns:a16="http://schemas.microsoft.com/office/drawing/2014/main" id="{AE596699-BB21-2A44-9052-619E8774F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4818063"/>
            <a:ext cx="904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libc.so</a:t>
            </a:r>
          </a:p>
        </p:txBody>
      </p:sp>
      <p:sp>
        <p:nvSpPr>
          <p:cNvPr id="83" name="Rectangle 41">
            <a:extLst>
              <a:ext uri="{FF2B5EF4-FFF2-40B4-BE49-F238E27FC236}">
                <a16:creationId xmlns:a16="http://schemas.microsoft.com/office/drawing/2014/main" id="{BB3C70A9-9A6F-914A-8344-CA714B16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 dirty="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 dirty="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84" name="Rectangle 42">
            <a:extLst>
              <a:ext uri="{FF2B5EF4-FFF2-40B4-BE49-F238E27FC236}">
                <a16:creationId xmlns:a16="http://schemas.microsoft.com/office/drawing/2014/main" id="{EE8CB61F-8327-8A40-A6A4-1C7C5EC2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29740" name="Line 43">
            <a:extLst>
              <a:ext uri="{FF2B5EF4-FFF2-40B4-BE49-F238E27FC236}">
                <a16:creationId xmlns:a16="http://schemas.microsoft.com/office/drawing/2014/main" id="{9B3D2012-650E-BD4B-BCEC-1C38EAF631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4227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9741" name="Line 44">
            <a:extLst>
              <a:ext uri="{FF2B5EF4-FFF2-40B4-BE49-F238E27FC236}">
                <a16:creationId xmlns:a16="http://schemas.microsoft.com/office/drawing/2014/main" id="{EA543130-B55D-694C-9C49-BB3DAC890E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6339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85F6D103-4165-F64B-9962-171CACC6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C33AD-8F07-D24D-9126-29A413A4F2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B094F07-733A-D847-B4B8-B5FB60901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1524000"/>
            <a:ext cx="4191000" cy="4656138"/>
          </a:xfrm>
          <a:noFill/>
        </p:spPr>
        <p:txBody>
          <a:bodyPr lIns="90487" tIns="44450" rIns="90487" bIns="44450"/>
          <a:lstStyle/>
          <a:p>
            <a:pPr marL="223838" indent="-223838" defTabSz="895350"/>
            <a:r>
              <a:rPr lang="en-US" altLang="zh-CN" sz="2400">
                <a:ea typeface="宋体" panose="02010600030101010101" pitchFamily="2" charset="-122"/>
              </a:rPr>
              <a:t>To run a new program p 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in the current process using exec():</a:t>
            </a:r>
          </a:p>
          <a:p>
            <a:pPr marL="560388" lvl="1" indent="-222250" defTabSz="895350"/>
            <a:r>
              <a:rPr lang="en-US" altLang="zh-CN">
                <a:ea typeface="宋体" panose="02010600030101010101" pitchFamily="2" charset="-122"/>
              </a:rPr>
              <a:t>create new vm_area_structs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and page tables for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new areas.</a:t>
            </a:r>
          </a:p>
          <a:p>
            <a:pPr marL="839788" lvl="2" indent="-165100" defTabSz="895350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text, data, bss </a:t>
            </a:r>
            <a:r>
              <a:rPr lang="en-US" altLang="zh-CN" sz="2400">
                <a:ea typeface="宋体" panose="02010600030101010101" pitchFamily="2" charset="-122"/>
              </a:rPr>
              <a:t>and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stack</a:t>
            </a:r>
            <a:r>
              <a:rPr lang="en-US" altLang="zh-CN" sz="2400">
                <a:ea typeface="宋体" panose="02010600030101010101" pitchFamily="2" charset="-122"/>
              </a:rPr>
              <a:t>  area are private areas</a:t>
            </a:r>
          </a:p>
          <a:p>
            <a:pPr marL="839788" lvl="2" indent="-165100" defTabSz="895350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Shard libs </a:t>
            </a:r>
            <a:r>
              <a:rPr lang="en-US" altLang="zh-CN" sz="2400">
                <a:ea typeface="宋体" panose="02010600030101010101" pitchFamily="2" charset="-122"/>
              </a:rPr>
              <a:t>are shared areas.</a:t>
            </a:r>
          </a:p>
        </p:txBody>
      </p:sp>
      <p:sp>
        <p:nvSpPr>
          <p:cNvPr id="31748" name="Rectangle 44">
            <a:extLst>
              <a:ext uri="{FF2B5EF4-FFF2-40B4-BE49-F238E27FC236}">
                <a16:creationId xmlns:a16="http://schemas.microsoft.com/office/drawing/2014/main" id="{C6BDDBB9-7BA0-8C43-AED1-B1C521174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Exec() revisited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BC53019-9138-BF45-A487-220A5C3EA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code/data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E0CAE5DE-7C80-7243-A5C8-56F297059B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Memory mapped region </a:t>
            </a:r>
          </a:p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for shared libraries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820AC588-04B0-C24F-8668-1421A46B07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1C15D14F-CB1D-3C40-94EE-51DBE3857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runtime heap (via </a:t>
            </a:r>
            <a:r>
              <a:rPr lang="en-US" altLang="zh-CN" sz="1400" dirty="0" err="1">
                <a:latin typeface="Helvetica" pitchFamily="34" charset="0"/>
              </a:rPr>
              <a:t>malloc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31753" name="Rectangle 7">
            <a:extLst>
              <a:ext uri="{FF2B5EF4-FFF2-40B4-BE49-F238E27FC236}">
                <a16:creationId xmlns:a16="http://schemas.microsoft.com/office/drawing/2014/main" id="{679D159D-79B9-CF4E-B507-910B0E0CE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31754" name="Rectangle 8">
            <a:extLst>
              <a:ext uri="{FF2B5EF4-FFF2-40B4-BE49-F238E27FC236}">
                <a16:creationId xmlns:a16="http://schemas.microsoft.com/office/drawing/2014/main" id="{8E159988-0C54-7044-AC9C-A0724317DC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program text (.text)</a:t>
            </a:r>
          </a:p>
        </p:txBody>
      </p:sp>
      <p:sp>
        <p:nvSpPr>
          <p:cNvPr id="31755" name="Rectangle 9">
            <a:extLst>
              <a:ext uri="{FF2B5EF4-FFF2-40B4-BE49-F238E27FC236}">
                <a16:creationId xmlns:a16="http://schemas.microsoft.com/office/drawing/2014/main" id="{C36069B2-682B-D444-8FC2-012ECFFCF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initialized data (.data)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6CB4FE37-C2B5-5947-A52E-F6B688D1C1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uninitialized data (.</a:t>
            </a:r>
            <a:r>
              <a:rPr lang="en-US" altLang="zh-CN" sz="1400" dirty="0" err="1">
                <a:latin typeface="Helvetica" pitchFamily="34" charset="0"/>
              </a:rPr>
              <a:t>bss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31757" name="Line 11">
            <a:extLst>
              <a:ext uri="{FF2B5EF4-FFF2-40B4-BE49-F238E27FC236}">
                <a16:creationId xmlns:a16="http://schemas.microsoft.com/office/drawing/2014/main" id="{0CE78A9F-0B8F-EF44-A114-19EA9948987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60613" y="498157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524DAA1A-6DAD-DB40-BE9E-2B35D3A029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latin typeface="Helvetica" pitchFamily="34" charset="0"/>
              </a:rPr>
              <a:t>stack</a:t>
            </a:r>
          </a:p>
        </p:txBody>
      </p:sp>
      <p:sp>
        <p:nvSpPr>
          <p:cNvPr id="31759" name="Line 13">
            <a:extLst>
              <a:ext uri="{FF2B5EF4-FFF2-40B4-BE49-F238E27FC236}">
                <a16:creationId xmlns:a16="http://schemas.microsoft.com/office/drawing/2014/main" id="{4B7DD154-B85D-A642-A446-5E71D276C47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60" name="Line 14">
            <a:extLst>
              <a:ext uri="{FF2B5EF4-FFF2-40B4-BE49-F238E27FC236}">
                <a16:creationId xmlns:a16="http://schemas.microsoft.com/office/drawing/2014/main" id="{D2883E4B-9721-7C44-8686-0DCEE362F94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81250" y="3756025"/>
            <a:ext cx="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61" name="Rectangle 15">
            <a:extLst>
              <a:ext uri="{FF2B5EF4-FFF2-40B4-BE49-F238E27FC236}">
                <a16:creationId xmlns:a16="http://schemas.microsoft.com/office/drawing/2014/main" id="{45C125D9-81F8-C84F-A15D-E685C24052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forbidden</a:t>
            </a:r>
          </a:p>
        </p:txBody>
      </p:sp>
      <p:sp>
        <p:nvSpPr>
          <p:cNvPr id="31762" name="Text Box 16">
            <a:extLst>
              <a:ext uri="{FF2B5EF4-FFF2-40B4-BE49-F238E27FC236}">
                <a16:creationId xmlns:a16="http://schemas.microsoft.com/office/drawing/2014/main" id="{CEC51DA9-04FB-E042-A20A-9F46E8CC1BF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28713" y="6478588"/>
            <a:ext cx="2825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0</a:t>
            </a:r>
          </a:p>
        </p:txBody>
      </p:sp>
      <p:sp>
        <p:nvSpPr>
          <p:cNvPr id="31763" name="Text Box 17">
            <a:extLst>
              <a:ext uri="{FF2B5EF4-FFF2-40B4-BE49-F238E27FC236}">
                <a16:creationId xmlns:a16="http://schemas.microsoft.com/office/drawing/2014/main" id="{86AC7728-A0B6-A445-9FC5-1B0DE9311F9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2438" y="3578225"/>
            <a:ext cx="642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%</a:t>
            </a:r>
            <a:r>
              <a:rPr lang="en-US" altLang="zh-CN" sz="1400">
                <a:latin typeface="Helvetica" pitchFamily="2" charset="0"/>
              </a:rPr>
              <a:t>esp</a:t>
            </a:r>
          </a:p>
        </p:txBody>
      </p:sp>
      <p:sp>
        <p:nvSpPr>
          <p:cNvPr id="31764" name="Line 18">
            <a:extLst>
              <a:ext uri="{FF2B5EF4-FFF2-40B4-BE49-F238E27FC236}">
                <a16:creationId xmlns:a16="http://schemas.microsoft.com/office/drawing/2014/main" id="{5F16D982-F9AF-5C4E-BC1F-DFD719158F7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76325" y="3730625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65" name="Text Box 19">
            <a:extLst>
              <a:ext uri="{FF2B5EF4-FFF2-40B4-BE49-F238E27FC236}">
                <a16:creationId xmlns:a16="http://schemas.microsoft.com/office/drawing/2014/main" id="{71D8F407-32ED-D845-A5A6-A9050218AE8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02050" y="3729038"/>
            <a:ext cx="86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 VM</a:t>
            </a:r>
          </a:p>
        </p:txBody>
      </p:sp>
      <p:sp>
        <p:nvSpPr>
          <p:cNvPr id="31766" name="Line 20">
            <a:extLst>
              <a:ext uri="{FF2B5EF4-FFF2-40B4-BE49-F238E27FC236}">
                <a16:creationId xmlns:a16="http://schemas.microsoft.com/office/drawing/2014/main" id="{C425361F-FBB0-1947-8246-FC87C2AF551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606800" y="3770313"/>
            <a:ext cx="0" cy="509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67" name="Text Box 21">
            <a:extLst>
              <a:ext uri="{FF2B5EF4-FFF2-40B4-BE49-F238E27FC236}">
                <a16:creationId xmlns:a16="http://schemas.microsoft.com/office/drawing/2014/main" id="{FBC80F47-2F27-A242-BDE9-4D843904E3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1825" y="505936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brk</a:t>
            </a:r>
          </a:p>
        </p:txBody>
      </p:sp>
      <p:sp>
        <p:nvSpPr>
          <p:cNvPr id="31768" name="Line 22">
            <a:extLst>
              <a:ext uri="{FF2B5EF4-FFF2-40B4-BE49-F238E27FC236}">
                <a16:creationId xmlns:a16="http://schemas.microsoft.com/office/drawing/2014/main" id="{7C53D17F-1151-BA42-ADEE-6FDB2DD8D0F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62038" y="5200650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69" name="Text Box 23">
            <a:extLst>
              <a:ext uri="{FF2B5EF4-FFF2-40B4-BE49-F238E27FC236}">
                <a16:creationId xmlns:a16="http://schemas.microsoft.com/office/drawing/2014/main" id="{D02ADC57-3B62-CC45-BFF3-93D522DD9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3379788"/>
            <a:ext cx="11763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xc0000000</a:t>
            </a:r>
          </a:p>
        </p:txBody>
      </p:sp>
      <p:sp>
        <p:nvSpPr>
          <p:cNvPr id="31770" name="Rectangle 24">
            <a:extLst>
              <a:ext uri="{FF2B5EF4-FFF2-40B4-BE49-F238E27FC236}">
                <a16:creationId xmlns:a16="http://schemas.microsoft.com/office/drawing/2014/main" id="{D45B05F0-2924-FE4E-BABC-90E526B5F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physical memory</a:t>
            </a:r>
          </a:p>
        </p:txBody>
      </p:sp>
      <p:sp>
        <p:nvSpPr>
          <p:cNvPr id="31771" name="AutoShape 25">
            <a:extLst>
              <a:ext uri="{FF2B5EF4-FFF2-40B4-BE49-F238E27FC236}">
                <a16:creationId xmlns:a16="http://schemas.microsoft.com/office/drawing/2014/main" id="{0939BBA6-04C3-544E-B7D2-9FE67F615822}"/>
              </a:ext>
            </a:extLst>
          </p:cNvPr>
          <p:cNvSpPr>
            <a:spLocks/>
          </p:cNvSpPr>
          <p:nvPr/>
        </p:nvSpPr>
        <p:spPr bwMode="auto"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31772" name="Text Box 26">
            <a:extLst>
              <a:ext uri="{FF2B5EF4-FFF2-40B4-BE49-F238E27FC236}">
                <a16:creationId xmlns:a16="http://schemas.microsoft.com/office/drawing/2014/main" id="{ECA3B7A4-F7DE-844A-89C0-FEE9FFB9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741613"/>
            <a:ext cx="9144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same for each process</a:t>
            </a:r>
          </a:p>
        </p:txBody>
      </p:sp>
      <p:sp>
        <p:nvSpPr>
          <p:cNvPr id="31773" name="Rectangle 27">
            <a:extLst>
              <a:ext uri="{FF2B5EF4-FFF2-40B4-BE49-F238E27FC236}">
                <a16:creationId xmlns:a16="http://schemas.microsoft.com/office/drawing/2014/main" id="{AC747E02-477A-5746-B489-BE5C828404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process-specific 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structures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(page tables,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task and mm structs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Kernal stack)</a:t>
            </a:r>
          </a:p>
        </p:txBody>
      </p:sp>
      <p:sp>
        <p:nvSpPr>
          <p:cNvPr id="31774" name="Line 28">
            <a:extLst>
              <a:ext uri="{FF2B5EF4-FFF2-40B4-BE49-F238E27FC236}">
                <a16:creationId xmlns:a16="http://schemas.microsoft.com/office/drawing/2014/main" id="{FD4D9344-1501-FD4B-9970-418AEBF53C2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606800" y="2792413"/>
            <a:ext cx="0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75" name="Text Box 29">
            <a:extLst>
              <a:ext uri="{FF2B5EF4-FFF2-40B4-BE49-F238E27FC236}">
                <a16:creationId xmlns:a16="http://schemas.microsoft.com/office/drawing/2014/main" id="{21DA9346-C1A0-254F-AEF5-FCF16B9C66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83000" y="3076575"/>
            <a:ext cx="755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VM</a:t>
            </a:r>
          </a:p>
        </p:txBody>
      </p:sp>
      <p:sp>
        <p:nvSpPr>
          <p:cNvPr id="31776" name="Rectangle 31">
            <a:extLst>
              <a:ext uri="{FF2B5EF4-FFF2-40B4-BE49-F238E27FC236}">
                <a16:creationId xmlns:a16="http://schemas.microsoft.com/office/drawing/2014/main" id="{C7CE06FF-D9DE-324A-8E2A-9C400A4F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31777" name="Rectangle 32">
            <a:extLst>
              <a:ext uri="{FF2B5EF4-FFF2-40B4-BE49-F238E27FC236}">
                <a16:creationId xmlns:a16="http://schemas.microsoft.com/office/drawing/2014/main" id="{E0845F42-E8F7-F542-81CD-2DD25FA79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text</a:t>
            </a:r>
          </a:p>
        </p:txBody>
      </p:sp>
      <p:sp>
        <p:nvSpPr>
          <p:cNvPr id="31778" name="Text Box 33">
            <a:extLst>
              <a:ext uri="{FF2B5EF4-FFF2-40B4-BE49-F238E27FC236}">
                <a16:creationId xmlns:a16="http://schemas.microsoft.com/office/drawing/2014/main" id="{5672C0D6-670B-6B41-BF1A-B5C1C65E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633412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</a:t>
            </a:r>
          </a:p>
        </p:txBody>
      </p:sp>
      <p:sp>
        <p:nvSpPr>
          <p:cNvPr id="31779" name="Line 34">
            <a:extLst>
              <a:ext uri="{FF2B5EF4-FFF2-40B4-BE49-F238E27FC236}">
                <a16:creationId xmlns:a16="http://schemas.microsoft.com/office/drawing/2014/main" id="{D05E0A46-70E2-3149-A2EF-AE9CFE65FA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60515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80" name="Line 35">
            <a:extLst>
              <a:ext uri="{FF2B5EF4-FFF2-40B4-BE49-F238E27FC236}">
                <a16:creationId xmlns:a16="http://schemas.microsoft.com/office/drawing/2014/main" id="{8C2B6EA0-9E7D-E447-8CA7-F191D1EF9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62642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81" name="Text Box 36">
            <a:extLst>
              <a:ext uri="{FF2B5EF4-FFF2-40B4-BE49-F238E27FC236}">
                <a16:creationId xmlns:a16="http://schemas.microsoft.com/office/drawing/2014/main" id="{EDE45E9A-CE0D-324F-B3A6-DFE92798A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511800"/>
            <a:ext cx="1284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31782" name="Line 37">
            <a:extLst>
              <a:ext uri="{FF2B5EF4-FFF2-40B4-BE49-F238E27FC236}">
                <a16:creationId xmlns:a16="http://schemas.microsoft.com/office/drawing/2014/main" id="{AB964379-E744-E44B-8BDD-E877BC0A1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5626100"/>
            <a:ext cx="381000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83" name="Text Box 38">
            <a:extLst>
              <a:ext uri="{FF2B5EF4-FFF2-40B4-BE49-F238E27FC236}">
                <a16:creationId xmlns:a16="http://schemas.microsoft.com/office/drawing/2014/main" id="{AED5381A-AD17-F345-9AD8-671227B1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3500438"/>
            <a:ext cx="12842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31784" name="Line 39">
            <a:extLst>
              <a:ext uri="{FF2B5EF4-FFF2-40B4-BE49-F238E27FC236}">
                <a16:creationId xmlns:a16="http://schemas.microsoft.com/office/drawing/2014/main" id="{C9500C37-806D-2C46-A711-F580E75641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36433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85" name="Text Box 40">
            <a:extLst>
              <a:ext uri="{FF2B5EF4-FFF2-40B4-BE49-F238E27FC236}">
                <a16:creationId xmlns:a16="http://schemas.microsoft.com/office/drawing/2014/main" id="{069D07C7-9D57-8A43-9EE9-BEE1F298A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4818063"/>
            <a:ext cx="904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libc.so</a:t>
            </a:r>
          </a:p>
        </p:txBody>
      </p:sp>
      <p:sp>
        <p:nvSpPr>
          <p:cNvPr id="83" name="Rectangle 41">
            <a:extLst>
              <a:ext uri="{FF2B5EF4-FFF2-40B4-BE49-F238E27FC236}">
                <a16:creationId xmlns:a16="http://schemas.microsoft.com/office/drawing/2014/main" id="{337EFEC9-6735-914C-BFA5-7BC2AFD4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 dirty="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 dirty="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84" name="Rectangle 42">
            <a:extLst>
              <a:ext uri="{FF2B5EF4-FFF2-40B4-BE49-F238E27FC236}">
                <a16:creationId xmlns:a16="http://schemas.microsoft.com/office/drawing/2014/main" id="{93B5DD28-C5C7-2F47-BCA7-F4603CBB3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31788" name="Line 43">
            <a:extLst>
              <a:ext uri="{FF2B5EF4-FFF2-40B4-BE49-F238E27FC236}">
                <a16:creationId xmlns:a16="http://schemas.microsoft.com/office/drawing/2014/main" id="{F9BF33F8-0FDC-6C44-B53B-94772AD829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4227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1789" name="Line 44">
            <a:extLst>
              <a:ext uri="{FF2B5EF4-FFF2-40B4-BE49-F238E27FC236}">
                <a16:creationId xmlns:a16="http://schemas.microsoft.com/office/drawing/2014/main" id="{725B173C-6B3B-0D4E-9162-5F5AD3C9CC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6339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B8D2BB2D-B42F-8645-AC27-66F25ED3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C5AA4-2C57-914D-B7AF-B067F651F2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12031FC-D2C4-9C41-8DEA-DC700FB83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1524000"/>
            <a:ext cx="3746500" cy="4656138"/>
          </a:xfrm>
          <a:noFill/>
        </p:spPr>
        <p:txBody>
          <a:bodyPr lIns="90487" tIns="44450" rIns="90487" bIns="44450"/>
          <a:lstStyle/>
          <a:p>
            <a:pPr marL="223838" indent="-223838" defTabSz="895350"/>
            <a:r>
              <a:rPr lang="en-US" altLang="zh-CN" sz="2400">
                <a:ea typeface="宋体" panose="02010600030101010101" pitchFamily="2" charset="-122"/>
              </a:rPr>
              <a:t>To run a new program p in the current process using exec():</a:t>
            </a:r>
          </a:p>
          <a:p>
            <a:pPr marL="560388" lvl="1" indent="-222250" defTabSz="895350"/>
            <a:r>
              <a:rPr lang="en-US" altLang="zh-CN">
                <a:ea typeface="宋体" panose="02010600030101010101" pitchFamily="2" charset="-122"/>
              </a:rPr>
              <a:t>set PC to entry point in .text</a:t>
            </a:r>
          </a:p>
          <a:p>
            <a:pPr marL="839788" lvl="2" indent="-165100" defTabSz="895350"/>
            <a:r>
              <a:rPr lang="en-US" altLang="zh-CN" sz="2400">
                <a:ea typeface="宋体" panose="02010600030101010101" pitchFamily="2" charset="-122"/>
              </a:rPr>
              <a:t>Linux will do paging for code and data pages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as needed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3796" name="Rectangle 44">
            <a:extLst>
              <a:ext uri="{FF2B5EF4-FFF2-40B4-BE49-F238E27FC236}">
                <a16:creationId xmlns:a16="http://schemas.microsoft.com/office/drawing/2014/main" id="{79F64010-F7FC-E843-9EB3-0E7675CE5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Exec() revisited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B09BE68-A502-BD42-A6F4-E818A8303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076575"/>
            <a:ext cx="2174875" cy="487363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code/data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AAE4FD41-84A9-7649-B51D-697160E27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330700"/>
            <a:ext cx="2174875" cy="48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Memory mapped region </a:t>
            </a:r>
          </a:p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for shared libraries</a:t>
            </a:r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5E2332A3-F507-554E-9D21-CA954DFF2F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4818063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8EE2210D-14A7-D84D-B74B-29AF575B6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211763"/>
            <a:ext cx="2174875" cy="422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runtime heap (via </a:t>
            </a:r>
            <a:r>
              <a:rPr lang="en-US" altLang="zh-CN" sz="1400" dirty="0" err="1">
                <a:latin typeface="Helvetica" pitchFamily="34" charset="0"/>
              </a:rPr>
              <a:t>malloc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33801" name="Rectangle 7">
            <a:extLst>
              <a:ext uri="{FF2B5EF4-FFF2-40B4-BE49-F238E27FC236}">
                <a16:creationId xmlns:a16="http://schemas.microsoft.com/office/drawing/2014/main" id="{A6298938-2AF6-BB45-86B4-FD292ADBE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756025"/>
            <a:ext cx="2174875" cy="573088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>
              <a:latin typeface="Helvetica" pitchFamily="2" charset="0"/>
            </a:endParaRPr>
          </a:p>
        </p:txBody>
      </p:sp>
      <p:sp>
        <p:nvSpPr>
          <p:cNvPr id="33802" name="Rectangle 8">
            <a:extLst>
              <a:ext uri="{FF2B5EF4-FFF2-40B4-BE49-F238E27FC236}">
                <a16:creationId xmlns:a16="http://schemas.microsoft.com/office/drawing/2014/main" id="{B0181A58-7FDE-EB4E-A31C-6A11FE1D7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program text (.text)</a:t>
            </a:r>
          </a:p>
        </p:txBody>
      </p:sp>
      <p:sp>
        <p:nvSpPr>
          <p:cNvPr id="33803" name="Rectangle 9">
            <a:extLst>
              <a:ext uri="{FF2B5EF4-FFF2-40B4-BE49-F238E27FC236}">
                <a16:creationId xmlns:a16="http://schemas.microsoft.com/office/drawing/2014/main" id="{1FE530C5-15EA-F440-A684-1D81101CF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865813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initialized data (.data)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739CE254-8084-4C40-B085-9A9F30F89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5624513"/>
            <a:ext cx="2174875" cy="249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dirty="0">
                <a:latin typeface="Helvetica" pitchFamily="34" charset="0"/>
              </a:rPr>
              <a:t>uninitialized data (.</a:t>
            </a:r>
            <a:r>
              <a:rPr lang="en-US" altLang="zh-CN" sz="1400" dirty="0" err="1">
                <a:latin typeface="Helvetica" pitchFamily="34" charset="0"/>
              </a:rPr>
              <a:t>bss</a:t>
            </a:r>
            <a:r>
              <a:rPr lang="en-US" altLang="zh-CN" sz="1400" dirty="0">
                <a:latin typeface="Helvetica" pitchFamily="34" charset="0"/>
              </a:rPr>
              <a:t>)</a:t>
            </a:r>
          </a:p>
        </p:txBody>
      </p:sp>
      <p:sp>
        <p:nvSpPr>
          <p:cNvPr id="33805" name="Line 11">
            <a:extLst>
              <a:ext uri="{FF2B5EF4-FFF2-40B4-BE49-F238E27FC236}">
                <a16:creationId xmlns:a16="http://schemas.microsoft.com/office/drawing/2014/main" id="{AC4DFBC4-7A5A-F340-A390-D1BD5472F2F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60613" y="498157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2506DF27-69FF-164E-8984-2BAD40613F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3543300"/>
            <a:ext cx="2174875" cy="2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latin typeface="Helvetica" pitchFamily="34" charset="0"/>
              </a:rPr>
              <a:t>stack</a:t>
            </a:r>
          </a:p>
        </p:txBody>
      </p:sp>
      <p:sp>
        <p:nvSpPr>
          <p:cNvPr id="33807" name="Line 13">
            <a:extLst>
              <a:ext uri="{FF2B5EF4-FFF2-40B4-BE49-F238E27FC236}">
                <a16:creationId xmlns:a16="http://schemas.microsoft.com/office/drawing/2014/main" id="{4CEED78E-96CE-1743-8A07-25D9E16A08A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08" name="Line 14">
            <a:extLst>
              <a:ext uri="{FF2B5EF4-FFF2-40B4-BE49-F238E27FC236}">
                <a16:creationId xmlns:a16="http://schemas.microsoft.com/office/drawing/2014/main" id="{A34BD28F-5789-AA42-97C1-C931318572B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81250" y="3756025"/>
            <a:ext cx="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09" name="Rectangle 15">
            <a:extLst>
              <a:ext uri="{FF2B5EF4-FFF2-40B4-BE49-F238E27FC236}">
                <a16:creationId xmlns:a16="http://schemas.microsoft.com/office/drawing/2014/main" id="{06CAFA3A-2A7C-B54A-BAD5-C79905740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forbidden</a:t>
            </a:r>
          </a:p>
        </p:txBody>
      </p:sp>
      <p:sp>
        <p:nvSpPr>
          <p:cNvPr id="33810" name="Text Box 16">
            <a:extLst>
              <a:ext uri="{FF2B5EF4-FFF2-40B4-BE49-F238E27FC236}">
                <a16:creationId xmlns:a16="http://schemas.microsoft.com/office/drawing/2014/main" id="{8FAB2424-7679-0943-92C2-D039408B11C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28713" y="6478588"/>
            <a:ext cx="2825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0</a:t>
            </a:r>
          </a:p>
        </p:txBody>
      </p:sp>
      <p:sp>
        <p:nvSpPr>
          <p:cNvPr id="33811" name="Text Box 17">
            <a:extLst>
              <a:ext uri="{FF2B5EF4-FFF2-40B4-BE49-F238E27FC236}">
                <a16:creationId xmlns:a16="http://schemas.microsoft.com/office/drawing/2014/main" id="{57F0B995-7163-9A43-9D8F-31731C9BDC4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2438" y="3578225"/>
            <a:ext cx="642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Helvetica" pitchFamily="2" charset="0"/>
              </a:rPr>
              <a:t>%</a:t>
            </a:r>
            <a:r>
              <a:rPr lang="en-US" altLang="zh-CN" sz="1400">
                <a:latin typeface="Helvetica" pitchFamily="2" charset="0"/>
              </a:rPr>
              <a:t>esp</a:t>
            </a:r>
          </a:p>
        </p:txBody>
      </p:sp>
      <p:sp>
        <p:nvSpPr>
          <p:cNvPr id="33812" name="Line 18">
            <a:extLst>
              <a:ext uri="{FF2B5EF4-FFF2-40B4-BE49-F238E27FC236}">
                <a16:creationId xmlns:a16="http://schemas.microsoft.com/office/drawing/2014/main" id="{47E605BC-07F7-EA4E-B5E4-322DB951821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76325" y="3730625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13" name="Text Box 19">
            <a:extLst>
              <a:ext uri="{FF2B5EF4-FFF2-40B4-BE49-F238E27FC236}">
                <a16:creationId xmlns:a16="http://schemas.microsoft.com/office/drawing/2014/main" id="{F1960E02-F65A-B94F-BF9D-B2A4BEF0AB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02050" y="3729038"/>
            <a:ext cx="86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 VM</a:t>
            </a:r>
          </a:p>
        </p:txBody>
      </p:sp>
      <p:sp>
        <p:nvSpPr>
          <p:cNvPr id="33814" name="Line 20">
            <a:extLst>
              <a:ext uri="{FF2B5EF4-FFF2-40B4-BE49-F238E27FC236}">
                <a16:creationId xmlns:a16="http://schemas.microsoft.com/office/drawing/2014/main" id="{500D9292-CE05-764E-A700-516267C7F79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606800" y="3770313"/>
            <a:ext cx="0" cy="509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15" name="Text Box 21">
            <a:extLst>
              <a:ext uri="{FF2B5EF4-FFF2-40B4-BE49-F238E27FC236}">
                <a16:creationId xmlns:a16="http://schemas.microsoft.com/office/drawing/2014/main" id="{6A0B8FBA-3D6A-3D4E-A257-F55BC1C024D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1825" y="505936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brk</a:t>
            </a:r>
          </a:p>
        </p:txBody>
      </p:sp>
      <p:sp>
        <p:nvSpPr>
          <p:cNvPr id="33816" name="Line 22">
            <a:extLst>
              <a:ext uri="{FF2B5EF4-FFF2-40B4-BE49-F238E27FC236}">
                <a16:creationId xmlns:a16="http://schemas.microsoft.com/office/drawing/2014/main" id="{52EB927A-2402-8843-8D1F-BE357D22B3C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62038" y="5200650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17" name="Text Box 23">
            <a:extLst>
              <a:ext uri="{FF2B5EF4-FFF2-40B4-BE49-F238E27FC236}">
                <a16:creationId xmlns:a16="http://schemas.microsoft.com/office/drawing/2014/main" id="{CCA3AFE0-D7F1-CE40-BE19-EA3E96907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3379788"/>
            <a:ext cx="11763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xc0000000</a:t>
            </a:r>
          </a:p>
        </p:txBody>
      </p:sp>
      <p:sp>
        <p:nvSpPr>
          <p:cNvPr id="33818" name="Rectangle 24">
            <a:extLst>
              <a:ext uri="{FF2B5EF4-FFF2-40B4-BE49-F238E27FC236}">
                <a16:creationId xmlns:a16="http://schemas.microsoft.com/office/drawing/2014/main" id="{CB9F597B-611D-694A-B58F-76874C9AC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2592388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physical memory</a:t>
            </a:r>
          </a:p>
        </p:txBody>
      </p:sp>
      <p:sp>
        <p:nvSpPr>
          <p:cNvPr id="33819" name="AutoShape 25">
            <a:extLst>
              <a:ext uri="{FF2B5EF4-FFF2-40B4-BE49-F238E27FC236}">
                <a16:creationId xmlns:a16="http://schemas.microsoft.com/office/drawing/2014/main" id="{37DF414A-A14D-D54A-954A-E3E7D031F9F8}"/>
              </a:ext>
            </a:extLst>
          </p:cNvPr>
          <p:cNvSpPr>
            <a:spLocks/>
          </p:cNvSpPr>
          <p:nvPr/>
        </p:nvSpPr>
        <p:spPr bwMode="auto">
          <a:xfrm flipH="1">
            <a:off x="1168400" y="2592388"/>
            <a:ext cx="74613" cy="931862"/>
          </a:xfrm>
          <a:prstGeom prst="rightBrace">
            <a:avLst>
              <a:gd name="adj1" fmla="val 1040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33820" name="Text Box 26">
            <a:extLst>
              <a:ext uri="{FF2B5EF4-FFF2-40B4-BE49-F238E27FC236}">
                <a16:creationId xmlns:a16="http://schemas.microsoft.com/office/drawing/2014/main" id="{5CF0B2F0-B566-2D4A-B0F1-7FB58D0E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741613"/>
            <a:ext cx="9144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same for each process</a:t>
            </a:r>
          </a:p>
        </p:txBody>
      </p:sp>
      <p:sp>
        <p:nvSpPr>
          <p:cNvPr id="33821" name="Rectangle 27">
            <a:extLst>
              <a:ext uri="{FF2B5EF4-FFF2-40B4-BE49-F238E27FC236}">
                <a16:creationId xmlns:a16="http://schemas.microsoft.com/office/drawing/2014/main" id="{C5829855-BA07-4544-95F6-4B98A8005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088" y="1501775"/>
            <a:ext cx="2174875" cy="10937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process-specific 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structures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(page tables,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task and mm structs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Kernal stack)</a:t>
            </a:r>
          </a:p>
        </p:txBody>
      </p:sp>
      <p:sp>
        <p:nvSpPr>
          <p:cNvPr id="33822" name="Line 28">
            <a:extLst>
              <a:ext uri="{FF2B5EF4-FFF2-40B4-BE49-F238E27FC236}">
                <a16:creationId xmlns:a16="http://schemas.microsoft.com/office/drawing/2014/main" id="{3C96983E-E4B6-4B49-B9DE-969E10B872A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606800" y="2792413"/>
            <a:ext cx="0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23" name="Text Box 29">
            <a:extLst>
              <a:ext uri="{FF2B5EF4-FFF2-40B4-BE49-F238E27FC236}">
                <a16:creationId xmlns:a16="http://schemas.microsoft.com/office/drawing/2014/main" id="{8F37EA81-27EF-884C-B9AD-229FAAD6725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83000" y="3076575"/>
            <a:ext cx="7556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kernel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VM</a:t>
            </a:r>
          </a:p>
        </p:txBody>
      </p:sp>
      <p:sp>
        <p:nvSpPr>
          <p:cNvPr id="33824" name="Rectangle 31">
            <a:extLst>
              <a:ext uri="{FF2B5EF4-FFF2-40B4-BE49-F238E27FC236}">
                <a16:creationId xmlns:a16="http://schemas.microsoft.com/office/drawing/2014/main" id="{710DECB2-3E5B-8948-B5CE-1E60DA88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910263"/>
            <a:ext cx="914400" cy="2111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33825" name="Rectangle 32">
            <a:extLst>
              <a:ext uri="{FF2B5EF4-FFF2-40B4-BE49-F238E27FC236}">
                <a16:creationId xmlns:a16="http://schemas.microsoft.com/office/drawing/2014/main" id="{70B51421-73B1-CC4E-BADB-A40B49063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text</a:t>
            </a:r>
          </a:p>
        </p:txBody>
      </p:sp>
      <p:sp>
        <p:nvSpPr>
          <p:cNvPr id="33826" name="Text Box 33">
            <a:extLst>
              <a:ext uri="{FF2B5EF4-FFF2-40B4-BE49-F238E27FC236}">
                <a16:creationId xmlns:a16="http://schemas.microsoft.com/office/drawing/2014/main" id="{BA3393B3-678C-6247-AD83-F11A194A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633412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</a:t>
            </a:r>
          </a:p>
        </p:txBody>
      </p:sp>
      <p:sp>
        <p:nvSpPr>
          <p:cNvPr id="33827" name="Line 34">
            <a:extLst>
              <a:ext uri="{FF2B5EF4-FFF2-40B4-BE49-F238E27FC236}">
                <a16:creationId xmlns:a16="http://schemas.microsoft.com/office/drawing/2014/main" id="{53C1536A-6133-8843-B9D9-A4F5D20AAA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605155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28" name="Line 35">
            <a:extLst>
              <a:ext uri="{FF2B5EF4-FFF2-40B4-BE49-F238E27FC236}">
                <a16:creationId xmlns:a16="http://schemas.microsoft.com/office/drawing/2014/main" id="{A548C641-1780-3941-94E9-2E0B949740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62642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29" name="Text Box 36">
            <a:extLst>
              <a:ext uri="{FF2B5EF4-FFF2-40B4-BE49-F238E27FC236}">
                <a16:creationId xmlns:a16="http://schemas.microsoft.com/office/drawing/2014/main" id="{40EAA1A0-EB0C-F64B-8CCB-7F93B1CE6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511800"/>
            <a:ext cx="1284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33830" name="Line 37">
            <a:extLst>
              <a:ext uri="{FF2B5EF4-FFF2-40B4-BE49-F238E27FC236}">
                <a16:creationId xmlns:a16="http://schemas.microsoft.com/office/drawing/2014/main" id="{CFA7582F-2193-744A-BA92-4C35DE503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5626100"/>
            <a:ext cx="381000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31" name="Text Box 38">
            <a:extLst>
              <a:ext uri="{FF2B5EF4-FFF2-40B4-BE49-F238E27FC236}">
                <a16:creationId xmlns:a16="http://schemas.microsoft.com/office/drawing/2014/main" id="{F5F3FB64-CF7B-D041-BDFA-60113F79B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3500438"/>
            <a:ext cx="12842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Helvetica" pitchFamily="2" charset="0"/>
              </a:rPr>
              <a:t>demand-zero</a:t>
            </a:r>
          </a:p>
        </p:txBody>
      </p:sp>
      <p:sp>
        <p:nvSpPr>
          <p:cNvPr id="33832" name="Line 39">
            <a:extLst>
              <a:ext uri="{FF2B5EF4-FFF2-40B4-BE49-F238E27FC236}">
                <a16:creationId xmlns:a16="http://schemas.microsoft.com/office/drawing/2014/main" id="{819E40D7-6D1A-C24A-A525-1AF6EC6650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36433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33" name="Text Box 40">
            <a:extLst>
              <a:ext uri="{FF2B5EF4-FFF2-40B4-BE49-F238E27FC236}">
                <a16:creationId xmlns:a16="http://schemas.microsoft.com/office/drawing/2014/main" id="{A79BB51E-CBFD-6F41-98A7-333DDF8DF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4818063"/>
            <a:ext cx="904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libc.so</a:t>
            </a:r>
          </a:p>
        </p:txBody>
      </p:sp>
      <p:sp>
        <p:nvSpPr>
          <p:cNvPr id="83" name="Rectangle 41">
            <a:extLst>
              <a:ext uri="{FF2B5EF4-FFF2-40B4-BE49-F238E27FC236}">
                <a16:creationId xmlns:a16="http://schemas.microsoft.com/office/drawing/2014/main" id="{46FAFBF7-947B-9D41-8145-9B97AC175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351338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 dirty="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 dirty="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84" name="Rectangle 42">
            <a:extLst>
              <a:ext uri="{FF2B5EF4-FFF2-40B4-BE49-F238E27FC236}">
                <a16:creationId xmlns:a16="http://schemas.microsoft.com/office/drawing/2014/main" id="{0D52CD11-D23C-0C42-80DB-BDE52033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4564063"/>
            <a:ext cx="914400" cy="21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1400">
                <a:solidFill>
                  <a:schemeClr val="tx2"/>
                </a:solidFill>
                <a:latin typeface="Helvetica" pitchFamily="34" charset="0"/>
              </a:rPr>
              <a:t>.</a:t>
            </a:r>
            <a:r>
              <a:rPr lang="en-US" altLang="zh-CN" sz="14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33836" name="Line 43">
            <a:extLst>
              <a:ext uri="{FF2B5EF4-FFF2-40B4-BE49-F238E27FC236}">
                <a16:creationId xmlns:a16="http://schemas.microsoft.com/office/drawing/2014/main" id="{966B2349-C492-034F-BE66-76FA015046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4227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3837" name="Line 44">
            <a:extLst>
              <a:ext uri="{FF2B5EF4-FFF2-40B4-BE49-F238E27FC236}">
                <a16:creationId xmlns:a16="http://schemas.microsoft.com/office/drawing/2014/main" id="{B9CDF2B5-1C67-F94B-9970-82025A0730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463391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B7209444-5C1C-FB4F-808E-55B9F8EC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6BA327-42A1-264D-B91A-7CAAE840141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863BB4F-8D07-AC40-BD1F-BFD793B75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7487F77-C355-CD4B-AA7A-2721990E4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32-bit machine with 2-level page table of 10-10-12 structure</a:t>
            </a:r>
          </a:p>
          <a:p>
            <a:r>
              <a:rPr lang="en-US" altLang="zh-CN">
                <a:ea typeface="宋体" panose="02010600030101010101" pitchFamily="2" charset="-122"/>
              </a:rPr>
              <a:t>What is the skeleton of the page table for a process that has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code segment of 48K starting at address 0x1000000,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data segment of 600K starting at address 0x80000000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a stack segment of 64K starting at address 0xf0000000 and growing upward (towards higher addresses)?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658759D4-6755-C744-A5B9-FAA36046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0DAFA3-7C89-1048-AD51-D0F4B5BD0E8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6BF562B-2147-9046-A19D-CAF7210C9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02F647BD-7130-6844-80CA-490CA5AD2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19388"/>
            <a:ext cx="8305800" cy="4048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48K=4K*12, 600K=4K*150, 64K=4K*16</a:t>
            </a: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FB036AA-03EE-6948-83D5-DFE418A045D0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397000"/>
          <a:ext cx="6019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94074400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9045620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602607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00 0000 0100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00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0000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5534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170726-B15A-4440-B0F9-6952BEAC3A65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838325"/>
          <a:ext cx="6019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94074400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9045620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602607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10 0000 0000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00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0000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5534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2D3BCC0-D9E5-B74C-BB01-8A08C9FE3839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328863"/>
          <a:ext cx="6019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94074400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9045620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6026073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11 1100 0000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00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0000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</a:rPr>
                        <a:t> 0000 0000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55534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7D9EE5-DBC0-9E4C-A862-6D6AAE6DC89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276600"/>
          <a:ext cx="1524000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345414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11586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3ff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013068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695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3c0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6756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7479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200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07848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53436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2851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10091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16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26DB764-11AC-9E4E-819A-17840429E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97000"/>
            <a:ext cx="12522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1 000 000</a:t>
            </a: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36931" name="文本框 9">
            <a:extLst>
              <a:ext uri="{FF2B5EF4-FFF2-40B4-BE49-F238E27FC236}">
                <a16:creationId xmlns:a16="http://schemas.microsoft.com/office/drawing/2014/main" id="{F81D2604-0A17-F944-82DC-F7CF2B2D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19275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80 000 000</a:t>
            </a: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36932" name="文本框 10">
            <a:extLst>
              <a:ext uri="{FF2B5EF4-FFF2-40B4-BE49-F238E27FC236}">
                <a16:creationId xmlns:a16="http://schemas.microsoft.com/office/drawing/2014/main" id="{10413156-E78E-3040-9E5D-F329B32F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19338"/>
            <a:ext cx="1330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f0 000 000</a:t>
            </a:r>
            <a:endParaRPr lang="zh-CN" altLang="en-US" sz="2000" b="0" dirty="0">
              <a:latin typeface="FandolSong" pitchFamily="2" charset="-128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79B7760-2890-3B48-95B6-30D23561F83F}"/>
              </a:ext>
            </a:extLst>
          </p:cNvPr>
          <p:cNvGraphicFramePr>
            <a:graphicFrameLocks noGrp="1"/>
          </p:cNvGraphicFramePr>
          <p:nvPr/>
        </p:nvGraphicFramePr>
        <p:xfrm>
          <a:off x="3086100" y="4876800"/>
          <a:ext cx="152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345414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115864"/>
                    </a:ext>
                  </a:extLst>
                </a:gridCol>
              </a:tblGrid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3ff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07848"/>
                  </a:ext>
                </a:extLst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534361"/>
                  </a:ext>
                </a:extLst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28511"/>
                  </a:ext>
                </a:extLst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0912"/>
                  </a:ext>
                </a:extLst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9416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6ED7D57-28C0-874A-A395-3EB94DEBA7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5638800"/>
            <a:ext cx="14097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1CE1C9E-3B7F-7D48-A359-26FB59019A86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3505200"/>
          <a:ext cx="1524000" cy="219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345414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115864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3ff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5" marB="45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675" marB="45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2011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5" marB="45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675" marB="45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07848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95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5" marB="45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675" marB="45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3436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5" marB="45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675" marB="45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2851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5" marB="45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675" marB="45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091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75" marB="456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 marT="45675" marB="45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94161"/>
                  </a:ext>
                </a:extLst>
              </a:tr>
            </a:tbl>
          </a:graphicData>
        </a:graphic>
      </p:graphicFrame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FA129173-9E2A-C448-ACC6-8D171E36E0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0800" y="4191000"/>
            <a:ext cx="1295400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EB6EF582-D19D-5341-A54C-A33BF4C22D5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381500" y="4610100"/>
            <a:ext cx="1447800" cy="609600"/>
          </a:xfrm>
          <a:prstGeom prst="bentConnector3">
            <a:avLst>
              <a:gd name="adj1" fmla="val -986"/>
            </a:avLst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30957D-B674-334E-B090-CB30F753A5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41910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B0452E36-3648-2745-B54F-9E21D2245C4F}"/>
              </a:ext>
            </a:extLst>
          </p:cNvPr>
          <p:cNvGraphicFramePr>
            <a:graphicFrameLocks noGrp="1"/>
          </p:cNvGraphicFramePr>
          <p:nvPr/>
        </p:nvGraphicFramePr>
        <p:xfrm>
          <a:off x="6234113" y="3009900"/>
          <a:ext cx="152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345414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115864"/>
                    </a:ext>
                  </a:extLst>
                </a:gridCol>
              </a:tblGrid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3ff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07848"/>
                  </a:ext>
                </a:extLst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534361"/>
                  </a:ext>
                </a:extLst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28511"/>
                  </a:ext>
                </a:extLst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0912"/>
                  </a:ext>
                </a:extLst>
              </a:tr>
              <a:tr h="321169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i="0" dirty="0">
                          <a:solidFill>
                            <a:schemeClr val="tx1"/>
                          </a:solidFill>
                          <a:latin typeface="FandolSong" pitchFamily="2" charset="-128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1"/>
                        </a:solidFill>
                        <a:latin typeface="FandolSong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94161"/>
                  </a:ext>
                </a:extLst>
              </a:tr>
            </a:tbl>
          </a:graphicData>
        </a:graphic>
      </p:graphicFrame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7B1BD15A-93B0-5948-8E01-78FB8F9189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5563" y="3352800"/>
            <a:ext cx="1295400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DAB1D2B7-6348-F44B-8BB7-EE9AD2DE8CB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957888" y="3767138"/>
            <a:ext cx="1447800" cy="609600"/>
          </a:xfrm>
          <a:prstGeom prst="bentConnector3">
            <a:avLst>
              <a:gd name="adj1" fmla="val -986"/>
            </a:avLst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0CE00EE-F080-D247-A241-D8855A0E61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6200" y="3352800"/>
            <a:ext cx="2484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0219B992-03A5-8B44-B7E1-CC6F3A58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D3043-44BD-E24D-BF32-18549C0C30A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2F45C8B-103A-4049-823F-6BBA789D0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343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void *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mmap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(void *start,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prot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b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flags,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offset)</a:t>
            </a:r>
          </a:p>
          <a:p>
            <a:pPr marL="0" indent="0"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800" dirty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Map </a:t>
            </a:r>
            <a:r>
              <a:rPr lang="en-US" altLang="zh-CN" sz="2400" b="1" i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len</a:t>
            </a:r>
            <a:r>
              <a:rPr lang="en-US" altLang="zh-CN" sz="2400" dirty="0">
                <a:ea typeface="宋体" pitchFamily="2" charset="-122"/>
              </a:rPr>
              <a:t> bytes starting at offset </a:t>
            </a:r>
            <a:r>
              <a:rPr lang="en-US" altLang="zh-CN" sz="2400" b="1" i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offset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of the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file specified by file description </a:t>
            </a:r>
            <a:r>
              <a:rPr lang="en-US" altLang="zh-CN" sz="2400" b="1" i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fd</a:t>
            </a:r>
            <a:r>
              <a:rPr lang="en-US" altLang="zh-CN" sz="2400" dirty="0">
                <a:ea typeface="宋体" pitchFamily="2" charset="-122"/>
              </a:rPr>
              <a:t>, preferably at address </a:t>
            </a:r>
            <a:r>
              <a:rPr lang="en-US" altLang="zh-CN" sz="2400" b="1" i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start</a:t>
            </a:r>
            <a:r>
              <a:rPr lang="en-US" altLang="zh-CN" sz="2400" dirty="0">
                <a:ea typeface="宋体" pitchFamily="2" charset="-122"/>
              </a:rPr>
              <a:t> (usually 0 for don’t care). </a:t>
            </a:r>
          </a:p>
          <a:p>
            <a:pPr lvl="1"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+mn-cs"/>
              </a:rPr>
              <a:t>prot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+mn-cs"/>
              </a:rPr>
              <a:t>: MAP_READ, MAP_WRITE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+mn-cs"/>
              </a:rPr>
              <a:t>flags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+mn-cs"/>
              </a:rPr>
              <a:t>: MAP_PRIVATE, MAP_SHARED</a:t>
            </a:r>
          </a:p>
          <a:p>
            <a:pPr marL="0" indent="0">
              <a:buFontTx/>
              <a:buNone/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Return a pointer to the mapped area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AFFD9935-7D48-A448-B323-7DFACB511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User-level memory mapping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09F55693-C849-D249-8BC3-135FE311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61AF19-C3B0-5A41-A4BE-FA0E3B295EB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419AE1D-5DE9-6542-AD8B-935FFDCE9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1B5DB31-2F5D-FD4A-B29E-6C6AA0941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Memory Mapping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 9.7.2, 9.8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7321D25-7384-C442-8CDA-84622C89F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1525588"/>
            <a:ext cx="8075612" cy="836612"/>
          </a:xfrm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GB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mmap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start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flags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fd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offset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90359-1FA8-BE4C-BD38-A922892396B2}"/>
              </a:ext>
            </a:extLst>
          </p:cNvPr>
          <p:cNvSpPr/>
          <p:nvPr/>
        </p:nvSpPr>
        <p:spPr bwMode="auto">
          <a:xfrm>
            <a:off x="2057400" y="2743200"/>
            <a:ext cx="990600" cy="305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8B996-560A-A541-A5FB-C714654CE811}"/>
              </a:ext>
            </a:extLst>
          </p:cNvPr>
          <p:cNvSpPr/>
          <p:nvPr/>
        </p:nvSpPr>
        <p:spPr bwMode="auto">
          <a:xfrm>
            <a:off x="2057400" y="39624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98F8D-1BC7-0E4D-A7FE-C50F8E5D4996}"/>
              </a:ext>
            </a:extLst>
          </p:cNvPr>
          <p:cNvSpPr/>
          <p:nvPr/>
        </p:nvSpPr>
        <p:spPr bwMode="auto">
          <a:xfrm>
            <a:off x="5638800" y="2362200"/>
            <a:ext cx="990600" cy="3240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456AC-316C-9C4F-BBC3-F1F4D70859B4}"/>
              </a:ext>
            </a:extLst>
          </p:cNvPr>
          <p:cNvSpPr/>
          <p:nvPr/>
        </p:nvSpPr>
        <p:spPr bwMode="auto">
          <a:xfrm>
            <a:off x="5638800" y="2971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FandolSong" pitchFamily="2" charset="-128"/>
            </a:endParaRPr>
          </a:p>
        </p:txBody>
      </p:sp>
      <p:cxnSp>
        <p:nvCxnSpPr>
          <p:cNvPr id="39943" name="Straight Connector 8">
            <a:extLst>
              <a:ext uri="{FF2B5EF4-FFF2-40B4-BE49-F238E27FC236}">
                <a16:creationId xmlns:a16="http://schemas.microsoft.com/office/drawing/2014/main" id="{8279BB49-D5DA-D949-A80F-7E797F815F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48000" y="2971800"/>
            <a:ext cx="2595563" cy="990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Straight Connector 10">
            <a:extLst>
              <a:ext uri="{FF2B5EF4-FFF2-40B4-BE49-F238E27FC236}">
                <a16:creationId xmlns:a16="http://schemas.microsoft.com/office/drawing/2014/main" id="{9CBC6694-712D-AB4D-BF51-656810F3481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48000" y="4114800"/>
            <a:ext cx="2595563" cy="9906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AutoShape 51">
            <a:extLst>
              <a:ext uri="{FF2B5EF4-FFF2-40B4-BE49-F238E27FC236}">
                <a16:creationId xmlns:a16="http://schemas.microsoft.com/office/drawing/2014/main" id="{FC4AB4C8-6D25-2140-8097-E4E4C0ABA8DD}"/>
              </a:ext>
            </a:extLst>
          </p:cNvPr>
          <p:cNvSpPr>
            <a:spLocks/>
          </p:cNvSpPr>
          <p:nvPr/>
        </p:nvSpPr>
        <p:spPr bwMode="auto">
          <a:xfrm>
            <a:off x="6705600" y="2971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731AE-FF2A-EF41-882E-B9CE67245FE6}"/>
              </a:ext>
            </a:extLst>
          </p:cNvPr>
          <p:cNvSpPr/>
          <p:nvPr/>
        </p:nvSpPr>
        <p:spPr>
          <a:xfrm>
            <a:off x="6934200" y="3344863"/>
            <a:ext cx="1391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Courier New" pitchFamily="49" charset="0"/>
              </a:rPr>
              <a:t>len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b="0" dirty="0">
                <a:latin typeface="FandolSong" pitchFamily="2" charset="-128"/>
              </a:rPr>
              <a:t>bytes</a:t>
            </a:r>
            <a:endParaRPr lang="en-US" b="0" dirty="0">
              <a:latin typeface="FandolSong" pitchFamily="2" charset="-128"/>
            </a:endParaRPr>
          </a:p>
        </p:txBody>
      </p:sp>
      <p:cxnSp>
        <p:nvCxnSpPr>
          <p:cNvPr id="39947" name="Straight Arrow Connector 14">
            <a:extLst>
              <a:ext uri="{FF2B5EF4-FFF2-40B4-BE49-F238E27FC236}">
                <a16:creationId xmlns:a16="http://schemas.microsoft.com/office/drawing/2014/main" id="{10F9FC2C-0588-3E42-A9C3-D82E56A1867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629400" y="4114800"/>
            <a:ext cx="6096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Rectangle 15">
            <a:extLst>
              <a:ext uri="{FF2B5EF4-FFF2-40B4-BE49-F238E27FC236}">
                <a16:creationId xmlns:a16="http://schemas.microsoft.com/office/drawing/2014/main" id="{51A8632E-E6DA-2D40-AE28-DBF3EE00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91795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Courier New" panose="02070309020205020404" pitchFamily="49" charset="0"/>
              </a:rPr>
              <a:t>start</a:t>
            </a: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39949" name="TextBox 16">
            <a:extLst>
              <a:ext uri="{FF2B5EF4-FFF2-40B4-BE49-F238E27FC236}">
                <a16:creationId xmlns:a16="http://schemas.microsoft.com/office/drawing/2014/main" id="{6050F9D5-D826-A144-9CDD-0BA30924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38625"/>
            <a:ext cx="2382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alibri" panose="020F0502020204030204" pitchFamily="34" charset="0"/>
              </a:rPr>
              <a:t>(or address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alibri" panose="020F0502020204030204" pitchFamily="34" charset="0"/>
              </a:rPr>
              <a:t>chosen by kernel)</a:t>
            </a:r>
          </a:p>
        </p:txBody>
      </p:sp>
      <p:sp>
        <p:nvSpPr>
          <p:cNvPr id="39950" name="TextBox 17">
            <a:extLst>
              <a:ext uri="{FF2B5EF4-FFF2-40B4-BE49-F238E27FC236}">
                <a16:creationId xmlns:a16="http://schemas.microsoft.com/office/drawing/2014/main" id="{6E864875-6ABA-E245-8AF0-95DBBA29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5791200"/>
            <a:ext cx="3103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i="1">
                <a:latin typeface="Calibri" panose="020F0502020204030204" pitchFamily="34" charset="0"/>
              </a:rPr>
              <a:t>Process virtual memory</a:t>
            </a:r>
          </a:p>
        </p:txBody>
      </p:sp>
      <p:sp>
        <p:nvSpPr>
          <p:cNvPr id="39951" name="TextBox 18">
            <a:extLst>
              <a:ext uri="{FF2B5EF4-FFF2-40B4-BE49-F238E27FC236}">
                <a16:creationId xmlns:a16="http://schemas.microsoft.com/office/drawing/2014/main" id="{370AE59B-1268-7C49-B072-0FCD4BF4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5951538"/>
            <a:ext cx="2754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i="1">
                <a:latin typeface="Calibri" panose="020F0502020204030204" pitchFamily="34" charset="0"/>
              </a:rPr>
              <a:t>Disk file specified by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i="1">
                <a:latin typeface="Calibri" panose="020F0502020204030204" pitchFamily="34" charset="0"/>
              </a:rPr>
              <a:t>file descriptor </a:t>
            </a:r>
            <a:r>
              <a:rPr lang="en-US" altLang="zh-CN" sz="2400">
                <a:latin typeface="Courier New" panose="02070309020205020404" pitchFamily="49" charset="0"/>
              </a:rPr>
              <a:t>fd</a:t>
            </a:r>
          </a:p>
        </p:txBody>
      </p:sp>
      <p:sp>
        <p:nvSpPr>
          <p:cNvPr id="39952" name="AutoShape 51">
            <a:extLst>
              <a:ext uri="{FF2B5EF4-FFF2-40B4-BE49-F238E27FC236}">
                <a16:creationId xmlns:a16="http://schemas.microsoft.com/office/drawing/2014/main" id="{0512085D-E62F-3245-B283-1C009035DD35}"/>
              </a:ext>
            </a:extLst>
          </p:cNvPr>
          <p:cNvSpPr>
            <a:spLocks/>
          </p:cNvSpPr>
          <p:nvPr/>
        </p:nvSpPr>
        <p:spPr bwMode="auto">
          <a:xfrm flipH="1">
            <a:off x="1752600" y="39624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F28260-9C79-9245-8B8E-2A333F8E918D}"/>
              </a:ext>
            </a:extLst>
          </p:cNvPr>
          <p:cNvSpPr/>
          <p:nvPr/>
        </p:nvSpPr>
        <p:spPr>
          <a:xfrm>
            <a:off x="358775" y="4332288"/>
            <a:ext cx="1391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 err="1">
                <a:latin typeface="Courier New" pitchFamily="49" charset="0"/>
              </a:rPr>
              <a:t>len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b="0" dirty="0">
                <a:latin typeface="FandolSong" pitchFamily="2" charset="-128"/>
              </a:rPr>
              <a:t>bytes</a:t>
            </a:r>
            <a:endParaRPr lang="en-US" b="0" dirty="0">
              <a:latin typeface="FandolSong" pitchFamily="2" charset="-128"/>
            </a:endParaRPr>
          </a:p>
        </p:txBody>
      </p:sp>
      <p:sp>
        <p:nvSpPr>
          <p:cNvPr id="39954" name="Rectangle 21">
            <a:extLst>
              <a:ext uri="{FF2B5EF4-FFF2-40B4-BE49-F238E27FC236}">
                <a16:creationId xmlns:a16="http://schemas.microsoft.com/office/drawing/2014/main" id="{D0254799-D0C8-3347-B2EC-F345A2CA7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05375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Courier New" panose="02070309020205020404" pitchFamily="49" charset="0"/>
              </a:rPr>
              <a:t>offset</a:t>
            </a:r>
            <a:endParaRPr lang="en-US" altLang="zh-CN" sz="2000" b="0" dirty="0">
              <a:latin typeface="FandolSong" pitchFamily="2" charset="-128"/>
            </a:endParaRPr>
          </a:p>
        </p:txBody>
      </p:sp>
      <p:cxnSp>
        <p:nvCxnSpPr>
          <p:cNvPr id="39955" name="Straight Arrow Connector 23">
            <a:extLst>
              <a:ext uri="{FF2B5EF4-FFF2-40B4-BE49-F238E27FC236}">
                <a16:creationId xmlns:a16="http://schemas.microsoft.com/office/drawing/2014/main" id="{8E06CF9E-9A3E-DC46-B532-4361160BE7C2}"/>
              </a:ext>
            </a:extLst>
          </p:cNvPr>
          <p:cNvCxnSpPr>
            <a:cxnSpLocks noChangeShapeType="1"/>
            <a:stCxn id="39954" idx="3"/>
          </p:cNvCxnSpPr>
          <p:nvPr/>
        </p:nvCxnSpPr>
        <p:spPr bwMode="auto">
          <a:xfrm>
            <a:off x="1260475" y="5105400"/>
            <a:ext cx="796925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6" name="TextBox 24">
            <a:extLst>
              <a:ext uri="{FF2B5EF4-FFF2-40B4-BE49-F238E27FC236}">
                <a16:creationId xmlns:a16="http://schemas.microsoft.com/office/drawing/2014/main" id="{308062B5-61BF-0048-8C09-28CD9C5C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5232400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Calibri" panose="020F0502020204030204" pitchFamily="34" charset="0"/>
              </a:rPr>
              <a:t>(bytes)</a:t>
            </a:r>
          </a:p>
        </p:txBody>
      </p:sp>
      <p:sp>
        <p:nvSpPr>
          <p:cNvPr id="39957" name="TextBox 22">
            <a:extLst>
              <a:ext uri="{FF2B5EF4-FFF2-40B4-BE49-F238E27FC236}">
                <a16:creationId xmlns:a16="http://schemas.microsoft.com/office/drawing/2014/main" id="{86B2ED37-D52C-DC41-8647-713C2CC1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9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958" name="TextBox 25">
            <a:extLst>
              <a:ext uri="{FF2B5EF4-FFF2-40B4-BE49-F238E27FC236}">
                <a16:creationId xmlns:a16="http://schemas.microsoft.com/office/drawing/2014/main" id="{38A818EA-B265-6D47-840D-0ED9BE9F8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5486400"/>
            <a:ext cx="29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959" name="Rectangle 4">
            <a:extLst>
              <a:ext uri="{FF2B5EF4-FFF2-40B4-BE49-F238E27FC236}">
                <a16:creationId xmlns:a16="http://schemas.microsoft.com/office/drawing/2014/main" id="{0A7CB19C-D7D3-D546-B8B5-F71D37DFB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User-level memory mapping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5">
            <a:extLst>
              <a:ext uri="{FF2B5EF4-FFF2-40B4-BE49-F238E27FC236}">
                <a16:creationId xmlns:a16="http://schemas.microsoft.com/office/drawing/2014/main" id="{DA2F6A68-B386-4F4F-9129-906E311BF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VMA changes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633EC91-93E8-E94C-B3D3-2B9F6596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21213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D915AD8-1717-584A-B33D-B6D07D36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51163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41989" name="Text Box 13">
            <a:extLst>
              <a:ext uri="{FF2B5EF4-FFF2-40B4-BE49-F238E27FC236}">
                <a16:creationId xmlns:a16="http://schemas.microsoft.com/office/drawing/2014/main" id="{38BAF45B-E43B-394A-AAA0-926E6A05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60513"/>
            <a:ext cx="16795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vm_area_struct</a:t>
            </a:r>
          </a:p>
        </p:txBody>
      </p:sp>
      <p:sp>
        <p:nvSpPr>
          <p:cNvPr id="41990" name="Rectangle 14">
            <a:extLst>
              <a:ext uri="{FF2B5EF4-FFF2-40B4-BE49-F238E27FC236}">
                <a16:creationId xmlns:a16="http://schemas.microsoft.com/office/drawing/2014/main" id="{A73A3392-88A4-FD47-AAFF-AF6CBFB91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31988"/>
            <a:ext cx="1066800" cy="122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1991" name="Rectangle 15">
            <a:extLst>
              <a:ext uri="{FF2B5EF4-FFF2-40B4-BE49-F238E27FC236}">
                <a16:creationId xmlns:a16="http://schemas.microsoft.com/office/drawing/2014/main" id="{1C1131CD-61EC-5F44-AA7D-81FFBE3E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817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41992" name="Rectangle 16">
            <a:extLst>
              <a:ext uri="{FF2B5EF4-FFF2-40B4-BE49-F238E27FC236}">
                <a16:creationId xmlns:a16="http://schemas.microsoft.com/office/drawing/2014/main" id="{74BFA9F2-49A0-FF45-A6DF-BE70D6EA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25688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41993" name="Rectangle 17">
            <a:extLst>
              <a:ext uri="{FF2B5EF4-FFF2-40B4-BE49-F238E27FC236}">
                <a16:creationId xmlns:a16="http://schemas.microsoft.com/office/drawing/2014/main" id="{2CC84087-F259-7E42-8821-1012F809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1613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41994" name="Rectangle 21">
            <a:extLst>
              <a:ext uri="{FF2B5EF4-FFF2-40B4-BE49-F238E27FC236}">
                <a16:creationId xmlns:a16="http://schemas.microsoft.com/office/drawing/2014/main" id="{2A4C4C5B-0C2D-DF47-825D-8C10F3CDB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00450"/>
            <a:ext cx="1066800" cy="123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1995" name="Rectangle 22">
            <a:extLst>
              <a:ext uri="{FF2B5EF4-FFF2-40B4-BE49-F238E27FC236}">
                <a16:creationId xmlns:a16="http://schemas.microsoft.com/office/drawing/2014/main" id="{C4570B98-CB40-9C4B-8F31-936E32A8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7822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41996" name="Rectangle 23">
            <a:extLst>
              <a:ext uri="{FF2B5EF4-FFF2-40B4-BE49-F238E27FC236}">
                <a16:creationId xmlns:a16="http://schemas.microsoft.com/office/drawing/2014/main" id="{33226E05-806D-8542-9152-4ACC8019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95738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41997" name="Rectangle 24">
            <a:extLst>
              <a:ext uri="{FF2B5EF4-FFF2-40B4-BE49-F238E27FC236}">
                <a16:creationId xmlns:a16="http://schemas.microsoft.com/office/drawing/2014/main" id="{F3AE9C33-7F3C-0644-8804-2D88593F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8618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41998" name="Rectangle 25">
            <a:extLst>
              <a:ext uri="{FF2B5EF4-FFF2-40B4-BE49-F238E27FC236}">
                <a16:creationId xmlns:a16="http://schemas.microsoft.com/office/drawing/2014/main" id="{6C7102BC-A61D-2246-B75A-A09B823F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70500"/>
            <a:ext cx="1066800" cy="1020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1999" name="Rectangle 26">
            <a:extLst>
              <a:ext uri="{FF2B5EF4-FFF2-40B4-BE49-F238E27FC236}">
                <a16:creationId xmlns:a16="http://schemas.microsoft.com/office/drawing/2014/main" id="{E7E58B99-9BA3-664D-8680-64FCFAA46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4827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42000" name="Rectangle 27">
            <a:extLst>
              <a:ext uri="{FF2B5EF4-FFF2-40B4-BE49-F238E27FC236}">
                <a16:creationId xmlns:a16="http://schemas.microsoft.com/office/drawing/2014/main" id="{609BFC57-C32B-0442-8EF0-6E65DF6AB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65788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42001" name="Rectangle 28">
            <a:extLst>
              <a:ext uri="{FF2B5EF4-FFF2-40B4-BE49-F238E27FC236}">
                <a16:creationId xmlns:a16="http://schemas.microsoft.com/office/drawing/2014/main" id="{D4BFFC72-BF26-8242-A4CC-1F49250D1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83300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42002" name="Rectangle 29">
            <a:extLst>
              <a:ext uri="{FF2B5EF4-FFF2-40B4-BE49-F238E27FC236}">
                <a16:creationId xmlns:a16="http://schemas.microsoft.com/office/drawing/2014/main" id="{DE9E7799-6D5D-764E-803B-96D0D0760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5623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42003" name="Rectangle 30">
            <a:extLst>
              <a:ext uri="{FF2B5EF4-FFF2-40B4-BE49-F238E27FC236}">
                <a16:creationId xmlns:a16="http://schemas.microsoft.com/office/drawing/2014/main" id="{E611F9DB-572B-1F40-ADC9-31C94633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768475"/>
            <a:ext cx="1981200" cy="4383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2004" name="Text Box 31">
            <a:extLst>
              <a:ext uri="{FF2B5EF4-FFF2-40B4-BE49-F238E27FC236}">
                <a16:creationId xmlns:a16="http://schemas.microsoft.com/office/drawing/2014/main" id="{4367355C-C14B-6F4B-9755-1484A64E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1490663"/>
            <a:ext cx="24685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process virtual memory</a:t>
            </a:r>
          </a:p>
        </p:txBody>
      </p:sp>
      <p:sp>
        <p:nvSpPr>
          <p:cNvPr id="86" name="Rectangle 32">
            <a:extLst>
              <a:ext uri="{FF2B5EF4-FFF2-40B4-BE49-F238E27FC236}">
                <a16:creationId xmlns:a16="http://schemas.microsoft.com/office/drawing/2014/main" id="{D2B47E03-E474-7F45-9917-39DEBB344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1363"/>
            <a:ext cx="1981200" cy="104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87" name="Rectangle 33">
            <a:extLst>
              <a:ext uri="{FF2B5EF4-FFF2-40B4-BE49-F238E27FC236}">
                <a16:creationId xmlns:a16="http://schemas.microsoft.com/office/drawing/2014/main" id="{5EB3472E-E93A-1C4B-A785-C4683671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56038"/>
            <a:ext cx="1981200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88" name="Rectangle 34">
            <a:extLst>
              <a:ext uri="{FF2B5EF4-FFF2-40B4-BE49-F238E27FC236}">
                <a16:creationId xmlns:a16="http://schemas.microsoft.com/office/drawing/2014/main" id="{A9C5E7B0-0B7C-1A41-91D1-358E0B13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38400"/>
            <a:ext cx="1981200" cy="487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Helvetica" pitchFamily="34" charset="0"/>
              </a:rPr>
              <a:t>shared libraries</a:t>
            </a:r>
          </a:p>
        </p:txBody>
      </p:sp>
      <p:sp>
        <p:nvSpPr>
          <p:cNvPr id="42008" name="Line 35">
            <a:extLst>
              <a:ext uri="{FF2B5EF4-FFF2-40B4-BE49-F238E27FC236}">
                <a16:creationId xmlns:a16="http://schemas.microsoft.com/office/drawing/2014/main" id="{6CBA64D5-B62A-6A46-8C20-D62B85F29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47875"/>
            <a:ext cx="838200" cy="415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09" name="Line 36">
            <a:extLst>
              <a:ext uri="{FF2B5EF4-FFF2-40B4-BE49-F238E27FC236}">
                <a16:creationId xmlns:a16="http://schemas.microsoft.com/office/drawing/2014/main" id="{DD9F7D4C-D9DA-B446-AEEA-CB97A38C9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55838"/>
            <a:ext cx="838200" cy="669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0" name="Line 37">
            <a:extLst>
              <a:ext uri="{FF2B5EF4-FFF2-40B4-BE49-F238E27FC236}">
                <a16:creationId xmlns:a16="http://schemas.microsoft.com/office/drawing/2014/main" id="{992B62ED-D09F-A740-B807-01CC134E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716338"/>
            <a:ext cx="7620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1" name="Line 38">
            <a:extLst>
              <a:ext uri="{FF2B5EF4-FFF2-40B4-BE49-F238E27FC236}">
                <a16:creationId xmlns:a16="http://schemas.microsoft.com/office/drawing/2014/main" id="{9971E1A6-09E6-4245-BA25-2E5112DCF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25888"/>
            <a:ext cx="838200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2" name="Line 39">
            <a:extLst>
              <a:ext uri="{FF2B5EF4-FFF2-40B4-BE49-F238E27FC236}">
                <a16:creationId xmlns:a16="http://schemas.microsoft.com/office/drawing/2014/main" id="{EC763ED5-E085-F04C-A6EB-97A672CA7A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621213"/>
            <a:ext cx="838200" cy="487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3" name="Line 40">
            <a:extLst>
              <a:ext uri="{FF2B5EF4-FFF2-40B4-BE49-F238E27FC236}">
                <a16:creationId xmlns:a16="http://schemas.microsoft.com/office/drawing/2014/main" id="{4FFED3DC-9769-EE4B-9DD5-C1AF06299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18125"/>
            <a:ext cx="838200" cy="277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4" name="Line 41">
            <a:extLst>
              <a:ext uri="{FF2B5EF4-FFF2-40B4-BE49-F238E27FC236}">
                <a16:creationId xmlns:a16="http://schemas.microsoft.com/office/drawing/2014/main" id="{CB83CF70-BB47-E744-84D4-6097AB8C87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309086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5" name="Line 42">
            <a:extLst>
              <a:ext uri="{FF2B5EF4-FFF2-40B4-BE49-F238E27FC236}">
                <a16:creationId xmlns:a16="http://schemas.microsoft.com/office/drawing/2014/main" id="{78598F96-7130-084D-9CD4-8B2305A8E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090863"/>
            <a:ext cx="0" cy="487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6" name="Line 43">
            <a:extLst>
              <a:ext uri="{FF2B5EF4-FFF2-40B4-BE49-F238E27FC236}">
                <a16:creationId xmlns:a16="http://schemas.microsoft.com/office/drawing/2014/main" id="{ED084169-82FE-3D41-BCB7-F94445FBA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57822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7" name="Line 44">
            <a:extLst>
              <a:ext uri="{FF2B5EF4-FFF2-40B4-BE49-F238E27FC236}">
                <a16:creationId xmlns:a16="http://schemas.microsoft.com/office/drawing/2014/main" id="{C9FB94EA-3C90-2149-A309-4EC299AF2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69106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8" name="Line 45">
            <a:extLst>
              <a:ext uri="{FF2B5EF4-FFF2-40B4-BE49-F238E27FC236}">
                <a16:creationId xmlns:a16="http://schemas.microsoft.com/office/drawing/2014/main" id="{2DAD6A9F-EC99-4A4F-A937-D93DCE1FD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691063"/>
            <a:ext cx="0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19" name="Line 46">
            <a:extLst>
              <a:ext uri="{FF2B5EF4-FFF2-40B4-BE49-F238E27FC236}">
                <a16:creationId xmlns:a16="http://schemas.microsoft.com/office/drawing/2014/main" id="{97EB0E88-D7F8-9C47-A9A7-10BD8C678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2482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20" name="Text Box 47">
            <a:extLst>
              <a:ext uri="{FF2B5EF4-FFF2-40B4-BE49-F238E27FC236}">
                <a16:creationId xmlns:a16="http://schemas.microsoft.com/office/drawing/2014/main" id="{A679D612-D5E3-0B4B-91A3-22EDC6E4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6011863"/>
            <a:ext cx="2794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2021" name="Rectangle 52">
            <a:extLst>
              <a:ext uri="{FF2B5EF4-FFF2-40B4-BE49-F238E27FC236}">
                <a16:creationId xmlns:a16="http://schemas.microsoft.com/office/drawing/2014/main" id="{CCA336F4-CB7E-FA4D-B3D1-85C4FB1C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3365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42022" name="Rectangle 53">
            <a:extLst>
              <a:ext uri="{FF2B5EF4-FFF2-40B4-BE49-F238E27FC236}">
                <a16:creationId xmlns:a16="http://schemas.microsoft.com/office/drawing/2014/main" id="{721B3F1A-14D9-F342-AB23-E7817907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0370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42023" name="Rectangle 54">
            <a:extLst>
              <a:ext uri="{FF2B5EF4-FFF2-40B4-BE49-F238E27FC236}">
                <a16:creationId xmlns:a16="http://schemas.microsoft.com/office/drawing/2014/main" id="{1D3F79D8-9420-E74A-9726-23389782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7375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42024" name="Rectangle 2">
            <a:extLst>
              <a:ext uri="{FF2B5EF4-FFF2-40B4-BE49-F238E27FC236}">
                <a16:creationId xmlns:a16="http://schemas.microsoft.com/office/drawing/2014/main" id="{7A132391-6700-DA4F-AD1F-4D4F421F5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462597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42025" name="Rectangle 3">
            <a:extLst>
              <a:ext uri="{FF2B5EF4-FFF2-40B4-BE49-F238E27FC236}">
                <a16:creationId xmlns:a16="http://schemas.microsoft.com/office/drawing/2014/main" id="{68A96CEF-5D1A-FC4B-9529-6EAA14B62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180498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42026" name="Text Box 13">
            <a:extLst>
              <a:ext uri="{FF2B5EF4-FFF2-40B4-BE49-F238E27FC236}">
                <a16:creationId xmlns:a16="http://schemas.microsoft.com/office/drawing/2014/main" id="{512BEAF9-D1F8-E24D-B56F-55F187C0E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81013"/>
            <a:ext cx="16795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vm_area_struct</a:t>
            </a:r>
          </a:p>
        </p:txBody>
      </p:sp>
      <p:sp>
        <p:nvSpPr>
          <p:cNvPr id="42027" name="Rectangle 14">
            <a:extLst>
              <a:ext uri="{FF2B5EF4-FFF2-40B4-BE49-F238E27FC236}">
                <a16:creationId xmlns:a16="http://schemas.microsoft.com/office/drawing/2014/main" id="{18B8CD41-FD55-894C-903F-1D4F59EF3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785813"/>
            <a:ext cx="1066800" cy="122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2028" name="Rectangle 15">
            <a:extLst>
              <a:ext uri="{FF2B5EF4-FFF2-40B4-BE49-F238E27FC236}">
                <a16:creationId xmlns:a16="http://schemas.microsoft.com/office/drawing/2014/main" id="{F03F2483-4F50-5348-9047-952D28C4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762000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42029" name="Rectangle 16">
            <a:extLst>
              <a:ext uri="{FF2B5EF4-FFF2-40B4-BE49-F238E27FC236}">
                <a16:creationId xmlns:a16="http://schemas.microsoft.com/office/drawing/2014/main" id="{7B008512-E2C9-1645-B05B-7F3D76315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117951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42030" name="Rectangle 17">
            <a:extLst>
              <a:ext uri="{FF2B5EF4-FFF2-40B4-BE49-F238E27FC236}">
                <a16:creationId xmlns:a16="http://schemas.microsoft.com/office/drawing/2014/main" id="{22C41AEB-533C-8944-95BD-2DD47566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969963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42031" name="Rectangle 21">
            <a:extLst>
              <a:ext uri="{FF2B5EF4-FFF2-40B4-BE49-F238E27FC236}">
                <a16:creationId xmlns:a16="http://schemas.microsoft.com/office/drawing/2014/main" id="{D051238C-11A9-0446-B001-561F0012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3605213"/>
            <a:ext cx="1066800" cy="123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2032" name="Rectangle 22">
            <a:extLst>
              <a:ext uri="{FF2B5EF4-FFF2-40B4-BE49-F238E27FC236}">
                <a16:creationId xmlns:a16="http://schemas.microsoft.com/office/drawing/2014/main" id="{C604FCBF-CEE9-0E42-B560-495E7E69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3582988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42033" name="Rectangle 23">
            <a:extLst>
              <a:ext uri="{FF2B5EF4-FFF2-40B4-BE49-F238E27FC236}">
                <a16:creationId xmlns:a16="http://schemas.microsoft.com/office/drawing/2014/main" id="{9FCE7624-5E9E-D244-B22B-20C58FDB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4000500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42034" name="Rectangle 24">
            <a:extLst>
              <a:ext uri="{FF2B5EF4-FFF2-40B4-BE49-F238E27FC236}">
                <a16:creationId xmlns:a16="http://schemas.microsoft.com/office/drawing/2014/main" id="{ADE345B5-D909-D843-9B67-12E5770C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379095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42035" name="Rectangle 25">
            <a:extLst>
              <a:ext uri="{FF2B5EF4-FFF2-40B4-BE49-F238E27FC236}">
                <a16:creationId xmlns:a16="http://schemas.microsoft.com/office/drawing/2014/main" id="{7FA657D9-081E-7F48-8031-325C6A2D8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5275263"/>
            <a:ext cx="1066800" cy="1020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2036" name="Rectangle 26">
            <a:extLst>
              <a:ext uri="{FF2B5EF4-FFF2-40B4-BE49-F238E27FC236}">
                <a16:creationId xmlns:a16="http://schemas.microsoft.com/office/drawing/2014/main" id="{5E9A769F-1B28-D34B-A732-E1724CA1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5253038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42037" name="Rectangle 27">
            <a:extLst>
              <a:ext uri="{FF2B5EF4-FFF2-40B4-BE49-F238E27FC236}">
                <a16:creationId xmlns:a16="http://schemas.microsoft.com/office/drawing/2014/main" id="{5B1F8DC5-E135-5348-80A2-8C50B5EA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5670550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42038" name="Rectangle 28">
            <a:extLst>
              <a:ext uri="{FF2B5EF4-FFF2-40B4-BE49-F238E27FC236}">
                <a16:creationId xmlns:a16="http://schemas.microsoft.com/office/drawing/2014/main" id="{B6260616-E346-A74E-A56F-879F3E0D4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608806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42039" name="Rectangle 29">
            <a:extLst>
              <a:ext uri="{FF2B5EF4-FFF2-40B4-BE49-F238E27FC236}">
                <a16:creationId xmlns:a16="http://schemas.microsoft.com/office/drawing/2014/main" id="{29F4D009-D228-D544-938B-17A4BC555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546100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42040" name="Rectangle 30">
            <a:extLst>
              <a:ext uri="{FF2B5EF4-FFF2-40B4-BE49-F238E27FC236}">
                <a16:creationId xmlns:a16="http://schemas.microsoft.com/office/drawing/2014/main" id="{FC084684-D4A9-F548-B159-9803F114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1773238"/>
            <a:ext cx="1981200" cy="4383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2041" name="Text Box 31">
            <a:extLst>
              <a:ext uri="{FF2B5EF4-FFF2-40B4-BE49-F238E27FC236}">
                <a16:creationId xmlns:a16="http://schemas.microsoft.com/office/drawing/2014/main" id="{DF280071-5B03-A949-8AEC-AE8088CA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1495425"/>
            <a:ext cx="246856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process virtual memory</a:t>
            </a:r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53D7FE2E-6D49-874D-94DA-1B67DC51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4556125"/>
            <a:ext cx="1981200" cy="104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1E3E563A-6EB8-0F47-AA2B-5CF3AF5B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3860800"/>
            <a:ext cx="1981200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1BC6C104-6EB0-9E4A-9C8B-1DB8C173A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2438400"/>
            <a:ext cx="1981200" cy="487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Helvetica" pitchFamily="34" charset="0"/>
              </a:rPr>
              <a:t>shared libraries</a:t>
            </a:r>
          </a:p>
        </p:txBody>
      </p:sp>
      <p:sp>
        <p:nvSpPr>
          <p:cNvPr id="42045" name="Line 35">
            <a:extLst>
              <a:ext uri="{FF2B5EF4-FFF2-40B4-BE49-F238E27FC236}">
                <a16:creationId xmlns:a16="http://schemas.microsoft.com/office/drawing/2014/main" id="{512FE277-FDC0-0842-8F2B-9E7ECCEA6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901700"/>
            <a:ext cx="823912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46" name="Line 36">
            <a:extLst>
              <a:ext uri="{FF2B5EF4-FFF2-40B4-BE49-F238E27FC236}">
                <a16:creationId xmlns:a16="http://schemas.microsoft.com/office/drawing/2014/main" id="{5EE85D5C-6B5B-5E4F-8087-D2CAE3ED4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1109663"/>
            <a:ext cx="852487" cy="181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47" name="Line 37">
            <a:extLst>
              <a:ext uri="{FF2B5EF4-FFF2-40B4-BE49-F238E27FC236}">
                <a16:creationId xmlns:a16="http://schemas.microsoft.com/office/drawing/2014/main" id="{5AC1B2E9-2A23-E74D-B9CE-CE3F1B490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3721100"/>
            <a:ext cx="7620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48" name="Line 38">
            <a:extLst>
              <a:ext uri="{FF2B5EF4-FFF2-40B4-BE49-F238E27FC236}">
                <a16:creationId xmlns:a16="http://schemas.microsoft.com/office/drawing/2014/main" id="{5EA5C1EE-2BD6-0C4A-9F93-1673F14F8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3930650"/>
            <a:ext cx="838200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49" name="Line 39">
            <a:extLst>
              <a:ext uri="{FF2B5EF4-FFF2-40B4-BE49-F238E27FC236}">
                <a16:creationId xmlns:a16="http://schemas.microsoft.com/office/drawing/2014/main" id="{C271420F-9A65-F244-9D9A-C12313AAE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8" y="4625975"/>
            <a:ext cx="838200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50" name="Line 40">
            <a:extLst>
              <a:ext uri="{FF2B5EF4-FFF2-40B4-BE49-F238E27FC236}">
                <a16:creationId xmlns:a16="http://schemas.microsoft.com/office/drawing/2014/main" id="{C5CDDA0F-3316-7648-8043-3EA95E730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5322888"/>
            <a:ext cx="838200" cy="277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51" name="Line 41">
            <a:extLst>
              <a:ext uri="{FF2B5EF4-FFF2-40B4-BE49-F238E27FC236}">
                <a16:creationId xmlns:a16="http://schemas.microsoft.com/office/drawing/2014/main" id="{CB2A9FBD-7FDD-6848-A406-8871461A1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8" y="309562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52" name="Line 42">
            <a:extLst>
              <a:ext uri="{FF2B5EF4-FFF2-40B4-BE49-F238E27FC236}">
                <a16:creationId xmlns:a16="http://schemas.microsoft.com/office/drawing/2014/main" id="{656AE13F-DA84-B24A-BD80-BAC7B4B6F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3095625"/>
            <a:ext cx="0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53" name="Line 43">
            <a:extLst>
              <a:ext uri="{FF2B5EF4-FFF2-40B4-BE49-F238E27FC236}">
                <a16:creationId xmlns:a16="http://schemas.microsoft.com/office/drawing/2014/main" id="{3E34E5EC-29FF-D946-8073-1A594D1DA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358298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54" name="Line 44">
            <a:extLst>
              <a:ext uri="{FF2B5EF4-FFF2-40B4-BE49-F238E27FC236}">
                <a16:creationId xmlns:a16="http://schemas.microsoft.com/office/drawing/2014/main" id="{347F7717-2C7D-6C4B-AE6D-D71216523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8" y="469582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55" name="Line 45">
            <a:extLst>
              <a:ext uri="{FF2B5EF4-FFF2-40B4-BE49-F238E27FC236}">
                <a16:creationId xmlns:a16="http://schemas.microsoft.com/office/drawing/2014/main" id="{5B0CCB60-1D2C-664A-A818-90F52AF42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4695825"/>
            <a:ext cx="0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56" name="Line 46">
            <a:extLst>
              <a:ext uri="{FF2B5EF4-FFF2-40B4-BE49-F238E27FC236}">
                <a16:creationId xmlns:a16="http://schemas.microsoft.com/office/drawing/2014/main" id="{83F9E589-E7B3-FD43-AC88-56665C278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525303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57" name="Text Box 47">
            <a:extLst>
              <a:ext uri="{FF2B5EF4-FFF2-40B4-BE49-F238E27FC236}">
                <a16:creationId xmlns:a16="http://schemas.microsoft.com/office/drawing/2014/main" id="{B7F8A426-9742-3845-B736-1CB96E9F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6016625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2058" name="Rectangle 52">
            <a:extLst>
              <a:ext uri="{FF2B5EF4-FFF2-40B4-BE49-F238E27FC236}">
                <a16:creationId xmlns:a16="http://schemas.microsoft.com/office/drawing/2014/main" id="{6C48B7AE-A3B1-034E-B113-403A1DC9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138747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42059" name="Rectangle 53">
            <a:extLst>
              <a:ext uri="{FF2B5EF4-FFF2-40B4-BE49-F238E27FC236}">
                <a16:creationId xmlns:a16="http://schemas.microsoft.com/office/drawing/2014/main" id="{A7ADC538-7F88-A347-A5C0-49CDFFDE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4208463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42060" name="Rectangle 54">
            <a:extLst>
              <a:ext uri="{FF2B5EF4-FFF2-40B4-BE49-F238E27FC236}">
                <a16:creationId xmlns:a16="http://schemas.microsoft.com/office/drawing/2014/main" id="{C35E428C-102A-914C-BE9F-F8D08DFB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5878513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97" name="Rectangle 34">
            <a:extLst>
              <a:ext uri="{FF2B5EF4-FFF2-40B4-BE49-F238E27FC236}">
                <a16:creationId xmlns:a16="http://schemas.microsoft.com/office/drawing/2014/main" id="{D0156D87-EA46-FC40-8536-44668D96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170238"/>
            <a:ext cx="1981200" cy="487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 err="1">
                <a:solidFill>
                  <a:schemeClr val="tx2"/>
                </a:solidFill>
                <a:latin typeface="Helvetica" pitchFamily="34" charset="0"/>
              </a:rPr>
              <a:t>mmapped</a:t>
            </a:r>
            <a:endParaRPr lang="en-US" altLang="zh-CN" sz="1600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42062" name="Rectangle 3">
            <a:extLst>
              <a:ext uri="{FF2B5EF4-FFF2-40B4-BE49-F238E27FC236}">
                <a16:creationId xmlns:a16="http://schemas.microsoft.com/office/drawing/2014/main" id="{F5CCF652-DB80-AB48-966D-1008A777A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21945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42063" name="Rectangle 14">
            <a:extLst>
              <a:ext uri="{FF2B5EF4-FFF2-40B4-BE49-F238E27FC236}">
                <a16:creationId xmlns:a16="http://schemas.microsoft.com/office/drawing/2014/main" id="{D82D0F28-C70E-8041-8214-03F3C55C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2200275"/>
            <a:ext cx="1066800" cy="122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42064" name="Rectangle 15">
            <a:extLst>
              <a:ext uri="{FF2B5EF4-FFF2-40B4-BE49-F238E27FC236}">
                <a16:creationId xmlns:a16="http://schemas.microsoft.com/office/drawing/2014/main" id="{FE12AC8B-92B7-D44F-946C-24DDC1CF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217646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42065" name="Rectangle 16">
            <a:extLst>
              <a:ext uri="{FF2B5EF4-FFF2-40B4-BE49-F238E27FC236}">
                <a16:creationId xmlns:a16="http://schemas.microsoft.com/office/drawing/2014/main" id="{7FA857A4-84A8-994D-8A4F-377FA809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259397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42066" name="Rectangle 17">
            <a:extLst>
              <a:ext uri="{FF2B5EF4-FFF2-40B4-BE49-F238E27FC236}">
                <a16:creationId xmlns:a16="http://schemas.microsoft.com/office/drawing/2014/main" id="{21E5E31B-62D4-E14F-8ADC-662BB07E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238442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42067" name="Line 35">
            <a:extLst>
              <a:ext uri="{FF2B5EF4-FFF2-40B4-BE49-F238E27FC236}">
                <a16:creationId xmlns:a16="http://schemas.microsoft.com/office/drawing/2014/main" id="{2DDAD982-F76C-AF42-82F1-8936DBBFE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2316163"/>
            <a:ext cx="809625" cy="85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68" name="Line 36">
            <a:extLst>
              <a:ext uri="{FF2B5EF4-FFF2-40B4-BE49-F238E27FC236}">
                <a16:creationId xmlns:a16="http://schemas.microsoft.com/office/drawing/2014/main" id="{B41D32E0-F9E4-1949-A930-F9C9A5033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2524125"/>
            <a:ext cx="838200" cy="1174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69" name="Rectangle 52">
            <a:extLst>
              <a:ext uri="{FF2B5EF4-FFF2-40B4-BE49-F238E27FC236}">
                <a16:creationId xmlns:a16="http://schemas.microsoft.com/office/drawing/2014/main" id="{FFE3FC0F-A7EB-2F4C-85A6-D8DFE145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280193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42070" name="Line 41">
            <a:extLst>
              <a:ext uri="{FF2B5EF4-FFF2-40B4-BE49-F238E27FC236}">
                <a16:creationId xmlns:a16="http://schemas.microsoft.com/office/drawing/2014/main" id="{45060118-AD99-A640-BB91-E5AC444DC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0125" y="187483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71" name="Line 42">
            <a:extLst>
              <a:ext uri="{FF2B5EF4-FFF2-40B4-BE49-F238E27FC236}">
                <a16:creationId xmlns:a16="http://schemas.microsoft.com/office/drawing/2014/main" id="{65C0AF8D-E932-6142-9D4A-11A31B6AE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1874838"/>
            <a:ext cx="0" cy="487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2072" name="Line 43">
            <a:extLst>
              <a:ext uri="{FF2B5EF4-FFF2-40B4-BE49-F238E27FC236}">
                <a16:creationId xmlns:a16="http://schemas.microsoft.com/office/drawing/2014/main" id="{5E9391E2-C00F-B449-AC2B-F1ABDFFCB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2362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5879E604-C015-9649-B973-713E998D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11C93-DDB3-9940-96E5-B8EC3C513F7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B21F92A-5743-6941-83CB-D9CF46064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648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Example: fast file copy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Useful for applications like Web servers that need to quickly copy files.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mmap</a:t>
            </a:r>
            <a:r>
              <a:rPr lang="en-US" altLang="zh-CN" dirty="0">
                <a:ea typeface="宋体" panose="02010600030101010101" pitchFamily="2" charset="-122"/>
              </a:rPr>
              <a:t> allows file transfers without copying into user space.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13B32397-59BA-5E42-A35A-8564421E4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User-level memory mapping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8335831B-E9D5-0D4F-AF40-C6B0866A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EAEC9-795C-074A-B4C9-C20E2C42E6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0ED7AC9-EC95-5F4E-91C8-00734800D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95300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23838" indent="-223838" defTabSz="895350"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mmapcopy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 uses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mmap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to copy file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to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mmapcopy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int size)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*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map the file to a new VM area */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mmap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 size, PROT_READ, </a:t>
            </a:r>
            <a:b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MAP_PRIVATE,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0);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write the VM area to 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*/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write(1,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bufp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size);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;</a:t>
            </a:r>
          </a:p>
          <a:p>
            <a:pPr marL="223838" indent="-223838" defTabSz="895350"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F6BC95D-6A53-D140-9494-37A4E1CE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mmap() example: fast file copy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386E79CA-EBBF-E14F-B179-07D62757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02ECA-8D7A-3D44-9C42-4E65219BE0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9A6F1F6-3A52-E84C-B55F-11FD19F5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0010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**argv) 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struct stat stat;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for required command line argument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if ( argc != 2 )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 printf(“usage: %s &lt;filename&gt;\n”, argv[0]);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  exit(0) 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open the file and get its size*/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fd = open(argv[1], O_RDONLY, 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fstat(fd, &amp;stat);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mmapcopy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(fd, stat.st_size);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CB630911-E6CF-9F4D-BBC3-0887D0B62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mmap() example: fast file copy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DDA17394-7138-B24A-9F6F-107ED7BD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761C71-148A-4545-B566-3B9341AA578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9D75130-563E-D84F-BB5B-62EC2D5BF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99500" cy="4732338"/>
          </a:xfrm>
          <a:noFill/>
        </p:spPr>
        <p:txBody>
          <a:bodyPr lIns="90487" tIns="44450" rIns="90487" bIns="44450"/>
          <a:lstStyle/>
          <a:p>
            <a:r>
              <a:rPr lang="zh-CN" altLang="zh-CN" sz="2400" dirty="0">
                <a:ea typeface="宋体" panose="02010600030101010101" pitchFamily="2" charset="-122"/>
              </a:rPr>
              <a:t>下列程序运行在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Pentium/Linux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存储系统下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#define PAGE_SIZE 4 * 1024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int main(void)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    char *p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    int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A:     p =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mmap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(0, 128 * PAGE_SIZE, PROT_READ |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PROT_WRITE, MAP_PRIVATE | MAP_ANON, 0,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("buffer start: %p\n", 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    for(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= 0;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&lt; BUF_SIZE;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+= PAGE_SIZE)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		    p[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B: 	   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munmap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(p, BUF_SIZE);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return;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zh-CN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6A8D22C-808C-8745-A669-26A715573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1F3BE63F-49D4-B148-9C4E-DFFC31B2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AA5F0-53E5-BE46-886E-6A758524964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370137E-EA8F-D845-8869-DDB8A6692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99500" cy="4732338"/>
          </a:xfrm>
        </p:spPr>
        <p:txBody>
          <a:bodyPr lIns="90487" tIns="44450" rIns="90487" bIns="44450"/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当程序到达标号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时，页表如下。块中的数字表示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PDE/PTE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的偏移值。函数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的输出值是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 start: 0xb7bdf000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请画出程序到达标号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时页表的形状。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没有数字的白色块意味着空的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PDE/PTE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填写了数字的白色块表示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PDE/PTE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被使用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黑色块表示连续多个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PDE/PTEs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被使用，灰色块表示一个有数据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代码的页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DB9C39E-4757-5E4B-83EB-775D35546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14C6CF8F-32B8-0C42-8B52-243FB547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AFA12-90EF-9141-A4B1-9C77B7E77BF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6C7B8CA-1FC0-C049-BBD1-8AA2A1F5A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4276" name="图片 5">
            <a:extLst>
              <a:ext uri="{FF2B5EF4-FFF2-40B4-BE49-F238E27FC236}">
                <a16:creationId xmlns:a16="http://schemas.microsoft.com/office/drawing/2014/main" id="{F6D6EBC3-815F-E34A-A7D3-C9472B82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7610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E718C237-6BDF-E745-BA92-F20B81BE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D12AC-D529-6C4B-8FC2-9418992B109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4F21BDA-CC50-6B44-AD67-6250A7EA4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sample from exam papers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6324" name="图片 4">
            <a:extLst>
              <a:ext uri="{FF2B5EF4-FFF2-40B4-BE49-F238E27FC236}">
                <a16:creationId xmlns:a16="http://schemas.microsoft.com/office/drawing/2014/main" id="{9F40FA08-CFF0-5340-A0C3-B5BF7151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750"/>
            <a:ext cx="70262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75A31509-0F3F-9442-9A56-B3CE57FE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252FC-5EF1-E34F-818F-31B1F07598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C1BB9CA-1DDB-B145-B408-F1A917965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458200" cy="4732337"/>
          </a:xfrm>
          <a:noFill/>
        </p:spPr>
        <p:txBody>
          <a:bodyPr lIns="90487" tIns="44450" rIns="90487" bIns="44450"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create a new process using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make copies of the old process’s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mm_struct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vm_area_struct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page tables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Two processes are sharing all their pages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(At this point)</a:t>
            </a: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How to get separate spaces without copying all the virtual pages from one space to another?</a:t>
            </a:r>
          </a:p>
          <a:p>
            <a:pPr lvl="3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Copy On Write</a:t>
            </a:r>
            <a:r>
              <a:rPr lang="en-US" altLang="zh-CN" sz="2400" dirty="0">
                <a:ea typeface="宋体" panose="02010600030101010101" pitchFamily="2" charset="-122"/>
              </a:rPr>
              <a:t>” (COW) technique.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569D97C-6AB6-7342-9255-E7DD5ABE1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Fork() revisted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1FF16F95-94AD-234D-954A-865016206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534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A7E6E9FF-FEB6-2F4F-9A0C-2C1A625A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1A443-95CC-454B-927C-76DECADB4348}" type="slidenum"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17">
            <a:extLst>
              <a:ext uri="{FF2B5EF4-FFF2-40B4-BE49-F238E27FC236}">
                <a16:creationId xmlns:a16="http://schemas.microsoft.com/office/drawing/2014/main" id="{BFD72A94-DCB0-8049-89B9-AF6F1A5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576513"/>
            <a:ext cx="3302000" cy="533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17">
            <a:extLst>
              <a:ext uri="{FF2B5EF4-FFF2-40B4-BE49-F238E27FC236}">
                <a16:creationId xmlns:a16="http://schemas.microsoft.com/office/drawing/2014/main" id="{FE63791B-228C-924A-A961-CC13E45A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319088"/>
            <a:ext cx="3302000" cy="88582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Process-specific data structures</a:t>
            </a:r>
            <a:b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(e.g. task and mm 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structs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</a:t>
            </a:r>
          </a:p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page tables, kernel stack)</a:t>
            </a:r>
          </a:p>
        </p:txBody>
      </p:sp>
      <p:sp>
        <p:nvSpPr>
          <p:cNvPr id="8" name="Rectangle 117">
            <a:extLst>
              <a:ext uri="{FF2B5EF4-FFF2-40B4-BE49-F238E27FC236}">
                <a16:creationId xmlns:a16="http://schemas.microsoft.com/office/drawing/2014/main" id="{5907A4ED-F488-C840-9E0B-B38E88FAB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204913"/>
            <a:ext cx="3302000" cy="457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Physical memory</a:t>
            </a:r>
          </a:p>
        </p:txBody>
      </p:sp>
      <p:sp>
        <p:nvSpPr>
          <p:cNvPr id="9" name="Rectangle 117">
            <a:extLst>
              <a:ext uri="{FF2B5EF4-FFF2-40B4-BE49-F238E27FC236}">
                <a16:creationId xmlns:a16="http://schemas.microsoft.com/office/drawing/2014/main" id="{D0718900-9F27-0740-8B87-EB1D05A32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662113"/>
            <a:ext cx="3302000" cy="442912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Kernel code and data</a:t>
            </a:r>
          </a:p>
        </p:txBody>
      </p:sp>
      <p:sp>
        <p:nvSpPr>
          <p:cNvPr id="10" name="Rectangle 117">
            <a:extLst>
              <a:ext uri="{FF2B5EF4-FFF2-40B4-BE49-F238E27FC236}">
                <a16:creationId xmlns:a16="http://schemas.microsoft.com/office/drawing/2014/main" id="{C286B96B-232A-5B47-88EE-2EEFE1DE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105025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User stack</a:t>
            </a:r>
          </a:p>
        </p:txBody>
      </p:sp>
      <p:sp>
        <p:nvSpPr>
          <p:cNvPr id="11" name="Rectangle 117">
            <a:extLst>
              <a:ext uri="{FF2B5EF4-FFF2-40B4-BE49-F238E27FC236}">
                <a16:creationId xmlns:a16="http://schemas.microsoft.com/office/drawing/2014/main" id="{294F8334-AC02-8F41-A252-E4158DE3D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3109913"/>
            <a:ext cx="3302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Memory mapped region</a:t>
            </a:r>
            <a:b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shared libraries</a:t>
            </a:r>
          </a:p>
        </p:txBody>
      </p:sp>
      <p:sp>
        <p:nvSpPr>
          <p:cNvPr id="12" name="Rectangle 117">
            <a:extLst>
              <a:ext uri="{FF2B5EF4-FFF2-40B4-BE49-F238E27FC236}">
                <a16:creationId xmlns:a16="http://schemas.microsoft.com/office/drawing/2014/main" id="{104373F3-D4C9-BE40-9E05-55E1A58F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794125"/>
            <a:ext cx="3300413" cy="4587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17">
            <a:extLst>
              <a:ext uri="{FF2B5EF4-FFF2-40B4-BE49-F238E27FC236}">
                <a16:creationId xmlns:a16="http://schemas.microsoft.com/office/drawing/2014/main" id="{8175DF4F-1236-B548-91AE-E1A0FF5F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252913"/>
            <a:ext cx="3302000" cy="471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Run-time heap (via 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malloc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Rectangle 117">
            <a:extLst>
              <a:ext uri="{FF2B5EF4-FFF2-40B4-BE49-F238E27FC236}">
                <a16:creationId xmlns:a16="http://schemas.microsoft.com/office/drawing/2014/main" id="{90F55E08-A62D-6043-84F1-926852649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724400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Uninitialized data (.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bss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Rectangle 117">
            <a:extLst>
              <a:ext uri="{FF2B5EF4-FFF2-40B4-BE49-F238E27FC236}">
                <a16:creationId xmlns:a16="http://schemas.microsoft.com/office/drawing/2014/main" id="{0BF6C9C8-198A-394F-B9F8-DA6AEEF54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5195888"/>
            <a:ext cx="3302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Initialized data (.data)</a:t>
            </a:r>
          </a:p>
        </p:txBody>
      </p:sp>
      <p:sp>
        <p:nvSpPr>
          <p:cNvPr id="16" name="Rectangle 117">
            <a:extLst>
              <a:ext uri="{FF2B5EF4-FFF2-40B4-BE49-F238E27FC236}">
                <a16:creationId xmlns:a16="http://schemas.microsoft.com/office/drawing/2014/main" id="{A1EEEC82-4655-A94E-B2BD-0B6F5BAB5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5653088"/>
            <a:ext cx="3302000" cy="442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Program text (.text)</a:t>
            </a:r>
          </a:p>
        </p:txBody>
      </p:sp>
      <p:sp>
        <p:nvSpPr>
          <p:cNvPr id="17" name="Rectangle 117">
            <a:extLst>
              <a:ext uri="{FF2B5EF4-FFF2-40B4-BE49-F238E27FC236}">
                <a16:creationId xmlns:a16="http://schemas.microsoft.com/office/drawing/2014/main" id="{55FE8FE4-FE33-C040-AAB0-8F15D328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6096000"/>
            <a:ext cx="3300413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8" name="Right Brace 17">
            <a:extLst>
              <a:ext uri="{FF2B5EF4-FFF2-40B4-BE49-F238E27FC236}">
                <a16:creationId xmlns:a16="http://schemas.microsoft.com/office/drawing/2014/main" id="{E2191036-204A-0B46-81FA-79CAAF4EED57}"/>
              </a:ext>
            </a:extLst>
          </p:cNvPr>
          <p:cNvSpPr>
            <a:spLocks/>
          </p:cNvSpPr>
          <p:nvPr/>
        </p:nvSpPr>
        <p:spPr bwMode="auto">
          <a:xfrm>
            <a:off x="6542088" y="319088"/>
            <a:ext cx="309562" cy="1785937"/>
          </a:xfrm>
          <a:prstGeom prst="rightBrace">
            <a:avLst>
              <a:gd name="adj1" fmla="val 310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9" name="Rectangle 18">
            <a:extLst>
              <a:ext uri="{FF2B5EF4-FFF2-40B4-BE49-F238E27FC236}">
                <a16:creationId xmlns:a16="http://schemas.microsoft.com/office/drawing/2014/main" id="{50232375-0B3F-B24E-AF23-E74C9AF6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835025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8210" name="Right Brace 19">
            <a:extLst>
              <a:ext uri="{FF2B5EF4-FFF2-40B4-BE49-F238E27FC236}">
                <a16:creationId xmlns:a16="http://schemas.microsoft.com/office/drawing/2014/main" id="{1C3B3561-78E2-AF4B-924C-266DB44F433C}"/>
              </a:ext>
            </a:extLst>
          </p:cNvPr>
          <p:cNvSpPr>
            <a:spLocks/>
          </p:cNvSpPr>
          <p:nvPr/>
        </p:nvSpPr>
        <p:spPr bwMode="auto">
          <a:xfrm>
            <a:off x="6546850" y="2105025"/>
            <a:ext cx="307975" cy="4371975"/>
          </a:xfrm>
          <a:prstGeom prst="rightBrace">
            <a:avLst>
              <a:gd name="adj1" fmla="val 311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1" name="Rectangle 20">
            <a:extLst>
              <a:ext uri="{FF2B5EF4-FFF2-40B4-BE49-F238E27FC236}">
                <a16:creationId xmlns:a16="http://schemas.microsoft.com/office/drawing/2014/main" id="{A4D0A516-862F-6246-98D5-6C702BA52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910013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8212" name="Right Brace 21">
            <a:extLst>
              <a:ext uri="{FF2B5EF4-FFF2-40B4-BE49-F238E27FC236}">
                <a16:creationId xmlns:a16="http://schemas.microsoft.com/office/drawing/2014/main" id="{63B51A23-C169-8D40-ABFF-C9BEA2218C70}"/>
              </a:ext>
            </a:extLst>
          </p:cNvPr>
          <p:cNvSpPr>
            <a:spLocks/>
          </p:cNvSpPr>
          <p:nvPr/>
        </p:nvSpPr>
        <p:spPr bwMode="auto">
          <a:xfrm flipH="1">
            <a:off x="2982913" y="319088"/>
            <a:ext cx="263525" cy="885825"/>
          </a:xfrm>
          <a:prstGeom prst="rightBrace">
            <a:avLst>
              <a:gd name="adj1" fmla="val 3101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3" name="Rectangle 23">
            <a:extLst>
              <a:ext uri="{FF2B5EF4-FFF2-40B4-BE49-F238E27FC236}">
                <a16:creationId xmlns:a16="http://schemas.microsoft.com/office/drawing/2014/main" id="{64328E68-CA90-D941-BAAF-D82F3364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500063"/>
            <a:ext cx="1374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</a:t>
            </a:r>
          </a:p>
        </p:txBody>
      </p:sp>
      <p:sp>
        <p:nvSpPr>
          <p:cNvPr id="8214" name="Right Brace 24">
            <a:extLst>
              <a:ext uri="{FF2B5EF4-FFF2-40B4-BE49-F238E27FC236}">
                <a16:creationId xmlns:a16="http://schemas.microsoft.com/office/drawing/2014/main" id="{E2BC9C05-1409-3641-B1D5-1878077B4CA8}"/>
              </a:ext>
            </a:extLst>
          </p:cNvPr>
          <p:cNvSpPr>
            <a:spLocks/>
          </p:cNvSpPr>
          <p:nvPr/>
        </p:nvSpPr>
        <p:spPr bwMode="auto">
          <a:xfrm flipH="1">
            <a:off x="2982913" y="1204913"/>
            <a:ext cx="258762" cy="900112"/>
          </a:xfrm>
          <a:prstGeom prst="rightBrace">
            <a:avLst>
              <a:gd name="adj1" fmla="val 3101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15" name="Straight Connector 26">
            <a:extLst>
              <a:ext uri="{FF2B5EF4-FFF2-40B4-BE49-F238E27FC236}">
                <a16:creationId xmlns:a16="http://schemas.microsoft.com/office/drawing/2014/main" id="{313D8C0F-AA0B-F342-86AB-4484EADD1F0B}"/>
              </a:ext>
            </a:extLst>
          </p:cNvPr>
          <p:cNvCxnSpPr>
            <a:cxnSpLocks noChangeShapeType="1"/>
            <a:stCxn id="8214" idx="2"/>
            <a:endCxn id="8210" idx="0"/>
          </p:cNvCxnSpPr>
          <p:nvPr/>
        </p:nvCxnSpPr>
        <p:spPr bwMode="auto">
          <a:xfrm>
            <a:off x="3241675" y="2105025"/>
            <a:ext cx="33051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Rectangle 27">
            <a:extLst>
              <a:ext uri="{FF2B5EF4-FFF2-40B4-BE49-F238E27FC236}">
                <a16:creationId xmlns:a16="http://schemas.microsoft.com/office/drawing/2014/main" id="{064D3FA2-0C3C-FB42-AF65-DC6F2C7C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1381125"/>
            <a:ext cx="137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 for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</a:t>
            </a:r>
          </a:p>
        </p:txBody>
      </p:sp>
      <p:sp>
        <p:nvSpPr>
          <p:cNvPr id="8217" name="Line 107">
            <a:extLst>
              <a:ext uri="{FF2B5EF4-FFF2-40B4-BE49-F238E27FC236}">
                <a16:creationId xmlns:a16="http://schemas.microsoft.com/office/drawing/2014/main" id="{8430E776-FA10-6549-AD62-AF839CADB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5765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18" name="Rectangle 29">
            <a:extLst>
              <a:ext uri="{FF2B5EF4-FFF2-40B4-BE49-F238E27FC236}">
                <a16:creationId xmlns:a16="http://schemas.microsoft.com/office/drawing/2014/main" id="{02E6C110-E6F7-2540-A186-85F235B6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422525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%esp</a:t>
            </a:r>
          </a:p>
        </p:txBody>
      </p:sp>
      <p:sp>
        <p:nvSpPr>
          <p:cNvPr id="8219" name="Line 107">
            <a:extLst>
              <a:ext uri="{FF2B5EF4-FFF2-40B4-BE49-F238E27FC236}">
                <a16:creationId xmlns:a16="http://schemas.microsoft.com/office/drawing/2014/main" id="{47CCCD56-53EA-3749-8A21-A291D1056D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42529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20" name="Rectangle 31">
            <a:extLst>
              <a:ext uri="{FF2B5EF4-FFF2-40B4-BE49-F238E27FC236}">
                <a16:creationId xmlns:a16="http://schemas.microsoft.com/office/drawing/2014/main" id="{AAC9D185-B6E7-F541-A8C5-03843389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40989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</a:p>
        </p:txBody>
      </p:sp>
      <p:sp>
        <p:nvSpPr>
          <p:cNvPr id="8221" name="Line 107">
            <a:extLst>
              <a:ext uri="{FF2B5EF4-FFF2-40B4-BE49-F238E27FC236}">
                <a16:creationId xmlns:a16="http://schemas.microsoft.com/office/drawing/2014/main" id="{73469E34-0888-CA41-9AFF-8D2DEB51F0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6096000"/>
            <a:ext cx="27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22" name="Rectangle 33">
            <a:extLst>
              <a:ext uri="{FF2B5EF4-FFF2-40B4-BE49-F238E27FC236}">
                <a16:creationId xmlns:a16="http://schemas.microsoft.com/office/drawing/2014/main" id="{B1BD9614-AA29-0A4E-B05A-3666E5DF2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5834063"/>
            <a:ext cx="1665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x08048000 (32)</a:t>
            </a:r>
            <a:b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x40000000 (64)</a:t>
            </a:r>
          </a:p>
        </p:txBody>
      </p:sp>
      <p:sp>
        <p:nvSpPr>
          <p:cNvPr id="8223" name="Line 130">
            <a:extLst>
              <a:ext uri="{FF2B5EF4-FFF2-40B4-BE49-F238E27FC236}">
                <a16:creationId xmlns:a16="http://schemas.microsoft.com/office/drawing/2014/main" id="{FF82C37F-82FB-EA4B-A48B-D9CB11CF4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2675" y="4024313"/>
            <a:ext cx="3175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24" name="Line 130">
            <a:extLst>
              <a:ext uri="{FF2B5EF4-FFF2-40B4-BE49-F238E27FC236}">
                <a16:creationId xmlns:a16="http://schemas.microsoft.com/office/drawing/2014/main" id="{162C1491-9961-1C4E-BEC9-6EE4C10CC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7913" y="2895600"/>
            <a:ext cx="4762" cy="21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25" name="Line 130">
            <a:extLst>
              <a:ext uri="{FF2B5EF4-FFF2-40B4-BE49-F238E27FC236}">
                <a16:creationId xmlns:a16="http://schemas.microsoft.com/office/drawing/2014/main" id="{4031FE1F-E5B8-284D-AE82-B1B822E50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257651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26" name="Rectangle 45">
            <a:extLst>
              <a:ext uri="{FF2B5EF4-FFF2-40B4-BE49-F238E27FC236}">
                <a16:creationId xmlns:a16="http://schemas.microsoft.com/office/drawing/2014/main" id="{939878BB-2CF2-4248-8317-913AD6E1B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350" y="3308350"/>
            <a:ext cx="2406650" cy="1492250"/>
          </a:xfrm>
        </p:spPr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Linux Virtual Memory System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34E9503F-0310-F547-97C4-E5792F32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23D0A2-9027-544B-B5F0-33FA5A6604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21FFA13-359B-8B4F-841A-3F4B8F492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95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Shared Object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object which is mapped into an area of virtual memory of a process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Any writes that the process makes to that area are visible to any other processes that have also mapped the shared object into their virtual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changes are also reflected in the original object on disk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Shared Area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virtual memory area that a shared object is mapped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A1BC4C6E-E128-F946-8416-731BD7CBF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Object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90C5D60-ED16-4749-A8DD-B8CBFAB2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a Shared Object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DF5F2B6D-6B9F-0C45-B50F-2602F7C7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2097088"/>
            <a:ext cx="3184525" cy="460851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 1 maps the shared object</a:t>
            </a:r>
          </a:p>
        </p:txBody>
      </p:sp>
      <p:sp>
        <p:nvSpPr>
          <p:cNvPr id="62468" name="Rectangle 379">
            <a:extLst>
              <a:ext uri="{FF2B5EF4-FFF2-40B4-BE49-F238E27FC236}">
                <a16:creationId xmlns:a16="http://schemas.microsoft.com/office/drawing/2014/main" id="{471FBF7E-422F-6347-A36C-12BBE1CA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55260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2469" name="Text Box 380">
            <a:extLst>
              <a:ext uri="{FF2B5EF4-FFF2-40B4-BE49-F238E27FC236}">
                <a16:creationId xmlns:a16="http://schemas.microsoft.com/office/drawing/2014/main" id="{8167DFC6-5433-D14F-8BD5-4D4FC0B6C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624" y="6059379"/>
            <a:ext cx="8915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Shared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object</a:t>
            </a:r>
          </a:p>
        </p:txBody>
      </p:sp>
      <p:sp>
        <p:nvSpPr>
          <p:cNvPr id="62470" name="Rectangle 382">
            <a:extLst>
              <a:ext uri="{FF2B5EF4-FFF2-40B4-BE49-F238E27FC236}">
                <a16:creationId xmlns:a16="http://schemas.microsoft.com/office/drawing/2014/main" id="{55E6B461-39B2-2748-B476-C27AF86EB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2706688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2471" name="Text Box 383">
            <a:extLst>
              <a:ext uri="{FF2B5EF4-FFF2-40B4-BE49-F238E27FC236}">
                <a16:creationId xmlns:a16="http://schemas.microsoft.com/office/drawing/2014/main" id="{ABB30FEB-9077-8847-A52A-5DB38CD24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964" y="2065229"/>
            <a:ext cx="1029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memory</a:t>
            </a:r>
          </a:p>
        </p:txBody>
      </p:sp>
      <p:sp>
        <p:nvSpPr>
          <p:cNvPr id="62472" name="Rectangle 385">
            <a:extLst>
              <a:ext uri="{FF2B5EF4-FFF2-40B4-BE49-F238E27FC236}">
                <a16:creationId xmlns:a16="http://schemas.microsoft.com/office/drawing/2014/main" id="{04454F28-10D1-D94D-9826-6C950AC8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2706688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2473" name="Rectangle 386">
            <a:extLst>
              <a:ext uri="{FF2B5EF4-FFF2-40B4-BE49-F238E27FC236}">
                <a16:creationId xmlns:a16="http://schemas.microsoft.com/office/drawing/2014/main" id="{6DF9A1CB-19B8-EC40-985F-85CD189C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706688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2474" name="Rectangle 388">
            <a:extLst>
              <a:ext uri="{FF2B5EF4-FFF2-40B4-BE49-F238E27FC236}">
                <a16:creationId xmlns:a16="http://schemas.microsoft.com/office/drawing/2014/main" id="{F7F724F3-036F-BF4A-9639-B4CD674B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28590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2475" name="Rectangle 389">
            <a:extLst>
              <a:ext uri="{FF2B5EF4-FFF2-40B4-BE49-F238E27FC236}">
                <a16:creationId xmlns:a16="http://schemas.microsoft.com/office/drawing/2014/main" id="{F1FC4060-AC96-D04A-9FCB-1C25927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3162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2476" name="Line 391">
            <a:extLst>
              <a:ext uri="{FF2B5EF4-FFF2-40B4-BE49-F238E27FC236}">
                <a16:creationId xmlns:a16="http://schemas.microsoft.com/office/drawing/2014/main" id="{63969FA6-AD7C-1A48-97D6-89D334783D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0450" y="3316288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2477" name="Line 392">
            <a:extLst>
              <a:ext uri="{FF2B5EF4-FFF2-40B4-BE49-F238E27FC236}">
                <a16:creationId xmlns:a16="http://schemas.microsoft.com/office/drawing/2014/main" id="{954CF1EE-4E01-D441-95BA-0198B2F2F5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0450" y="3849688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2478" name="Line 396">
            <a:extLst>
              <a:ext uri="{FF2B5EF4-FFF2-40B4-BE49-F238E27FC236}">
                <a16:creationId xmlns:a16="http://schemas.microsoft.com/office/drawing/2014/main" id="{2EC48347-4FA1-0247-AE42-DCC6D6B6E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0450" y="2859088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2479" name="Line 397">
            <a:extLst>
              <a:ext uri="{FF2B5EF4-FFF2-40B4-BE49-F238E27FC236}">
                <a16:creationId xmlns:a16="http://schemas.microsoft.com/office/drawing/2014/main" id="{52CB76F8-2BD9-7E42-B90C-B0065A4C21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0450" y="3392488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2480" name="Text Box 400">
            <a:extLst>
              <a:ext uri="{FF2B5EF4-FFF2-40B4-BE49-F238E27FC236}">
                <a16:creationId xmlns:a16="http://schemas.microsoft.com/office/drawing/2014/main" id="{A9E36F55-4DEB-DB4B-9151-1D5B0179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2" y="2079516"/>
            <a:ext cx="1790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Process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virtual memory</a:t>
            </a:r>
          </a:p>
        </p:txBody>
      </p:sp>
      <p:sp>
        <p:nvSpPr>
          <p:cNvPr id="62481" name="Text Box 401">
            <a:extLst>
              <a:ext uri="{FF2B5EF4-FFF2-40B4-BE49-F238E27FC236}">
                <a16:creationId xmlns:a16="http://schemas.microsoft.com/office/drawing/2014/main" id="{D355802D-50E9-F244-97E7-3E977743F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082" y="2065229"/>
            <a:ext cx="1790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Process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virtual memory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8F9947F-D7E8-224C-BAD7-067043B4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a Shared Object</a:t>
            </a:r>
          </a:p>
        </p:txBody>
      </p:sp>
      <p:sp>
        <p:nvSpPr>
          <p:cNvPr id="63491" name="Rectangle 379">
            <a:extLst>
              <a:ext uri="{FF2B5EF4-FFF2-40B4-BE49-F238E27FC236}">
                <a16:creationId xmlns:a16="http://schemas.microsoft.com/office/drawing/2014/main" id="{C89BBBBA-702B-7A44-B816-DEA53D586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55260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3492" name="Text Box 380">
            <a:extLst>
              <a:ext uri="{FF2B5EF4-FFF2-40B4-BE49-F238E27FC236}">
                <a16:creationId xmlns:a16="http://schemas.microsoft.com/office/drawing/2014/main" id="{D7836655-E885-1B4C-B41C-9F8EC361B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836" y="6059379"/>
            <a:ext cx="8915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Shared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object</a:t>
            </a:r>
          </a:p>
        </p:txBody>
      </p:sp>
      <p:sp>
        <p:nvSpPr>
          <p:cNvPr id="63493" name="Rectangle 382">
            <a:extLst>
              <a:ext uri="{FF2B5EF4-FFF2-40B4-BE49-F238E27FC236}">
                <a16:creationId xmlns:a16="http://schemas.microsoft.com/office/drawing/2014/main" id="{D480CB2A-A48E-CE4C-AE52-060F330F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2706688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3494" name="Text Box 383">
            <a:extLst>
              <a:ext uri="{FF2B5EF4-FFF2-40B4-BE49-F238E27FC236}">
                <a16:creationId xmlns:a16="http://schemas.microsoft.com/office/drawing/2014/main" id="{E7B220EA-90DD-F44A-A329-9F443A3B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964" y="2065229"/>
            <a:ext cx="1029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memory</a:t>
            </a:r>
          </a:p>
        </p:txBody>
      </p:sp>
      <p:sp>
        <p:nvSpPr>
          <p:cNvPr id="63495" name="Rectangle 385">
            <a:extLst>
              <a:ext uri="{FF2B5EF4-FFF2-40B4-BE49-F238E27FC236}">
                <a16:creationId xmlns:a16="http://schemas.microsoft.com/office/drawing/2014/main" id="{2E44D2E3-CF12-AA4C-9AC3-6F932BAD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2706688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3496" name="Rectangle 386">
            <a:extLst>
              <a:ext uri="{FF2B5EF4-FFF2-40B4-BE49-F238E27FC236}">
                <a16:creationId xmlns:a16="http://schemas.microsoft.com/office/drawing/2014/main" id="{C7BCC337-FAF5-1B44-ACD5-A4AB3612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706688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3497" name="Rectangle 388">
            <a:extLst>
              <a:ext uri="{FF2B5EF4-FFF2-40B4-BE49-F238E27FC236}">
                <a16:creationId xmlns:a16="http://schemas.microsoft.com/office/drawing/2014/main" id="{5B2E657A-0AA0-0C40-AF8E-C8F282F2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28590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3498" name="Rectangle 389">
            <a:extLst>
              <a:ext uri="{FF2B5EF4-FFF2-40B4-BE49-F238E27FC236}">
                <a16:creationId xmlns:a16="http://schemas.microsoft.com/office/drawing/2014/main" id="{AA307484-5802-A64E-9907-0920CA2F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3162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3499" name="Rectangle 390">
            <a:extLst>
              <a:ext uri="{FF2B5EF4-FFF2-40B4-BE49-F238E27FC236}">
                <a16:creationId xmlns:a16="http://schemas.microsoft.com/office/drawing/2014/main" id="{EFFE7E0D-6F93-AA4E-825B-E1C236A6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37734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63500" name="Line 391">
            <a:extLst>
              <a:ext uri="{FF2B5EF4-FFF2-40B4-BE49-F238E27FC236}">
                <a16:creationId xmlns:a16="http://schemas.microsoft.com/office/drawing/2014/main" id="{CD874735-099D-D945-B55B-85613B4804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0450" y="3316288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1" name="Line 392">
            <a:extLst>
              <a:ext uri="{FF2B5EF4-FFF2-40B4-BE49-F238E27FC236}">
                <a16:creationId xmlns:a16="http://schemas.microsoft.com/office/drawing/2014/main" id="{31B7168F-503E-5041-A18B-32FAFCC4F4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0450" y="3849688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2" name="Line 393">
            <a:extLst>
              <a:ext uri="{FF2B5EF4-FFF2-40B4-BE49-F238E27FC236}">
                <a16:creationId xmlns:a16="http://schemas.microsoft.com/office/drawing/2014/main" id="{3AAFB028-D63A-6D4B-9FF3-812AA365EE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6850" y="3773488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3" name="Line 394">
            <a:extLst>
              <a:ext uri="{FF2B5EF4-FFF2-40B4-BE49-F238E27FC236}">
                <a16:creationId xmlns:a16="http://schemas.microsoft.com/office/drawing/2014/main" id="{95CCCD44-BBFC-FC46-A39B-E1F2BDA89F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6850" y="4306888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4" name="Line 396">
            <a:extLst>
              <a:ext uri="{FF2B5EF4-FFF2-40B4-BE49-F238E27FC236}">
                <a16:creationId xmlns:a16="http://schemas.microsoft.com/office/drawing/2014/main" id="{F0A7DCFB-679F-B642-8169-EB01585F5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0450" y="2859088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5" name="Line 397">
            <a:extLst>
              <a:ext uri="{FF2B5EF4-FFF2-40B4-BE49-F238E27FC236}">
                <a16:creationId xmlns:a16="http://schemas.microsoft.com/office/drawing/2014/main" id="{C77B1EE0-8429-C64B-9149-8F8A0DF03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0450" y="3392488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6" name="Line 398">
            <a:extLst>
              <a:ext uri="{FF2B5EF4-FFF2-40B4-BE49-F238E27FC236}">
                <a16:creationId xmlns:a16="http://schemas.microsoft.com/office/drawing/2014/main" id="{A78E9F18-4F0D-BF42-927D-0665DEF230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36850" y="2859088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7" name="Line 399">
            <a:extLst>
              <a:ext uri="{FF2B5EF4-FFF2-40B4-BE49-F238E27FC236}">
                <a16:creationId xmlns:a16="http://schemas.microsoft.com/office/drawing/2014/main" id="{94675480-DF4A-D048-AC4F-4881B6FB97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36850" y="3392488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8" name="Text Box 400">
            <a:extLst>
              <a:ext uri="{FF2B5EF4-FFF2-40B4-BE49-F238E27FC236}">
                <a16:creationId xmlns:a16="http://schemas.microsoft.com/office/drawing/2014/main" id="{A56DEF31-972E-6D42-862F-2C007436D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2" y="2079516"/>
            <a:ext cx="1790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Process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virtual memory</a:t>
            </a:r>
          </a:p>
        </p:txBody>
      </p:sp>
      <p:sp>
        <p:nvSpPr>
          <p:cNvPr id="63509" name="Text Box 401">
            <a:extLst>
              <a:ext uri="{FF2B5EF4-FFF2-40B4-BE49-F238E27FC236}">
                <a16:creationId xmlns:a16="http://schemas.microsoft.com/office/drawing/2014/main" id="{96C84CF5-F54A-4E4C-B431-A6CF69C47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082" y="2065229"/>
            <a:ext cx="1790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Process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FandolSong" pitchFamily="2" charset="-128"/>
              </a:rPr>
              <a:t>virtual memory</a:t>
            </a:r>
          </a:p>
        </p:txBody>
      </p:sp>
      <p:sp>
        <p:nvSpPr>
          <p:cNvPr id="63510" name="Content Placeholder 2">
            <a:extLst>
              <a:ext uri="{FF2B5EF4-FFF2-40B4-BE49-F238E27FC236}">
                <a16:creationId xmlns:a16="http://schemas.microsoft.com/office/drawing/2014/main" id="{44656A9A-5078-0B41-9C13-CF0797EEE6F2}"/>
              </a:ext>
            </a:extLst>
          </p:cNvPr>
          <p:cNvSpPr txBox="1">
            <a:spLocks/>
          </p:cNvSpPr>
          <p:nvPr/>
        </p:nvSpPr>
        <p:spPr bwMode="auto">
          <a:xfrm>
            <a:off x="5715000" y="2097088"/>
            <a:ext cx="31845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b="0" dirty="0">
                <a:latin typeface="FandolSong" pitchFamily="2" charset="-128"/>
              </a:rPr>
              <a:t>Process 2 maps the shared object</a:t>
            </a:r>
          </a:p>
          <a:p>
            <a:r>
              <a:rPr lang="en-US" altLang="zh-CN" b="0" dirty="0">
                <a:latin typeface="FandolSong" pitchFamily="2" charset="-128"/>
              </a:rPr>
              <a:t>Notice how the virtual addresses can be </a:t>
            </a:r>
            <a:r>
              <a:rPr lang="en-US" altLang="zh-CN" b="0" dirty="0">
                <a:solidFill>
                  <a:srgbClr val="FF0000"/>
                </a:solidFill>
                <a:latin typeface="FandolSong" pitchFamily="2" charset="-128"/>
              </a:rPr>
              <a:t>different</a:t>
            </a:r>
            <a:endParaRPr lang="en-US" altLang="zh-CN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A5B4C1DC-3625-3440-831B-0C4D99AF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0AF89-C28E-5F4C-8E7E-1CB57DCDE44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88A4C59-9427-C047-AD44-3E3F9E844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Private Object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oppose to shared object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Changes made to an area mapped to a private object are not visible to other processes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Any writes that the process makes to the area are not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reflected to the object on disk.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Private Area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Like shared area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249189BD-7C23-364F-9A40-C07B02793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Private object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98C379BE-E940-8E4F-A6C8-62DE0AB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71FC19-FD56-4B47-9DD5-F2E2F621B6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36E5CA3-1543-CA48-8934-CB8CB784B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95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private object begins life in the same way as a shared object, with only one copy of the private object stored in physical memory. 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DDF4F0C3-8243-2546-98AB-BA91DB4BC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Copy-on-Write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7A7B6074-2BF7-8841-AC2B-6AB4978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B0FD0B-B91F-834A-B19D-6303B7DD2F0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CA386AF-5DBC-4446-AE48-C6EE57D79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1600200"/>
            <a:ext cx="8547100" cy="4732338"/>
          </a:xfrm>
          <a:noFill/>
        </p:spPr>
        <p:txBody>
          <a:bodyPr lIns="90487" tIns="44450" rIns="90487" bIns="44450"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To create a new process using fork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Copy-On-Write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make pages of  writeable areas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read-only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flag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vm_area_struct</a:t>
            </a:r>
            <a:r>
              <a:rPr lang="en-US" altLang="zh-CN" sz="2400">
                <a:ea typeface="宋体" panose="02010600030101010101" pitchFamily="2" charset="-122"/>
              </a:rPr>
              <a:t> for these areas as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sz="2400">
                <a:ea typeface="宋体" panose="02010600030101010101" pitchFamily="2" charset="-122"/>
              </a:rPr>
              <a:t> “copy-on-write”.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writes by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either</a:t>
            </a:r>
            <a:r>
              <a:rPr lang="en-US" altLang="zh-CN" sz="2400">
                <a:ea typeface="宋体" panose="02010600030101010101" pitchFamily="2" charset="-122"/>
              </a:rPr>
              <a:t> process to these pages will cause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page faults</a:t>
            </a:r>
            <a:endParaRPr lang="en-US" altLang="zh-CN" sz="2400">
              <a:ea typeface="宋体" panose="02010600030101010101" pitchFamily="2" charset="-122"/>
            </a:endParaRPr>
          </a:p>
          <a:p>
            <a:pPr lvl="3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fault handler recognizes copy-on-write, makes a copy of the page, and restores write permissions.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29AE610-4A51-C94B-BE84-8CCD6B7D8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Fork() revisted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79">
            <a:extLst>
              <a:ext uri="{FF2B5EF4-FFF2-40B4-BE49-F238E27FC236}">
                <a16:creationId xmlns:a16="http://schemas.microsoft.com/office/drawing/2014/main" id="{46C974C3-43F7-E647-8C2C-3E549267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536733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FandolSong" pitchFamily="2" charset="-128"/>
            </a:endParaRPr>
          </a:p>
        </p:txBody>
      </p:sp>
      <p:sp>
        <p:nvSpPr>
          <p:cNvPr id="70659" name="Text Box 380">
            <a:extLst>
              <a:ext uri="{FF2B5EF4-FFF2-40B4-BE49-F238E27FC236}">
                <a16:creationId xmlns:a16="http://schemas.microsoft.com/office/drawing/2014/main" id="{E6760B87-AA59-E246-932C-F1FA1223B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897" y="5951171"/>
            <a:ext cx="29354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Private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copy-on-write object</a:t>
            </a:r>
          </a:p>
        </p:txBody>
      </p:sp>
      <p:sp>
        <p:nvSpPr>
          <p:cNvPr id="70660" name="Rectangle 382">
            <a:extLst>
              <a:ext uri="{FF2B5EF4-FFF2-40B4-BE49-F238E27FC236}">
                <a16:creationId xmlns:a16="http://schemas.microsoft.com/office/drawing/2014/main" id="{B23025B9-2463-C84F-AEE1-4776E92A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547938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FandolSong" pitchFamily="2" charset="-128"/>
            </a:endParaRPr>
          </a:p>
        </p:txBody>
      </p:sp>
      <p:sp>
        <p:nvSpPr>
          <p:cNvPr id="70661" name="Text Box 383">
            <a:extLst>
              <a:ext uri="{FF2B5EF4-FFF2-40B4-BE49-F238E27FC236}">
                <a16:creationId xmlns:a16="http://schemas.microsoft.com/office/drawing/2014/main" id="{AFA912BA-6470-8740-827B-FDA063140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1684338"/>
            <a:ext cx="1346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memory</a:t>
            </a:r>
          </a:p>
        </p:txBody>
      </p:sp>
      <p:sp>
        <p:nvSpPr>
          <p:cNvPr id="70662" name="Rectangle 385">
            <a:extLst>
              <a:ext uri="{FF2B5EF4-FFF2-40B4-BE49-F238E27FC236}">
                <a16:creationId xmlns:a16="http://schemas.microsoft.com/office/drawing/2014/main" id="{498D6E46-0A53-CF4B-995C-D26B5A2E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2547938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FandolSong" pitchFamily="2" charset="-128"/>
            </a:endParaRPr>
          </a:p>
        </p:txBody>
      </p:sp>
      <p:sp>
        <p:nvSpPr>
          <p:cNvPr id="70663" name="Rectangle 386">
            <a:extLst>
              <a:ext uri="{FF2B5EF4-FFF2-40B4-BE49-F238E27FC236}">
                <a16:creationId xmlns:a16="http://schemas.microsoft.com/office/drawing/2014/main" id="{19B300A4-1D35-FA4A-88EB-ADE7223E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2547938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FandolSong" pitchFamily="2" charset="-128"/>
            </a:endParaRPr>
          </a:p>
        </p:txBody>
      </p:sp>
      <p:sp>
        <p:nvSpPr>
          <p:cNvPr id="70664" name="Rectangle 388">
            <a:extLst>
              <a:ext uri="{FF2B5EF4-FFF2-40B4-BE49-F238E27FC236}">
                <a16:creationId xmlns:a16="http://schemas.microsoft.com/office/drawing/2014/main" id="{244DD46F-4874-8845-9242-4A32B3B8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70033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FandolSong" pitchFamily="2" charset="-128"/>
            </a:endParaRPr>
          </a:p>
        </p:txBody>
      </p:sp>
      <p:sp>
        <p:nvSpPr>
          <p:cNvPr id="70665" name="Rectangle 389">
            <a:extLst>
              <a:ext uri="{FF2B5EF4-FFF2-40B4-BE49-F238E27FC236}">
                <a16:creationId xmlns:a16="http://schemas.microsoft.com/office/drawing/2014/main" id="{5FD15893-9D28-3140-BDF7-EB683EEF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315753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FandolSong" pitchFamily="2" charset="-128"/>
            </a:endParaRPr>
          </a:p>
        </p:txBody>
      </p:sp>
      <p:sp>
        <p:nvSpPr>
          <p:cNvPr id="70666" name="Rectangle 390">
            <a:extLst>
              <a:ext uri="{FF2B5EF4-FFF2-40B4-BE49-F238E27FC236}">
                <a16:creationId xmlns:a16="http://schemas.microsoft.com/office/drawing/2014/main" id="{1FFB3658-F29E-9E4B-8314-D9910EE3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361473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FandolSong" pitchFamily="2" charset="-128"/>
            </a:endParaRPr>
          </a:p>
        </p:txBody>
      </p:sp>
      <p:sp>
        <p:nvSpPr>
          <p:cNvPr id="70667" name="Line 391">
            <a:extLst>
              <a:ext uri="{FF2B5EF4-FFF2-40B4-BE49-F238E27FC236}">
                <a16:creationId xmlns:a16="http://schemas.microsoft.com/office/drawing/2014/main" id="{CE2535A8-DB17-EA41-8455-61D631B4CD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9550" y="3157538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0668" name="Line 392">
            <a:extLst>
              <a:ext uri="{FF2B5EF4-FFF2-40B4-BE49-F238E27FC236}">
                <a16:creationId xmlns:a16="http://schemas.microsoft.com/office/drawing/2014/main" id="{AD67DF17-D976-0549-839A-E7DBF5657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9550" y="3690938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0669" name="Line 393">
            <a:extLst>
              <a:ext uri="{FF2B5EF4-FFF2-40B4-BE49-F238E27FC236}">
                <a16:creationId xmlns:a16="http://schemas.microsoft.com/office/drawing/2014/main" id="{DB4A30C2-4AE9-474E-B962-EA70981E2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950" y="3614738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0670" name="Line 394">
            <a:extLst>
              <a:ext uri="{FF2B5EF4-FFF2-40B4-BE49-F238E27FC236}">
                <a16:creationId xmlns:a16="http://schemas.microsoft.com/office/drawing/2014/main" id="{F42225B3-12B6-0F46-9F1F-EAA0F45E8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950" y="4148138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0671" name="Line 396">
            <a:extLst>
              <a:ext uri="{FF2B5EF4-FFF2-40B4-BE49-F238E27FC236}">
                <a16:creationId xmlns:a16="http://schemas.microsoft.com/office/drawing/2014/main" id="{CAA58111-89B3-3748-99D8-0EF9B959C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9550" y="2700338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0672" name="Line 397">
            <a:extLst>
              <a:ext uri="{FF2B5EF4-FFF2-40B4-BE49-F238E27FC236}">
                <a16:creationId xmlns:a16="http://schemas.microsoft.com/office/drawing/2014/main" id="{86F17616-9F3B-6A43-9C68-E61420B81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9550" y="3233738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0673" name="Line 398">
            <a:extLst>
              <a:ext uri="{FF2B5EF4-FFF2-40B4-BE49-F238E27FC236}">
                <a16:creationId xmlns:a16="http://schemas.microsoft.com/office/drawing/2014/main" id="{B36A4174-87D0-1945-A9F2-E672E67FD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25950" y="2700338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0674" name="Line 399">
            <a:extLst>
              <a:ext uri="{FF2B5EF4-FFF2-40B4-BE49-F238E27FC236}">
                <a16:creationId xmlns:a16="http://schemas.microsoft.com/office/drawing/2014/main" id="{D01DD155-E096-344D-9F06-707B1C5B80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25950" y="3233738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0675" name="Text Box 400">
            <a:extLst>
              <a:ext uri="{FF2B5EF4-FFF2-40B4-BE49-F238E27FC236}">
                <a16:creationId xmlns:a16="http://schemas.microsoft.com/office/drawing/2014/main" id="{C8009662-6022-B343-9B4F-722B4DB57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502" y="1676033"/>
            <a:ext cx="2268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Process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virtual memory</a:t>
            </a:r>
          </a:p>
        </p:txBody>
      </p:sp>
      <p:sp>
        <p:nvSpPr>
          <p:cNvPr id="70676" name="Text Box 401">
            <a:extLst>
              <a:ext uri="{FF2B5EF4-FFF2-40B4-BE49-F238E27FC236}">
                <a16:creationId xmlns:a16="http://schemas.microsoft.com/office/drawing/2014/main" id="{2D653717-C559-CC46-B05F-B1248696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527" y="1676033"/>
            <a:ext cx="2268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Process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virtual memory</a:t>
            </a:r>
          </a:p>
        </p:txBody>
      </p:sp>
      <p:sp>
        <p:nvSpPr>
          <p:cNvPr id="70677" name="Text Box 410">
            <a:extLst>
              <a:ext uri="{FF2B5EF4-FFF2-40B4-BE49-F238E27FC236}">
                <a16:creationId xmlns:a16="http://schemas.microsoft.com/office/drawing/2014/main" id="{0F96BA40-E699-1943-AB3E-5752C99B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82861"/>
            <a:ext cx="20217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Private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copy-on-write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area</a:t>
            </a:r>
          </a:p>
        </p:txBody>
      </p:sp>
      <p:sp>
        <p:nvSpPr>
          <p:cNvPr id="70678" name="Right Brace 23">
            <a:extLst>
              <a:ext uri="{FF2B5EF4-FFF2-40B4-BE49-F238E27FC236}">
                <a16:creationId xmlns:a16="http://schemas.microsoft.com/office/drawing/2014/main" id="{9999DC10-24B8-F145-99F4-808AA4E3D885}"/>
              </a:ext>
            </a:extLst>
          </p:cNvPr>
          <p:cNvSpPr>
            <a:spLocks/>
          </p:cNvSpPr>
          <p:nvPr/>
        </p:nvSpPr>
        <p:spPr bwMode="auto">
          <a:xfrm>
            <a:off x="6178550" y="3614738"/>
            <a:ext cx="146050" cy="533400"/>
          </a:xfrm>
          <a:prstGeom prst="rightBrace">
            <a:avLst>
              <a:gd name="adj1" fmla="val 8302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0679" name="Title 24">
            <a:extLst>
              <a:ext uri="{FF2B5EF4-FFF2-40B4-BE49-F238E27FC236}">
                <a16:creationId xmlns:a16="http://schemas.microsoft.com/office/drawing/2014/main" id="{7BC26D4E-D990-384A-A769-C1D522B8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a Private COW Object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1A3A2735-DC76-9642-A0AE-62D557D1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FCB7C-0125-AF41-A48E-6D27B66F895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5E37EA5-8615-9D43-9F05-C0F5CF76F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For each process that maps the private object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page table entries for the corresponding private area are flagged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read-only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area struct is flagged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private copy-on-write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 long as neither process attempts to write to its respective private area, they continue to share a single copy of the object in physical memory.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0FE91516-18C1-2049-99C7-36E188EC3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Copy-on-Write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B5DA94A-5483-DC49-84AD-4422B3AC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4DE86-424A-1445-A7A4-A72CB2200C8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8F7BCC4-2456-964F-A401-48B59B272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For each process that maps the private object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As soon as a process attempts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>
                <a:ea typeface="宋体" panose="02010600030101010101" pitchFamily="2" charset="-122"/>
              </a:rPr>
              <a:t> to some page in the private area, the write triggers a protection fault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fault handler notices that the protection exception was caused by the process trying to write to a page in a private copy-on-write area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C1CE7E2-C2CB-8445-B21F-006D0B825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Copy-on-Write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FCEE49A1-4ABC-E342-8B24-F2311051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07B408-BEDF-014E-925B-0DE76DB943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5333DC9-6ECA-0D48-9C09-561DF828E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For each process that maps the private object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fault handler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Creates a new copy of the page in physical memory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Updates the page table entry to point to the new copy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Restores write permissions to the page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617559D-8B5C-B545-B786-F3965084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Copy-on-Write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3F4C5C8D-9986-A249-981A-A61D97A4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858671-1F20-544F-B230-310552C3B3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51">
            <a:extLst>
              <a:ext uri="{FF2B5EF4-FFF2-40B4-BE49-F238E27FC236}">
                <a16:creationId xmlns:a16="http://schemas.microsoft.com/office/drawing/2014/main" id="{8AE28EEF-6C5F-B74E-89E2-CE2C5B14A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733800"/>
            <a:ext cx="3657600" cy="2819400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pgd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page directory address (will be loaded to CR3)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mmap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 list of allocated virtual memory areas</a:t>
            </a: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65B141B0-1F46-9F40-83EC-014986135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5455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C790CB7C-9AC9-DA4D-B7F4-365BD7A0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8450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5128" name="Line 5">
            <a:extLst>
              <a:ext uri="{FF2B5EF4-FFF2-40B4-BE49-F238E27FC236}">
                <a16:creationId xmlns:a16="http://schemas.microsoft.com/office/drawing/2014/main" id="{2F1E7085-72A8-FA47-91CF-918111C17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28917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9" name="Text Box 6">
            <a:extLst>
              <a:ext uri="{FF2B5EF4-FFF2-40B4-BE49-F238E27FC236}">
                <a16:creationId xmlns:a16="http://schemas.microsoft.com/office/drawing/2014/main" id="{2618D819-DDF5-054C-AB37-06577B457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728788"/>
            <a:ext cx="126523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 dirty="0" err="1">
                <a:solidFill>
                  <a:schemeClr val="tx2"/>
                </a:solidFill>
                <a:latin typeface="Helvetica" pitchFamily="2" charset="0"/>
              </a:rPr>
              <a:t>task_struct</a:t>
            </a:r>
            <a:endParaRPr lang="en-US" altLang="zh-CN" sz="1600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5130" name="Text Box 7">
            <a:extLst>
              <a:ext uri="{FF2B5EF4-FFF2-40B4-BE49-F238E27FC236}">
                <a16:creationId xmlns:a16="http://schemas.microsoft.com/office/drawing/2014/main" id="{327414EB-FA9A-F349-9135-9864E51D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1871663"/>
            <a:ext cx="122078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mm_struct</a:t>
            </a:r>
          </a:p>
        </p:txBody>
      </p:sp>
      <p:sp>
        <p:nvSpPr>
          <p:cNvPr id="5131" name="Rectangle 8">
            <a:extLst>
              <a:ext uri="{FF2B5EF4-FFF2-40B4-BE49-F238E27FC236}">
                <a16:creationId xmlns:a16="http://schemas.microsoft.com/office/drawing/2014/main" id="{4A1BF9F2-3E6E-A246-A19F-84345DDF5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43138"/>
            <a:ext cx="1066800" cy="1438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132" name="Rectangle 9">
            <a:extLst>
              <a:ext uri="{FF2B5EF4-FFF2-40B4-BE49-F238E27FC236}">
                <a16:creationId xmlns:a16="http://schemas.microsoft.com/office/drawing/2014/main" id="{A946395E-2B36-F64A-A21F-009D2863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19325"/>
            <a:ext cx="1066800" cy="2095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pgd</a:t>
            </a:r>
          </a:p>
        </p:txBody>
      </p:sp>
      <p:sp>
        <p:nvSpPr>
          <p:cNvPr id="5133" name="Rectangle 10">
            <a:extLst>
              <a:ext uri="{FF2B5EF4-FFF2-40B4-BE49-F238E27FC236}">
                <a16:creationId xmlns:a16="http://schemas.microsoft.com/office/drawing/2014/main" id="{23FE1340-2229-9A46-A64B-70160344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33588"/>
            <a:ext cx="762000" cy="1647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134" name="Rectangle 11">
            <a:extLst>
              <a:ext uri="{FF2B5EF4-FFF2-40B4-BE49-F238E27FC236}">
                <a16:creationId xmlns:a16="http://schemas.microsoft.com/office/drawing/2014/main" id="{543300EE-B418-AB4A-B790-2C7C3625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19325"/>
            <a:ext cx="762000" cy="20955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mm</a:t>
            </a:r>
          </a:p>
        </p:txBody>
      </p:sp>
      <p:sp>
        <p:nvSpPr>
          <p:cNvPr id="5135" name="Rectangle 12">
            <a:extLst>
              <a:ext uri="{FF2B5EF4-FFF2-40B4-BE49-F238E27FC236}">
                <a16:creationId xmlns:a16="http://schemas.microsoft.com/office/drawing/2014/main" id="{BE8AE17B-3B5E-1849-8BD6-D87A8C01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36838"/>
            <a:ext cx="1066800" cy="20955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mmap</a:t>
            </a:r>
          </a:p>
        </p:txBody>
      </p:sp>
      <p:sp>
        <p:nvSpPr>
          <p:cNvPr id="5136" name="Text Box 13">
            <a:extLst>
              <a:ext uri="{FF2B5EF4-FFF2-40B4-BE49-F238E27FC236}">
                <a16:creationId xmlns:a16="http://schemas.microsoft.com/office/drawing/2014/main" id="{93C2B371-AF3A-A04A-8585-9066F4A6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93850"/>
            <a:ext cx="16795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vm_area_struct</a:t>
            </a:r>
          </a:p>
        </p:txBody>
      </p:sp>
      <p:sp>
        <p:nvSpPr>
          <p:cNvPr id="5137" name="Rectangle 14">
            <a:extLst>
              <a:ext uri="{FF2B5EF4-FFF2-40B4-BE49-F238E27FC236}">
                <a16:creationId xmlns:a16="http://schemas.microsoft.com/office/drawing/2014/main" id="{F27CE3E7-AF49-4F41-88E2-DBC4502A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65325"/>
            <a:ext cx="1066800" cy="122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138" name="Rectangle 15">
            <a:extLst>
              <a:ext uri="{FF2B5EF4-FFF2-40B4-BE49-F238E27FC236}">
                <a16:creationId xmlns:a16="http://schemas.microsoft.com/office/drawing/2014/main" id="{50EA9DED-6580-4541-B5A0-AA2F27EB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4151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5139" name="Rectangle 16">
            <a:extLst>
              <a:ext uri="{FF2B5EF4-FFF2-40B4-BE49-F238E27FC236}">
                <a16:creationId xmlns:a16="http://schemas.microsoft.com/office/drawing/2014/main" id="{1C2A4F18-B94A-9C4C-BD6D-77C61FDE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5902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5140" name="Rectangle 17">
            <a:extLst>
              <a:ext uri="{FF2B5EF4-FFF2-40B4-BE49-F238E27FC236}">
                <a16:creationId xmlns:a16="http://schemas.microsoft.com/office/drawing/2014/main" id="{7DFF63CB-FEC1-BE41-B703-78924A303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4947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5141" name="Line 18">
            <a:extLst>
              <a:ext uri="{FF2B5EF4-FFF2-40B4-BE49-F238E27FC236}">
                <a16:creationId xmlns:a16="http://schemas.microsoft.com/office/drawing/2014/main" id="{EF1586B4-985D-2E4A-A60D-FDF0C78B6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0668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42" name="Line 19">
            <a:extLst>
              <a:ext uri="{FF2B5EF4-FFF2-40B4-BE49-F238E27FC236}">
                <a16:creationId xmlns:a16="http://schemas.microsoft.com/office/drawing/2014/main" id="{16CD832A-D050-B346-9D6C-FA964A4CF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011363"/>
            <a:ext cx="0" cy="695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43" name="Line 20">
            <a:extLst>
              <a:ext uri="{FF2B5EF4-FFF2-40B4-BE49-F238E27FC236}">
                <a16:creationId xmlns:a16="http://schemas.microsoft.com/office/drawing/2014/main" id="{71744F63-F36D-B748-BD0B-62A7AE08F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01136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44" name="Rectangle 21">
            <a:extLst>
              <a:ext uri="{FF2B5EF4-FFF2-40B4-BE49-F238E27FC236}">
                <a16:creationId xmlns:a16="http://schemas.microsoft.com/office/drawing/2014/main" id="{B1045290-C5D1-5244-A714-CF951392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33788"/>
            <a:ext cx="1066800" cy="123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145" name="Rectangle 22">
            <a:extLst>
              <a:ext uri="{FF2B5EF4-FFF2-40B4-BE49-F238E27FC236}">
                <a16:creationId xmlns:a16="http://schemas.microsoft.com/office/drawing/2014/main" id="{995657DF-CD96-E745-98C0-61627E78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1156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5146" name="Rectangle 23">
            <a:extLst>
              <a:ext uri="{FF2B5EF4-FFF2-40B4-BE49-F238E27FC236}">
                <a16:creationId xmlns:a16="http://schemas.microsoft.com/office/drawing/2014/main" id="{75EFB644-9315-8740-87A2-096D51D0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2907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5147" name="Rectangle 24">
            <a:extLst>
              <a:ext uri="{FF2B5EF4-FFF2-40B4-BE49-F238E27FC236}">
                <a16:creationId xmlns:a16="http://schemas.microsoft.com/office/drawing/2014/main" id="{EBFB79EF-B1B9-C141-8105-480879FE8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952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5148" name="Rectangle 25">
            <a:extLst>
              <a:ext uri="{FF2B5EF4-FFF2-40B4-BE49-F238E27FC236}">
                <a16:creationId xmlns:a16="http://schemas.microsoft.com/office/drawing/2014/main" id="{53A4DB61-971D-4542-892B-987AA263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03838"/>
            <a:ext cx="1066800" cy="1020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5149" name="Rectangle 26">
            <a:extLst>
              <a:ext uri="{FF2B5EF4-FFF2-40B4-BE49-F238E27FC236}">
                <a16:creationId xmlns:a16="http://schemas.microsoft.com/office/drawing/2014/main" id="{97689120-7113-234A-8FAF-081763CD5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8161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5150" name="Rectangle 27">
            <a:extLst>
              <a:ext uri="{FF2B5EF4-FFF2-40B4-BE49-F238E27FC236}">
                <a16:creationId xmlns:a16="http://schemas.microsoft.com/office/drawing/2014/main" id="{A4CA6B7F-42C7-D94C-BE84-5BFD70079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9912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5151" name="Rectangle 28">
            <a:extLst>
              <a:ext uri="{FF2B5EF4-FFF2-40B4-BE49-F238E27FC236}">
                <a16:creationId xmlns:a16="http://schemas.microsoft.com/office/drawing/2014/main" id="{C61517B6-F406-2C4A-AFCE-AB69B508C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116638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5152" name="Rectangle 29">
            <a:extLst>
              <a:ext uri="{FF2B5EF4-FFF2-40B4-BE49-F238E27FC236}">
                <a16:creationId xmlns:a16="http://schemas.microsoft.com/office/drawing/2014/main" id="{722C6F38-AF0E-D14A-9581-9F47EF25D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957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9247" name="Rectangle 30">
            <a:extLst>
              <a:ext uri="{FF2B5EF4-FFF2-40B4-BE49-F238E27FC236}">
                <a16:creationId xmlns:a16="http://schemas.microsoft.com/office/drawing/2014/main" id="{CAFE0566-F9EC-9940-A952-8C664A1CC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801813"/>
            <a:ext cx="1981200" cy="4383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9248" name="Text Box 31">
            <a:extLst>
              <a:ext uri="{FF2B5EF4-FFF2-40B4-BE49-F238E27FC236}">
                <a16:creationId xmlns:a16="http://schemas.microsoft.com/office/drawing/2014/main" id="{04CE4646-6385-DF4C-9141-5A0CC5B2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1524000"/>
            <a:ext cx="24685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process virtual memory</a:t>
            </a:r>
          </a:p>
        </p:txBody>
      </p:sp>
      <p:sp>
        <p:nvSpPr>
          <p:cNvPr id="5155" name="Rectangle 32">
            <a:extLst>
              <a:ext uri="{FF2B5EF4-FFF2-40B4-BE49-F238E27FC236}">
                <a16:creationId xmlns:a16="http://schemas.microsoft.com/office/drawing/2014/main" id="{59438BA2-91A5-6349-9E5B-FB0086F4D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84700"/>
            <a:ext cx="1981200" cy="104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5156" name="Rectangle 33">
            <a:extLst>
              <a:ext uri="{FF2B5EF4-FFF2-40B4-BE49-F238E27FC236}">
                <a16:creationId xmlns:a16="http://schemas.microsoft.com/office/drawing/2014/main" id="{FB0D40A8-E669-CD48-B362-30C8D1E1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89375"/>
            <a:ext cx="1981200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5157" name="Rectangle 34">
            <a:extLst>
              <a:ext uri="{FF2B5EF4-FFF2-40B4-BE49-F238E27FC236}">
                <a16:creationId xmlns:a16="http://schemas.microsoft.com/office/drawing/2014/main" id="{99DFCA00-1892-1445-B326-05A43902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06688"/>
            <a:ext cx="1981200" cy="487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Helvetica" pitchFamily="34" charset="0"/>
              </a:rPr>
              <a:t>shared libraries</a:t>
            </a:r>
          </a:p>
        </p:txBody>
      </p:sp>
      <p:sp>
        <p:nvSpPr>
          <p:cNvPr id="5158" name="Line 35">
            <a:extLst>
              <a:ext uri="{FF2B5EF4-FFF2-40B4-BE49-F238E27FC236}">
                <a16:creationId xmlns:a16="http://schemas.microsoft.com/office/drawing/2014/main" id="{D2125BC1-06EE-4440-A974-C2D0AF8CD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81213"/>
            <a:ext cx="838200" cy="625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59" name="Line 36">
            <a:extLst>
              <a:ext uri="{FF2B5EF4-FFF2-40B4-BE49-F238E27FC236}">
                <a16:creationId xmlns:a16="http://schemas.microsoft.com/office/drawing/2014/main" id="{F6B0EB05-7517-0646-A0EE-8CBEEC3CE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89175"/>
            <a:ext cx="8382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0" name="Line 37">
            <a:extLst>
              <a:ext uri="{FF2B5EF4-FFF2-40B4-BE49-F238E27FC236}">
                <a16:creationId xmlns:a16="http://schemas.microsoft.com/office/drawing/2014/main" id="{CE8D132F-5610-7D48-A278-8B6B0E7A0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49675"/>
            <a:ext cx="7620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1" name="Line 38">
            <a:extLst>
              <a:ext uri="{FF2B5EF4-FFF2-40B4-BE49-F238E27FC236}">
                <a16:creationId xmlns:a16="http://schemas.microsoft.com/office/drawing/2014/main" id="{ECFF3102-2F59-1544-867D-1D7FB9D14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959225"/>
            <a:ext cx="838200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2" name="Line 39">
            <a:extLst>
              <a:ext uri="{FF2B5EF4-FFF2-40B4-BE49-F238E27FC236}">
                <a16:creationId xmlns:a16="http://schemas.microsoft.com/office/drawing/2014/main" id="{DA8F5BCF-4AAC-2A4C-82C5-EAC7A54BC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654550"/>
            <a:ext cx="838200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3" name="Line 40">
            <a:extLst>
              <a:ext uri="{FF2B5EF4-FFF2-40B4-BE49-F238E27FC236}">
                <a16:creationId xmlns:a16="http://schemas.microsoft.com/office/drawing/2014/main" id="{3A0FDE74-5DEB-524D-8A8C-10139B7A1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51463"/>
            <a:ext cx="838200" cy="277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4" name="Line 41">
            <a:extLst>
              <a:ext uri="{FF2B5EF4-FFF2-40B4-BE49-F238E27FC236}">
                <a16:creationId xmlns:a16="http://schemas.microsoft.com/office/drawing/2014/main" id="{97E7AE27-0A84-0A4B-A693-1D1C99B05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5" name="Line 42">
            <a:extLst>
              <a:ext uri="{FF2B5EF4-FFF2-40B4-BE49-F238E27FC236}">
                <a16:creationId xmlns:a16="http://schemas.microsoft.com/office/drawing/2014/main" id="{24D8A483-8316-C142-AC08-05B482086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0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6" name="Line 43">
            <a:extLst>
              <a:ext uri="{FF2B5EF4-FFF2-40B4-BE49-F238E27FC236}">
                <a16:creationId xmlns:a16="http://schemas.microsoft.com/office/drawing/2014/main" id="{257BD24C-8619-E247-A231-49671CA1D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1156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7" name="Line 44">
            <a:extLst>
              <a:ext uri="{FF2B5EF4-FFF2-40B4-BE49-F238E27FC236}">
                <a16:creationId xmlns:a16="http://schemas.microsoft.com/office/drawing/2014/main" id="{FCDA1801-8395-B344-AE6A-1762F6D978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7244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8" name="Line 45">
            <a:extLst>
              <a:ext uri="{FF2B5EF4-FFF2-40B4-BE49-F238E27FC236}">
                <a16:creationId xmlns:a16="http://schemas.microsoft.com/office/drawing/2014/main" id="{082CC09C-3991-BF4E-82B2-AE69BE7F0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724400"/>
            <a:ext cx="0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69" name="Line 46">
            <a:extLst>
              <a:ext uri="{FF2B5EF4-FFF2-40B4-BE49-F238E27FC236}">
                <a16:creationId xmlns:a16="http://schemas.microsoft.com/office/drawing/2014/main" id="{302F3EEE-232B-3E46-A580-4EE5320DB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28161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264" name="Text Box 47">
            <a:extLst>
              <a:ext uri="{FF2B5EF4-FFF2-40B4-BE49-F238E27FC236}">
                <a16:creationId xmlns:a16="http://schemas.microsoft.com/office/drawing/2014/main" id="{338213BA-2DC8-864F-B53B-A70F7E245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60452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9265" name="Text Box 48">
            <a:extLst>
              <a:ext uri="{FF2B5EF4-FFF2-40B4-BE49-F238E27FC236}">
                <a16:creationId xmlns:a16="http://schemas.microsoft.com/office/drawing/2014/main" id="{0180DEAF-375E-3043-8094-97378A4F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89575"/>
            <a:ext cx="977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x400000</a:t>
            </a:r>
          </a:p>
        </p:txBody>
      </p:sp>
      <p:sp>
        <p:nvSpPr>
          <p:cNvPr id="9266" name="Text Box 49">
            <a:extLst>
              <a:ext uri="{FF2B5EF4-FFF2-40B4-BE49-F238E27FC236}">
                <a16:creationId xmlns:a16="http://schemas.microsoft.com/office/drawing/2014/main" id="{1BB98067-91FB-3C41-82E8-05B682641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376738"/>
            <a:ext cx="977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x600000</a:t>
            </a:r>
          </a:p>
        </p:txBody>
      </p:sp>
      <p:sp>
        <p:nvSpPr>
          <p:cNvPr id="9267" name="Text Box 50">
            <a:extLst>
              <a:ext uri="{FF2B5EF4-FFF2-40B4-BE49-F238E27FC236}">
                <a16:creationId xmlns:a16="http://schemas.microsoft.com/office/drawing/2014/main" id="{F922DBD0-75FC-BC44-B6E1-54BAB2B9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54350"/>
            <a:ext cx="10779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x4000000</a:t>
            </a:r>
          </a:p>
        </p:txBody>
      </p:sp>
      <p:sp>
        <p:nvSpPr>
          <p:cNvPr id="5174" name="Rectangle 52">
            <a:extLst>
              <a:ext uri="{FF2B5EF4-FFF2-40B4-BE49-F238E27FC236}">
                <a16:creationId xmlns:a16="http://schemas.microsoft.com/office/drawing/2014/main" id="{A5821C3E-B8D5-1D4C-ACF6-3311EFFF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6698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5175" name="Rectangle 53">
            <a:extLst>
              <a:ext uri="{FF2B5EF4-FFF2-40B4-BE49-F238E27FC236}">
                <a16:creationId xmlns:a16="http://schemas.microsoft.com/office/drawing/2014/main" id="{7B2B034A-CE72-7A46-A547-1F76D55CC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3703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5176" name="Rectangle 54">
            <a:extLst>
              <a:ext uri="{FF2B5EF4-FFF2-40B4-BE49-F238E27FC236}">
                <a16:creationId xmlns:a16="http://schemas.microsoft.com/office/drawing/2014/main" id="{56F196BA-E8BB-B149-8DFD-E1615D2A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90708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9271" name="Rectangle 57">
            <a:extLst>
              <a:ext uri="{FF2B5EF4-FFF2-40B4-BE49-F238E27FC236}">
                <a16:creationId xmlns:a16="http://schemas.microsoft.com/office/drawing/2014/main" id="{209CD17C-F216-D64E-82FB-582FB47BD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 organizes VM as a collection of “areas”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6" grpId="0" animBg="1"/>
      <p:bldP spid="5127" grpId="0" animBg="1"/>
      <p:bldP spid="5129" grpId="0"/>
      <p:bldP spid="5130" grpId="0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/>
      <p:bldP spid="5137" grpId="0" animBg="1"/>
      <p:bldP spid="5138" grpId="0" animBg="1"/>
      <p:bldP spid="5139" grpId="0" animBg="1"/>
      <p:bldP spid="5140" grpId="0" animBg="1"/>
      <p:bldP spid="5144" grpId="0" animBg="1"/>
      <p:bldP spid="5145" grpId="0" animBg="1"/>
      <p:bldP spid="5146" grpId="0" animBg="1"/>
      <p:bldP spid="5147" grpId="0" animBg="1"/>
      <p:bldP spid="5148" grpId="0" animBg="1"/>
      <p:bldP spid="5149" grpId="0" animBg="1"/>
      <p:bldP spid="5150" grpId="0" animBg="1"/>
      <p:bldP spid="5151" grpId="0" animBg="1"/>
      <p:bldP spid="5152" grpId="0" animBg="1"/>
      <p:bldP spid="5174" grpId="0" animBg="1"/>
      <p:bldP spid="5175" grpId="0" animBg="1"/>
      <p:bldP spid="51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79">
            <a:extLst>
              <a:ext uri="{FF2B5EF4-FFF2-40B4-BE49-F238E27FC236}">
                <a16:creationId xmlns:a16="http://schemas.microsoft.com/office/drawing/2014/main" id="{45CEDB7B-4241-6B41-AFAE-3B7D5C81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53736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27" name="Text Box 380">
            <a:extLst>
              <a:ext uri="{FF2B5EF4-FFF2-40B4-BE49-F238E27FC236}">
                <a16:creationId xmlns:a16="http://schemas.microsoft.com/office/drawing/2014/main" id="{5D8BA8FA-C37A-9C4C-B376-E5AEF35D4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897" y="5936089"/>
            <a:ext cx="29354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Private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copy-on-write object</a:t>
            </a:r>
          </a:p>
        </p:txBody>
      </p:sp>
      <p:sp>
        <p:nvSpPr>
          <p:cNvPr id="77828" name="Rectangle 382">
            <a:extLst>
              <a:ext uri="{FF2B5EF4-FFF2-40B4-BE49-F238E27FC236}">
                <a16:creationId xmlns:a16="http://schemas.microsoft.com/office/drawing/2014/main" id="{17F4C27C-DE0F-5240-99D7-B413FA7DB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554288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29" name="Text Box 383">
            <a:extLst>
              <a:ext uri="{FF2B5EF4-FFF2-40B4-BE49-F238E27FC236}">
                <a16:creationId xmlns:a16="http://schemas.microsoft.com/office/drawing/2014/main" id="{9D9CDD61-7AC2-1145-AAB8-C1ABC064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1690688"/>
            <a:ext cx="13192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memory</a:t>
            </a:r>
          </a:p>
        </p:txBody>
      </p:sp>
      <p:sp>
        <p:nvSpPr>
          <p:cNvPr id="77830" name="Rectangle 385">
            <a:extLst>
              <a:ext uri="{FF2B5EF4-FFF2-40B4-BE49-F238E27FC236}">
                <a16:creationId xmlns:a16="http://schemas.microsoft.com/office/drawing/2014/main" id="{00BEBC36-4FDF-D543-9EC2-76D8CD43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2554288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31" name="Rectangle 386">
            <a:extLst>
              <a:ext uri="{FF2B5EF4-FFF2-40B4-BE49-F238E27FC236}">
                <a16:creationId xmlns:a16="http://schemas.microsoft.com/office/drawing/2014/main" id="{FFF6778B-89E7-3440-BAA1-052993483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2554288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32" name="Rectangle 388">
            <a:extLst>
              <a:ext uri="{FF2B5EF4-FFF2-40B4-BE49-F238E27FC236}">
                <a16:creationId xmlns:a16="http://schemas.microsoft.com/office/drawing/2014/main" id="{86E07C89-64E5-3345-ADF0-19F0772D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73843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33" name="Rectangle 389">
            <a:extLst>
              <a:ext uri="{FF2B5EF4-FFF2-40B4-BE49-F238E27FC236}">
                <a16:creationId xmlns:a16="http://schemas.microsoft.com/office/drawing/2014/main" id="{B8BD375B-74EE-BF4B-B497-2FED0927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316388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34" name="Rectangle 390">
            <a:extLst>
              <a:ext uri="{FF2B5EF4-FFF2-40B4-BE49-F238E27FC236}">
                <a16:creationId xmlns:a16="http://schemas.microsoft.com/office/drawing/2014/main" id="{C3023B91-249E-7449-B5B4-22B9A7F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365283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35" name="Line 391">
            <a:extLst>
              <a:ext uri="{FF2B5EF4-FFF2-40B4-BE49-F238E27FC236}">
                <a16:creationId xmlns:a16="http://schemas.microsoft.com/office/drawing/2014/main" id="{8740718D-49BB-AE45-981F-C58BC3C1BF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9550" y="3163888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36" name="Line 392">
            <a:extLst>
              <a:ext uri="{FF2B5EF4-FFF2-40B4-BE49-F238E27FC236}">
                <a16:creationId xmlns:a16="http://schemas.microsoft.com/office/drawing/2014/main" id="{AE864C7F-3B93-9F43-AEC0-96D74131BB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9550" y="3697288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37" name="Line 393">
            <a:extLst>
              <a:ext uri="{FF2B5EF4-FFF2-40B4-BE49-F238E27FC236}">
                <a16:creationId xmlns:a16="http://schemas.microsoft.com/office/drawing/2014/main" id="{19ECC79F-5CC0-9C43-A6EC-5883DE1711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950" y="3652838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38" name="Line 394">
            <a:extLst>
              <a:ext uri="{FF2B5EF4-FFF2-40B4-BE49-F238E27FC236}">
                <a16:creationId xmlns:a16="http://schemas.microsoft.com/office/drawing/2014/main" id="{7AADBC59-8060-9748-BF55-E83F026C8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950" y="4154488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39" name="Line 396">
            <a:extLst>
              <a:ext uri="{FF2B5EF4-FFF2-40B4-BE49-F238E27FC236}">
                <a16:creationId xmlns:a16="http://schemas.microsoft.com/office/drawing/2014/main" id="{1A96F0FC-C7A1-8F40-AA1D-24D7DC37D3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9550" y="2738438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40" name="Line 397">
            <a:extLst>
              <a:ext uri="{FF2B5EF4-FFF2-40B4-BE49-F238E27FC236}">
                <a16:creationId xmlns:a16="http://schemas.microsoft.com/office/drawing/2014/main" id="{2CE26262-7CB1-3743-ADC6-14C57A7D7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9550" y="3271838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41" name="Line 398">
            <a:extLst>
              <a:ext uri="{FF2B5EF4-FFF2-40B4-BE49-F238E27FC236}">
                <a16:creationId xmlns:a16="http://schemas.microsoft.com/office/drawing/2014/main" id="{9365E383-72CF-BE4E-9A2B-AEC99B8635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2300" y="2738438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42" name="Line 399">
            <a:extLst>
              <a:ext uri="{FF2B5EF4-FFF2-40B4-BE49-F238E27FC236}">
                <a16:creationId xmlns:a16="http://schemas.microsoft.com/office/drawing/2014/main" id="{3F245EEB-EEC2-AD44-A521-9987CF1EC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2300" y="3119438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43" name="Text Box 400">
            <a:extLst>
              <a:ext uri="{FF2B5EF4-FFF2-40B4-BE49-F238E27FC236}">
                <a16:creationId xmlns:a16="http://schemas.microsoft.com/office/drawing/2014/main" id="{8901CAC5-8452-E442-B275-C2DCD7D2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704975"/>
            <a:ext cx="2320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Process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virtual memory</a:t>
            </a:r>
          </a:p>
        </p:txBody>
      </p:sp>
      <p:sp>
        <p:nvSpPr>
          <p:cNvPr id="77844" name="Text Box 401">
            <a:extLst>
              <a:ext uri="{FF2B5EF4-FFF2-40B4-BE49-F238E27FC236}">
                <a16:creationId xmlns:a16="http://schemas.microsoft.com/office/drawing/2014/main" id="{296BA098-B838-0D44-AB9E-A2112EADE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690688"/>
            <a:ext cx="2320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Process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virtual memory</a:t>
            </a:r>
          </a:p>
        </p:txBody>
      </p:sp>
      <p:sp>
        <p:nvSpPr>
          <p:cNvPr id="77845" name="AutoShape 403">
            <a:extLst>
              <a:ext uri="{FF2B5EF4-FFF2-40B4-BE49-F238E27FC236}">
                <a16:creationId xmlns:a16="http://schemas.microsoft.com/office/drawing/2014/main" id="{CD6DB2F5-F4F0-9E4A-AF67-ADDE92A2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3119438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46" name="Text Box 404">
            <a:extLst>
              <a:ext uri="{FF2B5EF4-FFF2-40B4-BE49-F238E27FC236}">
                <a16:creationId xmlns:a16="http://schemas.microsoft.com/office/drawing/2014/main" id="{85866FA3-780C-B244-B816-D14D629E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790" y="2895878"/>
            <a:ext cx="1627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FandolSong" pitchFamily="2" charset="-128"/>
              </a:rPr>
              <a:t>Copy-on-write</a:t>
            </a:r>
          </a:p>
        </p:txBody>
      </p:sp>
      <p:sp>
        <p:nvSpPr>
          <p:cNvPr id="77847" name="Rectangle 405" descr="Wide upward diagonal">
            <a:extLst>
              <a:ext uri="{FF2B5EF4-FFF2-40B4-BE49-F238E27FC236}">
                <a16:creationId xmlns:a16="http://schemas.microsoft.com/office/drawing/2014/main" id="{ECBBC0F3-AEBA-644D-8C08-58ABB79D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119438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48" name="Rectangle 406" descr="Wide upward diagonal">
            <a:extLst>
              <a:ext uri="{FF2B5EF4-FFF2-40B4-BE49-F238E27FC236}">
                <a16:creationId xmlns:a16="http://schemas.microsoft.com/office/drawing/2014/main" id="{73201747-A2F0-2E43-B238-ED0D23E8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4033838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49" name="Rectangle 407" descr="Wide upward diagonal">
            <a:extLst>
              <a:ext uri="{FF2B5EF4-FFF2-40B4-BE49-F238E27FC236}">
                <a16:creationId xmlns:a16="http://schemas.microsoft.com/office/drawing/2014/main" id="{6E758D67-4352-A34B-AB08-A4200CBF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805238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000" b="0" dirty="0">
              <a:latin typeface="FandolSong" pitchFamily="2" charset="-128"/>
            </a:endParaRPr>
          </a:p>
        </p:txBody>
      </p:sp>
      <p:sp>
        <p:nvSpPr>
          <p:cNvPr id="77850" name="Line 408">
            <a:extLst>
              <a:ext uri="{FF2B5EF4-FFF2-40B4-BE49-F238E27FC236}">
                <a16:creationId xmlns:a16="http://schemas.microsoft.com/office/drawing/2014/main" id="{2431C1BD-F290-9449-955A-838E1627B4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2300" y="3805238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51" name="Line 409">
            <a:extLst>
              <a:ext uri="{FF2B5EF4-FFF2-40B4-BE49-F238E27FC236}">
                <a16:creationId xmlns:a16="http://schemas.microsoft.com/office/drawing/2014/main" id="{6C465F26-BC28-8E4A-B76D-5D5BEDBC3A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2300" y="3957638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52" name="Text Box 410">
            <a:extLst>
              <a:ext uri="{FF2B5EF4-FFF2-40B4-BE49-F238E27FC236}">
                <a16:creationId xmlns:a16="http://schemas.microsoft.com/office/drawing/2014/main" id="{4A2F2EA5-6210-DF42-BEAB-6E244CC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491" y="3962568"/>
            <a:ext cx="20201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Write to private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copy-on-write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page</a:t>
            </a:r>
          </a:p>
        </p:txBody>
      </p:sp>
      <p:sp>
        <p:nvSpPr>
          <p:cNvPr id="77853" name="Line 411">
            <a:extLst>
              <a:ext uri="{FF2B5EF4-FFF2-40B4-BE49-F238E27FC236}">
                <a16:creationId xmlns:a16="http://schemas.microsoft.com/office/drawing/2014/main" id="{533DEDE4-4E0F-1D43-8EB5-94719D99E3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8700" y="4110038"/>
            <a:ext cx="40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7854" name="Title 31">
            <a:extLst>
              <a:ext uri="{FF2B5EF4-FFF2-40B4-BE49-F238E27FC236}">
                <a16:creationId xmlns:a16="http://schemas.microsoft.com/office/drawing/2014/main" id="{51A30C78-7FCE-4640-8AC8-FEEE95BB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Revisited: Private COW Objects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04D8F5B8-24A2-8743-B30D-D3F2639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FE7BD-95D1-D040-910B-E8930A719C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6BF797F-7A75-AF40-BB73-F3C64BD52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732338"/>
          </a:xfrm>
          <a:noFill/>
        </p:spPr>
        <p:txBody>
          <a:bodyPr lIns="90487" tIns="44450" rIns="90487" bIns="44450"/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create a new process using fork:</a:t>
            </a:r>
          </a:p>
          <a:p>
            <a:pPr lvl="1">
              <a:lnSpc>
                <a:spcPct val="180000"/>
              </a:lnSpc>
            </a:pPr>
            <a:r>
              <a:rPr lang="en-US" altLang="zh-CN" dirty="0">
                <a:ea typeface="宋体" panose="02010600030101010101" pitchFamily="2" charset="-122"/>
              </a:rPr>
              <a:t>Net result:</a:t>
            </a:r>
          </a:p>
          <a:p>
            <a:pPr lvl="2">
              <a:lnSpc>
                <a:spcPct val="1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copies are deferred until necessary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(i.e., when one of the processes tries to modify a shared page).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0CA9AB6-3DE6-FE48-AFDA-93EE7BB3F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Fork() revisted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0A011B10-5423-2746-9DA3-5F6CB371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BA1268-6F16-264E-BA30-38FB3551A62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D185F33-5E5E-5245-A236-4042B4417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505200"/>
            <a:ext cx="4191000" cy="3048000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vm_prot: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read/write permissions for this area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vm_flags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shared with other processes or private to this process</a:t>
            </a:r>
          </a:p>
        </p:txBody>
      </p:sp>
      <p:sp>
        <p:nvSpPr>
          <p:cNvPr id="11268" name="Rectangle 55">
            <a:extLst>
              <a:ext uri="{FF2B5EF4-FFF2-40B4-BE49-F238E27FC236}">
                <a16:creationId xmlns:a16="http://schemas.microsoft.com/office/drawing/2014/main" id="{61F6027B-5E30-0F4F-A09C-30C453686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 organizes VM as a collection of “areas”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4B787ACA-BCA6-5C4F-860E-02DED669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65455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1DED22DB-9E58-5C40-8D67-7133BE6B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984500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11271" name="Line 5">
            <a:extLst>
              <a:ext uri="{FF2B5EF4-FFF2-40B4-BE49-F238E27FC236}">
                <a16:creationId xmlns:a16="http://schemas.microsoft.com/office/drawing/2014/main" id="{B418B673-BEDB-464A-A6BA-F33D91009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08438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272" name="Text Box 6">
            <a:extLst>
              <a:ext uri="{FF2B5EF4-FFF2-40B4-BE49-F238E27FC236}">
                <a16:creationId xmlns:a16="http://schemas.microsoft.com/office/drawing/2014/main" id="{7A74375D-5B45-7442-9779-2773CD2A4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524000"/>
            <a:ext cx="126523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task_struct</a:t>
            </a:r>
          </a:p>
        </p:txBody>
      </p:sp>
      <p:sp>
        <p:nvSpPr>
          <p:cNvPr id="11273" name="Text Box 7">
            <a:extLst>
              <a:ext uri="{FF2B5EF4-FFF2-40B4-BE49-F238E27FC236}">
                <a16:creationId xmlns:a16="http://schemas.microsoft.com/office/drawing/2014/main" id="{34FE4847-0B31-D34E-B913-B13FE2F66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1666875"/>
            <a:ext cx="122078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mm_struct</a:t>
            </a:r>
          </a:p>
        </p:txBody>
      </p:sp>
      <p:sp>
        <p:nvSpPr>
          <p:cNvPr id="11274" name="Rectangle 8">
            <a:extLst>
              <a:ext uri="{FF2B5EF4-FFF2-40B4-BE49-F238E27FC236}">
                <a16:creationId xmlns:a16="http://schemas.microsoft.com/office/drawing/2014/main" id="{D8B230CF-0747-FC4D-94B9-8FECCD9D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38350"/>
            <a:ext cx="1066800" cy="1438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1275" name="Rectangle 9">
            <a:extLst>
              <a:ext uri="{FF2B5EF4-FFF2-40B4-BE49-F238E27FC236}">
                <a16:creationId xmlns:a16="http://schemas.microsoft.com/office/drawing/2014/main" id="{B41EDB17-78B1-244F-B7B9-F950337B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14538"/>
            <a:ext cx="1066800" cy="2095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pgd</a:t>
            </a:r>
          </a:p>
        </p:txBody>
      </p:sp>
      <p:sp>
        <p:nvSpPr>
          <p:cNvPr id="11276" name="Rectangle 10">
            <a:extLst>
              <a:ext uri="{FF2B5EF4-FFF2-40B4-BE49-F238E27FC236}">
                <a16:creationId xmlns:a16="http://schemas.microsoft.com/office/drawing/2014/main" id="{F2286D9B-DAEC-9747-B3C2-826DF5DA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762000" cy="1647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1277" name="Rectangle 11">
            <a:extLst>
              <a:ext uri="{FF2B5EF4-FFF2-40B4-BE49-F238E27FC236}">
                <a16:creationId xmlns:a16="http://schemas.microsoft.com/office/drawing/2014/main" id="{6FB4017D-4D6A-1C43-9C87-FA3170EB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4538"/>
            <a:ext cx="762000" cy="20955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mm</a:t>
            </a:r>
          </a:p>
        </p:txBody>
      </p:sp>
      <p:sp>
        <p:nvSpPr>
          <p:cNvPr id="11278" name="Rectangle 12">
            <a:extLst>
              <a:ext uri="{FF2B5EF4-FFF2-40B4-BE49-F238E27FC236}">
                <a16:creationId xmlns:a16="http://schemas.microsoft.com/office/drawing/2014/main" id="{9D4F1774-A318-E848-AD08-5500507C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32050"/>
            <a:ext cx="1066800" cy="20955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mmap</a:t>
            </a:r>
          </a:p>
        </p:txBody>
      </p:sp>
      <p:sp>
        <p:nvSpPr>
          <p:cNvPr id="11279" name="Text Box 13">
            <a:extLst>
              <a:ext uri="{FF2B5EF4-FFF2-40B4-BE49-F238E27FC236}">
                <a16:creationId xmlns:a16="http://schemas.microsoft.com/office/drawing/2014/main" id="{48992990-CC4F-D840-9D29-E278EC540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593850"/>
            <a:ext cx="16795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vm_area_struct</a:t>
            </a:r>
          </a:p>
        </p:txBody>
      </p:sp>
      <p:sp>
        <p:nvSpPr>
          <p:cNvPr id="11280" name="Rectangle 14">
            <a:extLst>
              <a:ext uri="{FF2B5EF4-FFF2-40B4-BE49-F238E27FC236}">
                <a16:creationId xmlns:a16="http://schemas.microsoft.com/office/drawing/2014/main" id="{132F241F-5A08-1043-AC66-BCD1827E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65325"/>
            <a:ext cx="1066800" cy="122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1281" name="Rectangle 15">
            <a:extLst>
              <a:ext uri="{FF2B5EF4-FFF2-40B4-BE49-F238E27FC236}">
                <a16:creationId xmlns:a16="http://schemas.microsoft.com/office/drawing/2014/main" id="{CF1EBAF9-A08A-7F40-A02E-F1687854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4151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11282" name="Rectangle 16">
            <a:extLst>
              <a:ext uri="{FF2B5EF4-FFF2-40B4-BE49-F238E27FC236}">
                <a16:creationId xmlns:a16="http://schemas.microsoft.com/office/drawing/2014/main" id="{18D7C3B4-261F-4843-8C4F-54A04326A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5902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11283" name="Rectangle 17">
            <a:extLst>
              <a:ext uri="{FF2B5EF4-FFF2-40B4-BE49-F238E27FC236}">
                <a16:creationId xmlns:a16="http://schemas.microsoft.com/office/drawing/2014/main" id="{7CB915EF-CF02-3542-86D8-38348011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4947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11284" name="Line 18">
            <a:extLst>
              <a:ext uri="{FF2B5EF4-FFF2-40B4-BE49-F238E27FC236}">
                <a16:creationId xmlns:a16="http://schemas.microsoft.com/office/drawing/2014/main" id="{66CC08DE-AFF1-7641-9317-985DFDB4EB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019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285" name="Line 19">
            <a:extLst>
              <a:ext uri="{FF2B5EF4-FFF2-40B4-BE49-F238E27FC236}">
                <a16:creationId xmlns:a16="http://schemas.microsoft.com/office/drawing/2014/main" id="{991F572A-C171-3146-9734-51B3DE24C5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011363"/>
            <a:ext cx="0" cy="490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286" name="Line 20">
            <a:extLst>
              <a:ext uri="{FF2B5EF4-FFF2-40B4-BE49-F238E27FC236}">
                <a16:creationId xmlns:a16="http://schemas.microsoft.com/office/drawing/2014/main" id="{BA2B8207-CF0F-8E41-A1AA-1E449A61B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009775"/>
            <a:ext cx="381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287" name="Rectangle 21">
            <a:extLst>
              <a:ext uri="{FF2B5EF4-FFF2-40B4-BE49-F238E27FC236}">
                <a16:creationId xmlns:a16="http://schemas.microsoft.com/office/drawing/2014/main" id="{8F3AF355-DE57-DB40-B59E-9AC319ED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633788"/>
            <a:ext cx="1066800" cy="123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1288" name="Rectangle 22">
            <a:extLst>
              <a:ext uri="{FF2B5EF4-FFF2-40B4-BE49-F238E27FC236}">
                <a16:creationId xmlns:a16="http://schemas.microsoft.com/office/drawing/2014/main" id="{D8BAEAAE-F6F9-BF4F-A62C-2CCBDDF8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61156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11289" name="Rectangle 23">
            <a:extLst>
              <a:ext uri="{FF2B5EF4-FFF2-40B4-BE49-F238E27FC236}">
                <a16:creationId xmlns:a16="http://schemas.microsoft.com/office/drawing/2014/main" id="{53414A9C-68A9-D44B-BD9A-CFB67238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2907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11290" name="Rectangle 24">
            <a:extLst>
              <a:ext uri="{FF2B5EF4-FFF2-40B4-BE49-F238E27FC236}">
                <a16:creationId xmlns:a16="http://schemas.microsoft.com/office/drawing/2014/main" id="{116CC726-C773-F444-BF36-9A51559A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1952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11291" name="Rectangle 25">
            <a:extLst>
              <a:ext uri="{FF2B5EF4-FFF2-40B4-BE49-F238E27FC236}">
                <a16:creationId xmlns:a16="http://schemas.microsoft.com/office/drawing/2014/main" id="{39EF99F6-2B2C-7343-872D-53E385D2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03838"/>
            <a:ext cx="1066800" cy="1020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1292" name="Rectangle 26">
            <a:extLst>
              <a:ext uri="{FF2B5EF4-FFF2-40B4-BE49-F238E27FC236}">
                <a16:creationId xmlns:a16="http://schemas.microsoft.com/office/drawing/2014/main" id="{A8B73613-34CF-4B4A-AB25-85BB8BF65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1613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vm_end</a:t>
            </a:r>
          </a:p>
        </p:txBody>
      </p:sp>
      <p:sp>
        <p:nvSpPr>
          <p:cNvPr id="11293" name="Rectangle 27">
            <a:extLst>
              <a:ext uri="{FF2B5EF4-FFF2-40B4-BE49-F238E27FC236}">
                <a16:creationId xmlns:a16="http://schemas.microsoft.com/office/drawing/2014/main" id="{F8D32354-F71C-A941-93AA-139DC5E80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99125"/>
            <a:ext cx="1066800" cy="207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vm_prot</a:t>
            </a:r>
          </a:p>
        </p:txBody>
      </p:sp>
      <p:sp>
        <p:nvSpPr>
          <p:cNvPr id="11294" name="Rectangle 28">
            <a:extLst>
              <a:ext uri="{FF2B5EF4-FFF2-40B4-BE49-F238E27FC236}">
                <a16:creationId xmlns:a16="http://schemas.microsoft.com/office/drawing/2014/main" id="{D4D45D15-2E20-8949-92BA-18EB399D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116638"/>
            <a:ext cx="1066800" cy="207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vm_next</a:t>
            </a:r>
          </a:p>
        </p:txBody>
      </p:sp>
      <p:sp>
        <p:nvSpPr>
          <p:cNvPr id="11295" name="Rectangle 29">
            <a:extLst>
              <a:ext uri="{FF2B5EF4-FFF2-40B4-BE49-F238E27FC236}">
                <a16:creationId xmlns:a16="http://schemas.microsoft.com/office/drawing/2014/main" id="{4D5E4612-D44D-1440-BA9B-26AA5EC2F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89575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vm_start</a:t>
            </a:r>
          </a:p>
        </p:txBody>
      </p:sp>
      <p:sp>
        <p:nvSpPr>
          <p:cNvPr id="11296" name="Rectangle 30">
            <a:extLst>
              <a:ext uri="{FF2B5EF4-FFF2-40B4-BE49-F238E27FC236}">
                <a16:creationId xmlns:a16="http://schemas.microsoft.com/office/drawing/2014/main" id="{D4A939D7-1B91-B643-BF56-9870BFE2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01813"/>
            <a:ext cx="1981200" cy="4383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1297" name="Text Box 31">
            <a:extLst>
              <a:ext uri="{FF2B5EF4-FFF2-40B4-BE49-F238E27FC236}">
                <a16:creationId xmlns:a16="http://schemas.microsoft.com/office/drawing/2014/main" id="{49688FBB-230A-FD45-947E-43911E72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1524000"/>
            <a:ext cx="24685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process virtual memory</a:t>
            </a:r>
          </a:p>
        </p:txBody>
      </p:sp>
      <p:sp>
        <p:nvSpPr>
          <p:cNvPr id="86" name="Rectangle 32">
            <a:extLst>
              <a:ext uri="{FF2B5EF4-FFF2-40B4-BE49-F238E27FC236}">
                <a16:creationId xmlns:a16="http://schemas.microsoft.com/office/drawing/2014/main" id="{8CDAD602-4AE6-2B48-9440-9CAF0A41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84700"/>
            <a:ext cx="1981200" cy="104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text</a:t>
            </a:r>
          </a:p>
        </p:txBody>
      </p:sp>
      <p:sp>
        <p:nvSpPr>
          <p:cNvPr id="87" name="Rectangle 33">
            <a:extLst>
              <a:ext uri="{FF2B5EF4-FFF2-40B4-BE49-F238E27FC236}">
                <a16:creationId xmlns:a16="http://schemas.microsoft.com/office/drawing/2014/main" id="{1C6BA8DF-DA58-C84E-BEFF-E5D8F80B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89375"/>
            <a:ext cx="1981200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data</a:t>
            </a:r>
          </a:p>
        </p:txBody>
      </p:sp>
      <p:sp>
        <p:nvSpPr>
          <p:cNvPr id="88" name="Rectangle 34">
            <a:extLst>
              <a:ext uri="{FF2B5EF4-FFF2-40B4-BE49-F238E27FC236}">
                <a16:creationId xmlns:a16="http://schemas.microsoft.com/office/drawing/2014/main" id="{300B00E0-B6AF-9945-86E9-6C45F17E5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06688"/>
            <a:ext cx="1981200" cy="487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Helvetica" pitchFamily="34" charset="0"/>
              </a:rPr>
              <a:t>shared libraries</a:t>
            </a:r>
          </a:p>
        </p:txBody>
      </p:sp>
      <p:sp>
        <p:nvSpPr>
          <p:cNvPr id="11301" name="Line 35">
            <a:extLst>
              <a:ext uri="{FF2B5EF4-FFF2-40B4-BE49-F238E27FC236}">
                <a16:creationId xmlns:a16="http://schemas.microsoft.com/office/drawing/2014/main" id="{495D69A5-268D-514F-ACAB-4CF2E0024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081213"/>
            <a:ext cx="838200" cy="625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02" name="Line 36">
            <a:extLst>
              <a:ext uri="{FF2B5EF4-FFF2-40B4-BE49-F238E27FC236}">
                <a16:creationId xmlns:a16="http://schemas.microsoft.com/office/drawing/2014/main" id="{002AA89C-AFEC-FC40-A6DB-2A8D50188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89175"/>
            <a:ext cx="8382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03" name="Line 37">
            <a:extLst>
              <a:ext uri="{FF2B5EF4-FFF2-40B4-BE49-F238E27FC236}">
                <a16:creationId xmlns:a16="http://schemas.microsoft.com/office/drawing/2014/main" id="{1FBBE0EC-743A-D745-8DAC-42A2828E7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49675"/>
            <a:ext cx="762000" cy="13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04" name="Line 38">
            <a:extLst>
              <a:ext uri="{FF2B5EF4-FFF2-40B4-BE49-F238E27FC236}">
                <a16:creationId xmlns:a16="http://schemas.microsoft.com/office/drawing/2014/main" id="{7058AA67-7363-FC4E-8A91-364227D48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959225"/>
            <a:ext cx="838200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05" name="Line 39">
            <a:extLst>
              <a:ext uri="{FF2B5EF4-FFF2-40B4-BE49-F238E27FC236}">
                <a16:creationId xmlns:a16="http://schemas.microsoft.com/office/drawing/2014/main" id="{4DE496DF-ECFB-084C-9F32-D89F1436C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54550"/>
            <a:ext cx="838200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06" name="Line 40">
            <a:extLst>
              <a:ext uri="{FF2B5EF4-FFF2-40B4-BE49-F238E27FC236}">
                <a16:creationId xmlns:a16="http://schemas.microsoft.com/office/drawing/2014/main" id="{C5A7E0F7-A0AE-1343-809B-2E43ABF97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351463"/>
            <a:ext cx="838200" cy="277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07" name="Line 41">
            <a:extLst>
              <a:ext uri="{FF2B5EF4-FFF2-40B4-BE49-F238E27FC236}">
                <a16:creationId xmlns:a16="http://schemas.microsoft.com/office/drawing/2014/main" id="{65A0E8B3-C1C4-474F-A5FB-DFC1286F58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124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08" name="Line 42">
            <a:extLst>
              <a:ext uri="{FF2B5EF4-FFF2-40B4-BE49-F238E27FC236}">
                <a16:creationId xmlns:a16="http://schemas.microsoft.com/office/drawing/2014/main" id="{BC671859-07E9-F341-AE93-42A5B4214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124200"/>
            <a:ext cx="0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09" name="Line 43">
            <a:extLst>
              <a:ext uri="{FF2B5EF4-FFF2-40B4-BE49-F238E27FC236}">
                <a16:creationId xmlns:a16="http://schemas.microsoft.com/office/drawing/2014/main" id="{037A19AB-9371-B843-BE6F-4F5016866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61156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10" name="Line 44">
            <a:extLst>
              <a:ext uri="{FF2B5EF4-FFF2-40B4-BE49-F238E27FC236}">
                <a16:creationId xmlns:a16="http://schemas.microsoft.com/office/drawing/2014/main" id="{0610C80A-3464-7F4F-BDA3-07F6547878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7244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11" name="Line 45">
            <a:extLst>
              <a:ext uri="{FF2B5EF4-FFF2-40B4-BE49-F238E27FC236}">
                <a16:creationId xmlns:a16="http://schemas.microsoft.com/office/drawing/2014/main" id="{1E35221E-7202-1848-B00A-9FA7D1180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24400"/>
            <a:ext cx="0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12" name="Line 46">
            <a:extLst>
              <a:ext uri="{FF2B5EF4-FFF2-40B4-BE49-F238E27FC236}">
                <a16:creationId xmlns:a16="http://schemas.microsoft.com/office/drawing/2014/main" id="{A06CAE5B-51B5-CB43-81A2-E021CB53B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28161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313" name="Text Box 47">
            <a:extLst>
              <a:ext uri="{FF2B5EF4-FFF2-40B4-BE49-F238E27FC236}">
                <a16:creationId xmlns:a16="http://schemas.microsoft.com/office/drawing/2014/main" id="{C7287209-5BCC-3442-BD06-6328F4E6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363" y="60452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1314" name="Text Box 48">
            <a:extLst>
              <a:ext uri="{FF2B5EF4-FFF2-40B4-BE49-F238E27FC236}">
                <a16:creationId xmlns:a16="http://schemas.microsoft.com/office/drawing/2014/main" id="{A78C53D5-4ADE-A64D-97A5-C68D6BA8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489575"/>
            <a:ext cx="977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0x400000</a:t>
            </a:r>
          </a:p>
        </p:txBody>
      </p:sp>
      <p:sp>
        <p:nvSpPr>
          <p:cNvPr id="11315" name="Text Box 49">
            <a:extLst>
              <a:ext uri="{FF2B5EF4-FFF2-40B4-BE49-F238E27FC236}">
                <a16:creationId xmlns:a16="http://schemas.microsoft.com/office/drawing/2014/main" id="{28F046CD-0577-E349-8755-91C36BB9C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376738"/>
            <a:ext cx="977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x600000</a:t>
            </a:r>
          </a:p>
        </p:txBody>
      </p:sp>
      <p:sp>
        <p:nvSpPr>
          <p:cNvPr id="11316" name="Text Box 50">
            <a:extLst>
              <a:ext uri="{FF2B5EF4-FFF2-40B4-BE49-F238E27FC236}">
                <a16:creationId xmlns:a16="http://schemas.microsoft.com/office/drawing/2014/main" id="{09A0F064-2C0F-0844-8F7A-36112EE9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54350"/>
            <a:ext cx="10779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x4000000</a:t>
            </a:r>
          </a:p>
        </p:txBody>
      </p:sp>
      <p:sp>
        <p:nvSpPr>
          <p:cNvPr id="11317" name="Rectangle 52">
            <a:extLst>
              <a:ext uri="{FF2B5EF4-FFF2-40B4-BE49-F238E27FC236}">
                <a16:creationId xmlns:a16="http://schemas.microsoft.com/office/drawing/2014/main" id="{541EC4E8-5C6E-8048-AF3C-D8EC75ED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56698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11318" name="Rectangle 53">
            <a:extLst>
              <a:ext uri="{FF2B5EF4-FFF2-40B4-BE49-F238E27FC236}">
                <a16:creationId xmlns:a16="http://schemas.microsoft.com/office/drawing/2014/main" id="{E7D5D7CF-957B-C04E-815B-C35A14EC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3703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  <p:sp>
        <p:nvSpPr>
          <p:cNvPr id="11319" name="Rectangle 54">
            <a:extLst>
              <a:ext uri="{FF2B5EF4-FFF2-40B4-BE49-F238E27FC236}">
                <a16:creationId xmlns:a16="http://schemas.microsoft.com/office/drawing/2014/main" id="{7132CC1E-DDA5-AE40-8045-CFD4F1F00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907088"/>
            <a:ext cx="1066800" cy="209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Helvetica" pitchFamily="2" charset="0"/>
              </a:rPr>
              <a:t>vm_flags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94ACA841-CFCA-F543-8480-15CAD7F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E9450-A265-B44B-9FD3-8E97269D4C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40">
            <a:extLst>
              <a:ext uri="{FF2B5EF4-FFF2-40B4-BE49-F238E27FC236}">
                <a16:creationId xmlns:a16="http://schemas.microsoft.com/office/drawing/2014/main" id="{EAEC07AE-C08C-1F41-9038-E6E46ED6D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H="1">
            <a:off x="5257800" y="1676400"/>
            <a:ext cx="3505200" cy="4656138"/>
          </a:xfrm>
          <a:noFill/>
        </p:spPr>
        <p:txBody>
          <a:bodyPr lIns="90487" tIns="44450" rIns="90487" bIns="44450"/>
          <a:lstStyle/>
          <a:p>
            <a:r>
              <a:rPr lang="en-US" altLang="zh-CN" sz="2400">
                <a:ea typeface="宋体" panose="02010600030101010101" pitchFamily="2" charset="-122"/>
              </a:rPr>
              <a:t>Is the VA legal?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i.e. is it in an area defined by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vm_area_struct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not then signal segmentation violation (e.g. (1))</a:t>
            </a:r>
          </a:p>
        </p:txBody>
      </p:sp>
      <p:grpSp>
        <p:nvGrpSpPr>
          <p:cNvPr id="13316" name="Group 50">
            <a:extLst>
              <a:ext uri="{FF2B5EF4-FFF2-40B4-BE49-F238E27FC236}">
                <a16:creationId xmlns:a16="http://schemas.microsoft.com/office/drawing/2014/main" id="{EF59ED80-63FE-5045-92EC-D4ADB4D639D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0"/>
            <a:ext cx="5029200" cy="4799013"/>
            <a:chOff x="96" y="672"/>
            <a:chExt cx="3168" cy="3312"/>
          </a:xfrm>
        </p:grpSpPr>
        <p:sp>
          <p:nvSpPr>
            <p:cNvPr id="13318" name="Text Box 3">
              <a:extLst>
                <a:ext uri="{FF2B5EF4-FFF2-40B4-BE49-F238E27FC236}">
                  <a16:creationId xmlns:a16="http://schemas.microsoft.com/office/drawing/2014/main" id="{15106A8C-37DF-3249-B923-3E66195EF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912"/>
              <a:ext cx="105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vm_area_struct</a:t>
              </a:r>
            </a:p>
          </p:txBody>
        </p:sp>
        <p:grpSp>
          <p:nvGrpSpPr>
            <p:cNvPr id="13319" name="Group 4">
              <a:extLst>
                <a:ext uri="{FF2B5EF4-FFF2-40B4-BE49-F238E27FC236}">
                  <a16:creationId xmlns:a16="http://schemas.microsoft.com/office/drawing/2014/main" id="{1409F710-1750-7145-9266-7D5A6C31A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152"/>
              <a:ext cx="672" cy="720"/>
              <a:chOff x="2352" y="1104"/>
              <a:chExt cx="672" cy="720"/>
            </a:xfrm>
          </p:grpSpPr>
          <p:sp>
            <p:nvSpPr>
              <p:cNvPr id="13359" name="Rectangle 5">
                <a:extLst>
                  <a:ext uri="{FF2B5EF4-FFF2-40B4-BE49-F238E27FC236}">
                    <a16:creationId xmlns:a16="http://schemas.microsoft.com/office/drawing/2014/main" id="{FB1E6B73-7F89-904E-A73C-854D2167B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13360" name="Rectangle 6">
                <a:extLst>
                  <a:ext uri="{FF2B5EF4-FFF2-40B4-BE49-F238E27FC236}">
                    <a16:creationId xmlns:a16="http://schemas.microsoft.com/office/drawing/2014/main" id="{E6397BF0-D156-7040-8EEC-4AF37D08F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vm_end</a:t>
                </a:r>
              </a:p>
            </p:txBody>
          </p:sp>
          <p:sp>
            <p:nvSpPr>
              <p:cNvPr id="13361" name="Rectangle 7">
                <a:extLst>
                  <a:ext uri="{FF2B5EF4-FFF2-40B4-BE49-F238E27FC236}">
                    <a16:creationId xmlns:a16="http://schemas.microsoft.com/office/drawing/2014/main" id="{9D53B925-937D-1A49-B9F9-58779D47D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r/o</a:t>
                </a:r>
              </a:p>
            </p:txBody>
          </p:sp>
          <p:sp>
            <p:nvSpPr>
              <p:cNvPr id="13362" name="Rectangle 8">
                <a:extLst>
                  <a:ext uri="{FF2B5EF4-FFF2-40B4-BE49-F238E27FC236}">
                    <a16:creationId xmlns:a16="http://schemas.microsoft.com/office/drawing/2014/main" id="{6AB2A985-5E92-7344-B830-88831056F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vm_next</a:t>
                </a:r>
              </a:p>
            </p:txBody>
          </p:sp>
          <p:sp>
            <p:nvSpPr>
              <p:cNvPr id="13363" name="Rectangle 9">
                <a:extLst>
                  <a:ext uri="{FF2B5EF4-FFF2-40B4-BE49-F238E27FC236}">
                    <a16:creationId xmlns:a16="http://schemas.microsoft.com/office/drawing/2014/main" id="{C9CEB23A-5070-AF47-BC8B-0973B9AF1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vm_start</a:t>
                </a:r>
              </a:p>
            </p:txBody>
          </p:sp>
        </p:grpSp>
        <p:grpSp>
          <p:nvGrpSpPr>
            <p:cNvPr id="13320" name="Group 10">
              <a:extLst>
                <a:ext uri="{FF2B5EF4-FFF2-40B4-BE49-F238E27FC236}">
                  <a16:creationId xmlns:a16="http://schemas.microsoft.com/office/drawing/2014/main" id="{F07F2154-1DCF-5448-BD89-79E906710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112"/>
              <a:ext cx="672" cy="720"/>
              <a:chOff x="2352" y="1104"/>
              <a:chExt cx="672" cy="720"/>
            </a:xfrm>
          </p:grpSpPr>
          <p:sp>
            <p:nvSpPr>
              <p:cNvPr id="13354" name="Rectangle 11">
                <a:extLst>
                  <a:ext uri="{FF2B5EF4-FFF2-40B4-BE49-F238E27FC236}">
                    <a16:creationId xmlns:a16="http://schemas.microsoft.com/office/drawing/2014/main" id="{C66631AB-F09C-324B-B05A-F9E9E60E9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13355" name="Rectangle 12">
                <a:extLst>
                  <a:ext uri="{FF2B5EF4-FFF2-40B4-BE49-F238E27FC236}">
                    <a16:creationId xmlns:a16="http://schemas.microsoft.com/office/drawing/2014/main" id="{D6261392-7AAD-4A48-B34F-F199AE6D2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vm_end</a:t>
                </a:r>
              </a:p>
            </p:txBody>
          </p:sp>
          <p:sp>
            <p:nvSpPr>
              <p:cNvPr id="13356" name="Rectangle 13">
                <a:extLst>
                  <a:ext uri="{FF2B5EF4-FFF2-40B4-BE49-F238E27FC236}">
                    <a16:creationId xmlns:a16="http://schemas.microsoft.com/office/drawing/2014/main" id="{693FC2E6-9B1E-6246-8C69-80967C745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r/w</a:t>
                </a:r>
              </a:p>
            </p:txBody>
          </p:sp>
          <p:sp>
            <p:nvSpPr>
              <p:cNvPr id="13357" name="Rectangle 14">
                <a:extLst>
                  <a:ext uri="{FF2B5EF4-FFF2-40B4-BE49-F238E27FC236}">
                    <a16:creationId xmlns:a16="http://schemas.microsoft.com/office/drawing/2014/main" id="{30FD8320-6BC3-F342-8037-D9ACF757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vm_next</a:t>
                </a:r>
              </a:p>
            </p:txBody>
          </p:sp>
          <p:sp>
            <p:nvSpPr>
              <p:cNvPr id="13358" name="Rectangle 15">
                <a:extLst>
                  <a:ext uri="{FF2B5EF4-FFF2-40B4-BE49-F238E27FC236}">
                    <a16:creationId xmlns:a16="http://schemas.microsoft.com/office/drawing/2014/main" id="{2B77ACE4-1C8A-974F-BCC6-6C2033DDA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vm_start</a:t>
                </a:r>
              </a:p>
            </p:txBody>
          </p:sp>
        </p:grpSp>
        <p:grpSp>
          <p:nvGrpSpPr>
            <p:cNvPr id="13321" name="Group 16">
              <a:extLst>
                <a:ext uri="{FF2B5EF4-FFF2-40B4-BE49-F238E27FC236}">
                  <a16:creationId xmlns:a16="http://schemas.microsoft.com/office/drawing/2014/main" id="{EBA88AAF-5EBE-E640-9AB2-40B8D0546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072"/>
              <a:ext cx="672" cy="720"/>
              <a:chOff x="2352" y="1104"/>
              <a:chExt cx="672" cy="720"/>
            </a:xfrm>
          </p:grpSpPr>
          <p:sp>
            <p:nvSpPr>
              <p:cNvPr id="13349" name="Rectangle 17">
                <a:extLst>
                  <a:ext uri="{FF2B5EF4-FFF2-40B4-BE49-F238E27FC236}">
                    <a16:creationId xmlns:a16="http://schemas.microsoft.com/office/drawing/2014/main" id="{660F4B15-D1FE-2247-B3CC-E7F7DA1E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13350" name="Rectangle 18">
                <a:extLst>
                  <a:ext uri="{FF2B5EF4-FFF2-40B4-BE49-F238E27FC236}">
                    <a16:creationId xmlns:a16="http://schemas.microsoft.com/office/drawing/2014/main" id="{4C7533D9-841B-7949-A7E7-80EA7EAE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vm_end</a:t>
                </a:r>
              </a:p>
            </p:txBody>
          </p:sp>
          <p:sp>
            <p:nvSpPr>
              <p:cNvPr id="13351" name="Rectangle 19">
                <a:extLst>
                  <a:ext uri="{FF2B5EF4-FFF2-40B4-BE49-F238E27FC236}">
                    <a16:creationId xmlns:a16="http://schemas.microsoft.com/office/drawing/2014/main" id="{E7BE3030-7225-9647-8D59-5966C678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r/o</a:t>
                </a:r>
              </a:p>
            </p:txBody>
          </p:sp>
          <p:sp>
            <p:nvSpPr>
              <p:cNvPr id="13352" name="Rectangle 20">
                <a:extLst>
                  <a:ext uri="{FF2B5EF4-FFF2-40B4-BE49-F238E27FC236}">
                    <a16:creationId xmlns:a16="http://schemas.microsoft.com/office/drawing/2014/main" id="{6B103475-ADB3-5C42-AC1D-1A4AF52F6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vm_next</a:t>
                </a:r>
              </a:p>
            </p:txBody>
          </p:sp>
          <p:sp>
            <p:nvSpPr>
              <p:cNvPr id="13353" name="Rectangle 21">
                <a:extLst>
                  <a:ext uri="{FF2B5EF4-FFF2-40B4-BE49-F238E27FC236}">
                    <a16:creationId xmlns:a16="http://schemas.microsoft.com/office/drawing/2014/main" id="{F2BC264D-FDD0-5347-8864-059037D92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vm_start</a:t>
                </a:r>
              </a:p>
            </p:txBody>
          </p:sp>
        </p:grpSp>
        <p:sp>
          <p:nvSpPr>
            <p:cNvPr id="13322" name="Rectangle 22">
              <a:extLst>
                <a:ext uri="{FF2B5EF4-FFF2-40B4-BE49-F238E27FC236}">
                  <a16:creationId xmlns:a16="http://schemas.microsoft.com/office/drawing/2014/main" id="{FCB7EEB9-2420-8C44-9DF9-B99CF273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64"/>
              <a:ext cx="1248" cy="30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3323" name="Text Box 23">
              <a:extLst>
                <a:ext uri="{FF2B5EF4-FFF2-40B4-BE49-F238E27FC236}">
                  <a16:creationId xmlns:a16="http://schemas.microsoft.com/office/drawing/2014/main" id="{D27FC403-3881-6F4C-B5E3-C53212643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672"/>
              <a:ext cx="155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process virtual memory</a:t>
              </a:r>
            </a:p>
          </p:txBody>
        </p:sp>
        <p:sp>
          <p:nvSpPr>
            <p:cNvPr id="7180" name="Rectangle 24">
              <a:extLst>
                <a:ext uri="{FF2B5EF4-FFF2-40B4-BE49-F238E27FC236}">
                  <a16:creationId xmlns:a16="http://schemas.microsoft.com/office/drawing/2014/main" id="{D523BD3C-C4FB-0D40-9519-C9458D88A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784"/>
              <a:ext cx="1248" cy="7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34" charset="0"/>
                </a:rPr>
                <a:t>text</a:t>
              </a:r>
            </a:p>
          </p:txBody>
        </p:sp>
        <p:sp>
          <p:nvSpPr>
            <p:cNvPr id="7181" name="Rectangle 25">
              <a:extLst>
                <a:ext uri="{FF2B5EF4-FFF2-40B4-BE49-F238E27FC236}">
                  <a16:creationId xmlns:a16="http://schemas.microsoft.com/office/drawing/2014/main" id="{4602591B-29EB-0842-B129-950465842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4"/>
              <a:ext cx="1248" cy="4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34" charset="0"/>
                </a:rPr>
                <a:t>data</a:t>
              </a:r>
            </a:p>
          </p:txBody>
        </p:sp>
        <p:sp>
          <p:nvSpPr>
            <p:cNvPr id="7182" name="Rectangle 26">
              <a:extLst>
                <a:ext uri="{FF2B5EF4-FFF2-40B4-BE49-F238E27FC236}">
                  <a16:creationId xmlns:a16="http://schemas.microsoft.com/office/drawing/2014/main" id="{D47855F1-281F-4249-8BC4-41838B401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1248" cy="3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34" charset="0"/>
                </a:rPr>
                <a:t>shared libraries</a:t>
              </a:r>
            </a:p>
          </p:txBody>
        </p:sp>
        <p:sp>
          <p:nvSpPr>
            <p:cNvPr id="13327" name="Line 27">
              <a:extLst>
                <a:ext uri="{FF2B5EF4-FFF2-40B4-BE49-F238E27FC236}">
                  <a16:creationId xmlns:a16="http://schemas.microsoft.com/office/drawing/2014/main" id="{1098FD6E-D0B1-E541-B505-407FE139F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00"/>
              <a:ext cx="52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28" name="Line 28">
              <a:extLst>
                <a:ext uri="{FF2B5EF4-FFF2-40B4-BE49-F238E27FC236}">
                  <a16:creationId xmlns:a16="http://schemas.microsoft.com/office/drawing/2014/main" id="{F472A795-3133-804B-B8CA-71327362B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52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29" name="Line 29">
              <a:extLst>
                <a:ext uri="{FF2B5EF4-FFF2-40B4-BE49-F238E27FC236}">
                  <a16:creationId xmlns:a16="http://schemas.microsoft.com/office/drawing/2014/main" id="{BEF0F9B4-1D86-B043-A5B1-576747961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08"/>
              <a:ext cx="48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0" name="Line 30">
              <a:extLst>
                <a:ext uri="{FF2B5EF4-FFF2-40B4-BE49-F238E27FC236}">
                  <a16:creationId xmlns:a16="http://schemas.microsoft.com/office/drawing/2014/main" id="{607BE9B5-6223-824A-A5E3-E62340442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52"/>
              <a:ext cx="528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1" name="Line 31">
              <a:extLst>
                <a:ext uri="{FF2B5EF4-FFF2-40B4-BE49-F238E27FC236}">
                  <a16:creationId xmlns:a16="http://schemas.microsoft.com/office/drawing/2014/main" id="{F4CF83D3-E770-664F-A327-923A4A469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832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2" name="Line 32">
              <a:extLst>
                <a:ext uri="{FF2B5EF4-FFF2-40B4-BE49-F238E27FC236}">
                  <a16:creationId xmlns:a16="http://schemas.microsoft.com/office/drawing/2014/main" id="{00D088F2-6E7D-554F-9437-7F6C4B68D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12"/>
              <a:ext cx="52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3" name="Line 33">
              <a:extLst>
                <a:ext uri="{FF2B5EF4-FFF2-40B4-BE49-F238E27FC236}">
                  <a16:creationId xmlns:a16="http://schemas.microsoft.com/office/drawing/2014/main" id="{B22EFFEA-5F08-D843-BDE3-079B552D6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82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4" name="Line 34">
              <a:extLst>
                <a:ext uri="{FF2B5EF4-FFF2-40B4-BE49-F238E27FC236}">
                  <a16:creationId xmlns:a16="http://schemas.microsoft.com/office/drawing/2014/main" id="{59B798B8-EC4C-B94B-8826-E93398F8E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2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5" name="Line 35">
              <a:extLst>
                <a:ext uri="{FF2B5EF4-FFF2-40B4-BE49-F238E27FC236}">
                  <a16:creationId xmlns:a16="http://schemas.microsoft.com/office/drawing/2014/main" id="{6E4E890A-04FF-364A-82F2-30A8B4484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11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6" name="Line 36">
              <a:extLst>
                <a:ext uri="{FF2B5EF4-FFF2-40B4-BE49-F238E27FC236}">
                  <a16:creationId xmlns:a16="http://schemas.microsoft.com/office/drawing/2014/main" id="{4DFA3826-F2E4-7741-9FC9-4A981E2F6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78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7" name="Line 37">
              <a:extLst>
                <a:ext uri="{FF2B5EF4-FFF2-40B4-BE49-F238E27FC236}">
                  <a16:creationId xmlns:a16="http://schemas.microsoft.com/office/drawing/2014/main" id="{1C3B9B30-D5A4-B041-8675-58340A0A2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8" name="Line 38">
              <a:extLst>
                <a:ext uri="{FF2B5EF4-FFF2-40B4-BE49-F238E27FC236}">
                  <a16:creationId xmlns:a16="http://schemas.microsoft.com/office/drawing/2014/main" id="{2F46B5D9-14D7-2B4B-82D9-3F14D763F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07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39" name="Text Box 39">
              <a:extLst>
                <a:ext uri="{FF2B5EF4-FFF2-40B4-BE49-F238E27FC236}">
                  <a16:creationId xmlns:a16="http://schemas.microsoft.com/office/drawing/2014/main" id="{437F6F99-0E78-3849-A231-9812D911B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3790"/>
              <a:ext cx="1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340" name="Line 41">
              <a:extLst>
                <a:ext uri="{FF2B5EF4-FFF2-40B4-BE49-F238E27FC236}">
                  <a16:creationId xmlns:a16="http://schemas.microsoft.com/office/drawing/2014/main" id="{C73D0F8D-2DD4-AA4B-A039-64875893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7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41" name="Text Box 42">
              <a:extLst>
                <a:ext uri="{FF2B5EF4-FFF2-40B4-BE49-F238E27FC236}">
                  <a16:creationId xmlns:a16="http://schemas.microsoft.com/office/drawing/2014/main" id="{D7CE1BB8-D08B-1D4E-BE6F-284C9353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2925"/>
              <a:ext cx="41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write</a:t>
              </a:r>
            </a:p>
          </p:txBody>
        </p:sp>
        <p:sp>
          <p:nvSpPr>
            <p:cNvPr id="13342" name="Line 43">
              <a:extLst>
                <a:ext uri="{FF2B5EF4-FFF2-40B4-BE49-F238E27FC236}">
                  <a16:creationId xmlns:a16="http://schemas.microsoft.com/office/drawing/2014/main" id="{494E65A2-322C-BA46-8877-229A7371C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95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43" name="Text Box 44">
              <a:extLst>
                <a:ext uri="{FF2B5EF4-FFF2-40B4-BE49-F238E27FC236}">
                  <a16:creationId xmlns:a16="http://schemas.microsoft.com/office/drawing/2014/main" id="{4C813D37-62F2-0F47-A7AA-C79B43D2C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2445"/>
              <a:ext cx="38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read</a:t>
              </a:r>
            </a:p>
          </p:txBody>
        </p:sp>
        <p:sp>
          <p:nvSpPr>
            <p:cNvPr id="13344" name="Line 45">
              <a:extLst>
                <a:ext uri="{FF2B5EF4-FFF2-40B4-BE49-F238E27FC236}">
                  <a16:creationId xmlns:a16="http://schemas.microsoft.com/office/drawing/2014/main" id="{5E311150-83EC-0D43-A1F3-4BA1842E5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7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345" name="Text Box 46">
              <a:extLst>
                <a:ext uri="{FF2B5EF4-FFF2-40B4-BE49-F238E27FC236}">
                  <a16:creationId xmlns:a16="http://schemas.microsoft.com/office/drawing/2014/main" id="{68C4A1CB-B67D-1446-9DAB-5414FA3B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1920"/>
              <a:ext cx="38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read</a:t>
              </a:r>
            </a:p>
          </p:txBody>
        </p:sp>
        <p:sp>
          <p:nvSpPr>
            <p:cNvPr id="13346" name="Oval 47">
              <a:extLst>
                <a:ext uri="{FF2B5EF4-FFF2-40B4-BE49-F238E27FC236}">
                  <a16:creationId xmlns:a16="http://schemas.microsoft.com/office/drawing/2014/main" id="{E755049B-DD80-0943-BF5A-3FA683252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3347" name="Oval 48">
              <a:extLst>
                <a:ext uri="{FF2B5EF4-FFF2-40B4-BE49-F238E27FC236}">
                  <a16:creationId xmlns:a16="http://schemas.microsoft.com/office/drawing/2014/main" id="{9FD4E455-5D18-4041-9E64-0C7EAB48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3348" name="Oval 49">
              <a:extLst>
                <a:ext uri="{FF2B5EF4-FFF2-40B4-BE49-F238E27FC236}">
                  <a16:creationId xmlns:a16="http://schemas.microsoft.com/office/drawing/2014/main" id="{193A992B-912D-6046-A3CD-9B1EFB326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56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13317" name="Rectangle 51">
            <a:extLst>
              <a:ext uri="{FF2B5EF4-FFF2-40B4-BE49-F238E27FC236}">
                <a16:creationId xmlns:a16="http://schemas.microsoft.com/office/drawing/2014/main" id="{0E2D10D7-CB14-014C-A6CB-F09B616AB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 page fault handling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738F6829-2991-8746-9864-8E8EFC2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53A39-2D78-1D46-8082-F2AAB0697D7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1DBF87F-8691-354B-8EF6-813238D4A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H="1">
            <a:off x="5257800" y="1676400"/>
            <a:ext cx="3657600" cy="4656138"/>
          </a:xfrm>
          <a:noFill/>
        </p:spPr>
        <p:txBody>
          <a:bodyPr lIns="90487" tIns="44450" rIns="90487" bIns="44450"/>
          <a:lstStyle/>
          <a:p>
            <a:r>
              <a:rPr lang="en-US" altLang="zh-CN" sz="2400">
                <a:ea typeface="宋体" panose="02010600030101010101" pitchFamily="2" charset="-122"/>
              </a:rPr>
              <a:t>Is the operation legal?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i.e., can the process read/write this area?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not then signal protection violation (e.g., (2))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OK, handle fault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(3)</a:t>
            </a:r>
          </a:p>
        </p:txBody>
      </p:sp>
      <p:sp>
        <p:nvSpPr>
          <p:cNvPr id="15364" name="Rectangle 50">
            <a:extLst>
              <a:ext uri="{FF2B5EF4-FFF2-40B4-BE49-F238E27FC236}">
                <a16:creationId xmlns:a16="http://schemas.microsoft.com/office/drawing/2014/main" id="{86E45C66-D3C3-F44A-A984-11F6EB848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 page fault handling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5365" name="Group 50">
            <a:extLst>
              <a:ext uri="{FF2B5EF4-FFF2-40B4-BE49-F238E27FC236}">
                <a16:creationId xmlns:a16="http://schemas.microsoft.com/office/drawing/2014/main" id="{00719D21-6141-4049-A13F-5686FE00923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0"/>
            <a:ext cx="5029200" cy="4799013"/>
            <a:chOff x="96" y="672"/>
            <a:chExt cx="3168" cy="3312"/>
          </a:xfrm>
        </p:grpSpPr>
        <p:sp>
          <p:nvSpPr>
            <p:cNvPr id="15366" name="Text Box 3">
              <a:extLst>
                <a:ext uri="{FF2B5EF4-FFF2-40B4-BE49-F238E27FC236}">
                  <a16:creationId xmlns:a16="http://schemas.microsoft.com/office/drawing/2014/main" id="{455A4B4E-1FCB-264B-9226-1F7775EBA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912"/>
              <a:ext cx="105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vm_area_struct</a:t>
              </a:r>
            </a:p>
          </p:txBody>
        </p:sp>
        <p:grpSp>
          <p:nvGrpSpPr>
            <p:cNvPr id="15367" name="Group 4">
              <a:extLst>
                <a:ext uri="{FF2B5EF4-FFF2-40B4-BE49-F238E27FC236}">
                  <a16:creationId xmlns:a16="http://schemas.microsoft.com/office/drawing/2014/main" id="{FAAC58E2-5F4A-694D-9215-03BFA3399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152"/>
              <a:ext cx="672" cy="720"/>
              <a:chOff x="2352" y="1104"/>
              <a:chExt cx="672" cy="720"/>
            </a:xfrm>
          </p:grpSpPr>
          <p:sp>
            <p:nvSpPr>
              <p:cNvPr id="15407" name="Rectangle 5">
                <a:extLst>
                  <a:ext uri="{FF2B5EF4-FFF2-40B4-BE49-F238E27FC236}">
                    <a16:creationId xmlns:a16="http://schemas.microsoft.com/office/drawing/2014/main" id="{732E59FE-BBB2-974A-B5C7-9A18AE770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15408" name="Rectangle 6">
                <a:extLst>
                  <a:ext uri="{FF2B5EF4-FFF2-40B4-BE49-F238E27FC236}">
                    <a16:creationId xmlns:a16="http://schemas.microsoft.com/office/drawing/2014/main" id="{87D1AF37-CD64-AC47-A4D9-05B32F81F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vm_end</a:t>
                </a:r>
              </a:p>
            </p:txBody>
          </p:sp>
          <p:sp>
            <p:nvSpPr>
              <p:cNvPr id="15409" name="Rectangle 7">
                <a:extLst>
                  <a:ext uri="{FF2B5EF4-FFF2-40B4-BE49-F238E27FC236}">
                    <a16:creationId xmlns:a16="http://schemas.microsoft.com/office/drawing/2014/main" id="{1D3E88C6-477C-7E49-BA8B-C044AF252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r/o</a:t>
                </a:r>
              </a:p>
            </p:txBody>
          </p:sp>
          <p:sp>
            <p:nvSpPr>
              <p:cNvPr id="15410" name="Rectangle 8">
                <a:extLst>
                  <a:ext uri="{FF2B5EF4-FFF2-40B4-BE49-F238E27FC236}">
                    <a16:creationId xmlns:a16="http://schemas.microsoft.com/office/drawing/2014/main" id="{FA570917-F960-244B-9D5D-C07863F84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vm_next</a:t>
                </a:r>
              </a:p>
            </p:txBody>
          </p:sp>
          <p:sp>
            <p:nvSpPr>
              <p:cNvPr id="15411" name="Rectangle 9">
                <a:extLst>
                  <a:ext uri="{FF2B5EF4-FFF2-40B4-BE49-F238E27FC236}">
                    <a16:creationId xmlns:a16="http://schemas.microsoft.com/office/drawing/2014/main" id="{23E8E194-FCC1-644B-B875-95813F08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vm_start</a:t>
                </a:r>
              </a:p>
            </p:txBody>
          </p:sp>
        </p:grpSp>
        <p:grpSp>
          <p:nvGrpSpPr>
            <p:cNvPr id="15368" name="Group 10">
              <a:extLst>
                <a:ext uri="{FF2B5EF4-FFF2-40B4-BE49-F238E27FC236}">
                  <a16:creationId xmlns:a16="http://schemas.microsoft.com/office/drawing/2014/main" id="{7DEF61D5-4A7A-F542-BBDF-D151A8FBC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112"/>
              <a:ext cx="672" cy="720"/>
              <a:chOff x="2352" y="1104"/>
              <a:chExt cx="672" cy="720"/>
            </a:xfrm>
          </p:grpSpPr>
          <p:sp>
            <p:nvSpPr>
              <p:cNvPr id="15402" name="Rectangle 11">
                <a:extLst>
                  <a:ext uri="{FF2B5EF4-FFF2-40B4-BE49-F238E27FC236}">
                    <a16:creationId xmlns:a16="http://schemas.microsoft.com/office/drawing/2014/main" id="{3CF358B3-67CC-F84D-8C95-738E1774A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15403" name="Rectangle 12">
                <a:extLst>
                  <a:ext uri="{FF2B5EF4-FFF2-40B4-BE49-F238E27FC236}">
                    <a16:creationId xmlns:a16="http://schemas.microsoft.com/office/drawing/2014/main" id="{A428994E-F88C-3149-B09C-5CB0ACAAB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vm_end</a:t>
                </a:r>
              </a:p>
            </p:txBody>
          </p:sp>
          <p:sp>
            <p:nvSpPr>
              <p:cNvPr id="15404" name="Rectangle 13">
                <a:extLst>
                  <a:ext uri="{FF2B5EF4-FFF2-40B4-BE49-F238E27FC236}">
                    <a16:creationId xmlns:a16="http://schemas.microsoft.com/office/drawing/2014/main" id="{2606DB56-1A6D-E146-9E08-1B818EF2A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r/w</a:t>
                </a:r>
              </a:p>
            </p:txBody>
          </p:sp>
          <p:sp>
            <p:nvSpPr>
              <p:cNvPr id="15405" name="Rectangle 14">
                <a:extLst>
                  <a:ext uri="{FF2B5EF4-FFF2-40B4-BE49-F238E27FC236}">
                    <a16:creationId xmlns:a16="http://schemas.microsoft.com/office/drawing/2014/main" id="{5965B196-A1EB-1141-91CB-11E8F2FA3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vm_next</a:t>
                </a:r>
              </a:p>
            </p:txBody>
          </p:sp>
          <p:sp>
            <p:nvSpPr>
              <p:cNvPr id="15406" name="Rectangle 15">
                <a:extLst>
                  <a:ext uri="{FF2B5EF4-FFF2-40B4-BE49-F238E27FC236}">
                    <a16:creationId xmlns:a16="http://schemas.microsoft.com/office/drawing/2014/main" id="{2B26AA7F-4FA3-EF4B-A434-CB6E40F7E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vm_start</a:t>
                </a:r>
              </a:p>
            </p:txBody>
          </p:sp>
        </p:grpSp>
        <p:grpSp>
          <p:nvGrpSpPr>
            <p:cNvPr id="15369" name="Group 16">
              <a:extLst>
                <a:ext uri="{FF2B5EF4-FFF2-40B4-BE49-F238E27FC236}">
                  <a16:creationId xmlns:a16="http://schemas.microsoft.com/office/drawing/2014/main" id="{71B5E129-AED4-2748-A89D-9D8694C24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072"/>
              <a:ext cx="672" cy="720"/>
              <a:chOff x="2352" y="1104"/>
              <a:chExt cx="672" cy="720"/>
            </a:xfrm>
          </p:grpSpPr>
          <p:sp>
            <p:nvSpPr>
              <p:cNvPr id="15397" name="Rectangle 17">
                <a:extLst>
                  <a:ext uri="{FF2B5EF4-FFF2-40B4-BE49-F238E27FC236}">
                    <a16:creationId xmlns:a16="http://schemas.microsoft.com/office/drawing/2014/main" id="{01C17582-7787-0746-8FF0-3AC8BF39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15398" name="Rectangle 18">
                <a:extLst>
                  <a:ext uri="{FF2B5EF4-FFF2-40B4-BE49-F238E27FC236}">
                    <a16:creationId xmlns:a16="http://schemas.microsoft.com/office/drawing/2014/main" id="{D5AE47E6-762F-FF42-8D0A-C90C782A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vm_end</a:t>
                </a:r>
              </a:p>
            </p:txBody>
          </p:sp>
          <p:sp>
            <p:nvSpPr>
              <p:cNvPr id="15399" name="Rectangle 19">
                <a:extLst>
                  <a:ext uri="{FF2B5EF4-FFF2-40B4-BE49-F238E27FC236}">
                    <a16:creationId xmlns:a16="http://schemas.microsoft.com/office/drawing/2014/main" id="{ABAEBFBA-F91E-5549-8383-72F454669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r/o</a:t>
                </a:r>
              </a:p>
            </p:txBody>
          </p:sp>
          <p:sp>
            <p:nvSpPr>
              <p:cNvPr id="15400" name="Rectangle 20">
                <a:extLst>
                  <a:ext uri="{FF2B5EF4-FFF2-40B4-BE49-F238E27FC236}">
                    <a16:creationId xmlns:a16="http://schemas.microsoft.com/office/drawing/2014/main" id="{B4DAB411-F257-214D-9C16-2A9B2465A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vm_next</a:t>
                </a:r>
              </a:p>
            </p:txBody>
          </p:sp>
          <p:sp>
            <p:nvSpPr>
              <p:cNvPr id="15401" name="Rectangle 21">
                <a:extLst>
                  <a:ext uri="{FF2B5EF4-FFF2-40B4-BE49-F238E27FC236}">
                    <a16:creationId xmlns:a16="http://schemas.microsoft.com/office/drawing/2014/main" id="{078AF209-642A-C440-93F9-D02F554FF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2"/>
                    </a:solidFill>
                    <a:latin typeface="Helvetica" pitchFamily="2" charset="0"/>
                  </a:rPr>
                  <a:t>vm_start</a:t>
                </a:r>
              </a:p>
            </p:txBody>
          </p:sp>
        </p:grpSp>
        <p:sp>
          <p:nvSpPr>
            <p:cNvPr id="15370" name="Rectangle 22">
              <a:extLst>
                <a:ext uri="{FF2B5EF4-FFF2-40B4-BE49-F238E27FC236}">
                  <a16:creationId xmlns:a16="http://schemas.microsoft.com/office/drawing/2014/main" id="{70B3D657-583C-C547-AEB9-93337F40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64"/>
              <a:ext cx="1248" cy="30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15371" name="Text Box 23">
              <a:extLst>
                <a:ext uri="{FF2B5EF4-FFF2-40B4-BE49-F238E27FC236}">
                  <a16:creationId xmlns:a16="http://schemas.microsoft.com/office/drawing/2014/main" id="{D1B42011-277A-8F4E-8F22-1E695898F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672"/>
              <a:ext cx="155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process virtual memory</a:t>
              </a:r>
            </a:p>
          </p:txBody>
        </p:sp>
        <p:sp>
          <p:nvSpPr>
            <p:cNvPr id="59" name="Rectangle 24">
              <a:extLst>
                <a:ext uri="{FF2B5EF4-FFF2-40B4-BE49-F238E27FC236}">
                  <a16:creationId xmlns:a16="http://schemas.microsoft.com/office/drawing/2014/main" id="{F3B41317-7182-5A41-BDA9-E3A25C8CE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784"/>
              <a:ext cx="1248" cy="7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34" charset="0"/>
                </a:rPr>
                <a:t>text</a:t>
              </a:r>
            </a:p>
          </p:txBody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D05F494B-FB9B-F142-B1DB-6FA3D083F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4"/>
              <a:ext cx="1248" cy="4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34" charset="0"/>
                </a:rPr>
                <a:t>data</a:t>
              </a:r>
            </a:p>
          </p:txBody>
        </p:sp>
        <p:sp>
          <p:nvSpPr>
            <p:cNvPr id="61" name="Rectangle 26">
              <a:extLst>
                <a:ext uri="{FF2B5EF4-FFF2-40B4-BE49-F238E27FC236}">
                  <a16:creationId xmlns:a16="http://schemas.microsoft.com/office/drawing/2014/main" id="{0CD63C97-2855-E148-B9AE-D81D2037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1248" cy="3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34" charset="0"/>
                </a:rPr>
                <a:t>shared libraries</a:t>
              </a:r>
            </a:p>
          </p:txBody>
        </p:sp>
        <p:sp>
          <p:nvSpPr>
            <p:cNvPr id="15375" name="Line 27">
              <a:extLst>
                <a:ext uri="{FF2B5EF4-FFF2-40B4-BE49-F238E27FC236}">
                  <a16:creationId xmlns:a16="http://schemas.microsoft.com/office/drawing/2014/main" id="{3DB72B31-5B87-EA4A-98C7-505DCAB75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00"/>
              <a:ext cx="52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76" name="Line 28">
              <a:extLst>
                <a:ext uri="{FF2B5EF4-FFF2-40B4-BE49-F238E27FC236}">
                  <a16:creationId xmlns:a16="http://schemas.microsoft.com/office/drawing/2014/main" id="{A267F0BD-96D9-714F-A047-D513D874D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52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77" name="Line 29">
              <a:extLst>
                <a:ext uri="{FF2B5EF4-FFF2-40B4-BE49-F238E27FC236}">
                  <a16:creationId xmlns:a16="http://schemas.microsoft.com/office/drawing/2014/main" id="{8393353F-248A-AC47-9F35-011F3575A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08"/>
              <a:ext cx="48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78" name="Line 30">
              <a:extLst>
                <a:ext uri="{FF2B5EF4-FFF2-40B4-BE49-F238E27FC236}">
                  <a16:creationId xmlns:a16="http://schemas.microsoft.com/office/drawing/2014/main" id="{B7FDECD8-032D-EA41-8497-1F2089522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52"/>
              <a:ext cx="528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79" name="Line 31">
              <a:extLst>
                <a:ext uri="{FF2B5EF4-FFF2-40B4-BE49-F238E27FC236}">
                  <a16:creationId xmlns:a16="http://schemas.microsoft.com/office/drawing/2014/main" id="{C2E28110-1C8E-B843-B86E-D959DF719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832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0" name="Line 32">
              <a:extLst>
                <a:ext uri="{FF2B5EF4-FFF2-40B4-BE49-F238E27FC236}">
                  <a16:creationId xmlns:a16="http://schemas.microsoft.com/office/drawing/2014/main" id="{A3126F16-A18C-5141-86D8-E24BF5EAE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12"/>
              <a:ext cx="52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1" name="Line 33">
              <a:extLst>
                <a:ext uri="{FF2B5EF4-FFF2-40B4-BE49-F238E27FC236}">
                  <a16:creationId xmlns:a16="http://schemas.microsoft.com/office/drawing/2014/main" id="{CB1384E5-FF07-BD43-93C9-80F3A5827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82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2" name="Line 34">
              <a:extLst>
                <a:ext uri="{FF2B5EF4-FFF2-40B4-BE49-F238E27FC236}">
                  <a16:creationId xmlns:a16="http://schemas.microsoft.com/office/drawing/2014/main" id="{592F77DD-76AE-664C-AE6F-A9D8FA76A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2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3" name="Line 35">
              <a:extLst>
                <a:ext uri="{FF2B5EF4-FFF2-40B4-BE49-F238E27FC236}">
                  <a16:creationId xmlns:a16="http://schemas.microsoft.com/office/drawing/2014/main" id="{9E7C4CDB-3077-9D4C-AE4D-2E5EE7DF7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11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4" name="Line 36">
              <a:extLst>
                <a:ext uri="{FF2B5EF4-FFF2-40B4-BE49-F238E27FC236}">
                  <a16:creationId xmlns:a16="http://schemas.microsoft.com/office/drawing/2014/main" id="{FD9A36F8-7DF5-924F-82DE-19B74D4AE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78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5" name="Line 37">
              <a:extLst>
                <a:ext uri="{FF2B5EF4-FFF2-40B4-BE49-F238E27FC236}">
                  <a16:creationId xmlns:a16="http://schemas.microsoft.com/office/drawing/2014/main" id="{3C59830E-D3BC-FF4B-B8DC-81453EDDA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6" name="Line 38">
              <a:extLst>
                <a:ext uri="{FF2B5EF4-FFF2-40B4-BE49-F238E27FC236}">
                  <a16:creationId xmlns:a16="http://schemas.microsoft.com/office/drawing/2014/main" id="{C3C8B29F-0D3C-2141-BDD7-E3FFA8988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07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7" name="Text Box 39">
              <a:extLst>
                <a:ext uri="{FF2B5EF4-FFF2-40B4-BE49-F238E27FC236}">
                  <a16:creationId xmlns:a16="http://schemas.microsoft.com/office/drawing/2014/main" id="{59DF19AB-FB0D-1C48-AEC6-6CD344270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3790"/>
              <a:ext cx="1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5388" name="Line 41">
              <a:extLst>
                <a:ext uri="{FF2B5EF4-FFF2-40B4-BE49-F238E27FC236}">
                  <a16:creationId xmlns:a16="http://schemas.microsoft.com/office/drawing/2014/main" id="{B118447A-446D-4C42-BB22-6FA957E3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7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89" name="Text Box 42">
              <a:extLst>
                <a:ext uri="{FF2B5EF4-FFF2-40B4-BE49-F238E27FC236}">
                  <a16:creationId xmlns:a16="http://schemas.microsoft.com/office/drawing/2014/main" id="{3B93B33B-3B62-284B-B11B-BD32F649D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2925"/>
              <a:ext cx="41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write</a:t>
              </a:r>
            </a:p>
          </p:txBody>
        </p:sp>
        <p:sp>
          <p:nvSpPr>
            <p:cNvPr id="15390" name="Line 43">
              <a:extLst>
                <a:ext uri="{FF2B5EF4-FFF2-40B4-BE49-F238E27FC236}">
                  <a16:creationId xmlns:a16="http://schemas.microsoft.com/office/drawing/2014/main" id="{EA84BF10-03AE-9140-B50A-307EA6607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95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91" name="Text Box 44">
              <a:extLst>
                <a:ext uri="{FF2B5EF4-FFF2-40B4-BE49-F238E27FC236}">
                  <a16:creationId xmlns:a16="http://schemas.microsoft.com/office/drawing/2014/main" id="{CCDBCB96-C63E-9347-8495-6D9224288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2445"/>
              <a:ext cx="38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read</a:t>
              </a:r>
            </a:p>
          </p:txBody>
        </p:sp>
        <p:sp>
          <p:nvSpPr>
            <p:cNvPr id="15392" name="Line 45">
              <a:extLst>
                <a:ext uri="{FF2B5EF4-FFF2-40B4-BE49-F238E27FC236}">
                  <a16:creationId xmlns:a16="http://schemas.microsoft.com/office/drawing/2014/main" id="{97CC78B2-16F1-4B42-9736-DEC852EED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7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5393" name="Text Box 46">
              <a:extLst>
                <a:ext uri="{FF2B5EF4-FFF2-40B4-BE49-F238E27FC236}">
                  <a16:creationId xmlns:a16="http://schemas.microsoft.com/office/drawing/2014/main" id="{2E16FEE8-755C-2547-BAA3-A4A76BA60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1920"/>
              <a:ext cx="38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Helvetica" pitchFamily="2" charset="0"/>
                </a:rPr>
                <a:t>read</a:t>
              </a:r>
            </a:p>
          </p:txBody>
        </p:sp>
        <p:sp>
          <p:nvSpPr>
            <p:cNvPr id="15394" name="Oval 47">
              <a:extLst>
                <a:ext uri="{FF2B5EF4-FFF2-40B4-BE49-F238E27FC236}">
                  <a16:creationId xmlns:a16="http://schemas.microsoft.com/office/drawing/2014/main" id="{14CEBD7C-842C-864B-8176-67E299858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395" name="Oval 48">
              <a:extLst>
                <a:ext uri="{FF2B5EF4-FFF2-40B4-BE49-F238E27FC236}">
                  <a16:creationId xmlns:a16="http://schemas.microsoft.com/office/drawing/2014/main" id="{D78DF1B0-BB94-BE41-8CA3-F651B40E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5396" name="Oval 49">
              <a:extLst>
                <a:ext uri="{FF2B5EF4-FFF2-40B4-BE49-F238E27FC236}">
                  <a16:creationId xmlns:a16="http://schemas.microsoft.com/office/drawing/2014/main" id="{11491A75-A237-F241-92B4-E8F1D2E76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56"/>
              <a:ext cx="192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Helvetica" pitchFamily="2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A3509A6A-4964-4449-A622-72264885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51A303-649C-3242-9F25-B877BB77BE5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97C9BCC-B5D7-9F4B-AE57-C39FD161F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648200"/>
          </a:xfrm>
        </p:spPr>
        <p:txBody>
          <a:bodyPr lIns="90487" tIns="44450" rIns="90487" bIns="44450"/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 mapping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Linux initializes the contents of a VM area by associating it with an object on disk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VM area can get its initial values from the object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45B95A9-DC3B-314F-BACC-8C84B1A1E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mapping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738807C2-4F26-A945-9822-63A8D7A2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E6DA3A-77CF-8E45-B46C-783FD0551B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BF73E13-DFFA-DC49-9026-B84E74E97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648200"/>
          </a:xfrm>
        </p:spPr>
        <p:txBody>
          <a:bodyPr lIns="90487" tIns="44450" rIns="90487" bIns="44450"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dirty="0">
                <a:ea typeface="宋体" pitchFamily="2" charset="-122"/>
              </a:rPr>
              <a:t>Area can be backed by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regular file on disk</a:t>
            </a:r>
            <a:r>
              <a:rPr lang="en-US" altLang="zh-CN" sz="2800" dirty="0">
                <a:ea typeface="宋体" pitchFamily="2" charset="-122"/>
              </a:rPr>
              <a:t> (</a:t>
            </a:r>
            <a:r>
              <a:rPr lang="en-US" altLang="zh-CN" dirty="0">
                <a:ea typeface="宋体" pitchFamily="2" charset="-122"/>
              </a:rPr>
              <a:t>e.g., an executable object file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initial page bytes come from a section of a file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anonymous file </a:t>
            </a:r>
            <a:r>
              <a:rPr lang="en-US" altLang="zh-CN" sz="2800" dirty="0">
                <a:ea typeface="宋体" pitchFamily="2" charset="-122"/>
              </a:rPr>
              <a:t>(e.g. nothing)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First fault will allocate a physical page full of 0’s (demand-zero page)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Once the page is written to (dirtied), it is like any other page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507D9CE-C5C8-0B4F-AE7B-ECD3E7D6B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mapping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12486</TotalTime>
  <Words>2790</Words>
  <Application>Microsoft Macintosh PowerPoint</Application>
  <PresentationFormat>如螢幕大小 (4:3)</PresentationFormat>
  <Paragraphs>683</Paragraphs>
  <Slides>41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Comic Sans MS</vt:lpstr>
      <vt:lpstr>宋体</vt:lpstr>
      <vt:lpstr>Arial</vt:lpstr>
      <vt:lpstr>Times New Roman</vt:lpstr>
      <vt:lpstr>Verdana</vt:lpstr>
      <vt:lpstr>Helvetica</vt:lpstr>
      <vt:lpstr>Courier New</vt:lpstr>
      <vt:lpstr>Calibri</vt:lpstr>
      <vt:lpstr>icfp99</vt:lpstr>
      <vt:lpstr>Virtual Memory</vt:lpstr>
      <vt:lpstr>Outline</vt:lpstr>
      <vt:lpstr>Linux Virtual Memory System</vt:lpstr>
      <vt:lpstr>Linux organizes VM as a collection of “areas”</vt:lpstr>
      <vt:lpstr>Linux organizes VM as a collection of “areas”</vt:lpstr>
      <vt:lpstr>Linux page fault handling</vt:lpstr>
      <vt:lpstr>Linux page fault handling</vt:lpstr>
      <vt:lpstr>Memory mapping</vt:lpstr>
      <vt:lpstr>Memory mapping</vt:lpstr>
      <vt:lpstr>Memory mapping</vt:lpstr>
      <vt:lpstr>Demand Paging</vt:lpstr>
      <vt:lpstr>Exec() revisited</vt:lpstr>
      <vt:lpstr>Exec() revisited</vt:lpstr>
      <vt:lpstr>Exec() revisited</vt:lpstr>
      <vt:lpstr>Exec() revisited</vt:lpstr>
      <vt:lpstr>Exec() revisited</vt:lpstr>
      <vt:lpstr>Example</vt:lpstr>
      <vt:lpstr>Example</vt:lpstr>
      <vt:lpstr>User-level memory mapping</vt:lpstr>
      <vt:lpstr>User-level memory mapping</vt:lpstr>
      <vt:lpstr>VMA changes</vt:lpstr>
      <vt:lpstr>User-level memory mapping</vt:lpstr>
      <vt:lpstr>mmap() example: fast file copy</vt:lpstr>
      <vt:lpstr>mmap() example: fast file copy</vt:lpstr>
      <vt:lpstr>Example</vt:lpstr>
      <vt:lpstr>Example</vt:lpstr>
      <vt:lpstr>Example</vt:lpstr>
      <vt:lpstr>A sample from exam papers</vt:lpstr>
      <vt:lpstr>Fork() revisted</vt:lpstr>
      <vt:lpstr>Shared Object</vt:lpstr>
      <vt:lpstr>Sharing a Shared Object</vt:lpstr>
      <vt:lpstr>Sharing a Shared Object</vt:lpstr>
      <vt:lpstr>Private object</vt:lpstr>
      <vt:lpstr>Copy-on-Write</vt:lpstr>
      <vt:lpstr>Fork() revisted</vt:lpstr>
      <vt:lpstr>Sharing a Private COW Object</vt:lpstr>
      <vt:lpstr>Copy-on-Write</vt:lpstr>
      <vt:lpstr>Copy-on-Write</vt:lpstr>
      <vt:lpstr>Copy-on-Write</vt:lpstr>
      <vt:lpstr>Sharing Revisited: Private COW Objects</vt:lpstr>
      <vt:lpstr>Fork() revisted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419</cp:revision>
  <dcterms:created xsi:type="dcterms:W3CDTF">2000-01-15T07:54:11Z</dcterms:created>
  <dcterms:modified xsi:type="dcterms:W3CDTF">2020-09-22T07:35:26Z</dcterms:modified>
</cp:coreProperties>
</file>