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9"/>
  </p:notesMasterIdLst>
  <p:sldIdLst>
    <p:sldId id="774" r:id="rId2"/>
    <p:sldId id="745" r:id="rId3"/>
    <p:sldId id="775" r:id="rId4"/>
    <p:sldId id="776" r:id="rId5"/>
    <p:sldId id="779" r:id="rId6"/>
    <p:sldId id="778" r:id="rId7"/>
    <p:sldId id="780" r:id="rId8"/>
    <p:sldId id="801" r:id="rId9"/>
    <p:sldId id="781" r:id="rId10"/>
    <p:sldId id="783" r:id="rId11"/>
    <p:sldId id="782" r:id="rId12"/>
    <p:sldId id="785" r:id="rId13"/>
    <p:sldId id="784" r:id="rId14"/>
    <p:sldId id="786" r:id="rId15"/>
    <p:sldId id="788" r:id="rId16"/>
    <p:sldId id="787" r:id="rId17"/>
    <p:sldId id="790" r:id="rId18"/>
    <p:sldId id="791" r:id="rId19"/>
    <p:sldId id="789" r:id="rId20"/>
    <p:sldId id="792" r:id="rId21"/>
    <p:sldId id="794" r:id="rId22"/>
    <p:sldId id="793" r:id="rId23"/>
    <p:sldId id="796" r:id="rId24"/>
    <p:sldId id="797" r:id="rId25"/>
    <p:sldId id="795" r:id="rId26"/>
    <p:sldId id="799" r:id="rId27"/>
    <p:sldId id="798" r:id="rId28"/>
    <p:sldId id="804" r:id="rId29"/>
    <p:sldId id="805" r:id="rId30"/>
    <p:sldId id="806" r:id="rId31"/>
    <p:sldId id="807" r:id="rId32"/>
    <p:sldId id="808" r:id="rId33"/>
    <p:sldId id="809" r:id="rId34"/>
    <p:sldId id="810" r:id="rId35"/>
    <p:sldId id="811" r:id="rId36"/>
    <p:sldId id="812" r:id="rId37"/>
    <p:sldId id="813" r:id="rId38"/>
    <p:sldId id="814" r:id="rId39"/>
    <p:sldId id="815" r:id="rId40"/>
    <p:sldId id="816" r:id="rId41"/>
    <p:sldId id="817" r:id="rId42"/>
    <p:sldId id="818" r:id="rId43"/>
    <p:sldId id="819" r:id="rId44"/>
    <p:sldId id="822" r:id="rId45"/>
    <p:sldId id="823" r:id="rId46"/>
    <p:sldId id="824" r:id="rId47"/>
    <p:sldId id="82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60" d="100"/>
          <a:sy n="60" d="100"/>
        </p:scale>
        <p:origin x="176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186766A-34D4-5143-88E6-6A1227457B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 dirty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7FFCC8-7F7A-EE45-8701-4B8E4EC856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 dirty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EBE601F-F200-8A42-AFA6-E694F750611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758922C-8CD3-7348-8883-B8F2C0E1AF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E0735DC-AE25-B849-B554-E887ACABA6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 dirty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53F9304-4752-FA4E-9429-2240A3765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68E49C44-22E5-894B-8E2A-D0BA780FE01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8323C8E-76EC-8141-91F0-C1263CCC8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CF3D8AF-332E-9848-BBC6-E9CA23BCD082}" type="slidenum">
              <a:rPr lang="zh-CN" altLang="en-US" sz="1200">
                <a:latin typeface="Nanum Myeongjo" panose="02020603020101020101" pitchFamily="18" charset="-127"/>
              </a:rPr>
              <a:pPr/>
              <a:t>1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C882673-990A-B142-874C-BF40EDBBB1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FED172F-19CA-D742-89E8-E9F9E166B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48A5704B-CB34-3047-BEE7-DF7544C8C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0C8FD6-6575-7644-BAB6-F21D5500E2D1}" type="slidenum">
              <a:rPr lang="zh-CN" altLang="en-US" sz="1200">
                <a:latin typeface="Nanum Myeongjo" panose="02020603020101020101" pitchFamily="18" charset="-127"/>
              </a:rPr>
              <a:pPr/>
              <a:t>10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526E4F6-3378-6B41-ACB4-4AC1392B86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43BF0E-E315-C747-8BFC-6841C75AF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5224DF8F-01CD-AF4F-977E-4226B3A1A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A3C026-1A43-FB4E-99DC-B2FFB868C633}" type="slidenum">
              <a:rPr lang="zh-CN" altLang="en-US" sz="1200">
                <a:latin typeface="Nanum Myeongjo" panose="02020603020101020101" pitchFamily="18" charset="-127"/>
              </a:rPr>
              <a:pPr/>
              <a:t>11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094D36E-106A-2C4E-A861-B4B6E8D8EE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ACA44E-69AD-444A-B78D-AC3063B2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3EFB0890-4616-E542-9B76-7BE0B6BE9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3D4A4D-AE8A-9845-87D5-97C2D47006E2}" type="slidenum">
              <a:rPr lang="zh-CN" altLang="en-US" sz="1200">
                <a:latin typeface="Nanum Myeongjo" panose="02020603020101020101" pitchFamily="18" charset="-127"/>
              </a:rPr>
              <a:pPr/>
              <a:t>12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A13BB83-96E9-AE44-9CDC-3AD41474DD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40066ED-274A-104F-9654-E8D85B1A9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6566CF9D-F8D2-9743-A9B4-31061D103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B6D6D6-B96A-0F4B-AB5F-25EE515762AE}" type="slidenum">
              <a:rPr lang="zh-CN" altLang="en-US" sz="1200">
                <a:latin typeface="Nanum Myeongjo" panose="02020603020101020101" pitchFamily="18" charset="-127"/>
              </a:rPr>
              <a:pPr/>
              <a:t>13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B192DA8-CE66-CC4C-A437-5B1C81A2CB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A921A0B-DBCA-624A-9894-A91C1D7FE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FCEF342-0EFD-0C44-9EAD-618E09014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4153EC-10E1-4D4B-8E10-501106679BD6}" type="slidenum">
              <a:rPr lang="zh-CN" altLang="en-US" sz="1200">
                <a:latin typeface="Nanum Myeongjo" panose="02020603020101020101" pitchFamily="18" charset="-127"/>
              </a:rPr>
              <a:pPr/>
              <a:t>14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FBAF6C3-2CEB-6E4D-B8AC-3A22A55D23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038E124-0F2D-104C-9C96-1DB998835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086664B2-0477-F949-82BE-E8FEABEF7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8A459AF-B6C6-EB42-9273-61DC7E7B6641}" type="slidenum">
              <a:rPr lang="zh-CN" altLang="en-US" sz="1200">
                <a:latin typeface="Nanum Myeongjo" panose="02020603020101020101" pitchFamily="18" charset="-127"/>
              </a:rPr>
              <a:pPr/>
              <a:t>15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F627CBC-48E3-FA42-A784-43E5A949F0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55985DD-D327-5743-ACD1-7443E3AA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D7C0DF6C-9D63-7D4F-9B3C-86DBA1503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9BEEEB-DE71-214B-884E-FA5F5C6EC9BC}" type="slidenum">
              <a:rPr lang="zh-CN" altLang="en-US" sz="1200">
                <a:latin typeface="Nanum Myeongjo" panose="02020603020101020101" pitchFamily="18" charset="-127"/>
              </a:rPr>
              <a:pPr/>
              <a:t>16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FEFF7CD-D374-D24E-8431-61E8437790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5A897FB-0983-474A-8489-F8029060D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3A50F40-EBE6-224B-AABA-34A914F10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D54708-62BD-0C47-94AC-FF23E6F7449A}" type="slidenum">
              <a:rPr lang="zh-CN" altLang="en-US" sz="1200">
                <a:latin typeface="Nanum Myeongjo" panose="02020603020101020101" pitchFamily="18" charset="-127"/>
              </a:rPr>
              <a:pPr/>
              <a:t>17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1ECEAA5-759C-1B4A-9852-F325932E11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917066E-217E-7947-B14F-8152260C1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BEAD8F1-81C3-E44A-8C01-E174020BB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22F1BF-2D4B-BD4D-8692-18883370659F}" type="slidenum">
              <a:rPr lang="zh-CN" altLang="en-US" sz="1200">
                <a:latin typeface="Nanum Myeongjo" panose="02020603020101020101" pitchFamily="18" charset="-127"/>
              </a:rPr>
              <a:pPr/>
              <a:t>18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F8AD9AD-58DA-7D4D-A65C-1ADA43C26A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6A31FF0-9234-2749-85D7-281116EA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EDEE6795-C922-A94F-A15F-91309AE8D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240085-2743-0440-8FBE-B47B6797C3B0}" type="slidenum">
              <a:rPr lang="zh-CN" altLang="en-US" sz="1200">
                <a:latin typeface="Nanum Myeongjo" panose="02020603020101020101" pitchFamily="18" charset="-127"/>
              </a:rPr>
              <a:pPr/>
              <a:t>19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E84216F-20A3-AE43-A184-B544EBF10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540A0D4-A3D3-3643-89F7-E3E31D73D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9ABA3F9-A32B-8647-A9DF-A60778B3E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F4E22EF-859C-004B-9281-61836DC6F44B}" type="slidenum">
              <a:rPr lang="zh-CN" altLang="en-US" sz="1200">
                <a:latin typeface="Nanum Myeongjo" panose="02020603020101020101" pitchFamily="18" charset="-127"/>
              </a:rPr>
              <a:pPr/>
              <a:t>2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81F13D2-4D0D-7141-A20F-D14A9B42DB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59E3149-A8EA-6640-829E-4A294F10C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8CF28C1-5CB7-0843-A7CC-BA0C1A87D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F085270-3012-574F-869E-2F43733D640D}" type="slidenum">
              <a:rPr lang="zh-CN" altLang="en-US" sz="1200">
                <a:latin typeface="Nanum Myeongjo" panose="02020603020101020101" pitchFamily="18" charset="-127"/>
              </a:rPr>
              <a:pPr/>
              <a:t>20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8349E42-8B1C-F340-A109-DC4025BAC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BF08725-0018-904A-8291-00D03C426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7B765DE-2ECE-0648-816E-7E3E44B85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6560500-476C-B049-A086-8A8D713032C9}" type="slidenum">
              <a:rPr lang="zh-CN" altLang="en-US" sz="1200">
                <a:latin typeface="Nanum Myeongjo" panose="02020603020101020101" pitchFamily="18" charset="-127"/>
              </a:rPr>
              <a:pPr/>
              <a:t>21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4E317A-96F9-D04E-A4C8-221C205F09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EF69426-BCAE-C84E-82CC-ABE7C1B2C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1F0C1149-FDC0-1647-A967-3F930C572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22C7E-AB22-D54D-A67A-2BD46B334891}" type="slidenum">
              <a:rPr lang="zh-CN" altLang="en-US" sz="1200">
                <a:latin typeface="Nanum Myeongjo" panose="02020603020101020101" pitchFamily="18" charset="-127"/>
              </a:rPr>
              <a:pPr/>
              <a:t>22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A34C665-531C-1441-A7BD-80A2583DB0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CDA6B47-9995-814A-9683-8CAD56CC6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1303178D-0763-BF47-B702-E656F86F2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F5F3EA-A470-D842-A63D-30D0B0B74D20}" type="slidenum">
              <a:rPr lang="zh-CN" altLang="en-US" sz="1200">
                <a:latin typeface="Nanum Myeongjo" panose="02020603020101020101" pitchFamily="18" charset="-127"/>
              </a:rPr>
              <a:pPr/>
              <a:t>23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2472783-247A-574C-886A-5161835DC2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E9B8DA1-D253-F04D-84EC-6C2508590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2F611EE8-3B93-9F44-B993-20E98FA55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F7A7D3-B33A-8349-A30A-003C8E857EA6}" type="slidenum">
              <a:rPr lang="zh-CN" altLang="en-US" sz="1200">
                <a:latin typeface="Nanum Myeongjo" panose="02020603020101020101" pitchFamily="18" charset="-127"/>
              </a:rPr>
              <a:pPr/>
              <a:t>24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55E4A64-892E-4C47-B156-9B567F03E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3FA6274-669C-9E48-8E14-8F23AEBA4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BB5D04A1-B1C2-7743-AC65-D303D7E54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206DE06-2727-E24D-8CB3-995D12318150}" type="slidenum">
              <a:rPr lang="zh-CN" altLang="en-US" sz="1200">
                <a:latin typeface="Nanum Myeongjo" panose="02020603020101020101" pitchFamily="18" charset="-127"/>
              </a:rPr>
              <a:pPr/>
              <a:t>25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5C058DA-E674-E74A-84BA-65C0F0AEC5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933AD75-4C28-9C41-A2FA-3896EAE6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59031F47-A7B0-E342-8909-0A59368DB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C43A631-E814-5E4D-909C-34718AAC78EF}" type="slidenum">
              <a:rPr lang="zh-CN" altLang="en-US" sz="1200">
                <a:latin typeface="Nanum Myeongjo" panose="02020603020101020101" pitchFamily="18" charset="-127"/>
              </a:rPr>
              <a:pPr/>
              <a:t>26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2EDD07D-B1E6-F64C-B38E-41656750DC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9ECBD22-4399-D047-9EA6-1BE502CA9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A7F1B444-A5B1-2C40-9107-2F5708DE4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A1BCCC-AED7-1B48-BEB2-E7A1701EEE4D}" type="slidenum">
              <a:rPr lang="zh-CN" altLang="en-US" sz="1200">
                <a:latin typeface="Nanum Myeongjo" panose="02020603020101020101" pitchFamily="18" charset="-127"/>
              </a:rPr>
              <a:pPr/>
              <a:t>27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26CFB51-A002-9041-BEA4-036CB0FE67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E990F1A-E84B-9740-8F77-B84198C7F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898CAE8-1DC0-C248-9337-015F35EB0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737679-9DD2-5548-8983-6D7B6DACD5F2}" type="slidenum">
              <a:rPr lang="zh-CN" altLang="en-US" sz="1200">
                <a:latin typeface="Nanum Myeongjo" panose="02020603020101020101" pitchFamily="18" charset="-127"/>
              </a:rPr>
              <a:pPr/>
              <a:t>28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6F2C823-F5B3-004E-8F7F-AB62613FF4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427A9AC-B162-494A-9C62-0C1BD24BC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73A99133-A9E6-3A4C-8C0E-5316B73CF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E42572A-900D-8644-93F9-8F9C89DED571}" type="slidenum">
              <a:rPr lang="zh-CN" altLang="en-US" sz="1200">
                <a:latin typeface="Nanum Myeongjo" panose="02020603020101020101" pitchFamily="18" charset="-127"/>
              </a:rPr>
              <a:pPr/>
              <a:t>29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B0CE3CE-4272-214B-8878-9239A059BD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81ECDDA-3099-0844-A193-A1BE47B0B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0FBDFFC8-0A8C-1544-AD36-0B3F64B0B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88F9D6-B417-414D-8CF3-1542FDBE22B4}" type="slidenum">
              <a:rPr lang="zh-CN" altLang="en-US" sz="1200">
                <a:latin typeface="Nanum Myeongjo" panose="02020603020101020101" pitchFamily="18" charset="-127"/>
              </a:rPr>
              <a:pPr/>
              <a:t>3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7409EC0-B1A9-034C-9F77-05EC47355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4AEDC9-63E9-3342-9616-FA861E063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AAACE36F-0948-4A46-930E-8797E15E1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6840B9F-097C-C74E-A118-28BD72F066A6}" type="slidenum">
              <a:rPr lang="zh-CN" altLang="en-US" sz="1200">
                <a:latin typeface="Nanum Myeongjo" panose="02020603020101020101" pitchFamily="18" charset="-127"/>
              </a:rPr>
              <a:pPr/>
              <a:t>30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D74406C-E06E-DD4A-8973-E9E182AA11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3AFD59F-EF75-2C4D-A380-F176D1647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A1028245-E603-DF41-B6BD-2811A88A2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45B55EA-CEA1-6744-B7CC-A4BCD2D1DACA}" type="slidenum">
              <a:rPr lang="zh-CN" altLang="en-US" sz="1200">
                <a:latin typeface="Nanum Myeongjo" panose="02020603020101020101" pitchFamily="18" charset="-127"/>
              </a:rPr>
              <a:pPr/>
              <a:t>31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1E32BEE-53AD-6948-A73B-D04A3CBFE7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EF36661-A18C-E94A-8761-47736456E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4D249D67-2858-BD40-A432-9FD463104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D232BFA-E352-D346-82A3-C2E5B6F12658}" type="slidenum">
              <a:rPr lang="zh-CN" altLang="en-US" sz="1200">
                <a:latin typeface="Nanum Myeongjo" panose="02020603020101020101" pitchFamily="18" charset="-127"/>
              </a:rPr>
              <a:pPr/>
              <a:t>32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E926296-3081-2E4A-960B-B117EFD7DD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B394E44-1BA0-7E44-B7BC-68C2A02A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A75443C3-CF95-E547-BE33-F53C48C5A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6D88A09-2FE9-454E-B34D-9E5A9C016D54}" type="slidenum">
              <a:rPr lang="zh-CN" altLang="en-US" sz="1200">
                <a:latin typeface="Nanum Myeongjo" panose="02020603020101020101" pitchFamily="18" charset="-127"/>
              </a:rPr>
              <a:pPr/>
              <a:t>33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E7D69E2-3FD8-604A-9320-61E855B838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C99EF11-0D2D-FB46-ADFA-A1A804CB7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F4F5913B-C623-0747-8887-E3AB715A3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D294AE-F41D-2E4B-97BC-8FEC44EC87DD}" type="slidenum">
              <a:rPr lang="zh-CN" altLang="en-US" sz="1200">
                <a:latin typeface="Nanum Myeongjo" panose="02020603020101020101" pitchFamily="18" charset="-127"/>
              </a:rPr>
              <a:pPr/>
              <a:t>34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A241FE9-801E-3145-9EDF-6247EE9BFE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04A72F3-BB72-2E47-9EFF-9E2F87B94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6F850049-FC82-3041-87F2-10B73D67C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934DB1C-A484-E245-B840-A3DF9367332C}" type="slidenum">
              <a:rPr lang="zh-CN" altLang="en-US" sz="1200">
                <a:latin typeface="Nanum Myeongjo" panose="02020603020101020101" pitchFamily="18" charset="-127"/>
              </a:rPr>
              <a:pPr/>
              <a:t>35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9970778-1182-AB47-AD62-2C62F3FC0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731EB8A-45E2-F145-BE24-3CB02010B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D07E03F9-7A62-1D4A-802B-A48777D79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8341F4C-D21A-414E-8AD4-6745934E0649}" type="slidenum">
              <a:rPr lang="zh-CN" altLang="en-US" sz="1200">
                <a:latin typeface="Nanum Myeongjo" panose="02020603020101020101" pitchFamily="18" charset="-127"/>
              </a:rPr>
              <a:pPr/>
              <a:t>36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BB743C4-913B-5946-A03B-E659962755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1C2B191-F514-0142-8C6E-60E459158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190B802A-C8B6-B846-9BA2-613D0036F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1FF115-121E-764D-8749-09A9B6BD0C8D}" type="slidenum">
              <a:rPr lang="zh-CN" altLang="en-US" sz="1200">
                <a:latin typeface="Nanum Myeongjo" panose="02020603020101020101" pitchFamily="18" charset="-127"/>
              </a:rPr>
              <a:pPr/>
              <a:t>37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EA5A6166-E53A-D546-892F-0364480533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C22DB92-ADE3-444C-8FB9-FBE6DD854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1F72DA2C-71F8-624D-B41B-F7ABF6043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D565DA2-ACD3-B242-ACFA-546F2D79EC2F}" type="slidenum">
              <a:rPr lang="zh-CN" altLang="en-US" sz="1200">
                <a:latin typeface="Nanum Myeongjo" panose="02020603020101020101" pitchFamily="18" charset="-127"/>
              </a:rPr>
              <a:pPr/>
              <a:t>38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1390004-CC0F-C442-8AC8-A912B2FA0A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A70031D-68E4-674A-899E-524D55886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07F83914-709C-C340-87A7-D95F9B1EE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CBF3F20-C6EB-D748-A1C5-57F958D99C13}" type="slidenum">
              <a:rPr lang="zh-CN" altLang="en-US" sz="1200">
                <a:latin typeface="Nanum Myeongjo" panose="02020603020101020101" pitchFamily="18" charset="-127"/>
              </a:rPr>
              <a:pPr/>
              <a:t>39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9F12C06-8596-DE4C-B7B1-BDC12FC7BC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467B44C-B5C4-B44C-B6E5-3FBDEBEEF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04FCBDA-906E-BD43-8671-516904E36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F1DCB3-40CF-4044-A259-269A190B30C4}" type="slidenum">
              <a:rPr lang="zh-CN" altLang="en-US" sz="1200">
                <a:latin typeface="Nanum Myeongjo" panose="02020603020101020101" pitchFamily="18" charset="-127"/>
              </a:rPr>
              <a:pPr/>
              <a:t>4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950CF06-EE11-9140-9704-058F233194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20EEE99-017F-0A47-80D4-88897058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C93FF2F7-0850-EE42-89EA-3062ADE5F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98F9B84-9E04-5C47-B187-4BE362A9F5E7}" type="slidenum">
              <a:rPr lang="zh-CN" altLang="en-US" sz="1200">
                <a:latin typeface="Nanum Myeongjo" panose="02020603020101020101" pitchFamily="18" charset="-127"/>
              </a:rPr>
              <a:pPr/>
              <a:t>40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3AC5AA2-EAF8-024F-A781-3236DF38B4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A0BD983-1115-3E46-AE85-AA9745ADA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59C38E8D-1250-C144-B35A-606A02EA5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3775C86-AB61-1C48-A543-E2007ABD71B9}" type="slidenum">
              <a:rPr lang="zh-CN" altLang="en-US" sz="1200">
                <a:latin typeface="Nanum Myeongjo" panose="02020603020101020101" pitchFamily="18" charset="-127"/>
              </a:rPr>
              <a:pPr/>
              <a:t>41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B4850A3-A19A-6549-BFC3-81C855822C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D43A25B-8E23-B342-A9A3-B70C8CD47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6395532F-1A97-E94B-B110-8F06675EF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4C9E89B-074D-D34B-AC85-025935D02E71}" type="slidenum">
              <a:rPr lang="zh-CN" altLang="en-US" sz="1200">
                <a:latin typeface="Nanum Myeongjo" panose="02020603020101020101" pitchFamily="18" charset="-127"/>
              </a:rPr>
              <a:pPr/>
              <a:t>42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CDF6B58-3812-364C-ACE1-0B05DC5055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302100C-B7C2-B442-A56D-F8FE8ABF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F3BB0CBC-F9CB-8144-AEBE-868B8CB79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23D411F-FF8D-2D40-9870-95BE566DA52D}" type="slidenum">
              <a:rPr lang="zh-CN" altLang="en-US" sz="1200">
                <a:latin typeface="Nanum Myeongjo" panose="02020603020101020101" pitchFamily="18" charset="-127"/>
              </a:rPr>
              <a:pPr/>
              <a:t>43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765379F-732F-1642-BF59-4BEE16C461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5793CE7-F924-B844-B904-424D90A02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FFA8AF9A-1DB6-314D-A0E0-42C5CCFC0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1146CB-ED4D-014B-8EFD-6D999CDF485C}" type="slidenum">
              <a:rPr lang="zh-CN" altLang="en-US" sz="1200">
                <a:latin typeface="Nanum Myeongjo" panose="02020603020101020101" pitchFamily="18" charset="-127"/>
              </a:rPr>
              <a:pPr/>
              <a:t>44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5E2606F-4472-ED4E-8F28-E4C787E923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BC1FEB8-58A1-0441-BD55-F7DE232E9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685553AA-912D-EC43-BE79-CAA363558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C20963-0E9D-C341-B3A2-94D2D574E308}" type="slidenum">
              <a:rPr lang="zh-CN" altLang="en-US" sz="1200">
                <a:latin typeface="Nanum Myeongjo" panose="02020603020101020101" pitchFamily="18" charset="-127"/>
              </a:rPr>
              <a:pPr/>
              <a:t>45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EB29C8D-B9F2-FB42-BB1A-73B6AC6FA9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D99B920-B822-5B49-A640-6FEFA7D6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4C1F3FD3-0D7E-9840-9EDC-984DBBBE2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15F497-E0D4-EB4D-94C9-80E35DAB388A}" type="slidenum">
              <a:rPr lang="zh-CN" altLang="en-US" sz="1200">
                <a:latin typeface="Nanum Myeongjo" panose="02020603020101020101" pitchFamily="18" charset="-127"/>
              </a:rPr>
              <a:pPr/>
              <a:t>46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2D5475-4497-C148-848A-4BBFDF2FD4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93B100-64D8-C84E-B233-26E1D6B21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1BDE9D39-4704-AC4E-84B4-2A1A5E321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2C24AB-0289-0D4E-8842-7D36DA95CA32}" type="slidenum">
              <a:rPr lang="zh-CN" altLang="en-US" sz="1200">
                <a:latin typeface="Nanum Myeongjo" panose="02020603020101020101" pitchFamily="18" charset="-127"/>
              </a:rPr>
              <a:pPr/>
              <a:t>47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D4691B0-5054-2342-B0BE-E3864AB0E9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CA2C872-B61B-A646-A0BF-2852E824C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52EE1EC-47BE-284B-A58D-B86F70A1B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DA3AD7-53FD-5A48-8E52-10BC47925E89}" type="slidenum">
              <a:rPr lang="zh-CN" altLang="en-US" sz="1200">
                <a:latin typeface="Nanum Myeongjo" panose="02020603020101020101" pitchFamily="18" charset="-127"/>
              </a:rPr>
              <a:pPr/>
              <a:t>5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E20B1FF-021F-BF45-948F-8B8DAB1CF3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9B2D2C0-86F2-034E-89B3-1E3A1F57E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C517E7-614B-3B45-9D18-37CB69610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78A412-1A9B-6940-B677-7C1DDABB2207}" type="slidenum">
              <a:rPr lang="zh-CN" altLang="en-US" sz="1200">
                <a:latin typeface="Nanum Myeongjo" panose="02020603020101020101" pitchFamily="18" charset="-127"/>
              </a:rPr>
              <a:pPr/>
              <a:t>6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548CD84-27C8-4E41-A038-A02E2996E5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4238985-BFE0-E848-A61C-3C8A25C01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E8FBBC96-D3A4-D24E-B410-869B32D87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34D4DB-D070-514C-B6E4-8C48E6A7E5B1}" type="slidenum">
              <a:rPr lang="zh-CN" altLang="en-US" sz="1200">
                <a:latin typeface="Nanum Myeongjo" panose="02020603020101020101" pitchFamily="18" charset="-127"/>
              </a:rPr>
              <a:pPr/>
              <a:t>7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D4D11D9-8296-8E4F-A995-E0FACDBCEC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9CB5D3B-3910-044D-9853-33E9FAC88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4911F4A6-5A73-2F4C-82F5-91C7C85F3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F81CD71-F6C5-D840-845F-BEF1DE566199}" type="slidenum">
              <a:rPr lang="zh-CN" altLang="en-US" sz="1200">
                <a:latin typeface="Nanum Myeongjo" panose="02020603020101020101" pitchFamily="18" charset="-127"/>
              </a:rPr>
              <a:pPr/>
              <a:t>8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154BB7E-10BD-144D-95AD-C0CF90CA8D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009A507-8125-5348-AA63-BB13F7325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81864AC-4D28-6645-AC29-B800C8978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F5BC71-4D0B-FA49-9398-E0F2643F5F50}" type="slidenum">
              <a:rPr lang="zh-CN" altLang="en-US" sz="1200">
                <a:latin typeface="Nanum Myeongjo" panose="02020603020101020101" pitchFamily="18" charset="-127"/>
              </a:rPr>
              <a:pPr/>
              <a:t>9</a:t>
            </a:fld>
            <a:endParaRPr lang="en-US" altLang="zh-CN" sz="1200">
              <a:latin typeface="Nanum Myeongjo" panose="02020603020101020101" pitchFamily="18" charset="-127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B8B9977-BB85-474D-8FD5-195D54C325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9A7ACC-9E73-374F-896A-09A588FFA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521B3BD-007C-EF40-8B84-BAAC3800E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021DC-E190-C44C-BB6D-8EE50D45E8FE}" type="datetime1">
              <a:rPr lang="zh-CN" altLang="en-US"/>
              <a:pPr>
                <a:defRPr/>
              </a:pPr>
              <a:t>2020/7/12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8B69B65-0457-004F-A530-C1473A301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C5CE389-2252-8245-BB27-1A1D884D4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6FAB3-D341-9441-8B2E-1A99EEFB5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251ED7-5CC7-A64E-BC9E-60BB5FD74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D9DE-6B63-5441-8EE1-96C5CDBA7CDF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AB5ED4-1160-8B49-A206-0426F2040A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4AD27F-B15A-B945-80DC-ADFFA4DCA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D6A0-B047-674A-820C-32A4194283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84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ED819-3E14-9346-850F-2EE74EDB2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9A939-88AA-AF44-82FB-0328EFE7A6A8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F30522-4CA6-0642-879C-FEE206D98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976014-CEFF-7844-99D6-9A7678CCC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DA52F-A95B-1A42-9810-445291E67DC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96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FB152-DBCE-7248-8E6B-B9606A1E2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5BADF-0454-F049-A52A-BD7A3487894C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3C76D-2136-6946-8738-70775E293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86112-31C2-A44A-B541-022846B72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6B142-AEFF-834A-80E5-9C47CC94426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74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E9AF3C-AF00-E845-A7A5-DF185E0085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537-A901-9C45-A0BA-E12BF9501654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AB0793-D76D-8648-B653-0ED969300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85656-A622-3748-9A5A-6C061F8B5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60FE-CA00-824A-A7D4-A5C73AE71DB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5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8FC138-0D6A-D04B-98D6-A16CB44B17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FF73-2432-6941-B0BA-93865EBAFEDA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7A2D0-C915-1440-A65F-9FFD7ECA4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888CD6-A90F-104B-86E8-46957B145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9B0E-87B8-174A-A54F-50185A42533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0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5CE98F-52B8-244E-8E65-A4210A56E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E04E-DF31-B542-BD12-47E7C9FA29A7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8CF641-327F-9544-9889-05DD47F2E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4A17DB-2B1C-6941-96A7-6A3C79DBE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BF99-B881-1140-80A1-37ACA3467DC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9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3B405-E59D-8645-A20B-F33B74B33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6736-4968-ED46-95C3-200CEEA75F76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64927-4A49-B348-A42D-6B005A54E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E3C16-BE6A-004A-9A7F-8170A60D9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894C-AE05-F14D-86B1-A2825352CC7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56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21009B-41C4-6A42-A65E-08EB0F62E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F1141-37A5-F14B-B72F-63496B45C743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11DD9A-2E24-2E4C-8970-96D111666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CACB6F-C955-634E-944B-149DDE1A4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63CC0-787D-6E49-AB7E-F95B0A63F3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8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9FD7CE-0600-DE40-9E99-6037E85C5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E162-2E0F-BC47-957B-3CBA5374246C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577C48-A2FA-7945-9B1C-48DB0E911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ED039B-4B14-B942-BA1D-3E22FC9D71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47F3D-F89D-8147-A774-55B81EB6B34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0916EC0-FD67-B24D-BF44-F3B95B4AA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A23D-229C-B344-81B8-552D2BDB515F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0F637D-504B-F24C-9720-1AF191AD7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F0F6B8-2E00-E149-B852-8AC692C08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27A6-6130-6A43-8C95-346154EF48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8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51C2-F55D-BF48-94DC-DA0EACD15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E4FD5-89EB-584C-850F-FBA5FD3C49A5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BB98B-46BC-F242-89AB-16C43A488A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6069D-BFE8-D44F-8584-BDC6CE1F7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970E1-52EF-D14D-B96B-80250DB47DB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6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9FD6F-F647-3149-8E01-251C10214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08CD9-3D6E-B644-8E2B-E7F68BA6300A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95879-16C6-E442-A701-DE6C5620E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FEDDB-2427-024B-8339-BA675A6A5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353-A27B-E045-86FF-F77CFC84188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2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20E5BB-1739-6D4B-8D71-1487A8F61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4E9BE0-012B-7949-A902-6A84E3B9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6067354-7109-014A-A6C0-EBB1CFCE1E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 smtClean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B7156AE0-2D0D-A84C-9093-B60E6F051E03}" type="datetime1">
              <a:rPr lang="zh-CN" altLang="en-US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D12CB0-8E81-EF49-A102-5E3CAFDCA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 dirty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EF9C941-085A-BE49-BC77-9B5EA4F4A2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 smtClean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A04F4ECD-16F1-0841-8647-BC96215DB36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D6EF52D-9181-B54B-95DE-F1CEC188D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Nanum Myeongjo" panose="0202060302010102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Nanum Myeongjo" panose="0202060302010102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Nanum Myeongjo" panose="0202060302010102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Nanum Myeongjo" panose="02020603020101020101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>
            <a:extLst>
              <a:ext uri="{FF2B5EF4-FFF2-40B4-BE49-F238E27FC236}">
                <a16:creationId xmlns:a16="http://schemas.microsoft.com/office/drawing/2014/main" id="{5E7CB6EB-70FA-E34E-ABF7-79F3DDE82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922CA-75D9-A340-965D-BB071B9A930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BCA8DD-B090-CF4A-9158-D8EF30BB7D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Floating 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91973BA6-5C89-884B-8F31-BE86C741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B616B-D80D-2343-9540-3FBC9ACA3C9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5F230AA-68CF-1D4D-9B6C-1A4794B87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IEEE Floating-Point Representation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B193C47-9CE9-094F-9DFC-C4E81939F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Encoding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is sign bit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 field encodes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frac field encodes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</a:p>
          <a:p>
            <a:r>
              <a:rPr lang="en-US" altLang="zh-CN">
                <a:ea typeface="宋体" panose="02010600030101010101" pitchFamily="2" charset="-122"/>
              </a:rPr>
              <a:t>Sizes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precision (32 bits): 8 exp bits, 23 frac bits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Double precision (64 bits): 11 exp bits, 52 frac bits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035F5277-5C97-2348-912C-5F610D7AC63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9800"/>
            <a:ext cx="6985000" cy="355600"/>
            <a:chOff x="824" y="2120"/>
            <a:chExt cx="4400" cy="224"/>
          </a:xfrm>
        </p:grpSpPr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A851A509-A1B7-E14D-9A52-4D32355F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2120"/>
              <a:ext cx="224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DAA7A27C-7A4A-7742-B0FF-A16CF3DC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120"/>
              <a:ext cx="1328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exp</a:t>
              </a:r>
            </a:p>
          </p:txBody>
        </p:sp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9CD2CFCD-E759-A44B-8960-EC7087FF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120"/>
              <a:ext cx="2816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frac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CA3CAD92-D0AF-B44E-9755-6EEED1BD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B7D19-ED10-504C-8185-CB9269A9C02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99CF9C4-DA5D-3E43-8F47-6E5F3424C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Normalize Values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0B03D57-34F5-964F-87C6-249318A74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 exp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000…0 and exp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111…1</a:t>
            </a:r>
          </a:p>
          <a:p>
            <a:r>
              <a:rPr lang="en-US" altLang="zh-CN">
                <a:ea typeface="宋体" panose="02010600030101010101" pitchFamily="2" charset="-122"/>
              </a:rPr>
              <a:t>Exponent coded as </a:t>
            </a:r>
            <a:r>
              <a:rPr lang="en-US" altLang="zh-CN" i="1">
                <a:ea typeface="宋体" panose="02010600030101010101" pitchFamily="2" charset="-122"/>
              </a:rPr>
              <a:t>biased</a:t>
            </a:r>
            <a:r>
              <a:rPr lang="en-US" altLang="zh-CN">
                <a:ea typeface="宋体" panose="02010600030101010101" pitchFamily="2" charset="-122"/>
              </a:rPr>
              <a:t> value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E  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  Exp – Bias</a:t>
            </a: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Exp </a:t>
            </a:r>
            <a:r>
              <a:rPr lang="en-US" altLang="zh-CN">
                <a:ea typeface="宋体" panose="02010600030101010101" pitchFamily="2" charset="-122"/>
              </a:rPr>
              <a:t>: unsigned value denoted by exp </a:t>
            </a: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Bias </a:t>
            </a:r>
            <a:r>
              <a:rPr lang="en-US" altLang="zh-CN">
                <a:ea typeface="宋体" panose="02010600030101010101" pitchFamily="2" charset="-122"/>
              </a:rPr>
              <a:t>: Bias value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Single precision: 127 (</a:t>
            </a:r>
            <a:r>
              <a:rPr lang="en-US" altLang="zh-CN" i="1">
                <a:ea typeface="宋体" panose="02010600030101010101" pitchFamily="2" charset="-122"/>
              </a:rPr>
              <a:t>Exp</a:t>
            </a:r>
            <a:r>
              <a:rPr lang="en-US" altLang="zh-CN">
                <a:ea typeface="宋体" panose="02010600030101010101" pitchFamily="2" charset="-122"/>
              </a:rPr>
              <a:t>: 1…254, </a:t>
            </a:r>
            <a:r>
              <a:rPr lang="en-US" altLang="zh-CN" i="1">
                <a:ea typeface="宋体" panose="02010600030101010101" pitchFamily="2" charset="-122"/>
              </a:rPr>
              <a:t>E </a:t>
            </a:r>
            <a:r>
              <a:rPr lang="en-US" altLang="zh-CN">
                <a:ea typeface="宋体" panose="02010600030101010101" pitchFamily="2" charset="-122"/>
              </a:rPr>
              <a:t>: -126…127)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Double precision: 1023 (</a:t>
            </a:r>
            <a:r>
              <a:rPr lang="en-US" altLang="zh-CN" i="1">
                <a:ea typeface="宋体" panose="02010600030101010101" pitchFamily="2" charset="-122"/>
              </a:rPr>
              <a:t>Exp</a:t>
            </a:r>
            <a:r>
              <a:rPr lang="en-US" altLang="zh-CN">
                <a:ea typeface="宋体" panose="02010600030101010101" pitchFamily="2" charset="-122"/>
              </a:rPr>
              <a:t>: 1…2046,  						</a:t>
            </a:r>
            <a:r>
              <a:rPr lang="en-US" altLang="zh-CN" i="1">
                <a:ea typeface="宋体" panose="02010600030101010101" pitchFamily="2" charset="-122"/>
              </a:rPr>
              <a:t>E </a:t>
            </a:r>
            <a:r>
              <a:rPr lang="en-US" altLang="zh-CN">
                <a:ea typeface="宋体" panose="02010600030101010101" pitchFamily="2" charset="-122"/>
              </a:rPr>
              <a:t>: -1022 …1023)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In general: </a:t>
            </a:r>
            <a:r>
              <a:rPr lang="en-US" altLang="zh-CN" i="1">
                <a:ea typeface="宋体" panose="02010600030101010101" pitchFamily="2" charset="-122"/>
              </a:rPr>
              <a:t>Bias</a:t>
            </a:r>
            <a:r>
              <a:rPr lang="en-US" altLang="zh-CN">
                <a:ea typeface="宋体" panose="02010600030101010101" pitchFamily="2" charset="-122"/>
              </a:rPr>
              <a:t> = 2</a:t>
            </a:r>
            <a:r>
              <a:rPr lang="en-US" altLang="zh-CN" baseline="30000">
                <a:ea typeface="宋体" panose="02010600030101010101" pitchFamily="2" charset="-122"/>
              </a:rPr>
              <a:t>m-1</a:t>
            </a:r>
            <a:r>
              <a:rPr lang="en-US" altLang="zh-CN">
                <a:ea typeface="宋体" panose="02010600030101010101" pitchFamily="2" charset="-122"/>
              </a:rPr>
              <a:t> - 1, where m is the number of exponent bits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693F9928-7643-3E4A-B878-50F8C164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AEB4F-F567-4C4C-AEDA-225EBA1F20F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F87254A-00DB-2448-947B-1DB76D656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Normalize Values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A4AB977-98E9-BB47-AC56-9A31DED8E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Significand coded with implied leading 1</a:t>
            </a:r>
          </a:p>
          <a:p>
            <a:pPr lvl="1">
              <a:lnSpc>
                <a:spcPct val="120000"/>
              </a:lnSpc>
            </a:pPr>
            <a:r>
              <a:rPr lang="en-US" altLang="zh-CN" i="1">
                <a:ea typeface="宋体" panose="02010600030101010101" pitchFamily="2" charset="-122"/>
              </a:rPr>
              <a:t>m  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1.xxx…x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xxx…x: bits of frac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Minimum when 000…0 (</a:t>
            </a:r>
            <a:r>
              <a:rPr lang="en-US" altLang="zh-CN" sz="2400" i="1"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 = 1.0)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Maximum when 111…1 (</a:t>
            </a:r>
            <a:r>
              <a:rPr lang="en-US" altLang="zh-CN" sz="2400" i="1"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 = 2.0 – )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Get extra leading bit for “free”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516CB660-645D-964D-A572-4ACC5F7F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C1F05-DF22-C84B-8018-C703CEF7DA2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A743280-5061-B742-901E-A5EC0BFFE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Normalized Encoding Examples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9B0EDC1-93DB-154D-BF61-EA7C22982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Value: 12345 (Hex: 0x3039)</a:t>
            </a:r>
          </a:p>
          <a:p>
            <a:r>
              <a:rPr lang="en-US" altLang="zh-CN">
                <a:ea typeface="宋体" panose="02010600030101010101" pitchFamily="2" charset="-122"/>
              </a:rPr>
              <a:t>Binary bits: 11000000111001</a:t>
            </a:r>
          </a:p>
          <a:p>
            <a:r>
              <a:rPr lang="en-US" altLang="zh-CN">
                <a:ea typeface="宋体" panose="02010600030101010101" pitchFamily="2" charset="-122"/>
              </a:rPr>
              <a:t>Fraction representation: 1.1000000111001*2</a:t>
            </a:r>
            <a:r>
              <a:rPr lang="en-US" altLang="zh-CN" baseline="30000"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ea typeface="宋体" panose="02010600030101010101" pitchFamily="2" charset="-122"/>
              </a:rPr>
              <a:t>M: 10000001110010000000000  </a:t>
            </a:r>
          </a:p>
          <a:p>
            <a:r>
              <a:rPr lang="en-US" altLang="zh-CN">
                <a:ea typeface="宋体" panose="02010600030101010101" pitchFamily="2" charset="-122"/>
              </a:rPr>
              <a:t>E: 10001100 (140)</a:t>
            </a:r>
          </a:p>
          <a:p>
            <a:r>
              <a:rPr lang="en-US" altLang="zh-CN">
                <a:ea typeface="宋体" panose="02010600030101010101" pitchFamily="2" charset="-122"/>
              </a:rPr>
              <a:t>Binary Encoding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0100 0110 0100 0000 1110 0100 0000 0000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4640E400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CFE5E31A-8669-DD49-9774-23DC4ECE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69DC1-6C4C-3240-8DE5-D4CC8EF90A4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45E5783-21E7-5D4F-9E17-DB3CA009D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Denormalized Values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9B3576D-013B-7F4D-90AB-92A089F8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000…0</a:t>
            </a:r>
          </a:p>
          <a:p>
            <a:r>
              <a:rPr lang="en-US" altLang="zh-CN">
                <a:ea typeface="宋体" panose="02010600030101010101" pitchFamily="2" charset="-122"/>
              </a:rPr>
              <a:t>Values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Exponent Value: </a:t>
            </a:r>
            <a:r>
              <a:rPr lang="en-US" altLang="zh-CN" i="1">
                <a:ea typeface="宋体" panose="02010600030101010101" pitchFamily="2" charset="-122"/>
              </a:rPr>
              <a:t>E  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  1 – Bias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Significant Value </a:t>
            </a:r>
            <a:r>
              <a:rPr lang="en-US" altLang="zh-CN" i="1">
                <a:ea typeface="宋体" panose="02010600030101010101" pitchFamily="2" charset="-122"/>
              </a:rPr>
              <a:t>m  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0.xxx…x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xxx…x: bits of frac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C73A4A2D-8510-1541-9338-430434E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D147D-5E14-B047-A5B0-6F701693D2D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6C63AF-6FE9-E945-8497-60AFED530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Denormalized Values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639565E-EEDF-5445-B3ED-310559DF6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 = 000…0, frac = 000…0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Represents value 0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Note that have distinct values +0 and –0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 = 000…0, frac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000…0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Numbers very close to 0.0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Lose precision as get smaller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“Gradual underflow”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03F54DAC-E744-5449-9EB4-CADEC784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93790-1561-6E49-9165-BE4661E9AD5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B8BD641-2695-5841-ADAC-862C283A4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Values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DB11A37-C341-C84F-80EE-EE5916992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 = 111…1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>
            <a:extLst>
              <a:ext uri="{FF2B5EF4-FFF2-40B4-BE49-F238E27FC236}">
                <a16:creationId xmlns:a16="http://schemas.microsoft.com/office/drawing/2014/main" id="{7DF98F40-BA8F-BD46-8DA0-671FA3BD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58A79-E897-2140-8A35-935D902F7C8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349EC3A-3692-444C-98E6-88554CDD7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Values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6FEA446-B709-7644-A88F-09F0E18CE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exp = 111…1, frac = 000…0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Represents value</a:t>
            </a:r>
            <a:r>
              <a:rPr lang="en-US" altLang="zh-CN" sz="3200">
                <a:ea typeface="宋体" panose="02010600030101010101" pitchFamily="2" charset="-122"/>
              </a:rPr>
              <a:t></a:t>
            </a:r>
            <a:r>
              <a:rPr lang="en-US" altLang="zh-CN">
                <a:ea typeface="宋体" panose="02010600030101010101" pitchFamily="2" charset="-122"/>
              </a:rPr>
              <a:t>(infinity)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Operation that overflows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Both positive and negative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E.g., 1.0/0.0 = 1.0/0.0 = +</a:t>
            </a:r>
            <a:r>
              <a:rPr lang="en-US" altLang="zh-CN" sz="3200">
                <a:ea typeface="宋体" panose="02010600030101010101" pitchFamily="2" charset="-122"/>
              </a:rPr>
              <a:t>,  </a:t>
            </a:r>
            <a:r>
              <a:rPr lang="en-US" altLang="zh-CN">
                <a:ea typeface="宋体" panose="02010600030101010101" pitchFamily="2" charset="-122"/>
              </a:rPr>
              <a:t>1.0/0.0 = </a:t>
            </a:r>
            <a:r>
              <a:rPr lang="en-US" altLang="zh-CN" sz="3200">
                <a:ea typeface="宋体" panose="02010600030101010101" pitchFamily="2" charset="-122"/>
              </a:rPr>
              <a:t>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2CC074E6-8290-3349-AC42-29ADB01C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4DF81-7748-CE4A-BB15-3CB23E8850E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5A5F2D5-D49C-314C-BE4A-B7ADCDB57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Special Values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7B02F9-58F6-644C-B898-8607A3DE4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exp = 111…1, frac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000…0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Not-a-Number (NaN)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Represents case when no numeric value can be determined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E.g., sqrt(–1), 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1D1CBD77-7211-D640-885F-C75B47BF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2ECE3-9C62-7942-A50E-30FFE9171E4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4FF467A-E7B1-D74C-BB06-2BADE4B76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Summary of Real Number Encodings</a:t>
            </a:r>
          </a:p>
        </p:txBody>
      </p:sp>
      <p:grpSp>
        <p:nvGrpSpPr>
          <p:cNvPr id="53251" name="Group 5">
            <a:extLst>
              <a:ext uri="{FF2B5EF4-FFF2-40B4-BE49-F238E27FC236}">
                <a16:creationId xmlns:a16="http://schemas.microsoft.com/office/drawing/2014/main" id="{BAB75FD5-B582-4A4A-9DF6-4EC53852136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28800"/>
            <a:ext cx="8428038" cy="1350963"/>
            <a:chOff x="192" y="1446"/>
            <a:chExt cx="5309" cy="851"/>
          </a:xfrm>
        </p:grpSpPr>
        <p:sp>
          <p:nvSpPr>
            <p:cNvPr id="53252" name="Line 6">
              <a:extLst>
                <a:ext uri="{FF2B5EF4-FFF2-40B4-BE49-F238E27FC236}">
                  <a16:creationId xmlns:a16="http://schemas.microsoft.com/office/drawing/2014/main" id="{8EF20852-C749-1642-9713-B29170DD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3" name="Line 7">
              <a:extLst>
                <a:ext uri="{FF2B5EF4-FFF2-40B4-BE49-F238E27FC236}">
                  <a16:creationId xmlns:a16="http://schemas.microsoft.com/office/drawing/2014/main" id="{96B06FC5-BC56-9645-A8CB-C5D27EAA2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4" name="Line 8">
              <a:extLst>
                <a:ext uri="{FF2B5EF4-FFF2-40B4-BE49-F238E27FC236}">
                  <a16:creationId xmlns:a16="http://schemas.microsoft.com/office/drawing/2014/main" id="{CF4C7DA3-0824-1D47-BC1D-BCA2E36E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5" name="Line 9">
              <a:extLst>
                <a:ext uri="{FF2B5EF4-FFF2-40B4-BE49-F238E27FC236}">
                  <a16:creationId xmlns:a16="http://schemas.microsoft.com/office/drawing/2014/main" id="{1A6C6921-5F8A-CE4F-ABE8-CAB91306E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6" name="Line 10">
              <a:extLst>
                <a:ext uri="{FF2B5EF4-FFF2-40B4-BE49-F238E27FC236}">
                  <a16:creationId xmlns:a16="http://schemas.microsoft.com/office/drawing/2014/main" id="{4F82D732-83B0-2A45-B4D5-776ED30E5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7" name="Line 11">
              <a:extLst>
                <a:ext uri="{FF2B5EF4-FFF2-40B4-BE49-F238E27FC236}">
                  <a16:creationId xmlns:a16="http://schemas.microsoft.com/office/drawing/2014/main" id="{E34B51D3-146D-EE49-B26D-CDAE338CB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8" name="Text Box 12">
              <a:extLst>
                <a:ext uri="{FF2B5EF4-FFF2-40B4-BE49-F238E27FC236}">
                  <a16:creationId xmlns:a16="http://schemas.microsoft.com/office/drawing/2014/main" id="{2C607A09-8176-A34E-B935-ABD7588B9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980"/>
              <a:ext cx="3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NaN</a:t>
              </a:r>
            </a:p>
          </p:txBody>
        </p:sp>
        <p:sp>
          <p:nvSpPr>
            <p:cNvPr id="53259" name="Line 13">
              <a:extLst>
                <a:ext uri="{FF2B5EF4-FFF2-40B4-BE49-F238E27FC236}">
                  <a16:creationId xmlns:a16="http://schemas.microsoft.com/office/drawing/2014/main" id="{432408CB-DE1B-4D4A-8B6B-19DD37FFD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0" name="Line 14">
              <a:extLst>
                <a:ext uri="{FF2B5EF4-FFF2-40B4-BE49-F238E27FC236}">
                  <a16:creationId xmlns:a16="http://schemas.microsoft.com/office/drawing/2014/main" id="{A0AF8BE4-7FCA-F94C-A8CD-30840201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1" name="Line 15">
              <a:extLst>
                <a:ext uri="{FF2B5EF4-FFF2-40B4-BE49-F238E27FC236}">
                  <a16:creationId xmlns:a16="http://schemas.microsoft.com/office/drawing/2014/main" id="{EC0BAEC9-9DA5-D844-8E8B-50DF9BFB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2" name="Text Box 16">
              <a:extLst>
                <a:ext uri="{FF2B5EF4-FFF2-40B4-BE49-F238E27FC236}">
                  <a16:creationId xmlns:a16="http://schemas.microsoft.com/office/drawing/2014/main" id="{CB5D0DC9-E71C-6343-9E7F-6DD3337F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22"/>
              <a:ext cx="3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NaN</a:t>
              </a:r>
            </a:p>
          </p:txBody>
        </p:sp>
        <p:sp>
          <p:nvSpPr>
            <p:cNvPr id="53263" name="Line 17">
              <a:extLst>
                <a:ext uri="{FF2B5EF4-FFF2-40B4-BE49-F238E27FC236}">
                  <a16:creationId xmlns:a16="http://schemas.microsoft.com/office/drawing/2014/main" id="{27D6184F-97DB-3F4F-969F-BA81B4B66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4" name="Rectangle 18">
              <a:extLst>
                <a:ext uri="{FF2B5EF4-FFF2-40B4-BE49-F238E27FC236}">
                  <a16:creationId xmlns:a16="http://schemas.microsoft.com/office/drawing/2014/main" id="{3B3A3722-4DD2-7B42-9ADB-2A402E32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461"/>
              <a:ext cx="4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+</a:t>
              </a:r>
            </a:p>
          </p:txBody>
        </p:sp>
        <p:sp>
          <p:nvSpPr>
            <p:cNvPr id="53265" name="Rectangle 19">
              <a:extLst>
                <a:ext uri="{FF2B5EF4-FFF2-40B4-BE49-F238E27FC236}">
                  <a16:creationId xmlns:a16="http://schemas.microsoft.com/office/drawing/2014/main" id="{9DD2CE8C-0208-1A49-B58C-5E4859C0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446"/>
              <a:ext cx="3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ym typeface="Symbol" pitchFamily="2" charset="2"/>
                </a:rPr>
                <a:t></a:t>
              </a:r>
              <a:r>
                <a:rPr lang="zh-CN" altLang="en-US" sz="2400"/>
                <a:t></a:t>
              </a:r>
            </a:p>
          </p:txBody>
        </p:sp>
        <p:sp>
          <p:nvSpPr>
            <p:cNvPr id="53266" name="Text Box 20">
              <a:extLst>
                <a:ext uri="{FF2B5EF4-FFF2-40B4-BE49-F238E27FC236}">
                  <a16:creationId xmlns:a16="http://schemas.microsoft.com/office/drawing/2014/main" id="{10B0712A-72C8-924B-BA06-552A633DB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ym typeface="Symbol" pitchFamily="2" charset="2"/>
                </a:rPr>
                <a:t></a:t>
              </a:r>
              <a:r>
                <a:rPr lang="en-US" altLang="zh-CN" sz="1800"/>
                <a:t>0</a:t>
              </a:r>
            </a:p>
          </p:txBody>
        </p:sp>
        <p:sp>
          <p:nvSpPr>
            <p:cNvPr id="53267" name="Line 21">
              <a:extLst>
                <a:ext uri="{FF2B5EF4-FFF2-40B4-BE49-F238E27FC236}">
                  <a16:creationId xmlns:a16="http://schemas.microsoft.com/office/drawing/2014/main" id="{E3834AE0-ABFF-204B-931F-4DE56F83A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8" name="Text Box 22">
              <a:extLst>
                <a:ext uri="{FF2B5EF4-FFF2-40B4-BE49-F238E27FC236}">
                  <a16:creationId xmlns:a16="http://schemas.microsoft.com/office/drawing/2014/main" id="{CAE75C55-6A53-5140-B1E3-68DAA82FC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542"/>
              <a:ext cx="7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+Denorm</a:t>
              </a:r>
            </a:p>
          </p:txBody>
        </p:sp>
        <p:sp>
          <p:nvSpPr>
            <p:cNvPr id="53269" name="Text Box 23">
              <a:extLst>
                <a:ext uri="{FF2B5EF4-FFF2-40B4-BE49-F238E27FC236}">
                  <a16:creationId xmlns:a16="http://schemas.microsoft.com/office/drawing/2014/main" id="{36D9C8E1-F9B6-8E47-A329-E8FBEEF8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42"/>
              <a:ext cx="9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+Normalized</a:t>
              </a:r>
            </a:p>
          </p:txBody>
        </p:sp>
        <p:sp>
          <p:nvSpPr>
            <p:cNvPr id="53270" name="Text Box 24">
              <a:extLst>
                <a:ext uri="{FF2B5EF4-FFF2-40B4-BE49-F238E27FC236}">
                  <a16:creationId xmlns:a16="http://schemas.microsoft.com/office/drawing/2014/main" id="{F3343865-BDEB-A246-ACCC-C3015E58C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51"/>
              <a:ext cx="7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-Denorm</a:t>
              </a:r>
            </a:p>
          </p:txBody>
        </p:sp>
        <p:sp>
          <p:nvSpPr>
            <p:cNvPr id="53271" name="Line 25">
              <a:extLst>
                <a:ext uri="{FF2B5EF4-FFF2-40B4-BE49-F238E27FC236}">
                  <a16:creationId xmlns:a16="http://schemas.microsoft.com/office/drawing/2014/main" id="{632607A2-1761-7143-AF58-F631C61A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2" name="Text Box 26">
              <a:extLst>
                <a:ext uri="{FF2B5EF4-FFF2-40B4-BE49-F238E27FC236}">
                  <a16:creationId xmlns:a16="http://schemas.microsoft.com/office/drawing/2014/main" id="{2E0B1D52-49AF-8048-9C50-62B6B09B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42"/>
              <a:ext cx="9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-Normalized</a:t>
              </a:r>
            </a:p>
          </p:txBody>
        </p:sp>
        <p:sp>
          <p:nvSpPr>
            <p:cNvPr id="53273" name="Line 27">
              <a:extLst>
                <a:ext uri="{FF2B5EF4-FFF2-40B4-BE49-F238E27FC236}">
                  <a16:creationId xmlns:a16="http://schemas.microsoft.com/office/drawing/2014/main" id="{FD0E2685-2677-CB46-8C54-AC21EF78B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4" name="Line 28">
              <a:extLst>
                <a:ext uri="{FF2B5EF4-FFF2-40B4-BE49-F238E27FC236}">
                  <a16:creationId xmlns:a16="http://schemas.microsoft.com/office/drawing/2014/main" id="{C6F30EA6-C34C-7941-B165-D3636D01F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5" name="Line 29">
              <a:extLst>
                <a:ext uri="{FF2B5EF4-FFF2-40B4-BE49-F238E27FC236}">
                  <a16:creationId xmlns:a16="http://schemas.microsoft.com/office/drawing/2014/main" id="{5515A800-36A8-B549-A3E7-056C9FA27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6" name="Line 30">
              <a:extLst>
                <a:ext uri="{FF2B5EF4-FFF2-40B4-BE49-F238E27FC236}">
                  <a16:creationId xmlns:a16="http://schemas.microsoft.com/office/drawing/2014/main" id="{026D772E-4AE2-FF48-BFE9-DCFC39A4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7" name="Line 31">
              <a:extLst>
                <a:ext uri="{FF2B5EF4-FFF2-40B4-BE49-F238E27FC236}">
                  <a16:creationId xmlns:a16="http://schemas.microsoft.com/office/drawing/2014/main" id="{1B0560A9-C7EF-544B-8EB6-A731D00CF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8" name="Line 32">
              <a:extLst>
                <a:ext uri="{FF2B5EF4-FFF2-40B4-BE49-F238E27FC236}">
                  <a16:creationId xmlns:a16="http://schemas.microsoft.com/office/drawing/2014/main" id="{514797C8-900C-8F44-A7B2-968FE5DDE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9" name="Rectangle 33">
              <a:extLst>
                <a:ext uri="{FF2B5EF4-FFF2-40B4-BE49-F238E27FC236}">
                  <a16:creationId xmlns:a16="http://schemas.microsoft.com/office/drawing/2014/main" id="{2D700415-6940-5942-A309-9D243EFB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64"/>
              <a:ext cx="2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+0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4E4DBB9F-19D3-7747-B388-3DCA6220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D50E-B238-D849-AE7E-5AC95546621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55CE96E-0D93-D146-B1BE-104D95764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Topics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7C7D0B-78A0-A440-A645-2C1D52B9F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Fractional Binary Numbers</a:t>
            </a:r>
          </a:p>
          <a:p>
            <a:r>
              <a:rPr lang="en-US" altLang="zh-CN">
                <a:ea typeface="宋体" panose="02010600030101010101" pitchFamily="2" charset="-122"/>
              </a:rPr>
              <a:t>IEEE 754 Standard</a:t>
            </a:r>
          </a:p>
          <a:p>
            <a:r>
              <a:rPr lang="en-US" altLang="zh-CN">
                <a:ea typeface="宋体" panose="02010600030101010101" pitchFamily="2" charset="-122"/>
              </a:rPr>
              <a:t>Rounding Mode</a:t>
            </a:r>
          </a:p>
          <a:p>
            <a:r>
              <a:rPr lang="en-US" altLang="zh-CN">
                <a:ea typeface="宋体" panose="02010600030101010101" pitchFamily="2" charset="-122"/>
              </a:rPr>
              <a:t>FP Operations</a:t>
            </a:r>
          </a:p>
          <a:p>
            <a:r>
              <a:rPr lang="en-US" altLang="zh-CN">
                <a:ea typeface="宋体" panose="02010600030101010101" pitchFamily="2" charset="-122"/>
              </a:rPr>
              <a:t>Floating Point in C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0E0FF03C-21C5-8543-BCEC-C05E72C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E516-2C81-5142-840D-E23B465E849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1E578CD-1B58-5C4A-B1E9-49B4B69D0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8-bit Floating-Point Representations</a:t>
            </a:r>
          </a:p>
        </p:txBody>
      </p:sp>
      <p:grpSp>
        <p:nvGrpSpPr>
          <p:cNvPr id="55299" name="Group 5">
            <a:extLst>
              <a:ext uri="{FF2B5EF4-FFF2-40B4-BE49-F238E27FC236}">
                <a16:creationId xmlns:a16="http://schemas.microsoft.com/office/drawing/2014/main" id="{CCE5198D-8E1E-5142-9B4C-F5F7D9855B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05000"/>
            <a:ext cx="6440488" cy="1143000"/>
            <a:chOff x="624" y="623"/>
            <a:chExt cx="2460" cy="385"/>
          </a:xfrm>
        </p:grpSpPr>
        <p:sp>
          <p:nvSpPr>
            <p:cNvPr id="55300" name="Rectangle 6">
              <a:extLst>
                <a:ext uri="{FF2B5EF4-FFF2-40B4-BE49-F238E27FC236}">
                  <a16:creationId xmlns:a16="http://schemas.microsoft.com/office/drawing/2014/main" id="{405CD1B5-6FBE-5B45-BC23-F74F16389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16"/>
              <a:ext cx="19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  <p:sp>
          <p:nvSpPr>
            <p:cNvPr id="55301" name="Rectangle 7">
              <a:extLst>
                <a:ext uri="{FF2B5EF4-FFF2-40B4-BE49-F238E27FC236}">
                  <a16:creationId xmlns:a16="http://schemas.microsoft.com/office/drawing/2014/main" id="{E3645AB1-0C9B-B645-B534-352A0527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16"/>
              <a:ext cx="110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exp</a:t>
              </a:r>
            </a:p>
          </p:txBody>
        </p:sp>
        <p:sp>
          <p:nvSpPr>
            <p:cNvPr id="55302" name="Rectangle 8">
              <a:extLst>
                <a:ext uri="{FF2B5EF4-FFF2-40B4-BE49-F238E27FC236}">
                  <a16:creationId xmlns:a16="http://schemas.microsoft.com/office/drawing/2014/main" id="{22B7A11C-E788-4D4B-ACC9-1EB5BD66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16"/>
              <a:ext cx="115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frac</a:t>
              </a:r>
            </a:p>
          </p:txBody>
        </p:sp>
        <p:sp>
          <p:nvSpPr>
            <p:cNvPr id="55303" name="Text Box 9">
              <a:extLst>
                <a:ext uri="{FF2B5EF4-FFF2-40B4-BE49-F238E27FC236}">
                  <a16:creationId xmlns:a16="http://schemas.microsoft.com/office/drawing/2014/main" id="{0D35D5D8-1B54-1E43-967D-CE15EB3C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623"/>
              <a:ext cx="10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0</a:t>
              </a:r>
            </a:p>
          </p:txBody>
        </p:sp>
        <p:sp>
          <p:nvSpPr>
            <p:cNvPr id="55304" name="Text Box 10">
              <a:extLst>
                <a:ext uri="{FF2B5EF4-FFF2-40B4-BE49-F238E27FC236}">
                  <a16:creationId xmlns:a16="http://schemas.microsoft.com/office/drawing/2014/main" id="{FE6E3473-31DC-9E43-BED7-4BF46072D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624"/>
              <a:ext cx="10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</a:t>
              </a:r>
            </a:p>
          </p:txBody>
        </p:sp>
        <p:sp>
          <p:nvSpPr>
            <p:cNvPr id="55305" name="Text Box 11">
              <a:extLst>
                <a:ext uri="{FF2B5EF4-FFF2-40B4-BE49-F238E27FC236}">
                  <a16:creationId xmlns:a16="http://schemas.microsoft.com/office/drawing/2014/main" id="{664CD38E-B38B-5C4C-A320-361C8FA8B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624"/>
              <a:ext cx="10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</a:t>
              </a:r>
            </a:p>
          </p:txBody>
        </p:sp>
        <p:sp>
          <p:nvSpPr>
            <p:cNvPr id="55306" name="Text Box 12">
              <a:extLst>
                <a:ext uri="{FF2B5EF4-FFF2-40B4-BE49-F238E27FC236}">
                  <a16:creationId xmlns:a16="http://schemas.microsoft.com/office/drawing/2014/main" id="{A97A909E-2FF4-074A-87C9-DC87D81C4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624"/>
              <a:ext cx="10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</a:t>
              </a:r>
            </a:p>
          </p:txBody>
        </p:sp>
        <p:sp>
          <p:nvSpPr>
            <p:cNvPr id="55307" name="Text Box 13">
              <a:extLst>
                <a:ext uri="{FF2B5EF4-FFF2-40B4-BE49-F238E27FC236}">
                  <a16:creationId xmlns:a16="http://schemas.microsoft.com/office/drawing/2014/main" id="{127B23F0-4B75-E344-8618-D4F40FE0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624"/>
              <a:ext cx="10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1F3CF8A3-EAFA-D14A-9292-8DA46A2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DC8B6-B3A1-7F4B-88C6-BF5F92B4A19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6AB39D-195A-8D4F-89E0-872661DB9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8-bit Floating-Point Representations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FB44B34-302A-4A4C-9770-2C73447A4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Exp	exp	E	2</a:t>
            </a:r>
            <a:r>
              <a:rPr lang="en-US" altLang="zh-CN" sz="1600" b="1" baseline="30000">
                <a:ea typeface="宋体" panose="02010600030101010101" pitchFamily="2" charset="-122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0	0000	-6 	1/64	(denorms)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	0001	-6	1/64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2	0010	-5	1/32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3	0011	-4	1/16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4	0100	-3	1/8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5	0101	-2	1/4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6	0110	-1	1/2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7	0111	 0	1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8	1000	+1	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9	1001	+2	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10	1010	+3	8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11	1011	+4	16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12	1100	+5	32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13	1101	+6	64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14	1110	+7	128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宋体" panose="02010600030101010101" pitchFamily="2" charset="-122"/>
              </a:rPr>
              <a:t>15	1111	n/a		(inf, NaN)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422285C0-A7EE-E644-A341-C1EC95B0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7D2F8-6426-D04B-B9FE-E92382EA57B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798BE90-03C8-DE48-B2AF-CC921964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Dynamic Range (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Denormalized numbers)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0C2E76B-518E-2B4D-9E08-3FC0B4A0B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  exp     frac	 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	  Value	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  0000  000	  -6	  0</a:t>
            </a:r>
          </a:p>
          <a:p>
            <a:r>
              <a:rPr lang="en-US" altLang="zh-CN">
                <a:ea typeface="宋体" panose="02010600030101010101" pitchFamily="2" charset="-122"/>
              </a:rPr>
              <a:t>0  0000  001	  -6	  1/8*1/64 = 1/512</a:t>
            </a:r>
          </a:p>
          <a:p>
            <a:r>
              <a:rPr lang="en-US" altLang="zh-CN">
                <a:ea typeface="宋体" panose="02010600030101010101" pitchFamily="2" charset="-122"/>
              </a:rPr>
              <a:t>0  0000  010	  -6	  2/8*1/64 = 2/512</a:t>
            </a:r>
          </a:p>
          <a:p>
            <a:r>
              <a:rPr lang="en-US" altLang="zh-CN">
                <a:ea typeface="宋体" panose="02010600030101010101" pitchFamily="2" charset="-122"/>
              </a:rPr>
              <a:t>…</a:t>
            </a:r>
          </a:p>
          <a:p>
            <a:r>
              <a:rPr lang="en-US" altLang="zh-CN">
                <a:ea typeface="宋体" panose="02010600030101010101" pitchFamily="2" charset="-122"/>
              </a:rPr>
              <a:t>0  0000   110	  -6	  6/8*1/64 = 6/512</a:t>
            </a:r>
          </a:p>
          <a:p>
            <a:r>
              <a:rPr lang="en-US" altLang="zh-CN">
                <a:ea typeface="宋体" panose="02010600030101010101" pitchFamily="2" charset="-122"/>
              </a:rPr>
              <a:t>0  0000   111	  -6	  7/8*1/64 = 7/512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F71CD62B-C152-2846-A0B8-68105511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CE49F-1ABF-0346-A92D-1BAE8901A74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094C986-FF1F-EB4A-87C1-E95931796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Dynamic Range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04C0F2A-C587-BF4E-8DEF-4FB410D3B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   exp     frac	 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	  Value	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0001    000	  -6	  8/8*1/64 = 8/512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0001    001   -6	  9/8*1/64 = 9/512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0110    110	  -1	  14/8*1/2 = 14/16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0110    111	  -1	  15/8*1/2 = 15/16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0111    000	  0	   8/8*1    = 1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0  0111    001	  0	   9/8*1    = 9/8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C47DB2FF-CFBB-CA4E-8CA0-20874977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2E88F-DE72-6545-8E61-A4ACB8A18CB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6E6E2A6-5941-F047-B1D5-06006256D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Dynamic Range (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Denormalized numbers)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A9A1ACD-CD6E-6543-94EC-7E9920576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  exp     frac	 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	  Value	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0 0111     010	  0	10/8*1   = 10/8</a:t>
            </a:r>
          </a:p>
          <a:p>
            <a:r>
              <a:rPr lang="en-US" altLang="zh-CN">
                <a:ea typeface="宋体" panose="02010600030101010101" pitchFamily="2" charset="-122"/>
              </a:rPr>
              <a:t>…</a:t>
            </a:r>
          </a:p>
          <a:p>
            <a:r>
              <a:rPr lang="en-US" altLang="zh-CN">
                <a:ea typeface="宋体" panose="02010600030101010101" pitchFamily="2" charset="-122"/>
              </a:rPr>
              <a:t>0 1110	110	  7	14/8*128 = 224</a:t>
            </a:r>
          </a:p>
          <a:p>
            <a:r>
              <a:rPr lang="en-US" altLang="zh-CN">
                <a:ea typeface="宋体" panose="02010600030101010101" pitchFamily="2" charset="-122"/>
              </a:rPr>
              <a:t>0 1110     111	  7	15/8*128 = 240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0 1111     000	n/a	inf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BB6A05DF-FBAA-3C4F-B896-06D004E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71308-F701-4748-A1B9-E3911CD7AF0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9C14BE3-CAAC-7047-8490-F1E204F7C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Distribution of Representable Values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A97D461-BBA9-1E41-88AF-E110EF736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6-bit IEEE-like format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K = 3 exponent bits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n = 2 significand bits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Bias is 3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Notice how the distribution gets denser toward zero.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9DADBE23-0760-A045-BFCA-49778958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3D49F-E8D1-9842-8533-2D970594CBB5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2C307F4-E081-7747-971E-640919554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Distribution of Representable Values</a:t>
            </a:r>
          </a:p>
        </p:txBody>
      </p:sp>
      <p:grpSp>
        <p:nvGrpSpPr>
          <p:cNvPr id="67587" name="Group 4">
            <a:extLst>
              <a:ext uri="{FF2B5EF4-FFF2-40B4-BE49-F238E27FC236}">
                <a16:creationId xmlns:a16="http://schemas.microsoft.com/office/drawing/2014/main" id="{E69E4F97-8DD7-6748-8D38-75BB5C6F7B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8355013" cy="2352675"/>
            <a:chOff x="240" y="2526"/>
            <a:chExt cx="5263" cy="1482"/>
          </a:xfrm>
        </p:grpSpPr>
        <p:graphicFrame>
          <p:nvGraphicFramePr>
            <p:cNvPr id="67588" name="Object 5">
              <a:extLst>
                <a:ext uri="{FF2B5EF4-FFF2-40B4-BE49-F238E27FC236}">
                  <a16:creationId xmlns:a16="http://schemas.microsoft.com/office/drawing/2014/main" id="{F0B873C4-81EE-BF4F-A798-DABB85854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" y="2526"/>
            <a:ext cx="524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0" name="Worksheet" r:id="rId4" imgW="8318500" imgH="1104900" progId="Excel.Sheet.8">
                    <p:embed/>
                  </p:oleObj>
                </mc:Choice>
                <mc:Fallback>
                  <p:oleObj name="Worksheet" r:id="rId4" imgW="8318500" imgH="1104900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2526"/>
                          <a:ext cx="524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6">
              <a:extLst>
                <a:ext uri="{FF2B5EF4-FFF2-40B4-BE49-F238E27FC236}">
                  <a16:creationId xmlns:a16="http://schemas.microsoft.com/office/drawing/2014/main" id="{C6341071-2947-BC4A-BB51-1DBCA1B67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3312"/>
            <a:ext cx="5251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1" name="Worksheet" r:id="rId6" imgW="8318500" imgH="1117600" progId="Excel.Sheet.8">
                    <p:embed/>
                  </p:oleObj>
                </mc:Choice>
                <mc:Fallback>
                  <p:oleObj name="Worksheet" r:id="rId6" imgW="8318500" imgH="1117600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312"/>
                          <a:ext cx="5251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8CA4BED1-C00A-7F42-88A2-4352FE4A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6713B-53E4-A44B-A43F-3158EA49873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D9C14DE-6E47-8E4C-AB37-FC43C4FF8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Interesting Numbers</a:t>
            </a:r>
          </a:p>
        </p:txBody>
      </p:sp>
      <p:pic>
        <p:nvPicPr>
          <p:cNvPr id="69635" name="Picture 5">
            <a:extLst>
              <a:ext uri="{FF2B5EF4-FFF2-40B4-BE49-F238E27FC236}">
                <a16:creationId xmlns:a16="http://schemas.microsoft.com/office/drawing/2014/main" id="{065E69E0-BF9E-7F4B-8528-4D2134B5A1E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66863"/>
            <a:ext cx="5811838" cy="2932112"/>
          </a:xfrm>
          <a:noFill/>
        </p:spPr>
      </p:pic>
      <p:pic>
        <p:nvPicPr>
          <p:cNvPr id="69636" name="Picture 5">
            <a:extLst>
              <a:ext uri="{FF2B5EF4-FFF2-40B4-BE49-F238E27FC236}">
                <a16:creationId xmlns:a16="http://schemas.microsoft.com/office/drawing/2014/main" id="{F32120A4-4AF6-064B-A576-78E065BC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FCCE31E8-527A-DC4F-8935-53EB847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4B365-AFCF-8D45-B269-4BC4696B280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EE5BD55-C2A2-1A4F-9948-2795C401F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Rounding Mode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2056A45-943B-FA4D-BDAA-CEB0283DC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 down: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rounded result is close to but no greater than true result.</a:t>
            </a:r>
          </a:p>
          <a:p>
            <a:r>
              <a:rPr lang="en-US" altLang="zh-CN">
                <a:ea typeface="宋体" panose="02010600030101010101" pitchFamily="2" charset="-122"/>
              </a:rPr>
              <a:t>Round up: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rounded result is close to but no less than true result.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3E11A45D-5B8F-6C4F-A60D-65328CFC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41E04-BD9D-1E47-8C4F-0CE2AD00B6E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73BD43BB-9605-EA45-8273-A7B51CDDC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Rounding Mode</a:t>
            </a:r>
          </a:p>
        </p:txBody>
      </p:sp>
      <p:graphicFrame>
        <p:nvGraphicFramePr>
          <p:cNvPr id="675895" name="Group 55">
            <a:extLst>
              <a:ext uri="{FF2B5EF4-FFF2-40B4-BE49-F238E27FC236}">
                <a16:creationId xmlns:a16="http://schemas.microsoft.com/office/drawing/2014/main" id="{F0A2B456-83E4-E240-9516-1875D3569F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419600"/>
        </p:xfrm>
        <a:graphic>
          <a:graphicData uri="http://schemas.openxmlformats.org/drawingml/2006/table">
            <a:tbl>
              <a:tblPr/>
              <a:tblGrid>
                <a:gridCol w="309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26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Round-to-Even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1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Round-toward-zero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Round-down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26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Round-up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6">
            <a:extLst>
              <a:ext uri="{FF2B5EF4-FFF2-40B4-BE49-F238E27FC236}">
                <a16:creationId xmlns:a16="http://schemas.microsoft.com/office/drawing/2014/main" id="{109ACA67-2CF7-4D42-9DE7-818324AD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23784-C41A-1B45-8F9C-C5E9BDD4CD7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E7B9E54-500B-0D44-B766-F3EAAEA4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Encoding Rational Numbers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D466662-AF89-0B4A-9153-687305C183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 V =</a:t>
            </a:r>
          </a:p>
          <a:p>
            <a:r>
              <a:rPr lang="en-US" altLang="zh-CN">
                <a:ea typeface="宋体" panose="02010600030101010101" pitchFamily="2" charset="-122"/>
              </a:rPr>
              <a:t>Very useful when        &gt;&gt; 0 or       &lt;&lt;1</a:t>
            </a:r>
          </a:p>
          <a:p>
            <a:r>
              <a:rPr lang="en-US" altLang="zh-CN">
                <a:ea typeface="宋体" panose="02010600030101010101" pitchFamily="2" charset="-122"/>
              </a:rPr>
              <a:t>An Approximation to real arithmetic</a:t>
            </a:r>
          </a:p>
          <a:p>
            <a:r>
              <a:rPr lang="en-US" altLang="zh-CN">
                <a:ea typeface="宋体" panose="02010600030101010101" pitchFamily="2" charset="-122"/>
              </a:rPr>
              <a:t>From programmer’s perspective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Uninteresting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Arcane and incomprehensive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822B00C-3B9E-2F4C-8F93-868C7C8B0C3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38400" y="16002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19900900" imgH="8775700" progId="Equation.3">
                  <p:embed/>
                </p:oleObj>
              </mc:Choice>
              <mc:Fallback>
                <p:oleObj name="Equation" r:id="rId4" imgW="19900900" imgH="877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584492BC-A240-924E-B98B-E86061CE4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2098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8483600" imgH="10528300" progId="Equation.3">
                  <p:embed/>
                </p:oleObj>
              </mc:Choice>
              <mc:Fallback>
                <p:oleObj name="Equation" r:id="rId6" imgW="8483600" imgH="1052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36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4808F51E-0E0E-FB43-AED4-E16B489CC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2098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8" imgW="8483600" imgH="10528300" progId="Equation.3">
                  <p:embed/>
                </p:oleObj>
              </mc:Choice>
              <mc:Fallback>
                <p:oleObj name="Equation" r:id="rId8" imgW="84836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209800"/>
                        <a:ext cx="36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79BE5D8F-6158-D348-8811-970603D3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4C904-784F-EA41-ACD4-2ED33ADE486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29FB8EA-2A89-3048-AD68-9ADCCF5EE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Round-to-Even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32EC9A9-0C1E-EA47-8A37-BAEC8A14F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Default Rounding Mode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Hard to get any other kind without dropping into assembly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 others are statistically biased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Sum of set of positive numbers will consistently be over- or under- estimated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81B23E9E-B1C9-844F-A067-4F1E7CAC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72231F-FF58-6E4B-BEB0-D0F214F0326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AD95CAF-19AA-7540-B923-908F8747E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Round-to-Even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840E760-3140-384F-BD82-491DD23E9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Applying to Other Decimal Places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When exactly halfway between two possible values</a:t>
            </a:r>
          </a:p>
          <a:p>
            <a:pPr lvl="2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Round so that least significant digit is even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E.g., round to nearest hundredth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1.2349999	1.23	(Less than half way)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1.2350001	1.24	(Greater than half way)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1.2350000	1.24	(Half way—round up)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1.2450000	1.24	(Half way—round down)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6">
            <a:extLst>
              <a:ext uri="{FF2B5EF4-FFF2-40B4-BE49-F238E27FC236}">
                <a16:creationId xmlns:a16="http://schemas.microsoft.com/office/drawing/2014/main" id="{A563F0AF-513A-A541-84E6-20DDBD85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5434A-C09B-7D4F-8AA1-2B723924B1D5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DF6F37A-3AD7-6748-A400-F13449591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Rounding Binary Number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D0C1DF-DC21-B54F-A196-14C0BB1C76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Even” when least significant bit is 0</a:t>
            </a:r>
          </a:p>
          <a:p>
            <a:r>
              <a:rPr lang="en-US" altLang="zh-CN">
                <a:ea typeface="宋体" panose="02010600030101010101" pitchFamily="2" charset="-122"/>
              </a:rPr>
              <a:t>Half way when bits to right of rounding position = 100…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678956" name="Group 44">
            <a:extLst>
              <a:ext uri="{FF2B5EF4-FFF2-40B4-BE49-F238E27FC236}">
                <a16:creationId xmlns:a16="http://schemas.microsoft.com/office/drawing/2014/main" id="{B2029AB6-4E6C-4340-94E8-33B5132CC2F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" y="3352800"/>
          <a:ext cx="7696200" cy="2819400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04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Round 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3/32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3/16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7/8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5/8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 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8E35C3F5-0967-3544-BBE4-81393A45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23EDF-0237-584F-BA95-2A01CEB8412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C5507FB-89AD-3649-BD6D-2810739A8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Floating-Point Operations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778D85F-0ECF-2D41-A1F0-6C83FBDE7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Conceptual View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First compute exact result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Make it fit into desired precision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Possibly overflow if exponent too large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Possibly round to fit into frac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9D4320B3-D958-044A-A328-2F409C9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7BC844-ADB3-7F4E-B5CF-D344AC76CEE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B76C147-BE19-7F49-8124-CC70DECFF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FP Multiplication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7AF6351-E545-AA4E-B829-1A0EEB2D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(–1)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s1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 M1 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E1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(–1)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s2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 M2 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E2</a:t>
            </a:r>
          </a:p>
          <a:p>
            <a:r>
              <a:rPr lang="en-US" altLang="zh-CN">
                <a:ea typeface="宋体" panose="02010600030101010101" pitchFamily="2" charset="-122"/>
              </a:rPr>
              <a:t>Exact Result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(–1)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 M 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 </a:t>
            </a:r>
            <a:r>
              <a:rPr lang="en-US" altLang="zh-CN" i="1">
                <a:ea typeface="宋体" panose="02010600030101010101" pitchFamily="2" charset="-122"/>
              </a:rPr>
              <a:t>s </a:t>
            </a:r>
            <a:r>
              <a:rPr lang="en-US" altLang="zh-CN">
                <a:ea typeface="宋体" panose="02010600030101010101" pitchFamily="2" charset="-122"/>
              </a:rPr>
              <a:t>: 		</a:t>
            </a:r>
            <a:r>
              <a:rPr lang="en-US" altLang="zh-CN" i="1">
                <a:ea typeface="宋体" panose="02010600030101010101" pitchFamily="2" charset="-122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^ </a:t>
            </a:r>
            <a:r>
              <a:rPr lang="en-US" altLang="zh-CN" i="1">
                <a:ea typeface="宋体" panose="02010600030101010101" pitchFamily="2" charset="-122"/>
              </a:rPr>
              <a:t>s2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Significand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: 	</a:t>
            </a:r>
            <a:r>
              <a:rPr lang="en-US" altLang="zh-CN" i="1">
                <a:ea typeface="宋体" panose="02010600030101010101" pitchFamily="2" charset="-122"/>
              </a:rPr>
              <a:t>M1</a:t>
            </a:r>
            <a:r>
              <a:rPr lang="en-US" altLang="zh-CN">
                <a:ea typeface="宋体" panose="02010600030101010101" pitchFamily="2" charset="-122"/>
              </a:rPr>
              <a:t> * </a:t>
            </a:r>
            <a:r>
              <a:rPr lang="en-US" altLang="zh-CN" i="1">
                <a:ea typeface="宋体" panose="02010600030101010101" pitchFamily="2" charset="-122"/>
              </a:rPr>
              <a:t>M2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Exponent </a:t>
            </a:r>
            <a:r>
              <a:rPr lang="en-US" altLang="zh-CN" i="1">
                <a:ea typeface="宋体" panose="02010600030101010101" pitchFamily="2" charset="-122"/>
              </a:rPr>
              <a:t>E </a:t>
            </a:r>
            <a:r>
              <a:rPr lang="en-US" altLang="zh-CN">
                <a:ea typeface="宋体" panose="02010600030101010101" pitchFamily="2" charset="-122"/>
              </a:rPr>
              <a:t>: 		</a:t>
            </a:r>
            <a:r>
              <a:rPr lang="en-US" altLang="zh-CN" i="1">
                <a:ea typeface="宋体" panose="02010600030101010101" pitchFamily="2" charset="-122"/>
              </a:rPr>
              <a:t>E1</a:t>
            </a:r>
            <a:r>
              <a:rPr lang="en-US" altLang="zh-CN">
                <a:ea typeface="宋体" panose="02010600030101010101" pitchFamily="2" charset="-122"/>
              </a:rPr>
              <a:t> + </a:t>
            </a:r>
            <a:r>
              <a:rPr lang="en-US" altLang="zh-CN" i="1">
                <a:ea typeface="宋体" panose="02010600030101010101" pitchFamily="2" charset="-122"/>
              </a:rPr>
              <a:t>E2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5">
            <a:extLst>
              <a:ext uri="{FF2B5EF4-FFF2-40B4-BE49-F238E27FC236}">
                <a16:creationId xmlns:a16="http://schemas.microsoft.com/office/drawing/2014/main" id="{83852FB9-305D-C84E-88DF-21364674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67584-4CE0-D04A-8583-0341990C748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1492A875-6004-9249-B262-005B21105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FP Multiplication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88086C3-0F6E-6445-BA7C-47FAB53A0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Fixing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≥ 2, shift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right, increment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out of range, overflow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Round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to fit frac precision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7C5ABB20-5AAB-2E43-94AC-A4054D02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290B3-D5E0-7A47-B975-AF55B6E992F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61E32AD-B806-6A49-81C4-70D65C4FA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FP Addition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A7A83D0-90D2-DB41-AE0C-9D4AEA990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s1</a:t>
            </a:r>
            <a:r>
              <a:rPr lang="en-US" altLang="zh-CN" b="1" i="1">
                <a:solidFill>
                  <a:schemeClr val="accent2"/>
                </a:solidFill>
                <a:ea typeface="宋体" panose="02010600030101010101" pitchFamily="2" charset="-122"/>
              </a:rPr>
              <a:t> M1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E1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s2</a:t>
            </a:r>
            <a:r>
              <a:rPr lang="en-US" altLang="zh-CN" b="1" i="1">
                <a:solidFill>
                  <a:schemeClr val="accent2"/>
                </a:solidFill>
                <a:ea typeface="宋体" panose="02010600030101010101" pitchFamily="2" charset="-122"/>
              </a:rPr>
              <a:t> M2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E2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Assume </a:t>
            </a:r>
            <a:r>
              <a:rPr lang="en-US" altLang="zh-CN" b="1" i="1">
                <a:ea typeface="宋体" panose="02010600030101010101" pitchFamily="2" charset="-122"/>
              </a:rPr>
              <a:t>E1</a:t>
            </a:r>
            <a:r>
              <a:rPr lang="en-US" altLang="zh-CN">
                <a:ea typeface="宋体" panose="02010600030101010101" pitchFamily="2" charset="-122"/>
              </a:rPr>
              <a:t> &gt; </a:t>
            </a:r>
            <a:r>
              <a:rPr lang="en-US" altLang="zh-CN" b="1" i="1">
                <a:ea typeface="宋体" panose="02010600030101010101" pitchFamily="2" charset="-122"/>
              </a:rPr>
              <a:t>E2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Exact Result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(–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="1" i="1">
                <a:solidFill>
                  <a:schemeClr val="accent2"/>
                </a:solidFill>
                <a:ea typeface="宋体" panose="02010600030101010101" pitchFamily="2" charset="-122"/>
              </a:rPr>
              <a:t> M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baseline="3000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 </a:t>
            </a:r>
            <a:r>
              <a:rPr lang="en-US" altLang="zh-CN" b="1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  significand </a:t>
            </a:r>
            <a:r>
              <a:rPr lang="en-US" altLang="zh-CN" b="1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: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Result of signed align &amp; add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Exponent </a:t>
            </a:r>
            <a:r>
              <a:rPr lang="en-US" altLang="zh-CN" b="1" i="1">
                <a:ea typeface="宋体" panose="02010600030101010101" pitchFamily="2" charset="-122"/>
              </a:rPr>
              <a:t>E </a:t>
            </a:r>
            <a:r>
              <a:rPr lang="en-US" altLang="zh-CN">
                <a:ea typeface="宋体" panose="02010600030101010101" pitchFamily="2" charset="-122"/>
              </a:rPr>
              <a:t>: 	</a:t>
            </a:r>
            <a:r>
              <a:rPr lang="en-US" altLang="zh-CN" b="1" i="1">
                <a:ea typeface="宋体" panose="02010600030101010101" pitchFamily="2" charset="-122"/>
              </a:rPr>
              <a:t>E1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09FC3780-5E83-1F4A-9100-7754B05E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39DE4-C271-144A-9691-D3FD6344710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CEA25ACD-2719-8A4F-BE42-2300FD3F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FP Addition</a:t>
            </a:r>
          </a:p>
        </p:txBody>
      </p:sp>
      <p:grpSp>
        <p:nvGrpSpPr>
          <p:cNvPr id="90115" name="Group 5">
            <a:extLst>
              <a:ext uri="{FF2B5EF4-FFF2-40B4-BE49-F238E27FC236}">
                <a16:creationId xmlns:a16="http://schemas.microsoft.com/office/drawing/2014/main" id="{EE73D406-F011-8D45-91D1-FF8FEA2F8E39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2017713"/>
            <a:ext cx="4089400" cy="1944687"/>
            <a:chOff x="2648" y="879"/>
            <a:chExt cx="2576" cy="1225"/>
          </a:xfrm>
        </p:grpSpPr>
        <p:sp>
          <p:nvSpPr>
            <p:cNvPr id="90116" name="Rectangle 6">
              <a:extLst>
                <a:ext uri="{FF2B5EF4-FFF2-40B4-BE49-F238E27FC236}">
                  <a16:creationId xmlns:a16="http://schemas.microsoft.com/office/drawing/2014/main" id="{3DD3996D-5B88-5349-A4FA-13617595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112"/>
              <a:ext cx="128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lvl="1"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</a:rPr>
                <a:t>(–1)</a:t>
              </a:r>
              <a:r>
                <a:rPr lang="en-US" altLang="zh-CN" sz="1800" baseline="30000">
                  <a:solidFill>
                    <a:schemeClr val="accent2"/>
                  </a:solidFill>
                </a:rPr>
                <a:t>s1</a:t>
              </a:r>
              <a:r>
                <a:rPr lang="en-US" altLang="zh-CN" sz="1800">
                  <a:solidFill>
                    <a:schemeClr val="accent2"/>
                  </a:solidFill>
                </a:rPr>
                <a:t> m1</a:t>
              </a:r>
              <a:r>
                <a:rPr lang="en-US" altLang="zh-CN" sz="180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90117" name="Rectangle 7">
              <a:extLst>
                <a:ext uri="{FF2B5EF4-FFF2-40B4-BE49-F238E27FC236}">
                  <a16:creationId xmlns:a16="http://schemas.microsoft.com/office/drawing/2014/main" id="{8F84B132-23C2-494E-8188-F444D63B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448"/>
              <a:ext cx="128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lvl="1"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</a:rPr>
                <a:t>(–1)</a:t>
              </a:r>
              <a:r>
                <a:rPr lang="en-US" altLang="zh-CN" sz="1800" baseline="30000">
                  <a:solidFill>
                    <a:schemeClr val="accent2"/>
                  </a:solidFill>
                </a:rPr>
                <a:t>s2</a:t>
              </a:r>
              <a:r>
                <a:rPr lang="en-US" altLang="zh-CN" sz="1800">
                  <a:solidFill>
                    <a:schemeClr val="accent2"/>
                  </a:solidFill>
                </a:rPr>
                <a:t> m2</a:t>
              </a:r>
              <a:r>
                <a:rPr lang="en-US" altLang="zh-CN" sz="1800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90118" name="Line 8">
              <a:extLst>
                <a:ext uri="{FF2B5EF4-FFF2-40B4-BE49-F238E27FC236}">
                  <a16:creationId xmlns:a16="http://schemas.microsoft.com/office/drawing/2014/main" id="{84D654E6-8411-E14B-994A-1E50E6099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2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19" name="Line 9">
              <a:extLst>
                <a:ext uri="{FF2B5EF4-FFF2-40B4-BE49-F238E27FC236}">
                  <a16:creationId xmlns:a16="http://schemas.microsoft.com/office/drawing/2014/main" id="{00AB30BD-8B55-E14E-A1FB-BF5251478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92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0" name="Line 10">
              <a:extLst>
                <a:ext uri="{FF2B5EF4-FFF2-40B4-BE49-F238E27FC236}">
                  <a16:creationId xmlns:a16="http://schemas.microsoft.com/office/drawing/2014/main" id="{EF819B44-709F-9E4C-B623-639DC667E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960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1" name="Rectangle 11">
              <a:extLst>
                <a:ext uri="{FF2B5EF4-FFF2-40B4-BE49-F238E27FC236}">
                  <a16:creationId xmlns:a16="http://schemas.microsoft.com/office/drawing/2014/main" id="{EB08CB5F-F2EF-774A-BDEC-019C24BB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879"/>
              <a:ext cx="49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E1–E2</a:t>
              </a:r>
            </a:p>
          </p:txBody>
        </p:sp>
        <p:sp>
          <p:nvSpPr>
            <p:cNvPr id="90122" name="Rectangle 12">
              <a:extLst>
                <a:ext uri="{FF2B5EF4-FFF2-40B4-BE49-F238E27FC236}">
                  <a16:creationId xmlns:a16="http://schemas.microsoft.com/office/drawing/2014/main" id="{53157503-F39E-374B-A459-7A5C73E39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47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+</a:t>
              </a:r>
            </a:p>
          </p:txBody>
        </p:sp>
        <p:sp>
          <p:nvSpPr>
            <p:cNvPr id="90123" name="Line 13">
              <a:extLst>
                <a:ext uri="{FF2B5EF4-FFF2-40B4-BE49-F238E27FC236}">
                  <a16:creationId xmlns:a16="http://schemas.microsoft.com/office/drawing/2014/main" id="{3D2BDD6A-B9E2-8846-BD01-C00756A22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824"/>
              <a:ext cx="2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124" name="Rectangle 14">
              <a:extLst>
                <a:ext uri="{FF2B5EF4-FFF2-40B4-BE49-F238E27FC236}">
                  <a16:creationId xmlns:a16="http://schemas.microsoft.com/office/drawing/2014/main" id="{FB136725-CA60-944E-BA82-E2088B1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928"/>
              <a:ext cx="23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lvl="1"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</a:rPr>
                <a:t>(–1)</a:t>
              </a:r>
              <a:r>
                <a:rPr lang="en-US" altLang="zh-CN" sz="1800" baseline="30000">
                  <a:solidFill>
                    <a:schemeClr val="accent2"/>
                  </a:solidFill>
                </a:rPr>
                <a:t>s</a:t>
              </a:r>
              <a:r>
                <a:rPr lang="en-US" altLang="zh-CN" sz="1800">
                  <a:solidFill>
                    <a:schemeClr val="accent2"/>
                  </a:solidFill>
                </a:rPr>
                <a:t> m</a:t>
              </a:r>
              <a:r>
                <a:rPr lang="en-US" altLang="zh-CN" sz="1800">
                  <a:solidFill>
                    <a:schemeClr val="hlink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A2336391-F7FE-6549-A8F8-E5DE4F6D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3EA1C-6AC8-D142-B2A8-363B3EA39D1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FCCAA13-C2D1-D74F-BAF8-CDA7B973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FP Addition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6B8D57A-B17E-9B47-9E6A-213CCA696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Fixing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≥ 2, shift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right, increment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&lt; 1, shift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left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positions, decrement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by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Overflow if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out of range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Round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to fit frac precision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14C4D1C9-1A8F-F945-9D0A-DB23A8F3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24A4D-ECF8-F545-8744-415B3C64A19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F8829BC-AA6A-844D-92DE-B9CEC773C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Floating Point in 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0E9F917-5879-6345-AD54-C3EA00BF5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 Guarantees Two Levels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float	single precision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double	double precision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99CBC50D-F864-3447-896C-B84D7A7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24278A-730B-2C4C-AD9E-6145FC1479A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9D0CCC-E33B-8045-92CE-083716C1E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Fractional Binary Numbers</a:t>
            </a:r>
          </a:p>
        </p:txBody>
      </p:sp>
      <p:grpSp>
        <p:nvGrpSpPr>
          <p:cNvPr id="22531" name="Group 5">
            <a:extLst>
              <a:ext uri="{FF2B5EF4-FFF2-40B4-BE49-F238E27FC236}">
                <a16:creationId xmlns:a16="http://schemas.microsoft.com/office/drawing/2014/main" id="{4ED1E617-5A03-264B-8EC6-4A8CDE70D8F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90688"/>
            <a:ext cx="5029200" cy="3875087"/>
            <a:chOff x="970" y="480"/>
            <a:chExt cx="3168" cy="2441"/>
          </a:xfrm>
        </p:grpSpPr>
        <p:grpSp>
          <p:nvGrpSpPr>
            <p:cNvPr id="22532" name="Group 6">
              <a:extLst>
                <a:ext uri="{FF2B5EF4-FFF2-40B4-BE49-F238E27FC236}">
                  <a16:creationId xmlns:a16="http://schemas.microsoft.com/office/drawing/2014/main" id="{35D20755-E165-2744-BA40-51147F67B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22554" name="Rectangle 7">
                <a:extLst>
                  <a:ext uri="{FF2B5EF4-FFF2-40B4-BE49-F238E27FC236}">
                    <a16:creationId xmlns:a16="http://schemas.microsoft.com/office/drawing/2014/main" id="{B3689178-AA4A-1145-AA1C-6F05BD039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m</a:t>
                </a:r>
                <a:endParaRPr lang="en-US" altLang="zh-CN" sz="1800"/>
              </a:p>
            </p:txBody>
          </p:sp>
          <p:sp>
            <p:nvSpPr>
              <p:cNvPr id="22555" name="Rectangle 8">
                <a:extLst>
                  <a:ext uri="{FF2B5EF4-FFF2-40B4-BE49-F238E27FC236}">
                    <a16:creationId xmlns:a16="http://schemas.microsoft.com/office/drawing/2014/main" id="{A3929B78-E198-EC48-A498-F561DC36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m–1</a:t>
                </a:r>
                <a:endParaRPr lang="en-US" altLang="zh-CN" sz="1800"/>
              </a:p>
            </p:txBody>
          </p:sp>
          <p:sp>
            <p:nvSpPr>
              <p:cNvPr id="22556" name="Rectangle 9">
                <a:extLst>
                  <a:ext uri="{FF2B5EF4-FFF2-40B4-BE49-F238E27FC236}">
                    <a16:creationId xmlns:a16="http://schemas.microsoft.com/office/drawing/2014/main" id="{C7F60794-2CB1-0842-8044-8B8AA3DFA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2</a:t>
                </a:r>
                <a:endParaRPr lang="en-US" altLang="zh-CN" sz="1800"/>
              </a:p>
            </p:txBody>
          </p:sp>
          <p:sp>
            <p:nvSpPr>
              <p:cNvPr id="22557" name="Rectangle 10">
                <a:extLst>
                  <a:ext uri="{FF2B5EF4-FFF2-40B4-BE49-F238E27FC236}">
                    <a16:creationId xmlns:a16="http://schemas.microsoft.com/office/drawing/2014/main" id="{D41DA119-4F43-2844-82C2-404977C55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1</a:t>
                </a:r>
                <a:endParaRPr lang="en-US" altLang="zh-CN" sz="1800"/>
              </a:p>
            </p:txBody>
          </p:sp>
          <p:sp>
            <p:nvSpPr>
              <p:cNvPr id="22558" name="Rectangle 11">
                <a:extLst>
                  <a:ext uri="{FF2B5EF4-FFF2-40B4-BE49-F238E27FC236}">
                    <a16:creationId xmlns:a16="http://schemas.microsoft.com/office/drawing/2014/main" id="{18909B6D-317A-DC42-95C1-6440EF21D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0</a:t>
                </a:r>
                <a:endParaRPr lang="en-US" altLang="zh-CN" sz="1800"/>
              </a:p>
            </p:txBody>
          </p:sp>
          <p:sp>
            <p:nvSpPr>
              <p:cNvPr id="22559" name="Rectangle 12">
                <a:extLst>
                  <a:ext uri="{FF2B5EF4-FFF2-40B4-BE49-F238E27FC236}">
                    <a16:creationId xmlns:a16="http://schemas.microsoft.com/office/drawing/2014/main" id="{E582273C-71B7-8B40-A46B-2B40D45F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–1</a:t>
                </a:r>
              </a:p>
            </p:txBody>
          </p:sp>
          <p:sp>
            <p:nvSpPr>
              <p:cNvPr id="22560" name="Rectangle 13">
                <a:extLst>
                  <a:ext uri="{FF2B5EF4-FFF2-40B4-BE49-F238E27FC236}">
                    <a16:creationId xmlns:a16="http://schemas.microsoft.com/office/drawing/2014/main" id="{37996789-AA32-A844-A6E1-8F5A1C523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–2</a:t>
                </a:r>
              </a:p>
            </p:txBody>
          </p:sp>
          <p:sp>
            <p:nvSpPr>
              <p:cNvPr id="22561" name="Rectangle 14">
                <a:extLst>
                  <a:ext uri="{FF2B5EF4-FFF2-40B4-BE49-F238E27FC236}">
                    <a16:creationId xmlns:a16="http://schemas.microsoft.com/office/drawing/2014/main" id="{3343E326-B5BC-1F49-B7EC-406E8B6C3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–3</a:t>
                </a:r>
              </a:p>
            </p:txBody>
          </p:sp>
          <p:sp>
            <p:nvSpPr>
              <p:cNvPr id="22562" name="Rectangle 15">
                <a:extLst>
                  <a:ext uri="{FF2B5EF4-FFF2-40B4-BE49-F238E27FC236}">
                    <a16:creationId xmlns:a16="http://schemas.microsoft.com/office/drawing/2014/main" id="{45E68A66-0BB8-8A45-99D7-B501AB15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b</a:t>
                </a:r>
                <a:r>
                  <a:rPr lang="en-US" altLang="zh-CN" sz="1800" baseline="-25000"/>
                  <a:t>–n</a:t>
                </a:r>
              </a:p>
            </p:txBody>
          </p:sp>
          <p:sp>
            <p:nvSpPr>
              <p:cNvPr id="22563" name="Rectangle 16">
                <a:extLst>
                  <a:ext uri="{FF2B5EF4-FFF2-40B4-BE49-F238E27FC236}">
                    <a16:creationId xmlns:a16="http://schemas.microsoft.com/office/drawing/2014/main" id="{679C41E9-C0D8-5C45-97C0-C1DF79F8A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• • •</a:t>
                </a:r>
              </a:p>
            </p:txBody>
          </p:sp>
          <p:sp>
            <p:nvSpPr>
              <p:cNvPr id="22564" name="Rectangle 17">
                <a:extLst>
                  <a:ext uri="{FF2B5EF4-FFF2-40B4-BE49-F238E27FC236}">
                    <a16:creationId xmlns:a16="http://schemas.microsoft.com/office/drawing/2014/main" id="{9452CCAC-7B7F-BD4D-977E-14D8E569C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• • •</a:t>
                </a:r>
              </a:p>
            </p:txBody>
          </p:sp>
          <p:sp>
            <p:nvSpPr>
              <p:cNvPr id="22565" name="Rectangle 18">
                <a:extLst>
                  <a:ext uri="{FF2B5EF4-FFF2-40B4-BE49-F238E27FC236}">
                    <a16:creationId xmlns:a16="http://schemas.microsoft.com/office/drawing/2014/main" id="{1212282E-B066-DB4C-8EDB-9C4512B6C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.</a:t>
                </a:r>
              </a:p>
            </p:txBody>
          </p:sp>
        </p:grpSp>
        <p:sp>
          <p:nvSpPr>
            <p:cNvPr id="22533" name="Text Box 19">
              <a:extLst>
                <a:ext uri="{FF2B5EF4-FFF2-40B4-BE49-F238E27FC236}">
                  <a16:creationId xmlns:a16="http://schemas.microsoft.com/office/drawing/2014/main" id="{61A96922-A368-2346-9E9A-7DD99781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2534" name="Text Box 20">
              <a:extLst>
                <a:ext uri="{FF2B5EF4-FFF2-40B4-BE49-F238E27FC236}">
                  <a16:creationId xmlns:a16="http://schemas.microsoft.com/office/drawing/2014/main" id="{C8B93EF5-CBB3-6045-A323-9D66798BF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22535" name="Text Box 21">
              <a:extLst>
                <a:ext uri="{FF2B5EF4-FFF2-40B4-BE49-F238E27FC236}">
                  <a16:creationId xmlns:a16="http://schemas.microsoft.com/office/drawing/2014/main" id="{B0953CB7-83AA-444B-A3DF-EADDF08A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22536" name="Text Box 22">
              <a:extLst>
                <a:ext uri="{FF2B5EF4-FFF2-40B4-BE49-F238E27FC236}">
                  <a16:creationId xmlns:a16="http://schemas.microsoft.com/office/drawing/2014/main" id="{0B3547C0-B4E6-8B4D-B01E-FB1151381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4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r>
                <a:rPr lang="en-US" altLang="zh-CN" sz="1800" baseline="30000"/>
                <a:t>m–1</a:t>
              </a:r>
              <a:endParaRPr lang="en-US" altLang="zh-CN" sz="1800" baseline="-25000"/>
            </a:p>
          </p:txBody>
        </p:sp>
        <p:sp>
          <p:nvSpPr>
            <p:cNvPr id="22537" name="Text Box 23">
              <a:extLst>
                <a:ext uri="{FF2B5EF4-FFF2-40B4-BE49-F238E27FC236}">
                  <a16:creationId xmlns:a16="http://schemas.microsoft.com/office/drawing/2014/main" id="{812FEAF2-740C-F243-B0DB-2B89A48EF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r>
                <a:rPr lang="en-US" altLang="zh-CN" sz="1800" baseline="30000"/>
                <a:t>m</a:t>
              </a:r>
              <a:endParaRPr lang="en-US" altLang="zh-CN" sz="1800" baseline="-25000"/>
            </a:p>
          </p:txBody>
        </p:sp>
        <p:grpSp>
          <p:nvGrpSpPr>
            <p:cNvPr id="22538" name="Group 24">
              <a:extLst>
                <a:ext uri="{FF2B5EF4-FFF2-40B4-BE49-F238E27FC236}">
                  <a16:creationId xmlns:a16="http://schemas.microsoft.com/office/drawing/2014/main" id="{E40019A1-F83F-CD4B-9EE4-1D1D0C4D7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22548" name="Freeform 25">
                <a:extLst>
                  <a:ext uri="{FF2B5EF4-FFF2-40B4-BE49-F238E27FC236}">
                    <a16:creationId xmlns:a16="http://schemas.microsoft.com/office/drawing/2014/main" id="{9A8C2FD9-9E15-274D-8A96-B570AD96E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63 w 144"/>
                  <a:gd name="T1" fmla="*/ 0 h 96"/>
                  <a:gd name="T2" fmla="*/ 0 w 144"/>
                  <a:gd name="T3" fmla="*/ 0 h 96"/>
                  <a:gd name="T4" fmla="*/ 0 w 144"/>
                  <a:gd name="T5" fmla="*/ 389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9" name="Freeform 26">
                <a:extLst>
                  <a:ext uri="{FF2B5EF4-FFF2-40B4-BE49-F238E27FC236}">
                    <a16:creationId xmlns:a16="http://schemas.microsoft.com/office/drawing/2014/main" id="{6B8A3D1D-1CC0-894E-88B5-02C8AA46C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982072 w 144"/>
                  <a:gd name="T1" fmla="*/ 0 h 96"/>
                  <a:gd name="T2" fmla="*/ 0 w 144"/>
                  <a:gd name="T3" fmla="*/ 0 h 96"/>
                  <a:gd name="T4" fmla="*/ 0 w 144"/>
                  <a:gd name="T5" fmla="*/ 1889568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0" name="Freeform 27">
                <a:extLst>
                  <a:ext uri="{FF2B5EF4-FFF2-40B4-BE49-F238E27FC236}">
                    <a16:creationId xmlns:a16="http://schemas.microsoft.com/office/drawing/2014/main" id="{C69EEABA-90BA-8C47-90C6-F18955E43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67083998 w 144"/>
                  <a:gd name="T1" fmla="*/ 0 h 96"/>
                  <a:gd name="T2" fmla="*/ 0 w 144"/>
                  <a:gd name="T3" fmla="*/ 0 h 96"/>
                  <a:gd name="T4" fmla="*/ 0 w 144"/>
                  <a:gd name="T5" fmla="*/ 138212908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1" name="Freeform 28">
                <a:extLst>
                  <a:ext uri="{FF2B5EF4-FFF2-40B4-BE49-F238E27FC236}">
                    <a16:creationId xmlns:a16="http://schemas.microsoft.com/office/drawing/2014/main" id="{6843B507-0BB9-A344-8B6C-6573A3908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2147483646 w 144"/>
                  <a:gd name="T1" fmla="*/ 0 h 96"/>
                  <a:gd name="T2" fmla="*/ 0 w 144"/>
                  <a:gd name="T3" fmla="*/ 0 h 96"/>
                  <a:gd name="T4" fmla="*/ 0 w 144"/>
                  <a:gd name="T5" fmla="*/ 214748364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2" name="Freeform 29">
                <a:extLst>
                  <a:ext uri="{FF2B5EF4-FFF2-40B4-BE49-F238E27FC236}">
                    <a16:creationId xmlns:a16="http://schemas.microsoft.com/office/drawing/2014/main" id="{4EA305FE-B9AC-BF42-9A1C-7E1E42353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147483646 w 144"/>
                  <a:gd name="T1" fmla="*/ 0 h 96"/>
                  <a:gd name="T2" fmla="*/ 0 w 144"/>
                  <a:gd name="T3" fmla="*/ 0 h 96"/>
                  <a:gd name="T4" fmla="*/ 0 w 144"/>
                  <a:gd name="T5" fmla="*/ 214748364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3" name="Rectangle 30">
                <a:extLst>
                  <a:ext uri="{FF2B5EF4-FFF2-40B4-BE49-F238E27FC236}">
                    <a16:creationId xmlns:a16="http://schemas.microsoft.com/office/drawing/2014/main" id="{0B4CFDAF-F261-3C4E-A181-C1CFBB5D0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Nanum Myeongjo" panose="02020603020101020101" pitchFamily="18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• • •</a:t>
                </a:r>
              </a:p>
            </p:txBody>
          </p:sp>
        </p:grpSp>
        <p:sp>
          <p:nvSpPr>
            <p:cNvPr id="22539" name="Freeform 31">
              <a:extLst>
                <a:ext uri="{FF2B5EF4-FFF2-40B4-BE49-F238E27FC236}">
                  <a16:creationId xmlns:a16="http://schemas.microsoft.com/office/drawing/2014/main" id="{E3B52316-BC48-EB4E-9518-5C042A39B8B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63 w 144"/>
                <a:gd name="T1" fmla="*/ 0 h 96"/>
                <a:gd name="T2" fmla="*/ 0 w 144"/>
                <a:gd name="T3" fmla="*/ 0 h 96"/>
                <a:gd name="T4" fmla="*/ 0 w 144"/>
                <a:gd name="T5" fmla="*/ 389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0" name="Freeform 32">
              <a:extLst>
                <a:ext uri="{FF2B5EF4-FFF2-40B4-BE49-F238E27FC236}">
                  <a16:creationId xmlns:a16="http://schemas.microsoft.com/office/drawing/2014/main" id="{9D1618D4-E2AC-414C-82C9-62447984A9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982072 w 144"/>
                <a:gd name="T1" fmla="*/ 0 h 96"/>
                <a:gd name="T2" fmla="*/ 0 w 144"/>
                <a:gd name="T3" fmla="*/ 0 h 96"/>
                <a:gd name="T4" fmla="*/ 0 w 144"/>
                <a:gd name="T5" fmla="*/ 1889568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1" name="Freeform 33">
              <a:extLst>
                <a:ext uri="{FF2B5EF4-FFF2-40B4-BE49-F238E27FC236}">
                  <a16:creationId xmlns:a16="http://schemas.microsoft.com/office/drawing/2014/main" id="{9801C550-59B7-224F-B235-DCEC44CE56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67083998 w 144"/>
                <a:gd name="T1" fmla="*/ 0 h 96"/>
                <a:gd name="T2" fmla="*/ 0 w 144"/>
                <a:gd name="T3" fmla="*/ 0 h 96"/>
                <a:gd name="T4" fmla="*/ 0 w 144"/>
                <a:gd name="T5" fmla="*/ 138212908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2" name="Freeform 34">
              <a:extLst>
                <a:ext uri="{FF2B5EF4-FFF2-40B4-BE49-F238E27FC236}">
                  <a16:creationId xmlns:a16="http://schemas.microsoft.com/office/drawing/2014/main" id="{261FBFA1-4EBF-F44A-A0C9-BC3A430DB2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2147483646 w 144"/>
                <a:gd name="T1" fmla="*/ 0 h 96"/>
                <a:gd name="T2" fmla="*/ 0 w 144"/>
                <a:gd name="T3" fmla="*/ 0 h 96"/>
                <a:gd name="T4" fmla="*/ 0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3" name="Rectangle 35">
              <a:extLst>
                <a:ext uri="{FF2B5EF4-FFF2-40B4-BE49-F238E27FC236}">
                  <a16:creationId xmlns:a16="http://schemas.microsoft.com/office/drawing/2014/main" id="{63F37A66-10E6-4742-B3D8-BE017BFCAD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• • •</a:t>
              </a:r>
            </a:p>
          </p:txBody>
        </p:sp>
        <p:sp>
          <p:nvSpPr>
            <p:cNvPr id="22544" name="Text Box 36">
              <a:extLst>
                <a:ext uri="{FF2B5EF4-FFF2-40B4-BE49-F238E27FC236}">
                  <a16:creationId xmlns:a16="http://schemas.microsoft.com/office/drawing/2014/main" id="{7F249A6B-72A0-7041-B12F-E24B55215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920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1/2</a:t>
              </a:r>
            </a:p>
          </p:txBody>
        </p:sp>
        <p:sp>
          <p:nvSpPr>
            <p:cNvPr id="22545" name="Text Box 37">
              <a:extLst>
                <a:ext uri="{FF2B5EF4-FFF2-40B4-BE49-F238E27FC236}">
                  <a16:creationId xmlns:a16="http://schemas.microsoft.com/office/drawing/2014/main" id="{627B2B3D-D0F0-8F4D-BB7B-8528AE67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112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1/4</a:t>
              </a:r>
            </a:p>
          </p:txBody>
        </p:sp>
        <p:sp>
          <p:nvSpPr>
            <p:cNvPr id="22546" name="Text Box 38">
              <a:extLst>
                <a:ext uri="{FF2B5EF4-FFF2-40B4-BE49-F238E27FC236}">
                  <a16:creationId xmlns:a16="http://schemas.microsoft.com/office/drawing/2014/main" id="{7D299C6F-9A29-6841-91DB-1F32C7418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313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1/8</a:t>
              </a:r>
            </a:p>
          </p:txBody>
        </p:sp>
        <p:sp>
          <p:nvSpPr>
            <p:cNvPr id="22547" name="Text Box 39">
              <a:extLst>
                <a:ext uri="{FF2B5EF4-FFF2-40B4-BE49-F238E27FC236}">
                  <a16:creationId xmlns:a16="http://schemas.microsoft.com/office/drawing/2014/main" id="{A7D99FE3-A6F1-CD4C-A1E9-B628B2E97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688"/>
              <a:ext cx="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Nanum Myeongjo" panose="02020603020101020101" pitchFamily="18" charset="-127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r>
                <a:rPr lang="en-US" altLang="zh-CN" sz="1800" baseline="30000"/>
                <a:t>–n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2F556A2B-46DC-A449-B90D-C62A0657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A8E95-579A-5545-8D5E-CB8577503D0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C22E16C-0AE3-2A47-9BD4-CE8546DF3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Floating Point Puzzles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79778DB-759F-044A-BC34-A56968188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int x = …;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float f = …;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double d = …;</a:t>
            </a:r>
          </a:p>
          <a:p>
            <a:r>
              <a:rPr lang="en-US" altLang="zh-CN">
                <a:ea typeface="宋体" panose="02010600030101010101" pitchFamily="2" charset="-122"/>
              </a:rPr>
              <a:t>Assume neither d nor f is NAN or infinity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5">
            <a:extLst>
              <a:ext uri="{FF2B5EF4-FFF2-40B4-BE49-F238E27FC236}">
                <a16:creationId xmlns:a16="http://schemas.microsoft.com/office/drawing/2014/main" id="{31D6AF7B-4DBB-8647-A194-6C2DCB6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0B2F0-9361-C143-875B-8D87D81B412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FEE524C-C8BC-DE45-9DB3-8766BF27E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Floating Point Puzzles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5DAA30D-9D0A-7D4D-B5A1-C7031C66C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x == (int)(float) x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x == (int)(double) x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 == (float)(double) f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== (float) d	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 == -(-f);		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2/3 == 2/3.0	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&lt; 0.0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</a:t>
            </a:r>
            <a:r>
              <a:rPr lang="en-US" altLang="zh-CN" sz="2400">
                <a:ea typeface="宋体" panose="02010600030101010101" pitchFamily="2" charset="-122"/>
              </a:rPr>
              <a:t>((d*2) &lt; 0.0)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&gt; f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 </a:t>
            </a:r>
            <a:r>
              <a:rPr lang="en-US" altLang="zh-CN" sz="2400">
                <a:ea typeface="宋体" panose="02010600030101010101" pitchFamily="2" charset="-122"/>
              </a:rPr>
              <a:t>-f &lt; -d	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*d &gt;= 0.0		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(d+f)-d == f	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>
            <a:extLst>
              <a:ext uri="{FF2B5EF4-FFF2-40B4-BE49-F238E27FC236}">
                <a16:creationId xmlns:a16="http://schemas.microsoft.com/office/drawing/2014/main" id="{99255E2B-D1AB-5341-A0A1-87C411DB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ED871-D5BF-B24B-948A-69454984B5B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A239440-0C66-5441-AA92-26D2FB728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Answers to Floating Point Puzzles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A36E5F8-A31F-7941-A348-8AC7AF5EE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x == (int)(float) x	No: 24 bit significand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x == (int)(double) x	Yes: 53 bit significand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 == (float)(double) f	Yes: increases precision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== (float) d		No: loses precision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 == -(-f);			Yes: Just change sign bit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&lt; 0.0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</a:t>
            </a:r>
            <a:r>
              <a:rPr lang="en-US" altLang="zh-CN" sz="2400">
                <a:ea typeface="宋体" panose="02010600030101010101" pitchFamily="2" charset="-122"/>
              </a:rPr>
              <a:t>((d*2) &lt; 0.0)	Yes!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&gt; f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 </a:t>
            </a:r>
            <a:r>
              <a:rPr lang="en-US" altLang="zh-CN" sz="240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 *d &gt;= 0.0		Yes!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(d+f)-d == f		No: Not associative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5">
            <a:extLst>
              <a:ext uri="{FF2B5EF4-FFF2-40B4-BE49-F238E27FC236}">
                <a16:creationId xmlns:a16="http://schemas.microsoft.com/office/drawing/2014/main" id="{A1D785BB-8AAB-4441-A6BF-F6BCCCD3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8F29E-4D0F-D349-A1C1-C7108861BD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B44E04A-9C75-4146-8B3C-B8A6B0017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Answers to Floating Point Puzzles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D54FE7D-07DA-8348-A2C7-5D9BC9D62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Conversions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Casting between int, float, and double changes numeric values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 Double or float to int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Truncates fractional part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Like rounding toward zero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Not defined when out of range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Generally saturates to TMin or TMax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 int to double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Exact conversion, as long as int has ≤ 53 bit word size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 int to float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Will round according to rounding mode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>
            <a:extLst>
              <a:ext uri="{FF2B5EF4-FFF2-40B4-BE49-F238E27FC236}">
                <a16:creationId xmlns:a16="http://schemas.microsoft.com/office/drawing/2014/main" id="{8975AFA8-EDE0-714D-9FBC-E383243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1C622-A22A-0345-9FDD-C0C35CAE1A9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A3AF26AE-DA7E-7447-856D-D773D4DC7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Disastrous effects on floating Point (I)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163FE15-65A1-ED44-A4E0-A123F9A87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imprecision of floating-point arithmetic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On February 25, 1991, during the first Gulf War, an American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Patriot Missile </a:t>
            </a:r>
            <a:r>
              <a:rPr lang="en-US" altLang="zh-CN" sz="2400">
                <a:ea typeface="宋体" panose="02010600030101010101" pitchFamily="2" charset="-122"/>
              </a:rPr>
              <a:t>battery in Dharan, Saudi Arabia, failed to intercept an incoming Iraqi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Scud missile</a:t>
            </a:r>
            <a:r>
              <a:rPr lang="en-US" altLang="zh-CN" sz="2400">
                <a:ea typeface="宋体" panose="02010600030101010101" pitchFamily="2" charset="-122"/>
              </a:rPr>
              <a:t>. The Scud struck an American Army barracks and killed 28 soldiers.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Patriot system contains an internal clock, implemented as a counter that is incremented every 0.1 seconds. To determine the time in seconds, the program would multiply the value of this counter by a 24-bit quantity that was a fractional binary approximation to 1/10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5">
            <a:extLst>
              <a:ext uri="{FF2B5EF4-FFF2-40B4-BE49-F238E27FC236}">
                <a16:creationId xmlns:a16="http://schemas.microsoft.com/office/drawing/2014/main" id="{205B11D2-43F1-9F47-9AE7-92F8B79A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71633-F981-A74C-9CE1-1F05E1E6537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E17257-92D4-D74A-81B3-082E2B30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Disastrous effects on floating Point (I)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BCCB85A-49E7-C942-AE58-01F48775E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program approximated 0.1, as a value x=0.00011001100110011001100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0.1-x = 0.00000000000000000000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0.1-x=                =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After starting 100 hrs, there are 0.343s difference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 Scud travels at around 2000 m/s, 686 meters far off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Software upgrade not completed, sometimes using accurate timing, reading inaccurate timing otherwise</a:t>
            </a:r>
          </a:p>
        </p:txBody>
      </p:sp>
      <p:graphicFrame>
        <p:nvGraphicFramePr>
          <p:cNvPr id="106500" name="Object 2">
            <a:extLst>
              <a:ext uri="{FF2B5EF4-FFF2-40B4-BE49-F238E27FC236}">
                <a16:creationId xmlns:a16="http://schemas.microsoft.com/office/drawing/2014/main" id="{7FBC1F1D-E990-0342-ABD6-4AB566F5E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2862263"/>
          <a:ext cx="1146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4" imgW="12877800" imgH="4686300" progId="Equation.3">
                  <p:embed/>
                </p:oleObj>
              </mc:Choice>
              <mc:Fallback>
                <p:oleObj name="Equation" r:id="rId4" imgW="128778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862263"/>
                        <a:ext cx="11461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2737B06D-DCE7-7149-826C-10E42CEB4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67025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6" imgW="14922500" imgH="4686300" progId="Equation.3">
                  <p:embed/>
                </p:oleObj>
              </mc:Choice>
              <mc:Fallback>
                <p:oleObj name="Equation" r:id="rId6" imgW="149225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67025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5">
            <a:extLst>
              <a:ext uri="{FF2B5EF4-FFF2-40B4-BE49-F238E27FC236}">
                <a16:creationId xmlns:a16="http://schemas.microsoft.com/office/drawing/2014/main" id="{AAB76BD7-CC8D-3E40-A19B-C9A080CB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60916-DD65-B345-AF52-2731687A3BC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9852A4B0-EFBE-8743-BBA4-B38404E5D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Disastrous effects on floating Point (II)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D6D69D8-8E78-3A45-B3C3-A6947755D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maiden voyage of the Ariane 5 rocket, on June 4, 1996.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Just 37 seconds after liftoff, the rocket veered off its flight path, broke up, and exploded.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An overflow had occurred during the conversion of a 64-bit floating-point number to a 16-bit signed integer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value that overflowed measured the horizontal velocity of the rocket.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In the Ariane 4, the horizontal velocity would never overflow a 16-bit number. Ariane 5 just reuses the same software with 5 times higher velocity.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5">
            <a:extLst>
              <a:ext uri="{FF2B5EF4-FFF2-40B4-BE49-F238E27FC236}">
                <a16:creationId xmlns:a16="http://schemas.microsoft.com/office/drawing/2014/main" id="{C8BC3639-579A-0A41-AFD0-AEFDAACC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4475F-0F85-B141-B6AC-BB0457A76AD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  <p:pic>
        <p:nvPicPr>
          <p:cNvPr id="110594" name="Picture 2">
            <a:extLst>
              <a:ext uri="{FF2B5EF4-FFF2-40B4-BE49-F238E27FC236}">
                <a16:creationId xmlns:a16="http://schemas.microsoft.com/office/drawing/2014/main" id="{DD801949-6ABB-E24E-AAB8-7B8C4E55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4625"/>
            <a:ext cx="6858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6">
            <a:extLst>
              <a:ext uri="{FF2B5EF4-FFF2-40B4-BE49-F238E27FC236}">
                <a16:creationId xmlns:a16="http://schemas.microsoft.com/office/drawing/2014/main" id="{6F292FF8-6605-F34C-AED8-69B3B00A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6958C-8386-D649-8C9B-4D9553FB325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DC35FA3-9C8C-864A-95D0-910EECEE6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Fractional Binary Numbers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3A8155F-4BAB-6947-B8BD-D3A34FD5F9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Bits to right of “binary point” represent fractional powers of 2</a:t>
            </a:r>
          </a:p>
          <a:p>
            <a:r>
              <a:rPr lang="en-US" altLang="zh-CN">
                <a:ea typeface="宋体" panose="02010600030101010101" pitchFamily="2" charset="-122"/>
              </a:rPr>
              <a:t>Represents rational number:        2</a:t>
            </a:r>
            <a:r>
              <a:rPr lang="en-US" altLang="zh-CN" baseline="30000">
                <a:ea typeface="宋体" panose="02010600030101010101" pitchFamily="2" charset="-122"/>
              </a:rPr>
              <a:t>i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7BFC5F11-7A8D-0248-AA15-9F68C5E6F46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613400" y="2438400"/>
          <a:ext cx="78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4" imgW="18135600" imgH="15214600" progId="Equation.3">
                  <p:embed/>
                </p:oleObj>
              </mc:Choice>
              <mc:Fallback>
                <p:oleObj name="Equation" r:id="rId4" imgW="18135600" imgH="1521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2438400"/>
                        <a:ext cx="787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97C56CD9-422E-C640-BDE0-D88B264A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C72C7-93E3-9F44-8505-A2892C9C59E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CB71ED-8C35-034D-B12B-074E823F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Fractional Numbers to Binary Bits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A6749F7-7209-8940-B654-C281D2D74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unsigned result_bits=0, current_bit=0x80000000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for (i=0;i&lt;32;i++)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x *= 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if ( x&gt;= 1 )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result_bits |= current_bit 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if ( x == 1)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	break 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	x -= 1 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current_bit &gt;&gt; 1 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  <a:endParaRPr kumimoji="1"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C5840085-D9B8-2C49-AB3E-75132A85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523D3E-0DEA-9F4D-A4B8-146B2DDFD2B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D7263EF-1034-4C4C-9EA3-493E67BA3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 Binary Number Examples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E5D49B5-7E08-8248-B44E-566D8E470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Value				Binary Fraction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0.2				0.00110011[0011]</a:t>
            </a:r>
          </a:p>
          <a:p>
            <a:r>
              <a:rPr lang="en-US" altLang="zh-CN">
                <a:ea typeface="宋体" panose="02010600030101010101" pitchFamily="2" charset="-122"/>
              </a:rPr>
              <a:t>Observations: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form 0.11111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…11 represent numbers just below 1.0 which is noted as 1.0-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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Binary Fractions can only exactly represent x/2</a:t>
            </a:r>
            <a:r>
              <a:rPr lang="en-US" altLang="zh-CN" baseline="30000">
                <a:ea typeface="宋体" panose="02010600030101010101" pitchFamily="2" charset="-122"/>
              </a:rPr>
              <a:t>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Others have repeated bit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6">
            <a:extLst>
              <a:ext uri="{FF2B5EF4-FFF2-40B4-BE49-F238E27FC236}">
                <a16:creationId xmlns:a16="http://schemas.microsoft.com/office/drawing/2014/main" id="{7F83063A-E8F3-4346-A1F6-AABA644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D3C12-22FB-D043-90A9-88A2B3119E9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1A481F1-AF5A-244D-A14D-14F53463E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Encoding Rational Numbers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42F90F3-E0FE-AE47-8500-278B211855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010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Until 1980s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Many idiosyncratic formats, fast speed, easy implementation, less accuracy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IEEE 754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Designed by W. Kahan for Intel processors (Turing Award 1989)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Based on a small and consistent set of principles, elegant, understandable, hard to make go fast</a:t>
            </a:r>
          </a:p>
        </p:txBody>
      </p:sp>
      <p:pic>
        <p:nvPicPr>
          <p:cNvPr id="30724" name="图片 4" descr="untitled.bmp">
            <a:extLst>
              <a:ext uri="{FF2B5EF4-FFF2-40B4-BE49-F238E27FC236}">
                <a16:creationId xmlns:a16="http://schemas.microsoft.com/office/drawing/2014/main" id="{51C8AD13-1F35-F54F-8020-084778A94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401879DC-4684-9F4F-9ED6-DA5CF1B9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Nanum Myeongjo" panose="02020603020101020101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Nanum Myeongjo" panose="02020603020101020101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anum Myeongjo" panose="02020603020101020101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580C-FC6D-E048-8F09-8295418FB25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49613C8-4D07-4549-B07D-7EC07444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IEEE Floating-Point Representation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35E35E6-93AB-B947-84E7-4073FAD0E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Numeric form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V=(-1)</a:t>
            </a:r>
            <a:r>
              <a:rPr lang="en-US" altLang="zh-CN" baseline="30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>
                <a:ea typeface="宋体" panose="02010600030101010101" pitchFamily="2" charset="-122"/>
              </a:rPr>
              <a:t> 2</a:t>
            </a:r>
            <a:r>
              <a:rPr lang="en-US" altLang="zh-CN" baseline="30000">
                <a:ea typeface="宋体" panose="02010600030101010101" pitchFamily="2" charset="-122"/>
              </a:rPr>
              <a:t>E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Sign bit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 determines whether number is negative or positive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Significand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>
                <a:ea typeface="宋体" panose="02010600030101010101" pitchFamily="2" charset="-122"/>
              </a:rPr>
              <a:t>normally a fractional value in range [1.0,2.0).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Exponent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weights value by power of two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11704</TotalTime>
  <Words>2273</Words>
  <Application>Microsoft Macintosh PowerPoint</Application>
  <PresentationFormat>如螢幕大小 (4:3)</PresentationFormat>
  <Paragraphs>488</Paragraphs>
  <Slides>47</Slides>
  <Notes>47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Comic Sans MS</vt:lpstr>
      <vt:lpstr>宋体</vt:lpstr>
      <vt:lpstr>Arial</vt:lpstr>
      <vt:lpstr>Nanum Myeongjo</vt:lpstr>
      <vt:lpstr>Times New Roman</vt:lpstr>
      <vt:lpstr>Symbol</vt:lpstr>
      <vt:lpstr>icfp99</vt:lpstr>
      <vt:lpstr>Microsoft 公式 3.0</vt:lpstr>
      <vt:lpstr>Microsoft Excel Worksheet</vt:lpstr>
      <vt:lpstr>Microsoft Equation 3.0</vt:lpstr>
      <vt:lpstr>Floating Point</vt:lpstr>
      <vt:lpstr>Topics</vt:lpstr>
      <vt:lpstr>Encoding Rational Numbers</vt:lpstr>
      <vt:lpstr>Fractional Binary Numbers</vt:lpstr>
      <vt:lpstr>Fractional Binary Numbers</vt:lpstr>
      <vt:lpstr>Fractional Numbers to Binary Bits</vt:lpstr>
      <vt:lpstr>Fraction Binary Number Examples</vt:lpstr>
      <vt:lpstr>Encoding Rational Numbers</vt:lpstr>
      <vt:lpstr>IEEE Floating-Point Representation</vt:lpstr>
      <vt:lpstr>IEEE Floating-Point Representation</vt:lpstr>
      <vt:lpstr>Normalize Values</vt:lpstr>
      <vt:lpstr>Normalize Values</vt:lpstr>
      <vt:lpstr>Normalized Encoding Examples</vt:lpstr>
      <vt:lpstr>Denormalized Values</vt:lpstr>
      <vt:lpstr>Denormalized Values</vt:lpstr>
      <vt:lpstr>Special Values</vt:lpstr>
      <vt:lpstr>Special Values</vt:lpstr>
      <vt:lpstr>Special Values</vt:lpstr>
      <vt:lpstr>Summary of Real Number Encodings</vt:lpstr>
      <vt:lpstr>8-bit Floating-Point Representations</vt:lpstr>
      <vt:lpstr>8-bit Floating-Point Representations</vt:lpstr>
      <vt:lpstr>Dynamic Range (Denormalized numbers)</vt:lpstr>
      <vt:lpstr>Dynamic Range</vt:lpstr>
      <vt:lpstr>Dynamic Range (Denormalized numbers)</vt:lpstr>
      <vt:lpstr>Distribution of Representable Values</vt:lpstr>
      <vt:lpstr>Distribution of Representable Values</vt:lpstr>
      <vt:lpstr>Interesting Numbers</vt:lpstr>
      <vt:lpstr>Rounding Mode</vt:lpstr>
      <vt:lpstr>Rounding Mode</vt:lpstr>
      <vt:lpstr>Round-to-Even</vt:lpstr>
      <vt:lpstr>Round-to-Even</vt:lpstr>
      <vt:lpstr>Rounding Binary Number</vt:lpstr>
      <vt:lpstr>Floating-Point Operations</vt:lpstr>
      <vt:lpstr>FP Multiplication</vt:lpstr>
      <vt:lpstr>FP Multiplication</vt:lpstr>
      <vt:lpstr>FP Addition</vt:lpstr>
      <vt:lpstr>FP Addition</vt:lpstr>
      <vt:lpstr>FP Addition</vt:lpstr>
      <vt:lpstr>Floating Point in C</vt:lpstr>
      <vt:lpstr>Floating Point Puzzles</vt:lpstr>
      <vt:lpstr>Floating Point Puzzles</vt:lpstr>
      <vt:lpstr>Answers to Floating Point Puzzles</vt:lpstr>
      <vt:lpstr>Answers to Floating Point Puzzles</vt:lpstr>
      <vt:lpstr>Disastrous effects on floating Point (I)</vt:lpstr>
      <vt:lpstr>Disastrous effects on floating Point (I)</vt:lpstr>
      <vt:lpstr>Disastrous effects on floating Point (II)</vt:lpstr>
      <vt:lpstr>PowerPoint 簡報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371</cp:revision>
  <dcterms:created xsi:type="dcterms:W3CDTF">2000-01-15T07:54:11Z</dcterms:created>
  <dcterms:modified xsi:type="dcterms:W3CDTF">2020-07-12T09:27:39Z</dcterms:modified>
</cp:coreProperties>
</file>