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774" r:id="rId2"/>
    <p:sldId id="745" r:id="rId3"/>
    <p:sldId id="775" r:id="rId4"/>
    <p:sldId id="826" r:id="rId5"/>
    <p:sldId id="828" r:id="rId6"/>
    <p:sldId id="827" r:id="rId7"/>
    <p:sldId id="829" r:id="rId8"/>
    <p:sldId id="830" r:id="rId9"/>
    <p:sldId id="831" r:id="rId10"/>
    <p:sldId id="832" r:id="rId11"/>
    <p:sldId id="833" r:id="rId12"/>
    <p:sldId id="834" r:id="rId13"/>
    <p:sldId id="835" r:id="rId14"/>
    <p:sldId id="847" r:id="rId15"/>
    <p:sldId id="836" r:id="rId16"/>
    <p:sldId id="837" r:id="rId17"/>
    <p:sldId id="840" r:id="rId18"/>
    <p:sldId id="841" r:id="rId19"/>
    <p:sldId id="842" r:id="rId20"/>
    <p:sldId id="843" r:id="rId21"/>
    <p:sldId id="844" r:id="rId22"/>
    <p:sldId id="845" r:id="rId23"/>
    <p:sldId id="846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75" autoAdjust="0"/>
    <p:restoredTop sz="86460" autoAdjust="0"/>
  </p:normalViewPr>
  <p:slideViewPr>
    <p:cSldViewPr>
      <p:cViewPr varScale="1">
        <p:scale>
          <a:sx n="124" d="100"/>
          <a:sy n="124" d="100"/>
        </p:scale>
        <p:origin x="11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21F0AA-FD9C-684A-A7A6-DBB34CD310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en-US" dirty="0">
              <a:latin typeface="Nanum Myeongjo" panose="02020603020101020101" pitchFamily="18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9BAA4-A45B-7841-9731-6E6DF8E9C7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fld id="{81E5CB51-5E7B-D440-91DE-E4081D9A6525}" type="datetimeFigureOut">
              <a:rPr lang="en-US">
                <a:latin typeface="Nanum Myeongjo" panose="02020603020101020101" pitchFamily="18" charset="-127"/>
              </a:rPr>
              <a:pPr>
                <a:defRPr/>
              </a:pPr>
              <a:t>7/12/20</a:t>
            </a:fld>
            <a:endParaRPr lang="en-US" dirty="0">
              <a:latin typeface="Nanum Myeongjo" panose="02020603020101020101" pitchFamily="18" charset="-12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10C49-84AE-F640-AD51-DF42A11C96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en-US" dirty="0">
              <a:latin typeface="Nanum Myeongjo" panose="02020603020101020101" pitchFamily="18" charset="-12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227BE-0BDF-C244-88FF-426FBB5A4D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EAB65A0-4FFC-B548-9444-7329C6B6E0D3}" type="slidenum">
              <a:rPr lang="en-US" altLang="zh-CN">
                <a:latin typeface="Nanum Myeongjo" panose="02020603020101020101" pitchFamily="18" charset="-127"/>
              </a:rPr>
              <a:pPr/>
              <a:t>‹#›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EEACFC1-8F18-4945-9812-2A37234AFF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 i="0">
                <a:latin typeface="Nanum Myeongjo" panose="02020603020101020101" pitchFamily="18" charset="-127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72F7E7F-7CE2-3943-87E4-0614DF6E59A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 i="0">
                <a:latin typeface="Nanum Myeongjo" panose="02020603020101020101" pitchFamily="18" charset="-127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99A5399-73F2-994B-BF4C-0A83E8EEC269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1A4CB13-7300-CF48-A6D4-E72916398EF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2A663F10-5A48-CC4F-968B-549A5F3510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 i="0">
                <a:latin typeface="Nanum Myeongjo" panose="02020603020101020101" pitchFamily="18" charset="-127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DBFEA0C1-E7A5-724B-AF06-CB5444F0CD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Nanum Myeongjo" panose="02020603020101020101" pitchFamily="18" charset="-127"/>
              </a:defRPr>
            </a:lvl1pPr>
          </a:lstStyle>
          <a:p>
            <a:fld id="{7F0B37ED-B44E-234E-90CB-527A78F939C6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96BF5BA0-882B-DE4D-85D0-8274E0A87A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8212B05-79F2-E04C-8151-C2D533F45EF1}" type="slidenum">
              <a:rPr lang="zh-CN" altLang="en-US" sz="1200">
                <a:latin typeface="Nanum Myeongjo" panose="02020603020101020101" pitchFamily="18" charset="-127"/>
              </a:rPr>
              <a:pPr/>
              <a:t>1</a:t>
            </a:fld>
            <a:endParaRPr lang="en-US" altLang="zh-CN" sz="1200" dirty="0">
              <a:latin typeface="Nanum Myeongjo" panose="02020603020101020101" pitchFamily="18" charset="-127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CD2786AC-4F96-9244-BD31-61354EE2DB5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5179DCE-A4FB-F84C-9340-4FB604D5F8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FCCBA3B9-9959-EA4A-BF64-B0BAB45CFE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1ABBC52-4741-C74E-8608-797DE7BD4FED}" type="slidenum">
              <a:rPr lang="zh-CN" altLang="en-US" sz="1200">
                <a:latin typeface="Nanum Myeongjo" panose="02020603020101020101" pitchFamily="18" charset="-127"/>
              </a:rPr>
              <a:pPr/>
              <a:t>10</a:t>
            </a:fld>
            <a:endParaRPr lang="en-US" altLang="zh-CN" sz="1200" dirty="0">
              <a:latin typeface="Nanum Myeongjo" panose="02020603020101020101" pitchFamily="18" charset="-127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F563581-2E03-0140-ABBB-57EEB74034D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1AB2A46F-13C4-924B-95BA-CF83DA0065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D1949B10-0916-DF4E-833F-5961CF5D87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6AA20FD-1B88-0640-8708-1BA8F6232459}" type="slidenum">
              <a:rPr lang="zh-CN" altLang="en-US" sz="1200">
                <a:latin typeface="Nanum Myeongjo" panose="02020603020101020101" pitchFamily="18" charset="-127"/>
              </a:rPr>
              <a:pPr/>
              <a:t>11</a:t>
            </a:fld>
            <a:endParaRPr lang="en-US" altLang="zh-CN" sz="1200" dirty="0">
              <a:latin typeface="Nanum Myeongjo" panose="02020603020101020101" pitchFamily="18" charset="-127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73E4E06-C413-A349-948B-CCB810533B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72977A7-5E30-A849-8F1D-72200EC3C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320364BC-CDF1-2B43-967A-33A68F3EB8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79531D1-3983-0C44-977B-7045ABAC9B94}" type="slidenum">
              <a:rPr lang="zh-CN" altLang="en-US" sz="1200">
                <a:latin typeface="Nanum Myeongjo" panose="02020603020101020101" pitchFamily="18" charset="-127"/>
              </a:rPr>
              <a:pPr/>
              <a:t>12</a:t>
            </a:fld>
            <a:endParaRPr lang="en-US" altLang="zh-CN" sz="1200" dirty="0">
              <a:latin typeface="Nanum Myeongjo" panose="02020603020101020101" pitchFamily="18" charset="-127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E5BC8EDA-C19D-5445-A00B-E331054692D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C099E337-840C-8E49-AF1D-1A7360858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FB39A21B-07C5-2948-945E-16BFFDFC46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593B9A2-EDDA-5240-98F8-DD355F0EC373}" type="slidenum">
              <a:rPr lang="zh-CN" altLang="en-US" sz="1200">
                <a:latin typeface="Nanum Myeongjo" panose="02020603020101020101" pitchFamily="18" charset="-127"/>
              </a:rPr>
              <a:pPr/>
              <a:t>13</a:t>
            </a:fld>
            <a:endParaRPr lang="en-US" altLang="zh-CN" sz="1200" dirty="0">
              <a:latin typeface="Nanum Myeongjo" panose="02020603020101020101" pitchFamily="18" charset="-127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EF862609-8475-ED4F-A930-6D73578073B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44DFC153-998A-B24A-BC14-CC6B85466D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1B541A72-A2F6-4A48-B062-56FF2FC689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D0270CC-A02B-F542-91DF-B34A5546EAA7}" type="slidenum">
              <a:rPr lang="zh-CN" altLang="en-US" sz="1200">
                <a:latin typeface="Nanum Myeongjo" panose="02020603020101020101" pitchFamily="18" charset="-127"/>
              </a:rPr>
              <a:pPr/>
              <a:t>14</a:t>
            </a:fld>
            <a:endParaRPr lang="en-US" altLang="zh-CN" sz="1200" dirty="0">
              <a:latin typeface="Nanum Myeongjo" panose="02020603020101020101" pitchFamily="18" charset="-127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D8FF722-250E-ED4D-A484-59BA76C054D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789F7B08-96FE-904F-8B8C-41E40E9FB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75FA28B0-A885-A24B-ADA8-D1B17FA656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F6607C6-C6FE-D744-9112-5619ACBAA46E}" type="slidenum">
              <a:rPr lang="zh-CN" altLang="en-US" sz="1200">
                <a:latin typeface="Nanum Myeongjo" panose="02020603020101020101" pitchFamily="18" charset="-127"/>
              </a:rPr>
              <a:pPr/>
              <a:t>15</a:t>
            </a:fld>
            <a:endParaRPr lang="en-US" altLang="zh-CN" sz="1200" dirty="0">
              <a:latin typeface="Nanum Myeongjo" panose="02020603020101020101" pitchFamily="18" charset="-127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087664BE-8215-9D4E-BC23-CD1EAEE962B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CAF95A75-4258-2343-B313-F9A9821FA2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3145CD47-2997-F84A-9935-9343746733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52A9DB9-FFC8-6245-8B8C-AB1B348DE8B7}" type="slidenum">
              <a:rPr lang="zh-CN" altLang="en-US" sz="1200">
                <a:latin typeface="Nanum Myeongjo" panose="02020603020101020101" pitchFamily="18" charset="-127"/>
              </a:rPr>
              <a:pPr/>
              <a:t>16</a:t>
            </a:fld>
            <a:endParaRPr lang="en-US" altLang="zh-CN" sz="1200" dirty="0">
              <a:latin typeface="Nanum Myeongjo" panose="02020603020101020101" pitchFamily="18" charset="-127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0757A16-B5C2-EB42-AD14-07B47F144C5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D5142A89-325A-6B42-9B9E-F864ABAF4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5D9B8237-D59F-974C-ABFD-DF31031909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54F9B45-081F-704E-B2B1-E023D03F93F0}" type="slidenum">
              <a:rPr lang="zh-CN" altLang="en-US" sz="1200">
                <a:latin typeface="Nanum Myeongjo" panose="02020603020101020101" pitchFamily="18" charset="-127"/>
              </a:rPr>
              <a:pPr/>
              <a:t>17</a:t>
            </a:fld>
            <a:endParaRPr lang="en-US" altLang="zh-CN" sz="1200" dirty="0">
              <a:latin typeface="Nanum Myeongjo" panose="02020603020101020101" pitchFamily="18" charset="-127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33D0903B-81EA-344B-A598-0AE064AE550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631D858-811B-7C44-9FBC-0404F6B17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AAC15613-C632-F24C-BC8B-6B5E959E54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D8E9DFE-F9E0-2640-9F79-083CF3A41EFD}" type="slidenum">
              <a:rPr lang="zh-CN" altLang="en-US" sz="1200">
                <a:latin typeface="Nanum Myeongjo" panose="02020603020101020101" pitchFamily="18" charset="-127"/>
              </a:rPr>
              <a:pPr/>
              <a:t>18</a:t>
            </a:fld>
            <a:endParaRPr lang="en-US" altLang="zh-CN" sz="1200" dirty="0">
              <a:latin typeface="Nanum Myeongjo" panose="02020603020101020101" pitchFamily="18" charset="-127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AFF7F119-4170-364F-8EF8-A5AA13BD883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441B8674-53F3-5249-811E-74A6A63254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6C384385-0661-1E4D-9001-E562BEC386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D2C5674-B95C-F748-B967-F5F6227AFA7A}" type="slidenum">
              <a:rPr lang="zh-CN" altLang="en-US" sz="1200">
                <a:latin typeface="Nanum Myeongjo" panose="02020603020101020101" pitchFamily="18" charset="-127"/>
              </a:rPr>
              <a:pPr/>
              <a:t>19</a:t>
            </a:fld>
            <a:endParaRPr lang="en-US" altLang="zh-CN" sz="1200" dirty="0">
              <a:latin typeface="Nanum Myeongjo" panose="02020603020101020101" pitchFamily="18" charset="-127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E0A88855-E4B3-C742-A551-B00A215543F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AA61CFEE-D943-7941-9ABA-F8928034BF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ABEF7FA1-09B9-BF4C-BBF5-3187A87B2C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1A4DA9C-5661-F54A-B692-844593E7BBFC}" type="slidenum">
              <a:rPr lang="zh-CN" altLang="en-US" sz="1200">
                <a:latin typeface="Nanum Myeongjo" panose="02020603020101020101" pitchFamily="18" charset="-127"/>
              </a:rPr>
              <a:pPr/>
              <a:t>2</a:t>
            </a:fld>
            <a:endParaRPr lang="en-US" altLang="zh-CN" sz="1200" dirty="0">
              <a:latin typeface="Nanum Myeongjo" panose="02020603020101020101" pitchFamily="18" charset="-127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B816024-BE61-5E40-9C52-07A2D310AC3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3030342A-D58F-2947-9483-F125C2011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AF785A4E-CFE2-C04D-A9E2-C879684B22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B140C21-C136-114D-94E6-B26A3D61E386}" type="slidenum">
              <a:rPr lang="zh-CN" altLang="en-US" sz="1200">
                <a:latin typeface="Nanum Myeongjo" panose="02020603020101020101" pitchFamily="18" charset="-127"/>
              </a:rPr>
              <a:pPr/>
              <a:t>20</a:t>
            </a:fld>
            <a:endParaRPr lang="en-US" altLang="zh-CN" sz="1200" dirty="0">
              <a:latin typeface="Nanum Myeongjo" panose="02020603020101020101" pitchFamily="18" charset="-127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769D893C-005E-1A4B-ADF5-779401416EF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30483301-5BDD-7F4D-97EC-3B41C22649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52FA7A20-3708-5E44-9C9E-CD3ADB2759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21A4FB0-29CD-8D4C-9388-B965F682C37C}" type="slidenum">
              <a:rPr lang="zh-CN" altLang="en-US" sz="1200">
                <a:latin typeface="Nanum Myeongjo" panose="02020603020101020101" pitchFamily="18" charset="-127"/>
              </a:rPr>
              <a:pPr/>
              <a:t>21</a:t>
            </a:fld>
            <a:endParaRPr lang="en-US" altLang="zh-CN" sz="1200" dirty="0">
              <a:latin typeface="Nanum Myeongjo" panose="02020603020101020101" pitchFamily="18" charset="-127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F897FE5A-CFA4-E743-BA05-765107E65A7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5AFDB3BE-F1B1-824C-8A53-681AD2083D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CE19587C-2BA7-0340-BCF7-0576252C5D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35171D8-B477-8942-92EC-5CFAEB0D0683}" type="slidenum">
              <a:rPr lang="zh-CN" altLang="en-US" sz="1200">
                <a:latin typeface="Nanum Myeongjo" panose="02020603020101020101" pitchFamily="18" charset="-127"/>
              </a:rPr>
              <a:pPr/>
              <a:t>22</a:t>
            </a:fld>
            <a:endParaRPr lang="en-US" altLang="zh-CN" sz="1200" dirty="0">
              <a:latin typeface="Nanum Myeongjo" panose="02020603020101020101" pitchFamily="18" charset="-127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06AF699D-BAE5-FE4F-9E9C-22623949E97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C34F9838-69B9-7E43-AFDD-22D1668DAA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A741C33E-D2E7-1748-BC89-3C41850429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0585181-A9D9-634E-B83F-906D11A1E353}" type="slidenum">
              <a:rPr lang="zh-CN" altLang="en-US" sz="1200">
                <a:latin typeface="Nanum Myeongjo" panose="02020603020101020101" pitchFamily="18" charset="-127"/>
              </a:rPr>
              <a:pPr/>
              <a:t>23</a:t>
            </a:fld>
            <a:endParaRPr lang="en-US" altLang="zh-CN" sz="1200" dirty="0">
              <a:latin typeface="Nanum Myeongjo" panose="02020603020101020101" pitchFamily="18" charset="-127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EFB289AE-2E9C-2844-B1FC-9A29BE030E0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1D44093C-EBFB-2A4B-BAE9-587B671D4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D66FB6F7-3FDF-7545-AA8B-AEE053CCE7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CEE5772-49A1-2F44-8066-4C89E7BACBE3}" type="slidenum">
              <a:rPr lang="zh-CN" altLang="en-US" sz="1200">
                <a:latin typeface="Nanum Myeongjo" panose="02020603020101020101" pitchFamily="18" charset="-127"/>
              </a:rPr>
              <a:pPr/>
              <a:t>3</a:t>
            </a:fld>
            <a:endParaRPr lang="en-US" altLang="zh-CN" sz="1200" dirty="0">
              <a:latin typeface="Nanum Myeongjo" panose="02020603020101020101" pitchFamily="18" charset="-127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0A7D398-5629-144C-A43D-BA622699942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C78EEC4-B4D4-594D-9FB3-B4C4722271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F11E58EE-A733-AA42-B206-EC84A86D79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91F8B15-C1CC-D14B-8879-3C3529CE2FB5}" type="slidenum">
              <a:rPr lang="zh-CN" altLang="en-US" sz="1200">
                <a:latin typeface="Nanum Myeongjo" panose="02020603020101020101" pitchFamily="18" charset="-127"/>
              </a:rPr>
              <a:pPr/>
              <a:t>4</a:t>
            </a:fld>
            <a:endParaRPr lang="en-US" altLang="zh-CN" sz="1200" dirty="0">
              <a:latin typeface="Nanum Myeongjo" panose="02020603020101020101" pitchFamily="18" charset="-127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3C8D0D1-5959-994F-B26A-EFF27D44EA9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6C433D4-E200-D440-86B9-25C7165D13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73B8798B-460B-F746-8E4A-0703C25327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0E98B08-874E-4840-8D6E-6CBBCCF2AF01}" type="slidenum">
              <a:rPr lang="zh-CN" altLang="en-US" sz="1200">
                <a:latin typeface="Nanum Myeongjo" panose="02020603020101020101" pitchFamily="18" charset="-127"/>
              </a:rPr>
              <a:pPr/>
              <a:t>5</a:t>
            </a:fld>
            <a:endParaRPr lang="en-US" altLang="zh-CN" sz="1200" dirty="0">
              <a:latin typeface="Nanum Myeongjo" panose="02020603020101020101" pitchFamily="18" charset="-127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261DE611-6039-FE43-8C6F-E43FFB288A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BEBBFEB-DFD4-7147-BEFB-8AC0F11B36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88770619-2FEC-BB4B-9E06-113E706C1A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8BF9C31-67FB-734D-A699-84BDEFA97D37}" type="slidenum">
              <a:rPr lang="zh-CN" altLang="en-US" sz="1200">
                <a:latin typeface="Nanum Myeongjo" panose="02020603020101020101" pitchFamily="18" charset="-127"/>
              </a:rPr>
              <a:pPr/>
              <a:t>6</a:t>
            </a:fld>
            <a:endParaRPr lang="en-US" altLang="zh-CN" sz="1200" dirty="0">
              <a:latin typeface="Nanum Myeongjo" panose="02020603020101020101" pitchFamily="18" charset="-127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0CAC6D8-3380-7D44-BAC3-73C4EBAA39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CCFB9229-7747-204F-8605-FCA8791BB5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456411E6-6569-254A-817D-2C09FF470B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EA316D8-1DEF-EF40-9D52-A4B542DBCAA6}" type="slidenum">
              <a:rPr lang="zh-CN" altLang="en-US" sz="1200">
                <a:latin typeface="Nanum Myeongjo" panose="02020603020101020101" pitchFamily="18" charset="-127"/>
              </a:rPr>
              <a:pPr/>
              <a:t>7</a:t>
            </a:fld>
            <a:endParaRPr lang="en-US" altLang="zh-CN" sz="1200" dirty="0">
              <a:latin typeface="Nanum Myeongjo" panose="02020603020101020101" pitchFamily="18" charset="-127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40502D7-8F50-674C-85C3-F8939EB0CEC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AA72A29-F0FC-3B47-91B8-679934E931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8A943F13-D2CB-1442-95C4-CF07685B98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018C03F-B975-894E-B31B-B6B6B9A76FDB}" type="slidenum">
              <a:rPr lang="zh-CN" altLang="en-US" sz="1200">
                <a:latin typeface="Nanum Myeongjo" panose="02020603020101020101" pitchFamily="18" charset="-127"/>
              </a:rPr>
              <a:pPr/>
              <a:t>8</a:t>
            </a:fld>
            <a:endParaRPr lang="en-US" altLang="zh-CN" sz="1200" dirty="0">
              <a:latin typeface="Nanum Myeongjo" panose="02020603020101020101" pitchFamily="18" charset="-127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B169CC53-E52C-0F40-BD8A-45BB0F8EA7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2E2A68C-568A-F84D-8883-DB40F3105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00FD1CFB-713D-2A4C-AD49-1E24BBEF76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26982E5-1B82-E24A-8AF3-06FB6AB51C38}" type="slidenum">
              <a:rPr lang="zh-CN" altLang="en-US" sz="1200">
                <a:latin typeface="Nanum Myeongjo" panose="02020603020101020101" pitchFamily="18" charset="-127"/>
              </a:rPr>
              <a:pPr/>
              <a:t>9</a:t>
            </a:fld>
            <a:endParaRPr lang="en-US" altLang="zh-CN" sz="1200" dirty="0">
              <a:latin typeface="Nanum Myeongjo" panose="02020603020101020101" pitchFamily="18" charset="-127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A2F0E4F-4C9E-F448-BA37-55591ED781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66AD17FE-26CD-7E41-86B3-C22E4A3C36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 b="0" i="0">
                <a:latin typeface="Nanum Myeongjo" panose="02020603020101020101" pitchFamily="18" charset="-127"/>
              </a:defRPr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0" i="0">
                <a:latin typeface="Nanum Myeongjo" panose="02020603020101020101" pitchFamily="18" charset="-127"/>
              </a:defRPr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C717526C-EA7D-F04C-842B-786B6EFD87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5CA0D92C-A848-E340-930F-EED69CFFD73A}" type="datetime1">
              <a:rPr lang="zh-CN" altLang="en-US" smtClean="0"/>
              <a:pPr>
                <a:defRPr/>
              </a:pPr>
              <a:t>2020/7/12</a:t>
            </a:fld>
            <a:endParaRPr lang="en-US" altLang="zh-CN" dirty="0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1118B21-C249-8C4E-A49A-29D4189C04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0CD6D08-BABA-274E-8B73-4AE9739BBA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fld id="{18813F26-D2EF-8241-87E1-3CB76B62E995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520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latin typeface="Nanum Myeongjo" panose="02020603020101020101" pitchFamily="18" charset="-127"/>
              </a:defRPr>
            </a:lvl1pPr>
            <a:lvl2pPr>
              <a:defRPr b="0" i="0">
                <a:latin typeface="Nanum Myeongjo" panose="02020603020101020101" pitchFamily="18" charset="-127"/>
              </a:defRPr>
            </a:lvl2pPr>
            <a:lvl3pPr>
              <a:defRPr b="0" i="0">
                <a:latin typeface="Nanum Myeongjo" panose="02020603020101020101" pitchFamily="18" charset="-127"/>
              </a:defRPr>
            </a:lvl3pPr>
            <a:lvl4pPr>
              <a:defRPr b="0" i="0">
                <a:latin typeface="Nanum Myeongjo" panose="02020603020101020101" pitchFamily="18" charset="-127"/>
              </a:defRPr>
            </a:lvl4pPr>
            <a:lvl5pPr>
              <a:defRPr b="0" i="0">
                <a:latin typeface="Nanum Myeongjo" panose="02020603020101020101" pitchFamily="18" charset="-127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323BD2-59BA-9E48-AAAD-B30F8582CF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762091A2-3BCC-664A-94ED-16FE9FEF4E9A}" type="datetime1">
              <a:rPr lang="zh-CN" altLang="en-US" smtClean="0"/>
              <a:pPr>
                <a:defRPr/>
              </a:pPr>
              <a:t>2020/7/12</a:t>
            </a:fld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F55654-C23C-B740-A28D-03B10B3675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7D9855-A9AA-BC45-A27D-A01A62334D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fld id="{539FBAB3-BA49-8E4B-8261-2463DECCFB72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594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>
            <a:lvl1pPr>
              <a:defRPr b="0" i="0">
                <a:latin typeface="Nanum Myeongjo" panose="02020603020101020101" pitchFamily="18" charset="-127"/>
              </a:defRPr>
            </a:lvl1pPr>
            <a:lvl2pPr>
              <a:defRPr b="0" i="0">
                <a:latin typeface="Nanum Myeongjo" panose="02020603020101020101" pitchFamily="18" charset="-127"/>
              </a:defRPr>
            </a:lvl2pPr>
            <a:lvl3pPr>
              <a:defRPr b="0" i="0">
                <a:latin typeface="Nanum Myeongjo" panose="02020603020101020101" pitchFamily="18" charset="-127"/>
              </a:defRPr>
            </a:lvl3pPr>
            <a:lvl4pPr>
              <a:defRPr b="0" i="0">
                <a:latin typeface="Nanum Myeongjo" panose="02020603020101020101" pitchFamily="18" charset="-127"/>
              </a:defRPr>
            </a:lvl4pPr>
            <a:lvl5pPr>
              <a:defRPr b="0" i="0">
                <a:latin typeface="Nanum Myeongjo" panose="02020603020101020101" pitchFamily="18" charset="-127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23D8DA-45CB-DA46-91F1-CC09CF1C5E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DC2065A1-2CBA-604F-B71C-A26F75567AB3}" type="datetime1">
              <a:rPr lang="zh-CN" altLang="en-US" smtClean="0"/>
              <a:pPr>
                <a:defRPr/>
              </a:pPr>
              <a:t>2020/7/12</a:t>
            </a:fld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8E32DC-AD7D-6149-817E-BB9C31297A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E47899-F3AC-2049-8256-FC73E4A576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fld id="{FDF45442-07ED-4C4A-BA55-EC99BBF55CE2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2700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  <a:lvl2pPr>
              <a:defRPr b="0" i="0">
                <a:latin typeface="Nanum Myeongjo" panose="02020603020101020101" pitchFamily="18" charset="-127"/>
              </a:defRPr>
            </a:lvl2pPr>
            <a:lvl3pPr>
              <a:defRPr b="0" i="0">
                <a:latin typeface="Nanum Myeongjo" panose="02020603020101020101" pitchFamily="18" charset="-127"/>
              </a:defRPr>
            </a:lvl3pPr>
            <a:lvl4pPr>
              <a:defRPr b="0" i="0">
                <a:latin typeface="Nanum Myeongjo" panose="02020603020101020101" pitchFamily="18" charset="-127"/>
              </a:defRPr>
            </a:lvl4pPr>
            <a:lvl5pPr>
              <a:defRPr b="0" i="0">
                <a:latin typeface="Nanum Myeongjo" panose="02020603020101020101" pitchFamily="18" charset="-127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  <a:lvl2pPr>
              <a:defRPr b="0" i="0">
                <a:latin typeface="Nanum Myeongjo" panose="02020603020101020101" pitchFamily="18" charset="-127"/>
              </a:defRPr>
            </a:lvl2pPr>
            <a:lvl3pPr>
              <a:defRPr b="0" i="0">
                <a:latin typeface="Nanum Myeongjo" panose="02020603020101020101" pitchFamily="18" charset="-127"/>
              </a:defRPr>
            </a:lvl3pPr>
            <a:lvl4pPr>
              <a:defRPr b="0" i="0">
                <a:latin typeface="Nanum Myeongjo" panose="02020603020101020101" pitchFamily="18" charset="-127"/>
              </a:defRPr>
            </a:lvl4pPr>
            <a:lvl5pPr>
              <a:defRPr b="0" i="0">
                <a:latin typeface="Nanum Myeongjo" panose="02020603020101020101" pitchFamily="18" charset="-127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887E92-2C7B-074C-824D-490A373F2D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C762D4E5-9344-FC44-ABEF-5188E0966D80}" type="datetime1">
              <a:rPr lang="zh-CN" altLang="en-US" smtClean="0"/>
              <a:pPr>
                <a:defRPr/>
              </a:pPr>
              <a:t>2020/7/12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F897C6-B19A-8B41-B82E-31C213763E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9F1618-D669-D543-992B-486FD6684C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fld id="{77E240B4-584C-FD46-8FD1-8534A3367492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759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  <a:lvl2pPr>
              <a:defRPr b="0" i="0">
                <a:latin typeface="Nanum Myeongjo" panose="02020603020101020101" pitchFamily="18" charset="-127"/>
              </a:defRPr>
            </a:lvl2pPr>
            <a:lvl3pPr>
              <a:defRPr b="0" i="0">
                <a:latin typeface="Nanum Myeongjo" panose="02020603020101020101" pitchFamily="18" charset="-127"/>
              </a:defRPr>
            </a:lvl3pPr>
            <a:lvl4pPr>
              <a:defRPr b="0" i="0">
                <a:latin typeface="Nanum Myeongjo" panose="02020603020101020101" pitchFamily="18" charset="-127"/>
              </a:defRPr>
            </a:lvl4pPr>
            <a:lvl5pPr>
              <a:defRPr b="0" i="0">
                <a:latin typeface="Nanum Myeongjo" panose="02020603020101020101" pitchFamily="18" charset="-127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AA9449-910F-F348-A7C2-F25543BBE1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4C0DA587-EF11-CC47-91EA-825468818CD2}" type="datetime1">
              <a:rPr lang="zh-CN" altLang="en-US" smtClean="0"/>
              <a:pPr>
                <a:defRPr/>
              </a:pPr>
              <a:t>2020/7/12</a:t>
            </a:fld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46C373-6E67-9A46-9D32-D6070E3E09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4E2936-9A03-124D-BAC2-338B5E87F7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fld id="{AD69C197-4F42-3D44-92D5-C1BE9999ABA0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159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Nanum Myeongjo" panose="02020603020101020101" pitchFamily="18" charset="-127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 i="0">
                <a:latin typeface="Nanum Myeongjo" panose="02020603020101020101" pitchFamily="18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1B8D62-3A76-E545-BECF-AF7E65F32F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300A6497-907E-A744-815D-779096EDA382}" type="datetime1">
              <a:rPr lang="zh-CN" altLang="en-US" smtClean="0"/>
              <a:pPr>
                <a:defRPr/>
              </a:pPr>
              <a:t>2020/7/12</a:t>
            </a:fld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39A627-BB4F-0A4D-BAB2-725C44AE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00CE1A-8C60-1646-9115-4B15F5A105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fld id="{4C38D0A2-FC29-C34D-86E9-52CA40728D60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799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 b="0" i="0">
                <a:latin typeface="Nanum Myeongjo" panose="02020603020101020101" pitchFamily="18" charset="-127"/>
              </a:defRPr>
            </a:lvl1pPr>
            <a:lvl2pPr>
              <a:defRPr sz="2400" b="0" i="0">
                <a:latin typeface="Nanum Myeongjo" panose="02020603020101020101" pitchFamily="18" charset="-127"/>
              </a:defRPr>
            </a:lvl2pPr>
            <a:lvl3pPr>
              <a:defRPr sz="2000" b="0" i="0">
                <a:latin typeface="Nanum Myeongjo" panose="02020603020101020101" pitchFamily="18" charset="-127"/>
              </a:defRPr>
            </a:lvl3pPr>
            <a:lvl4pPr>
              <a:defRPr sz="1800" b="0" i="0">
                <a:latin typeface="Nanum Myeongjo" panose="02020603020101020101" pitchFamily="18" charset="-127"/>
              </a:defRPr>
            </a:lvl4pPr>
            <a:lvl5pPr>
              <a:defRPr sz="1800" b="0" i="0">
                <a:latin typeface="Nanum Myeongjo" panose="02020603020101020101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 b="0" i="0">
                <a:latin typeface="Nanum Myeongjo" panose="02020603020101020101" pitchFamily="18" charset="-127"/>
              </a:defRPr>
            </a:lvl1pPr>
            <a:lvl2pPr>
              <a:defRPr sz="2400" b="0" i="0">
                <a:latin typeface="Nanum Myeongjo" panose="02020603020101020101" pitchFamily="18" charset="-127"/>
              </a:defRPr>
            </a:lvl2pPr>
            <a:lvl3pPr>
              <a:defRPr sz="2000" b="0" i="0">
                <a:latin typeface="Nanum Myeongjo" panose="02020603020101020101" pitchFamily="18" charset="-127"/>
              </a:defRPr>
            </a:lvl3pPr>
            <a:lvl4pPr>
              <a:defRPr sz="1800" b="0" i="0">
                <a:latin typeface="Nanum Myeongjo" panose="02020603020101020101" pitchFamily="18" charset="-127"/>
              </a:defRPr>
            </a:lvl4pPr>
            <a:lvl5pPr>
              <a:defRPr sz="1800" b="0" i="0">
                <a:latin typeface="Nanum Myeongjo" panose="02020603020101020101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ACDB45-4170-3248-8E36-8F0FF972C6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4F1401FC-FB82-C846-A318-950A2B085129}" type="datetime1">
              <a:rPr lang="zh-CN" altLang="en-US" smtClean="0"/>
              <a:pPr>
                <a:defRPr/>
              </a:pPr>
              <a:t>2020/7/12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6DB7D7-F5A9-EB40-AF60-54C5591CB7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0C9886-674B-F541-9412-9CF04B002F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fld id="{4F349965-4DB2-F743-B90C-7C580861FF3D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163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Nanum Myeongjo" panose="0202060302010102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0" i="0">
                <a:latin typeface="Nanum Myeongjo" panose="02020603020101020101" pitchFamily="18" charset="-127"/>
              </a:defRPr>
            </a:lvl1pPr>
            <a:lvl2pPr>
              <a:defRPr sz="2000" b="0" i="0">
                <a:latin typeface="Nanum Myeongjo" panose="02020603020101020101" pitchFamily="18" charset="-127"/>
              </a:defRPr>
            </a:lvl2pPr>
            <a:lvl3pPr>
              <a:defRPr sz="1800" b="0" i="0">
                <a:latin typeface="Nanum Myeongjo" panose="02020603020101020101" pitchFamily="18" charset="-127"/>
              </a:defRPr>
            </a:lvl3pPr>
            <a:lvl4pPr>
              <a:defRPr sz="1600" b="0" i="0">
                <a:latin typeface="Nanum Myeongjo" panose="02020603020101020101" pitchFamily="18" charset="-127"/>
              </a:defRPr>
            </a:lvl4pPr>
            <a:lvl5pPr>
              <a:defRPr sz="1600" b="0" i="0">
                <a:latin typeface="Nanum Myeongjo" panose="02020603020101020101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Nanum Myeongjo" panose="0202060302010102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b="0" i="0">
                <a:latin typeface="Nanum Myeongjo" panose="02020603020101020101" pitchFamily="18" charset="-127"/>
              </a:defRPr>
            </a:lvl1pPr>
            <a:lvl2pPr>
              <a:defRPr sz="2000" b="0" i="0">
                <a:latin typeface="Nanum Myeongjo" panose="02020603020101020101" pitchFamily="18" charset="-127"/>
              </a:defRPr>
            </a:lvl2pPr>
            <a:lvl3pPr>
              <a:defRPr sz="1800" b="0" i="0">
                <a:latin typeface="Nanum Myeongjo" panose="02020603020101020101" pitchFamily="18" charset="-127"/>
              </a:defRPr>
            </a:lvl3pPr>
            <a:lvl4pPr>
              <a:defRPr sz="1600" b="0" i="0">
                <a:latin typeface="Nanum Myeongjo" panose="02020603020101020101" pitchFamily="18" charset="-127"/>
              </a:defRPr>
            </a:lvl4pPr>
            <a:lvl5pPr>
              <a:defRPr sz="1600" b="0" i="0">
                <a:latin typeface="Nanum Myeongjo" panose="02020603020101020101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4CA94-3CF2-AC45-A16E-74AD97E3CE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5FCA3EB3-F87D-9C4E-BA59-0A3D86905F26}" type="datetime1">
              <a:rPr lang="zh-CN" altLang="en-US" smtClean="0"/>
              <a:pPr>
                <a:defRPr/>
              </a:pPr>
              <a:t>2020/7/12</a:t>
            </a:fld>
            <a:endParaRPr lang="en-US" altLang="zh-CN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2B668F5-8DE1-B04B-A850-A08D0A6564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8279E45-2955-BC43-AD93-BFB03A2AD5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fld id="{941DA1A3-E3F9-054E-9FDC-D56A084F1F40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567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FCE8DF3-4BCA-E042-B888-A7CFE3AD89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208A25B5-9552-154F-96CB-C282C76A8920}" type="datetime1">
              <a:rPr lang="zh-CN" altLang="en-US" smtClean="0"/>
              <a:pPr>
                <a:defRPr/>
              </a:pPr>
              <a:t>2020/7/12</a:t>
            </a:fld>
            <a:endParaRPr lang="en-US" altLang="zh-CN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BA62B5-E165-1D49-B32B-5119F5E773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B171473-A629-CA4D-9E1B-788785F299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fld id="{07454E89-89C7-5C4B-8F03-3746B90B1071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852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6470F3E-3977-184A-8785-ABBAD71E00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161BB915-E945-5A49-BE7C-8CCDFBF17572}" type="datetime1">
              <a:rPr lang="zh-CN" altLang="en-US" smtClean="0"/>
              <a:pPr>
                <a:defRPr/>
              </a:pPr>
              <a:t>2020/7/12</a:t>
            </a:fld>
            <a:endParaRPr lang="en-US" altLang="zh-CN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18C98E0-4119-7147-A97C-729DB639A1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BCDD010-0C57-7A4F-A76C-ABFC5D3CE3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fld id="{204C39C0-4B99-1345-9074-1A421B4690D7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706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 i="0">
                <a:latin typeface="Nanum Myeongjo" panose="02020603020101020101" pitchFamily="18" charset="-127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b="0" i="0">
                <a:latin typeface="Nanum Myeongjo" panose="02020603020101020101" pitchFamily="18" charset="-127"/>
              </a:defRPr>
            </a:lvl1pPr>
            <a:lvl2pPr>
              <a:defRPr sz="2800" b="0" i="0">
                <a:latin typeface="Nanum Myeongjo" panose="02020603020101020101" pitchFamily="18" charset="-127"/>
              </a:defRPr>
            </a:lvl2pPr>
            <a:lvl3pPr>
              <a:defRPr sz="2400" b="0" i="0">
                <a:latin typeface="Nanum Myeongjo" panose="02020603020101020101" pitchFamily="18" charset="-127"/>
              </a:defRPr>
            </a:lvl3pPr>
            <a:lvl4pPr>
              <a:defRPr sz="2000" b="0" i="0">
                <a:latin typeface="Nanum Myeongjo" panose="02020603020101020101" pitchFamily="18" charset="-127"/>
              </a:defRPr>
            </a:lvl4pPr>
            <a:lvl5pPr>
              <a:defRPr sz="2000" b="0" i="0">
                <a:latin typeface="Nanum Myeongjo" panose="0202060302010102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b="0" i="0">
                <a:latin typeface="Nanum Myeongjo" panose="020206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B0295F-3FF7-5E4D-AE0A-CF30F04972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E82D1992-A71F-DD4D-AB30-59FDEF723184}" type="datetime1">
              <a:rPr lang="zh-CN" altLang="en-US" smtClean="0"/>
              <a:pPr>
                <a:defRPr/>
              </a:pPr>
              <a:t>2020/7/12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C7025D-1DAD-8847-BBB9-C075B56A7A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7D2A4E-4DAD-0A45-92FA-55950D7EA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fld id="{A8923BB5-B13E-3B45-8D71-780E2C31B168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295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 i="0">
                <a:latin typeface="Nanum Myeongjo" panose="02020603020101020101" pitchFamily="18" charset="-127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b="0" i="0">
                <a:latin typeface="Nanum Myeongjo" panose="0202060302010102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0" i="0">
                <a:latin typeface="Nanum Myeongjo" panose="020206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E1A9A5-C657-F145-9E53-1BE379E9F6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ABC7A227-BDD0-8245-9B0E-E4245CD8F3B0}" type="datetime1">
              <a:rPr lang="zh-CN" altLang="en-US" smtClean="0"/>
              <a:pPr>
                <a:defRPr/>
              </a:pPr>
              <a:t>2020/7/12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B6EB40-48F7-A74D-8845-F1FEB33F7E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07EA42-6F4E-C042-8E68-74711F7D49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fld id="{E4F2512A-4262-2E49-912B-ACF96072D60C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637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31F7DD9-1843-C248-8978-957DD2D81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FB034B5-BC46-784E-99BE-2419035E3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1E8B38F-0767-BF49-854B-82321D99802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b="0" i="0">
                <a:latin typeface="Nanum Myeongjo" panose="02020603020101020101" pitchFamily="18" charset="-127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8A334C6-56A0-8C4F-938B-C89D79CAC6B8}" type="datetime1">
              <a:rPr lang="zh-CN" altLang="en-US" smtClean="0"/>
              <a:pPr>
                <a:defRPr/>
              </a:pPr>
              <a:t>2020/7/12</a:t>
            </a:fld>
            <a:endParaRPr lang="en-US" altLang="zh-CN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66A6BE5-584C-8349-BCA2-5E56A26D946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5656214-534D-5F4A-9241-A7F02C20F9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latin typeface="Nanum Myeongjo" panose="02020603020101020101" pitchFamily="18" charset="-127"/>
              </a:defRPr>
            </a:lvl1pPr>
          </a:lstStyle>
          <a:p>
            <a:fld id="{0C23E4DD-D500-3440-8AD9-DB588EE32AF6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DA09F2F1-2B13-1242-828C-47A9C7A013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Nanum Myeongjo" panose="02020603020101020101" pitchFamily="18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Nanum Myeongjo" panose="02020603020101020101" pitchFamily="18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Nanum Myeongjo" panose="0202060302010102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Nanum Myeongjo" panose="0202060302010102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Nanum Myeongjo" panose="0202060302010102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Nanum Myeongjo" panose="02020603020101020101" pitchFamily="18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>
            <a:extLst>
              <a:ext uri="{FF2B5EF4-FFF2-40B4-BE49-F238E27FC236}">
                <a16:creationId xmlns:a16="http://schemas.microsoft.com/office/drawing/2014/main" id="{63C6DB49-D83A-814C-A50E-7F31C02772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A49C85-8E20-8546-9571-411291C009B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76A0781-C1A6-924B-B098-4C3A3352FC3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Floating Point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6">
            <a:extLst>
              <a:ext uri="{FF2B5EF4-FFF2-40B4-BE49-F238E27FC236}">
                <a16:creationId xmlns:a16="http://schemas.microsoft.com/office/drawing/2014/main" id="{230CD538-C4DE-4245-874F-21507B84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00224B-2E4C-B746-85F1-F8EF4C14DCE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DD43719-2918-CE4F-B256-0798EB7DE5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Two-operand FP Conversion Operations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47E9C199-362D-F044-8374-E297CE411B5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Converting FP data to integers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Round values toward zero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5" name="Group 51">
            <a:extLst>
              <a:ext uri="{FF2B5EF4-FFF2-40B4-BE49-F238E27FC236}">
                <a16:creationId xmlns:a16="http://schemas.microsoft.com/office/drawing/2014/main" id="{F5AE5F9E-4E8A-ED42-A1AF-CD4AF92604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8700" y="2971800"/>
          <a:ext cx="7200900" cy="2933699"/>
        </p:xfrm>
        <a:graphic>
          <a:graphicData uri="http://schemas.openxmlformats.org/drawingml/2006/table">
            <a:tbl>
              <a:tblPr/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1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Instruction </a:t>
                      </a:r>
                    </a:p>
                  </a:txBody>
                  <a:tcPr marL="91437" marR="91437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Source </a:t>
                      </a: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+mn-cs"/>
                        </a:rPr>
                        <a:t>Dest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+mn-cs"/>
                      </a:endParaRP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+mn-cs"/>
                        </a:rPr>
                        <a:t>Description</a:t>
                      </a: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vcvttss2si</a:t>
                      </a:r>
                    </a:p>
                  </a:txBody>
                  <a:tcPr marL="91437" marR="91437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XMM/M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32</a:t>
                      </a: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32</a:t>
                      </a: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Convert with truncation single precision to integer</a:t>
                      </a: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vcvttsd2si</a:t>
                      </a:r>
                    </a:p>
                  </a:txBody>
                  <a:tcPr marL="91437" marR="91437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XMM/M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32</a:t>
                      </a: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Convert with truncation double precision to integer</a:t>
                      </a: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vcvttss2siq</a:t>
                      </a:r>
                    </a:p>
                  </a:txBody>
                  <a:tcPr marL="91437" marR="91437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XMM/M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32</a:t>
                      </a: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Convert with truncation single precision to quad word integer</a:t>
                      </a: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vcvttsd2siq</a:t>
                      </a:r>
                    </a:p>
                  </a:txBody>
                  <a:tcPr marL="91437" marR="91437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XMM/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</a:t>
                      </a: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Convert with truncation double precision to quad word integer</a:t>
                      </a: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6">
            <a:extLst>
              <a:ext uri="{FF2B5EF4-FFF2-40B4-BE49-F238E27FC236}">
                <a16:creationId xmlns:a16="http://schemas.microsoft.com/office/drawing/2014/main" id="{A28A8E57-67E4-504F-A36F-6613417C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142E88-FFC7-044E-BF59-C03A19946D7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FFA29E60-AD88-524E-AF0B-2AC8380FA5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Three-operand FP Conversion Operations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246AFC57-B840-624E-815A-DB8856CE34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Converting integer data to FPs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Ignore the second source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e.g., vcvtsi2sdq  %</a:t>
            </a:r>
            <a:r>
              <a:rPr lang="en-US" altLang="zh-CN" dirty="0" err="1">
                <a:ea typeface="宋体" panose="02010600030101010101" pitchFamily="2" charset="-122"/>
              </a:rPr>
              <a:t>rax</a:t>
            </a:r>
            <a:r>
              <a:rPr lang="en-US" altLang="zh-CN" dirty="0">
                <a:ea typeface="宋体" panose="02010600030101010101" pitchFamily="2" charset="-122"/>
              </a:rPr>
              <a:t>, %xmm1, %xmm1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5" name="Group 51">
            <a:extLst>
              <a:ext uri="{FF2B5EF4-FFF2-40B4-BE49-F238E27FC236}">
                <a16:creationId xmlns:a16="http://schemas.microsoft.com/office/drawing/2014/main" id="{0CBD4D6C-DA20-9F48-9EE5-307AB725D8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85813" y="3238500"/>
          <a:ext cx="7572375" cy="2933699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1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Instruction</a:t>
                      </a:r>
                    </a:p>
                  </a:txBody>
                  <a:tcPr marL="91437" marR="91437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Source1</a:t>
                      </a: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+mn-cs"/>
                        </a:rPr>
                        <a:t>Source2</a:t>
                      </a: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+mn-cs"/>
                        </a:rPr>
                        <a:t>Dest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+mn-cs"/>
                      </a:endParaRP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+mn-cs"/>
                        </a:rPr>
                        <a:t>Description</a:t>
                      </a: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vcvttsi2ss</a:t>
                      </a:r>
                    </a:p>
                  </a:txBody>
                  <a:tcPr marL="91437" marR="91437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32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/R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32</a:t>
                      </a: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X</a:t>
                      </a: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X</a:t>
                      </a: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Convert integer to single precision</a:t>
                      </a: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vcvttsi2sd</a:t>
                      </a:r>
                    </a:p>
                  </a:txBody>
                  <a:tcPr marL="91437" marR="91437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32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/R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32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X</a:t>
                      </a: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X</a:t>
                      </a: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Convert integer to double precision</a:t>
                      </a: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vcvttsi2ssq</a:t>
                      </a:r>
                    </a:p>
                  </a:txBody>
                  <a:tcPr marL="91437" marR="91437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/R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</a:t>
                      </a: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X</a:t>
                      </a: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X</a:t>
                      </a: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Convert quad word integer to single precision</a:t>
                      </a: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vcvttsi2ssq</a:t>
                      </a:r>
                    </a:p>
                  </a:txBody>
                  <a:tcPr marL="91437" marR="91437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/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X</a:t>
                      </a: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X</a:t>
                      </a: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Convert quad word integer to double precision</a:t>
                      </a: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6">
            <a:extLst>
              <a:ext uri="{FF2B5EF4-FFF2-40B4-BE49-F238E27FC236}">
                <a16:creationId xmlns:a16="http://schemas.microsoft.com/office/drawing/2014/main" id="{159799B4-740F-7B4F-A56A-9F75269D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E8AB3E-C0AE-5849-8E30-0D4C8325F88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2149D03E-E1A9-C94E-B373-DD0D79A19D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FP Conversion Instructions</a:t>
            </a:r>
          </a:p>
        </p:txBody>
      </p:sp>
      <p:sp>
        <p:nvSpPr>
          <p:cNvPr id="27652" name="Rectangle 5">
            <a:extLst>
              <a:ext uri="{FF2B5EF4-FFF2-40B4-BE49-F238E27FC236}">
                <a16:creationId xmlns:a16="http://schemas.microsoft.com/office/drawing/2014/main" id="{98273247-573C-A342-B437-E9A58BBF3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16113"/>
            <a:ext cx="8153400" cy="162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57200" algn="l"/>
                <a:tab pos="14859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double 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fcvt</a:t>
            </a:r>
            <a:r>
              <a:rPr lang="en-US" altLang="zh-CN" sz="2000" dirty="0">
                <a:latin typeface="Nanum Myeongjo" panose="02020603020101020101" pitchFamily="18" charset="-127"/>
              </a:rPr>
              <a:t>(int 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i</a:t>
            </a:r>
            <a:r>
              <a:rPr lang="en-US" altLang="zh-CN" sz="2000" dirty="0">
                <a:latin typeface="Nanum Myeongjo" panose="02020603020101020101" pitchFamily="18" charset="-127"/>
              </a:rPr>
              <a:t>, float *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fp</a:t>
            </a:r>
            <a:r>
              <a:rPr lang="en-US" altLang="zh-CN" sz="2000" dirty="0">
                <a:latin typeface="Nanum Myeongjo" panose="02020603020101020101" pitchFamily="18" charset="-127"/>
              </a:rPr>
              <a:t>, double *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dp</a:t>
            </a:r>
            <a:r>
              <a:rPr lang="en-US" altLang="zh-CN" sz="2000" dirty="0">
                <a:latin typeface="Nanum Myeongjo" panose="02020603020101020101" pitchFamily="18" charset="-127"/>
              </a:rPr>
              <a:t>, long *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lp</a:t>
            </a:r>
            <a:r>
              <a:rPr lang="en-US" altLang="zh-CN" sz="2000" dirty="0">
                <a:latin typeface="Nanum Myeongjo" panose="02020603020101020101" pitchFamily="18" charset="-127"/>
              </a:rPr>
              <a:t>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	float f = *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fp</a:t>
            </a:r>
            <a:r>
              <a:rPr lang="en-US" altLang="zh-CN" sz="2000" dirty="0">
                <a:latin typeface="Nanum Myeongjo" panose="02020603020101020101" pitchFamily="18" charset="-127"/>
              </a:rPr>
              <a:t>; double d = *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dp</a:t>
            </a:r>
            <a:r>
              <a:rPr lang="en-US" altLang="zh-CN" sz="2000" dirty="0">
                <a:latin typeface="Nanum Myeongjo" panose="02020603020101020101" pitchFamily="18" charset="-127"/>
              </a:rPr>
              <a:t>; long l = *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lp</a:t>
            </a:r>
            <a:r>
              <a:rPr lang="en-US" altLang="zh-CN" sz="2000" dirty="0">
                <a:latin typeface="Nanum Myeongjo" panose="02020603020101020101" pitchFamily="18" charset="-127"/>
              </a:rPr>
              <a:t>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	*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lp</a:t>
            </a:r>
            <a:r>
              <a:rPr lang="en-US" altLang="zh-CN" sz="2000" dirty="0">
                <a:latin typeface="Nanum Myeongjo" panose="02020603020101020101" pitchFamily="18" charset="-127"/>
              </a:rPr>
              <a:t> = (long)d; *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fp</a:t>
            </a:r>
            <a:r>
              <a:rPr lang="en-US" altLang="zh-CN" sz="2000" dirty="0">
                <a:latin typeface="Nanum Myeongjo" panose="02020603020101020101" pitchFamily="18" charset="-127"/>
              </a:rPr>
              <a:t> = (float)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i</a:t>
            </a:r>
            <a:r>
              <a:rPr lang="en-US" altLang="zh-CN" sz="2000" dirty="0">
                <a:latin typeface="Nanum Myeongjo" panose="02020603020101020101" pitchFamily="18" charset="-127"/>
              </a:rPr>
              <a:t>; *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dp</a:t>
            </a:r>
            <a:r>
              <a:rPr lang="en-US" altLang="zh-CN" sz="2000" dirty="0">
                <a:latin typeface="Nanum Myeongjo" panose="02020603020101020101" pitchFamily="18" charset="-127"/>
              </a:rPr>
              <a:t> = (double)l;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	return (double)f;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}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F456252-41D4-664E-975E-9BD6A0070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544888"/>
            <a:ext cx="8153400" cy="2554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float 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fcvt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(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int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 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i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, float *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fp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, double *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dp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, long *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lp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i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 in %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edi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, 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fp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 in %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rsi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, 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dp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 in %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rdx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, 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lp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 in %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rcx</a:t>
            </a:r>
            <a:endParaRPr lang="en-US" altLang="zh-CN" sz="2000" dirty="0">
              <a:solidFill>
                <a:schemeClr val="accent2"/>
              </a:solidFill>
              <a:latin typeface="Nanum Myeongjo" panose="02020603020101020101" pitchFamily="18" charset="-127"/>
              <a:ea typeface="宋体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 err="1">
                <a:latin typeface="Nanum Myeongjo" panose="02020603020101020101" pitchFamily="18" charset="-127"/>
                <a:ea typeface="宋体" charset="-122"/>
              </a:rPr>
              <a:t>fcvt</a:t>
            </a:r>
            <a:r>
              <a:rPr lang="en-US" altLang="zh-CN" sz="2000" dirty="0">
                <a:latin typeface="Nanum Myeongjo" panose="02020603020101020101" pitchFamily="18" charset="-127"/>
                <a:ea typeface="宋体" charset="-122"/>
              </a:rPr>
              <a:t>:</a:t>
            </a:r>
            <a:endParaRPr lang="en-US" altLang="zh-CN" sz="2000" dirty="0">
              <a:solidFill>
                <a:schemeClr val="accent2"/>
              </a:solidFill>
              <a:latin typeface="Nanum Myeongjo" panose="02020603020101020101" pitchFamily="18" charset="-127"/>
              <a:ea typeface="宋体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Nanum Myeongjo" panose="02020603020101020101" pitchFamily="18" charset="-127"/>
                <a:ea typeface="宋体" charset="-122"/>
              </a:rPr>
              <a:t>  </a:t>
            </a:r>
            <a:r>
              <a:rPr lang="en-US" altLang="zh-CN" sz="2000" dirty="0" err="1">
                <a:latin typeface="Nanum Myeongjo" panose="02020603020101020101" pitchFamily="18" charset="-127"/>
                <a:ea typeface="宋体" charset="-122"/>
              </a:rPr>
              <a:t>vmovss</a:t>
            </a:r>
            <a:r>
              <a:rPr lang="en-US" altLang="zh-CN" sz="2000" dirty="0">
                <a:latin typeface="Nanum Myeongjo" panose="02020603020101020101" pitchFamily="18" charset="-127"/>
                <a:ea typeface="宋体" charset="-122"/>
              </a:rPr>
              <a:t>  	  (%</a:t>
            </a:r>
            <a:r>
              <a:rPr lang="en-US" altLang="zh-CN" sz="2000" dirty="0" err="1">
                <a:latin typeface="Nanum Myeongjo" panose="02020603020101020101" pitchFamily="18" charset="-127"/>
                <a:ea typeface="宋体" charset="-122"/>
              </a:rPr>
              <a:t>rsi</a:t>
            </a:r>
            <a:r>
              <a:rPr lang="en-US" altLang="zh-CN" sz="2000" dirty="0">
                <a:latin typeface="Nanum Myeongjo" panose="02020603020101020101" pitchFamily="18" charset="-127"/>
                <a:ea typeface="宋体" charset="-122"/>
              </a:rPr>
              <a:t>), %xmm0 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Get f = *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fp</a:t>
            </a:r>
            <a:endParaRPr lang="en-US" altLang="zh-CN" sz="2000" dirty="0">
              <a:solidFill>
                <a:schemeClr val="accent2"/>
              </a:solidFill>
              <a:latin typeface="Nanum Myeongjo" panose="02020603020101020101" pitchFamily="18" charset="-127"/>
              <a:ea typeface="宋体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Nanum Myeongjo" panose="02020603020101020101" pitchFamily="18" charset="-127"/>
                <a:ea typeface="宋体" charset="-122"/>
              </a:rPr>
              <a:t>  </a:t>
            </a:r>
            <a:r>
              <a:rPr lang="en-US" altLang="zh-CN" sz="2000" dirty="0" err="1">
                <a:latin typeface="Nanum Myeongjo" panose="02020603020101020101" pitchFamily="18" charset="-127"/>
                <a:ea typeface="宋体" charset="-122"/>
              </a:rPr>
              <a:t>movq</a:t>
            </a:r>
            <a:r>
              <a:rPr lang="en-US" altLang="zh-CN" sz="2000" dirty="0">
                <a:latin typeface="Nanum Myeongjo" panose="02020603020101020101" pitchFamily="18" charset="-127"/>
                <a:ea typeface="宋体" charset="-122"/>
              </a:rPr>
              <a:t>    	  (%</a:t>
            </a:r>
            <a:r>
              <a:rPr lang="en-US" altLang="zh-CN" sz="2000" dirty="0" err="1">
                <a:latin typeface="Nanum Myeongjo" panose="02020603020101020101" pitchFamily="18" charset="-127"/>
                <a:ea typeface="宋体" charset="-122"/>
              </a:rPr>
              <a:t>rcx</a:t>
            </a:r>
            <a:r>
              <a:rPr lang="en-US" altLang="zh-CN" sz="2000" dirty="0">
                <a:latin typeface="Nanum Myeongjo" panose="02020603020101020101" pitchFamily="18" charset="-127"/>
                <a:ea typeface="宋体" charset="-122"/>
              </a:rPr>
              <a:t>), %</a:t>
            </a:r>
            <a:r>
              <a:rPr lang="en-US" altLang="zh-CN" sz="2000" dirty="0" err="1">
                <a:latin typeface="Nanum Myeongjo" panose="02020603020101020101" pitchFamily="18" charset="-127"/>
                <a:ea typeface="宋体" charset="-122"/>
              </a:rPr>
              <a:t>rax</a:t>
            </a:r>
            <a:r>
              <a:rPr lang="en-US" altLang="zh-CN" sz="2000" dirty="0">
                <a:latin typeface="Nanum Myeongjo" panose="02020603020101020101" pitchFamily="18" charset="-127"/>
                <a:ea typeface="宋体" charset="-122"/>
              </a:rPr>
              <a:t>  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Get l = *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lp</a:t>
            </a:r>
            <a:endParaRPr lang="en-US" altLang="zh-CN" sz="2000" dirty="0">
              <a:solidFill>
                <a:schemeClr val="accent2"/>
              </a:solidFill>
              <a:latin typeface="Nanum Myeongjo" panose="02020603020101020101" pitchFamily="18" charset="-127"/>
              <a:ea typeface="宋体" charset="-122"/>
            </a:endParaRPr>
          </a:p>
          <a:p>
            <a:pPr marL="14288" indent="-14288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Nanum Myeongjo" panose="02020603020101020101" pitchFamily="18" charset="-127"/>
                <a:ea typeface="宋体" charset="-122"/>
              </a:rPr>
              <a:t>  vcvttsd2siq (%</a:t>
            </a:r>
            <a:r>
              <a:rPr lang="en-US" altLang="zh-CN" sz="2000" dirty="0" err="1">
                <a:latin typeface="Nanum Myeongjo" panose="02020603020101020101" pitchFamily="18" charset="-127"/>
                <a:ea typeface="宋体" charset="-122"/>
              </a:rPr>
              <a:t>rdx</a:t>
            </a:r>
            <a:r>
              <a:rPr lang="en-US" altLang="zh-CN" sz="2000" dirty="0">
                <a:latin typeface="Nanum Myeongjo" panose="02020603020101020101" pitchFamily="18" charset="-127"/>
                <a:ea typeface="宋体" charset="-122"/>
              </a:rPr>
              <a:t>), %r8   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Get d = *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dp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 </a:t>
            </a:r>
            <a:b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</a:b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                            and convert to long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Nanum Myeongjo" panose="02020603020101020101" pitchFamily="18" charset="-127"/>
                <a:ea typeface="宋体" charset="-122"/>
              </a:rPr>
              <a:t>  </a:t>
            </a:r>
            <a:r>
              <a:rPr lang="en-US" altLang="zh-CN" sz="2000" dirty="0" err="1">
                <a:latin typeface="Nanum Myeongjo" panose="02020603020101020101" pitchFamily="18" charset="-127"/>
                <a:ea typeface="宋体" charset="-122"/>
              </a:rPr>
              <a:t>movq</a:t>
            </a:r>
            <a:r>
              <a:rPr lang="en-US" altLang="zh-CN" sz="2000" dirty="0">
                <a:latin typeface="Nanum Myeongjo" panose="02020603020101020101" pitchFamily="18" charset="-127"/>
                <a:ea typeface="宋体" charset="-122"/>
              </a:rPr>
              <a:t>    	  %r8, (%</a:t>
            </a:r>
            <a:r>
              <a:rPr lang="en-US" altLang="zh-CN" sz="2000" dirty="0" err="1">
                <a:latin typeface="Nanum Myeongjo" panose="02020603020101020101" pitchFamily="18" charset="-127"/>
                <a:ea typeface="宋体" charset="-122"/>
              </a:rPr>
              <a:t>rcx</a:t>
            </a:r>
            <a:r>
              <a:rPr lang="en-US" altLang="zh-CN" sz="2000" dirty="0">
                <a:latin typeface="Nanum Myeongjo" panose="02020603020101020101" pitchFamily="18" charset="-127"/>
                <a:ea typeface="宋体" charset="-122"/>
              </a:rPr>
              <a:t>)   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Store at 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lp</a:t>
            </a:r>
            <a:endParaRPr lang="en-US" altLang="zh-CN" sz="2000" dirty="0">
              <a:solidFill>
                <a:schemeClr val="accent2"/>
              </a:solidFill>
              <a:latin typeface="Nanum Myeongjo" panose="02020603020101020101" pitchFamily="18" charset="-127"/>
              <a:ea typeface="宋体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6">
            <a:extLst>
              <a:ext uri="{FF2B5EF4-FFF2-40B4-BE49-F238E27FC236}">
                <a16:creationId xmlns:a16="http://schemas.microsoft.com/office/drawing/2014/main" id="{536DFCC0-00FE-BA47-9AEA-7A91B12D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D9FB7F-1832-BB4E-90C8-0F77C459E37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154F6DD-BA77-0940-9BC2-D2F7DE818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FP Conversion Instructions</a:t>
            </a:r>
          </a:p>
        </p:txBody>
      </p:sp>
      <p:sp>
        <p:nvSpPr>
          <p:cNvPr id="29700" name="Rectangle 5">
            <a:extLst>
              <a:ext uri="{FF2B5EF4-FFF2-40B4-BE49-F238E27FC236}">
                <a16:creationId xmlns:a16="http://schemas.microsoft.com/office/drawing/2014/main" id="{01C26509-11FA-CD48-86B6-CA3084ABA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16113"/>
            <a:ext cx="8153400" cy="162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57200" algn="l"/>
                <a:tab pos="14859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double 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fcvt</a:t>
            </a:r>
            <a:r>
              <a:rPr lang="en-US" altLang="zh-CN" sz="2000" dirty="0">
                <a:latin typeface="Nanum Myeongjo" panose="02020603020101020101" pitchFamily="18" charset="-127"/>
              </a:rPr>
              <a:t>(int 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i</a:t>
            </a:r>
            <a:r>
              <a:rPr lang="en-US" altLang="zh-CN" sz="2000" dirty="0">
                <a:latin typeface="Nanum Myeongjo" panose="02020603020101020101" pitchFamily="18" charset="-127"/>
              </a:rPr>
              <a:t>, float *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fp</a:t>
            </a:r>
            <a:r>
              <a:rPr lang="en-US" altLang="zh-CN" sz="2000" dirty="0">
                <a:latin typeface="Nanum Myeongjo" panose="02020603020101020101" pitchFamily="18" charset="-127"/>
              </a:rPr>
              <a:t>, double *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dp</a:t>
            </a:r>
            <a:r>
              <a:rPr lang="en-US" altLang="zh-CN" sz="2000" dirty="0">
                <a:latin typeface="Nanum Myeongjo" panose="02020603020101020101" pitchFamily="18" charset="-127"/>
              </a:rPr>
              <a:t>, long *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lp</a:t>
            </a:r>
            <a:r>
              <a:rPr lang="en-US" altLang="zh-CN" sz="2000" dirty="0">
                <a:latin typeface="Nanum Myeongjo" panose="02020603020101020101" pitchFamily="18" charset="-127"/>
              </a:rPr>
              <a:t>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	float f = *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fp</a:t>
            </a:r>
            <a:r>
              <a:rPr lang="en-US" altLang="zh-CN" sz="2000" dirty="0">
                <a:latin typeface="Nanum Myeongjo" panose="02020603020101020101" pitchFamily="18" charset="-127"/>
              </a:rPr>
              <a:t>; double d = *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dp</a:t>
            </a:r>
            <a:r>
              <a:rPr lang="en-US" altLang="zh-CN" sz="2000" dirty="0">
                <a:latin typeface="Nanum Myeongjo" panose="02020603020101020101" pitchFamily="18" charset="-127"/>
              </a:rPr>
              <a:t>; long l = *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lp</a:t>
            </a:r>
            <a:r>
              <a:rPr lang="en-US" altLang="zh-CN" sz="2000" dirty="0">
                <a:latin typeface="Nanum Myeongjo" panose="02020603020101020101" pitchFamily="18" charset="-127"/>
              </a:rPr>
              <a:t>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	*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lp</a:t>
            </a:r>
            <a:r>
              <a:rPr lang="en-US" altLang="zh-CN" sz="2000" dirty="0">
                <a:latin typeface="Nanum Myeongjo" panose="02020603020101020101" pitchFamily="18" charset="-127"/>
              </a:rPr>
              <a:t> = (long)d; *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fp</a:t>
            </a:r>
            <a:r>
              <a:rPr lang="en-US" altLang="zh-CN" sz="2000" dirty="0">
                <a:latin typeface="Nanum Myeongjo" panose="02020603020101020101" pitchFamily="18" charset="-127"/>
              </a:rPr>
              <a:t> = (float)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i</a:t>
            </a:r>
            <a:r>
              <a:rPr lang="en-US" altLang="zh-CN" sz="2000" dirty="0">
                <a:latin typeface="Nanum Myeongjo" panose="02020603020101020101" pitchFamily="18" charset="-127"/>
              </a:rPr>
              <a:t>; *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dp</a:t>
            </a:r>
            <a:r>
              <a:rPr lang="en-US" altLang="zh-CN" sz="2000" dirty="0">
                <a:latin typeface="Nanum Myeongjo" panose="02020603020101020101" pitchFamily="18" charset="-127"/>
              </a:rPr>
              <a:t> = (double)l;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	return (double)f;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}</a:t>
            </a:r>
          </a:p>
        </p:txBody>
      </p:sp>
      <p:sp>
        <p:nvSpPr>
          <p:cNvPr id="29701" name="Rectangle 6">
            <a:extLst>
              <a:ext uri="{FF2B5EF4-FFF2-40B4-BE49-F238E27FC236}">
                <a16:creationId xmlns:a16="http://schemas.microsoft.com/office/drawing/2014/main" id="{3CAC3168-2686-A840-96D8-E00C47FFB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544888"/>
            <a:ext cx="8153400" cy="2554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vcvtsi2ss  %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edi</a:t>
            </a:r>
            <a:r>
              <a:rPr lang="en-US" altLang="zh-CN" sz="2000" dirty="0">
                <a:latin typeface="Nanum Myeongjo" panose="02020603020101020101" pitchFamily="18" charset="-127"/>
              </a:rPr>
              <a:t>, %xmm1, %xmm1  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Convert 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</a:rPr>
              <a:t>i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 to float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vmovss</a:t>
            </a:r>
            <a:r>
              <a:rPr lang="en-US" altLang="zh-CN" sz="2000" dirty="0">
                <a:latin typeface="Nanum Myeongjo" panose="02020603020101020101" pitchFamily="18" charset="-127"/>
              </a:rPr>
              <a:t>     %xmm1, (%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rsi</a:t>
            </a:r>
            <a:r>
              <a:rPr lang="en-US" altLang="zh-CN" sz="2000" dirty="0">
                <a:latin typeface="Nanum Myeongjo" panose="02020603020101020101" pitchFamily="18" charset="-127"/>
              </a:rPr>
              <a:t>)       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Store at 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</a:rPr>
              <a:t>fp</a:t>
            </a:r>
            <a:endParaRPr lang="en-US" altLang="zh-CN" sz="2000" dirty="0">
              <a:solidFill>
                <a:schemeClr val="accent2"/>
              </a:solidFill>
              <a:latin typeface="Nanum Myeongjo" panose="0202060302010102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vcvtsi2sdq %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rax</a:t>
            </a:r>
            <a:r>
              <a:rPr lang="en-US" altLang="zh-CN" sz="2000" dirty="0">
                <a:latin typeface="Nanum Myeongjo" panose="02020603020101020101" pitchFamily="18" charset="-127"/>
              </a:rPr>
              <a:t>, %xmm1, %xmm1  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Convert l to double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vmovsd</a:t>
            </a:r>
            <a:r>
              <a:rPr lang="en-US" altLang="zh-CN" sz="2000" dirty="0">
                <a:latin typeface="Nanum Myeongjo" panose="02020603020101020101" pitchFamily="18" charset="-127"/>
              </a:rPr>
              <a:t>     %xmm1, (%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rdx</a:t>
            </a:r>
            <a:r>
              <a:rPr lang="en-US" altLang="zh-CN" sz="2000" dirty="0">
                <a:latin typeface="Nanum Myeongjo" panose="02020603020101020101" pitchFamily="18" charset="-127"/>
              </a:rPr>
              <a:t>)       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Store at 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</a:rPr>
              <a:t>dp</a:t>
            </a:r>
            <a:endParaRPr lang="en-US" altLang="zh-CN" sz="2000" dirty="0">
              <a:solidFill>
                <a:schemeClr val="accent2"/>
              </a:solidFill>
              <a:latin typeface="Nanum Myeongjo" panose="0202060302010102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  The following two instructions convert f to double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  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vunpcklps</a:t>
            </a:r>
            <a:r>
              <a:rPr lang="en-US" altLang="zh-CN" sz="2000" dirty="0">
                <a:latin typeface="Nanum Myeongjo" panose="02020603020101020101" pitchFamily="18" charset="-127"/>
              </a:rPr>
              <a:t>   %xmm0, %xmm0, %xmm0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vcvtps2pd   %xmm0, %xmm0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ret 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                           Return f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6">
            <a:extLst>
              <a:ext uri="{FF2B5EF4-FFF2-40B4-BE49-F238E27FC236}">
                <a16:creationId xmlns:a16="http://schemas.microsoft.com/office/drawing/2014/main" id="{D2F9193D-CC8C-4448-916C-55BBF6E1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9E74A4-C4BE-9847-ABBB-FD08D2A1867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EAF67333-1CB5-9F42-8656-8EE3B09C5B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FP Conversion Instructions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83CF644-87B5-2A40-BE5B-5FC9AE476E3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It should be 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vcvtss2sd	  %xmm0, %xmm0, %xmm1</a:t>
            </a:r>
          </a:p>
          <a:p>
            <a:pPr marL="514350" indent="-457200">
              <a:defRPr/>
            </a:pP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Gcc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generates the following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vunpcklps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%xmm0, %xmm0, %xmm0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	vcvtps2pd     %xmm0, %xmm0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457200">
              <a:defRPr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6">
            <a:extLst>
              <a:ext uri="{FF2B5EF4-FFF2-40B4-BE49-F238E27FC236}">
                <a16:creationId xmlns:a16="http://schemas.microsoft.com/office/drawing/2014/main" id="{FCCC202B-1183-C54F-A46E-B59142B3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03FB25-C53C-784F-9F5D-5992A00C5E2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1BD89487-FA70-5748-8B48-68733C5046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FP Code in Procedures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A1439867-769D-894B-8DFB-D77CE86E54E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XMM registers are used for passing FP arguments to function and for returning FP values from them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Up to eight FP arguments can be passed in XMM registers (%xmm0-%xmm7)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Additional FP arguments can be passed on stack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Function returns a floating-point value in %xmm0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All XMM registers are caller saved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6">
            <a:extLst>
              <a:ext uri="{FF2B5EF4-FFF2-40B4-BE49-F238E27FC236}">
                <a16:creationId xmlns:a16="http://schemas.microsoft.com/office/drawing/2014/main" id="{97AA7A74-A8B8-8948-8F0C-B6C38663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0BF46C-97C7-0F40-892F-C4B36557168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9966965B-34F4-ED48-B363-7E37D6251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FP Code in Procedures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6061FC37-60D7-4945-B492-484AA08ADE7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6868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 function contains a combination of pointer, integer, and FP arguments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Pointers and integers are passed in general-purpose registers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FP values are passed in XMM registers</a:t>
            </a: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mapping of arguments to registers depends on both their types and their ordering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67F7310D-C675-684D-BFE9-2F4ABDA9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219700"/>
            <a:ext cx="57912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57200" algn="l"/>
                <a:tab pos="14859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double f1(int x, double y, long z)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double f2(double y, int x, long z)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A6CD1837-C388-5142-AF86-5BBB1F064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924550"/>
            <a:ext cx="579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x in %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</a:rPr>
              <a:t>edi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, y in %xmm0, and z in %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</a:rPr>
              <a:t>rsi</a:t>
            </a:r>
            <a:endParaRPr lang="en-US" altLang="zh-CN" sz="2000" dirty="0">
              <a:solidFill>
                <a:schemeClr val="accent2"/>
              </a:solidFill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6">
            <a:extLst>
              <a:ext uri="{FF2B5EF4-FFF2-40B4-BE49-F238E27FC236}">
                <a16:creationId xmlns:a16="http://schemas.microsoft.com/office/drawing/2014/main" id="{E23134D6-5D78-534B-B5C2-3567D06E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75FA6D-5BCA-5C43-9118-72CADF16EED1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71CCD3B-C2C3-254C-AC4B-9C96F95DD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FP Arithmetic Operations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89FF040B-404B-1E46-A2BA-E45D33D982D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18288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One (S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) or two (S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S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) source operands and a destination operand D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 can be XMM register or a memory location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and D must be XMM registers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5" name="Group 51">
            <a:extLst>
              <a:ext uri="{FF2B5EF4-FFF2-40B4-BE49-F238E27FC236}">
                <a16:creationId xmlns:a16="http://schemas.microsoft.com/office/drawing/2014/main" id="{37A5A020-5ED5-E548-BF4C-C3E59A0952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0" y="3540125"/>
          <a:ext cx="6188075" cy="3057528"/>
        </p:xfrm>
        <a:graphic>
          <a:graphicData uri="http://schemas.openxmlformats.org/drawingml/2006/table">
            <a:tbl>
              <a:tblPr/>
              <a:tblGrid>
                <a:gridCol w="100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0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Single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Double 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+mn-cs"/>
                        </a:rPr>
                        <a:t>Effect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+mn-cs"/>
                        </a:rPr>
                        <a:t>Description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vaddss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vaddsd</a:t>
                      </a: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 S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2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+ S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1</a:t>
                      </a: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FP add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vsubss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vsubsd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 S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2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- S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1</a:t>
                      </a: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FP subtract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vmulss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vmulsd</a:t>
                      </a: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 S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2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x S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1</a:t>
                      </a: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FP multiply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7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vdivss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vdivsd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 S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2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/ S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1</a:t>
                      </a: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FP divide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vmaxss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vmaxsd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 max(S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, S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)</a:t>
                      </a: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FP maximum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vminss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vminsd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 min(S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, S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)</a:t>
                      </a: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FP minimum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sqrtss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sqrtsd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 S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+ ^ (1/2)</a:t>
                      </a: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FP square root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6">
            <a:extLst>
              <a:ext uri="{FF2B5EF4-FFF2-40B4-BE49-F238E27FC236}">
                <a16:creationId xmlns:a16="http://schemas.microsoft.com/office/drawing/2014/main" id="{E67E4F05-00AF-664A-8CE9-B8A0E470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B00FAC-5B63-1849-B8A9-8F063081658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2681512-06D4-DB49-B94B-D81B630E06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FP Arithmetic Operations</a:t>
            </a:r>
          </a:p>
        </p:txBody>
      </p:sp>
      <p:sp>
        <p:nvSpPr>
          <p:cNvPr id="39940" name="Rectangle 5">
            <a:extLst>
              <a:ext uri="{FF2B5EF4-FFF2-40B4-BE49-F238E27FC236}">
                <a16:creationId xmlns:a16="http://schemas.microsoft.com/office/drawing/2014/main" id="{CF7710DD-B06D-1F4E-8E5F-8E5143F46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1757363"/>
            <a:ext cx="8234363" cy="1012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57200" algn="l"/>
                <a:tab pos="14859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double 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funct</a:t>
            </a:r>
            <a:r>
              <a:rPr lang="en-US" altLang="zh-CN" sz="2000" dirty="0">
                <a:latin typeface="Nanum Myeongjo" panose="02020603020101020101" pitchFamily="18" charset="-127"/>
              </a:rPr>
              <a:t>(double a, float x, double b, int 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i</a:t>
            </a:r>
            <a:r>
              <a:rPr lang="en-US" altLang="zh-CN" sz="2000" dirty="0">
                <a:latin typeface="Nanum Myeongjo" panose="02020603020101020101" pitchFamily="18" charset="-127"/>
              </a:rPr>
              <a:t>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	return a*x </a:t>
            </a:r>
            <a:r>
              <a:rPr lang="mr-IN" altLang="zh-CN" sz="2000" dirty="0">
                <a:latin typeface="Nanum Myeongjo" panose="02020603020101020101" pitchFamily="18" charset="-127"/>
              </a:rPr>
              <a:t>–</a:t>
            </a:r>
            <a:r>
              <a:rPr lang="en-US" altLang="zh-CN" sz="2000" dirty="0">
                <a:latin typeface="Nanum Myeongjo" panose="02020603020101020101" pitchFamily="18" charset="-127"/>
              </a:rPr>
              <a:t> b/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i</a:t>
            </a:r>
            <a:r>
              <a:rPr lang="en-US" altLang="zh-CN" sz="2000" dirty="0">
                <a:latin typeface="Nanum Myeongjo" panose="02020603020101020101" pitchFamily="18" charset="-127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}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262BD50-D75C-CA4E-9581-0B95B911A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70188"/>
            <a:ext cx="8232775" cy="3478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double 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funct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(double a, float x, double b, 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int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 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i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a in %xmm0, x in %xmm1, b in %xmm2, 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i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 in %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edi</a:t>
            </a:r>
            <a:endParaRPr lang="en-US" altLang="zh-CN" sz="2000" dirty="0">
              <a:solidFill>
                <a:schemeClr val="accent2"/>
              </a:solidFill>
              <a:latin typeface="Nanum Myeongjo" panose="02020603020101020101" pitchFamily="18" charset="-127"/>
              <a:ea typeface="宋体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 err="1">
                <a:latin typeface="Nanum Myeongjo" panose="02020603020101020101" pitchFamily="18" charset="-127"/>
                <a:ea typeface="宋体" charset="-122"/>
              </a:rPr>
              <a:t>funct</a:t>
            </a:r>
            <a:r>
              <a:rPr lang="en-US" altLang="zh-CN" sz="2000" dirty="0">
                <a:latin typeface="Nanum Myeongjo" panose="02020603020101020101" pitchFamily="18" charset="-127"/>
                <a:ea typeface="宋体" charset="-122"/>
              </a:rPr>
              <a:t>: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  The following two instructions convert x to double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Nanum Myeongjo" panose="02020603020101020101" pitchFamily="18" charset="-127"/>
                <a:ea typeface="宋体" charset="-122"/>
              </a:rPr>
              <a:t>  </a:t>
            </a:r>
            <a:r>
              <a:rPr lang="en-US" altLang="zh-CN" sz="2000" dirty="0" err="1">
                <a:latin typeface="Nanum Myeongjo" panose="02020603020101020101" pitchFamily="18" charset="-127"/>
                <a:ea typeface="宋体" charset="-122"/>
              </a:rPr>
              <a:t>vunocklps</a:t>
            </a:r>
            <a:r>
              <a:rPr lang="en-US" altLang="zh-CN" sz="2000" dirty="0">
                <a:latin typeface="Nanum Myeongjo" panose="02020603020101020101" pitchFamily="18" charset="-127"/>
                <a:ea typeface="宋体" charset="-122"/>
              </a:rPr>
              <a:t>	%xmm1, %xmm1, %xmm1</a:t>
            </a:r>
            <a:endParaRPr lang="en-US" altLang="zh-CN" sz="2000" dirty="0">
              <a:solidFill>
                <a:schemeClr val="accent2"/>
              </a:solidFill>
              <a:latin typeface="Nanum Myeongjo" panose="02020603020101020101" pitchFamily="18" charset="-127"/>
              <a:ea typeface="宋体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Nanum Myeongjo" panose="02020603020101020101" pitchFamily="18" charset="-127"/>
                <a:ea typeface="宋体" charset="-122"/>
              </a:rPr>
              <a:t>  vcvtps2pd %xmm1, %xmm1</a:t>
            </a:r>
            <a:endParaRPr lang="en-US" altLang="zh-CN" sz="2000" dirty="0">
              <a:solidFill>
                <a:schemeClr val="accent2"/>
              </a:solidFill>
              <a:latin typeface="Nanum Myeongjo" panose="02020603020101020101" pitchFamily="18" charset="-127"/>
              <a:ea typeface="宋体" charset="-122"/>
            </a:endParaRPr>
          </a:p>
          <a:p>
            <a:pPr marL="14288" indent="-14288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Nanum Myeongjo" panose="02020603020101020101" pitchFamily="18" charset="-127"/>
                <a:ea typeface="宋体" charset="-122"/>
              </a:rPr>
              <a:t>  </a:t>
            </a:r>
            <a:r>
              <a:rPr lang="en-US" altLang="zh-CN" sz="2000" dirty="0" err="1">
                <a:latin typeface="Nanum Myeongjo" panose="02020603020101020101" pitchFamily="18" charset="-127"/>
                <a:ea typeface="宋体" charset="-122"/>
              </a:rPr>
              <a:t>vmulsd</a:t>
            </a:r>
            <a:r>
              <a:rPr lang="en-US" altLang="zh-CN" sz="2000" dirty="0">
                <a:latin typeface="Nanum Myeongjo" panose="02020603020101020101" pitchFamily="18" charset="-127"/>
                <a:ea typeface="宋体" charset="-122"/>
              </a:rPr>
              <a:t>    %xmm0, %xmm1, %xmm0 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Multiply a by x </a:t>
            </a:r>
            <a:b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</a:b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  </a:t>
            </a:r>
            <a:r>
              <a:rPr lang="en-US" altLang="zh-CN" sz="2000" dirty="0">
                <a:latin typeface="Nanum Myeongjo" panose="02020603020101020101" pitchFamily="18" charset="-127"/>
                <a:ea typeface="宋体" charset="-122"/>
              </a:rPr>
              <a:t>vcvtsi2sd %</a:t>
            </a:r>
            <a:r>
              <a:rPr lang="en-US" altLang="zh-CN" sz="2000" dirty="0" err="1">
                <a:latin typeface="Nanum Myeongjo" panose="02020603020101020101" pitchFamily="18" charset="-127"/>
                <a:ea typeface="宋体" charset="-122"/>
              </a:rPr>
              <a:t>edi</a:t>
            </a:r>
            <a:r>
              <a:rPr lang="en-US" altLang="zh-CN" sz="2000" dirty="0">
                <a:latin typeface="Nanum Myeongjo" panose="02020603020101020101" pitchFamily="18" charset="-127"/>
                <a:ea typeface="宋体" charset="-122"/>
              </a:rPr>
              <a:t>, %xmm1, %xmm1  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Convert 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i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 to double</a:t>
            </a:r>
          </a:p>
          <a:p>
            <a:pPr marL="14288" indent="-14288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Nanum Myeongjo" panose="02020603020101020101" pitchFamily="18" charset="-127"/>
                <a:ea typeface="宋体" charset="-122"/>
              </a:rPr>
              <a:t>  </a:t>
            </a:r>
            <a:r>
              <a:rPr lang="en-US" altLang="zh-CN" sz="2000" dirty="0" err="1">
                <a:latin typeface="Nanum Myeongjo" panose="02020603020101020101" pitchFamily="18" charset="-127"/>
                <a:ea typeface="宋体" charset="-122"/>
              </a:rPr>
              <a:t>vdivsd</a:t>
            </a:r>
            <a:r>
              <a:rPr lang="en-US" altLang="zh-CN" sz="2000" dirty="0">
                <a:latin typeface="Nanum Myeongjo" panose="02020603020101020101" pitchFamily="18" charset="-127"/>
                <a:ea typeface="宋体" charset="-122"/>
              </a:rPr>
              <a:t>    %xmm1, %xmm2, %xmm2 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Compute b/I</a:t>
            </a:r>
          </a:p>
          <a:p>
            <a:pPr marL="14288" indent="-14288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Nanum Myeongjo" panose="02020603020101020101" pitchFamily="18" charset="-127"/>
                <a:ea typeface="宋体" charset="-122"/>
              </a:rPr>
              <a:t>  </a:t>
            </a:r>
            <a:r>
              <a:rPr lang="en-US" altLang="zh-CN" sz="2000" dirty="0" err="1">
                <a:latin typeface="Nanum Myeongjo" panose="02020603020101020101" pitchFamily="18" charset="-127"/>
                <a:ea typeface="宋体" charset="-122"/>
              </a:rPr>
              <a:t>vsubsd</a:t>
            </a:r>
            <a:r>
              <a:rPr lang="en-US" altLang="zh-CN" sz="2000" dirty="0">
                <a:latin typeface="Nanum Myeongjo" panose="02020603020101020101" pitchFamily="18" charset="-127"/>
                <a:ea typeface="宋体" charset="-122"/>
              </a:rPr>
              <a:t>    %xmm2, %xmm0, %xmm0 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Subtract from a*x</a:t>
            </a:r>
          </a:p>
          <a:p>
            <a:pPr marL="14288" indent="-14288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Nanum Myeongjo" panose="02020603020101020101" pitchFamily="18" charset="-127"/>
                <a:ea typeface="宋体" charset="-122"/>
              </a:rPr>
              <a:t>  ret                           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Return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6">
            <a:extLst>
              <a:ext uri="{FF2B5EF4-FFF2-40B4-BE49-F238E27FC236}">
                <a16:creationId xmlns:a16="http://schemas.microsoft.com/office/drawing/2014/main" id="{1E3AC256-8DBD-BD4D-912A-5EC4B70B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D9AA60-FCE8-7B4A-8845-3377F02F31F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C26FFEDE-86A9-194D-8E0A-5F48ADA21D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Defining and Using FP Constants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29BEB95-13BA-0D44-88DD-AC669F84D4F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18288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AVX FP operations cannot have immediate values as operands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Allocate and initialize memory for constant values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338C5F79-01BB-B74B-BD0C-903E8C278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048000"/>
            <a:ext cx="5257800" cy="1012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57200" algn="l"/>
                <a:tab pos="14859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double cel2fahr(double temp){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	return 1.8 * temp + 32.0;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}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CB854803-77F5-6549-AD10-3713DB7A3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060825"/>
            <a:ext cx="5260975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double cel2fahr(double temp)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temp in %xmm0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cel2fahr: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  Multiply by 1.8</a:t>
            </a:r>
            <a:endParaRPr lang="en-US" altLang="zh-CN" sz="2000" dirty="0">
              <a:latin typeface="Nanum Myeongjo" panose="0202060302010102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vmulsd</a:t>
            </a:r>
            <a:r>
              <a:rPr lang="en-US" altLang="zh-CN" sz="2000" dirty="0">
                <a:latin typeface="Nanum Myeongjo" panose="02020603020101020101" pitchFamily="18" charset="-127"/>
              </a:rPr>
              <a:t> .LC2(%rip), %xmm0, %xmm0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Add 32.0</a:t>
            </a:r>
            <a:r>
              <a:rPr lang="en-US" altLang="zh-CN" sz="2000" dirty="0">
                <a:latin typeface="Nanum Myeongjo" panose="02020603020101020101" pitchFamily="18" charset="-127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vaddsd</a:t>
            </a:r>
            <a:r>
              <a:rPr lang="en-US" altLang="zh-CN" sz="2000" dirty="0">
                <a:latin typeface="Nanum Myeongjo" panose="02020603020101020101" pitchFamily="18" charset="-127"/>
              </a:rPr>
              <a:t> .LC3(%rip), %xmm0, %xmm0</a:t>
            </a:r>
            <a:endParaRPr lang="en-US" altLang="zh-CN" sz="2000" dirty="0">
              <a:solidFill>
                <a:schemeClr val="accent2"/>
              </a:solidFill>
              <a:latin typeface="Nanum Myeongjo" panose="0202060302010102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ret</a:t>
            </a:r>
            <a:endParaRPr lang="en-US" altLang="zh-CN" sz="2000" dirty="0">
              <a:solidFill>
                <a:schemeClr val="accent2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41991" name="Rectangle 6">
            <a:extLst>
              <a:ext uri="{FF2B5EF4-FFF2-40B4-BE49-F238E27FC236}">
                <a16:creationId xmlns:a16="http://schemas.microsoft.com/office/drawing/2014/main" id="{5C60BD01-8D5C-A641-8A5B-8DB7912E1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9575" y="3048000"/>
            <a:ext cx="3502025" cy="3170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.LC2: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  Low-order of 1.8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.Long  3435973837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  High-order of 1.8</a:t>
            </a:r>
            <a:r>
              <a:rPr lang="en-US" altLang="zh-CN" sz="2000" dirty="0">
                <a:latin typeface="Nanum Myeongjo" panose="02020603020101020101" pitchFamily="18" charset="-127"/>
              </a:rPr>
              <a:t>  .Long  1073532108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.LC3: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  Low-order of 32.0</a:t>
            </a:r>
            <a:endParaRPr lang="en-US" altLang="zh-CN" sz="2000" dirty="0">
              <a:latin typeface="Nanum Myeongjo" panose="0202060302010102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.Long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  High-order of 32.0</a:t>
            </a:r>
            <a:endParaRPr lang="en-US" altLang="zh-CN" sz="2000" dirty="0">
              <a:latin typeface="Nanum Myeongjo" panose="0202060302010102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.Long  1077936128</a:t>
            </a:r>
            <a:endParaRPr lang="en-US" altLang="zh-CN" sz="2000" dirty="0">
              <a:solidFill>
                <a:schemeClr val="accent2"/>
              </a:solidFill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9D0851F1-3942-C74B-B91D-2B112A8B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178CAD-B439-A642-B86A-75A4C5D512F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68DEA1A6-79DB-464C-A43F-5AB07A7DD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Topics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9A3D93D-3CCD-4A4D-BCF7-DB2189297B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Store and access FP values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FP Movement and Conversion Operations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FP Code in Procedures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FP Arithmetic Operations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Defining and Using FP Constants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Using Bitwise Operations in FP code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FP Comparison Operations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Suggested Reading: 3.11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6">
            <a:extLst>
              <a:ext uri="{FF2B5EF4-FFF2-40B4-BE49-F238E27FC236}">
                <a16:creationId xmlns:a16="http://schemas.microsoft.com/office/drawing/2014/main" id="{EC6A430D-9330-F541-8567-8B628629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54C256-4A28-9940-BE56-ED2E5960538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72F2CDFB-B34E-5040-9D7C-B96BFF92A4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Using Bitwise Operations in FP Code</a:t>
            </a:r>
          </a:p>
        </p:txBody>
      </p:sp>
      <p:sp>
        <p:nvSpPr>
          <p:cNvPr id="44036" name="Rectangle 5">
            <a:extLst>
              <a:ext uri="{FF2B5EF4-FFF2-40B4-BE49-F238E27FC236}">
                <a16:creationId xmlns:a16="http://schemas.microsoft.com/office/drawing/2014/main" id="{D0373C53-FACB-9849-8A8E-2A242626C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088" y="3403600"/>
            <a:ext cx="5257800" cy="1320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57200" algn="l"/>
                <a:tab pos="14859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double simple (...){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 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	return 0.0;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}</a:t>
            </a:r>
          </a:p>
        </p:txBody>
      </p:sp>
      <p:sp>
        <p:nvSpPr>
          <p:cNvPr id="44037" name="Rectangle 6">
            <a:extLst>
              <a:ext uri="{FF2B5EF4-FFF2-40B4-BE49-F238E27FC236}">
                <a16:creationId xmlns:a16="http://schemas.microsoft.com/office/drawing/2014/main" id="{580836F5-1E67-9843-B6DE-275CC3204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724400"/>
            <a:ext cx="5246688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simple: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  ...</a:t>
            </a:r>
            <a:r>
              <a:rPr lang="en-US" altLang="zh-CN" sz="2000" dirty="0">
                <a:latin typeface="Nanum Myeongjo" panose="02020603020101020101" pitchFamily="18" charset="-127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vxorpd</a:t>
            </a:r>
            <a:r>
              <a:rPr lang="en-US" altLang="zh-CN" sz="2000" dirty="0">
                <a:latin typeface="Nanum Myeongjo" panose="02020603020101020101" pitchFamily="18" charset="-127"/>
              </a:rPr>
              <a:t> %xmm0, %xmm0, %xmm0</a:t>
            </a:r>
            <a:endParaRPr lang="en-US" altLang="zh-CN" sz="2000" dirty="0">
              <a:solidFill>
                <a:schemeClr val="accent2"/>
              </a:solidFill>
              <a:latin typeface="Nanum Myeongjo" panose="0202060302010102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ret</a:t>
            </a:r>
            <a:endParaRPr lang="en-US" altLang="zh-CN" sz="2000" dirty="0">
              <a:solidFill>
                <a:schemeClr val="accent2"/>
              </a:solidFill>
              <a:latin typeface="Nanum Myeongjo" panose="02020603020101020101" pitchFamily="18" charset="-127"/>
            </a:endParaRPr>
          </a:p>
        </p:txBody>
      </p:sp>
      <p:graphicFrame>
        <p:nvGraphicFramePr>
          <p:cNvPr id="10" name="Group 51">
            <a:extLst>
              <a:ext uri="{FF2B5EF4-FFF2-40B4-BE49-F238E27FC236}">
                <a16:creationId xmlns:a16="http://schemas.microsoft.com/office/drawing/2014/main" id="{03D8D03C-32D9-6E4B-AB92-DAFF684DA0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95400" y="1852613"/>
          <a:ext cx="6400800" cy="1123951"/>
        </p:xfrm>
        <a:graphic>
          <a:graphicData uri="http://schemas.openxmlformats.org/drawingml/2006/table">
            <a:tbl>
              <a:tblPr/>
              <a:tblGrid>
                <a:gridCol w="95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Single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Double 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+mn-cs"/>
                        </a:rPr>
                        <a:t>Effect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+mn-cs"/>
                        </a:rPr>
                        <a:t>Description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vxorps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xorpd</a:t>
                      </a: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 S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2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^ S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1</a:t>
                      </a: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Bitwise  EXCLUSIVE-OR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vandps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andpd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 S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2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&amp; S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1</a:t>
                      </a: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Bitwise AND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6">
            <a:extLst>
              <a:ext uri="{FF2B5EF4-FFF2-40B4-BE49-F238E27FC236}">
                <a16:creationId xmlns:a16="http://schemas.microsoft.com/office/drawing/2014/main" id="{670E5FC9-81C7-494F-A152-B50246B9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56BB47-C77F-7F43-B89F-E9929D5DFC9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09806E97-7DCE-C94D-B34C-DE79020FB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FP Comparison Operations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E1ECA628-5436-3947-AE4F-B23929F283D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257800" cy="32004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Compare operands S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 and S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 can be an XMM register or in memory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must be XMM register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Unordered: either operand is </a:t>
            </a:r>
            <a:r>
              <a:rPr lang="en-US" altLang="zh-CN" dirty="0" err="1">
                <a:ea typeface="宋体" panose="02010600030101010101" pitchFamily="2" charset="-122"/>
              </a:rPr>
              <a:t>NaN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5" name="Group 51">
            <a:extLst>
              <a:ext uri="{FF2B5EF4-FFF2-40B4-BE49-F238E27FC236}">
                <a16:creationId xmlns:a16="http://schemas.microsoft.com/office/drawing/2014/main" id="{5C4A5E83-0BAB-B64D-8C45-111BE1D2F8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47800" y="4768850"/>
          <a:ext cx="6477000" cy="1123951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Instructions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+mn-cs"/>
                        </a:rPr>
                        <a:t>Effect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+mn-cs"/>
                        </a:rPr>
                        <a:t>Description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ucomiss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S1, S2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2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- S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1</a:t>
                      </a: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Compare single precision 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ucomisd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S1, S2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2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- S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Wingdings"/>
                        </a:rPr>
                        <a:t>1</a:t>
                      </a: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Compare double precision 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51">
            <a:extLst>
              <a:ext uri="{FF2B5EF4-FFF2-40B4-BE49-F238E27FC236}">
                <a16:creationId xmlns:a16="http://schemas.microsoft.com/office/drawing/2014/main" id="{A567CC05-1A48-B94A-B556-DA44C5E261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15000" y="1762125"/>
          <a:ext cx="3124200" cy="1879601"/>
        </p:xfrm>
        <a:graphic>
          <a:graphicData uri="http://schemas.openxmlformats.org/drawingml/2006/table">
            <a:tbl>
              <a:tblPr/>
              <a:tblGrid>
                <a:gridCol w="1599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Instructions</a:t>
                      </a:r>
                    </a:p>
                  </a:txBody>
                  <a:tcPr marL="91415" marR="914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+mn-cs"/>
                        </a:rPr>
                        <a:t>CF</a:t>
                      </a:r>
                    </a:p>
                  </a:txBody>
                  <a:tcPr marL="91415" marR="914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+mn-cs"/>
                        </a:rPr>
                        <a:t>ZF</a:t>
                      </a:r>
                    </a:p>
                  </a:txBody>
                  <a:tcPr marL="91415" marR="914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+mn-cs"/>
                        </a:rPr>
                        <a:t>PF</a:t>
                      </a:r>
                    </a:p>
                  </a:txBody>
                  <a:tcPr marL="91415" marR="914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Unordered</a:t>
                      </a: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15" marR="914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+mn-cs"/>
                          <a:sym typeface="Wingdings"/>
                        </a:rPr>
                        <a:t>1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+mn-cs"/>
                      </a:endParaRPr>
                    </a:p>
                  </a:txBody>
                  <a:tcPr marL="91415" marR="914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+mn-cs"/>
                        </a:rPr>
                        <a:t>1</a:t>
                      </a:r>
                    </a:p>
                  </a:txBody>
                  <a:tcPr marL="91415" marR="914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+mn-cs"/>
                        </a:rPr>
                        <a:t>1</a:t>
                      </a:r>
                    </a:p>
                  </a:txBody>
                  <a:tcPr marL="91415" marR="914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&lt; S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1</a:t>
                      </a:r>
                    </a:p>
                  </a:txBody>
                  <a:tcPr marL="91415" marR="914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+mn-cs"/>
                          <a:sym typeface="Wingdings"/>
                        </a:rPr>
                        <a:t>1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+mn-cs"/>
                      </a:endParaRPr>
                    </a:p>
                  </a:txBody>
                  <a:tcPr marL="91415" marR="914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+mn-cs"/>
                        </a:rPr>
                        <a:t>0</a:t>
                      </a:r>
                    </a:p>
                  </a:txBody>
                  <a:tcPr marL="91415" marR="914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+mn-cs"/>
                        </a:rPr>
                        <a:t>0</a:t>
                      </a:r>
                    </a:p>
                  </a:txBody>
                  <a:tcPr marL="91415" marR="914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= S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1</a:t>
                      </a:r>
                    </a:p>
                  </a:txBody>
                  <a:tcPr marL="91415" marR="914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+mn-cs"/>
                        </a:rPr>
                        <a:t>0</a:t>
                      </a:r>
                    </a:p>
                  </a:txBody>
                  <a:tcPr marL="91415" marR="914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+mn-cs"/>
                        </a:rPr>
                        <a:t>1</a:t>
                      </a:r>
                    </a:p>
                  </a:txBody>
                  <a:tcPr marL="91415" marR="914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+mn-cs"/>
                        </a:rPr>
                        <a:t>0</a:t>
                      </a:r>
                    </a:p>
                  </a:txBody>
                  <a:tcPr marL="91415" marR="914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&gt; S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1</a:t>
                      </a:r>
                    </a:p>
                  </a:txBody>
                  <a:tcPr marL="91415" marR="914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+mn-cs"/>
                        </a:rPr>
                        <a:t>0</a:t>
                      </a:r>
                    </a:p>
                  </a:txBody>
                  <a:tcPr marL="91415" marR="914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+mn-cs"/>
                        </a:rPr>
                        <a:t>0</a:t>
                      </a:r>
                    </a:p>
                  </a:txBody>
                  <a:tcPr marL="91415" marR="914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+mn-cs"/>
                        </a:rPr>
                        <a:t>0</a:t>
                      </a:r>
                    </a:p>
                  </a:txBody>
                  <a:tcPr marL="91415" marR="914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6">
            <a:extLst>
              <a:ext uri="{FF2B5EF4-FFF2-40B4-BE49-F238E27FC236}">
                <a16:creationId xmlns:a16="http://schemas.microsoft.com/office/drawing/2014/main" id="{B4D9B5B8-83AA-6845-9692-934B6F9F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9A5831-9A1F-3844-851B-E740D7C9B28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184D1359-7F29-244D-BBA5-D4C5A7ABA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FP Comparison Operations</a:t>
            </a:r>
          </a:p>
        </p:txBody>
      </p:sp>
      <p:sp>
        <p:nvSpPr>
          <p:cNvPr id="48132" name="Rectangle 5">
            <a:extLst>
              <a:ext uri="{FF2B5EF4-FFF2-40B4-BE49-F238E27FC236}">
                <a16:creationId xmlns:a16="http://schemas.microsoft.com/office/drawing/2014/main" id="{9ED14D73-2359-7247-B2EF-F671A9A4C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98613"/>
            <a:ext cx="4419600" cy="2552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57200" algn="l"/>
                <a:tab pos="14859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typedef 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enum</a:t>
            </a:r>
            <a:r>
              <a:rPr lang="en-US" altLang="zh-CN" sz="2000" dirty="0">
                <a:latin typeface="Nanum Myeongjo" panose="02020603020101020101" pitchFamily="18" charset="-127"/>
              </a:rPr>
              <a:t> {NEG, ZERO, POS, OTHER} 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range_t</a:t>
            </a:r>
            <a:endParaRPr lang="en-US" altLang="zh-CN" sz="2000" dirty="0">
              <a:latin typeface="Nanum Myeongjo" panose="0202060302010102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dirty="0">
              <a:latin typeface="Nanum Myeongjo" panose="0202060302010102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Nanum Myeongjo" panose="02020603020101020101" pitchFamily="18" charset="-127"/>
              </a:rPr>
              <a:t>range_t</a:t>
            </a:r>
            <a:r>
              <a:rPr lang="en-US" altLang="zh-CN" sz="2000" dirty="0">
                <a:latin typeface="Nanum Myeongjo" panose="02020603020101020101" pitchFamily="18" charset="-127"/>
              </a:rPr>
              <a:t> 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find_range</a:t>
            </a:r>
            <a:r>
              <a:rPr lang="en-US" altLang="zh-CN" sz="2000" dirty="0">
                <a:latin typeface="Nanum Myeongjo" panose="02020603020101020101" pitchFamily="18" charset="-127"/>
              </a:rPr>
              <a:t>(float 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int result;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if (x &lt; 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  result = NEG;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1BAC5DA-1840-6A41-B92E-4A3E82CB2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51313"/>
            <a:ext cx="8305800" cy="2554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range_t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 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find_range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(float x)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x in %xmm0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 err="1">
                <a:latin typeface="Nanum Myeongjo" panose="02020603020101020101" pitchFamily="18" charset="-127"/>
                <a:ea typeface="宋体" charset="-122"/>
              </a:rPr>
              <a:t>find_range</a:t>
            </a:r>
            <a:r>
              <a:rPr lang="en-US" altLang="zh-CN" sz="2000" dirty="0">
                <a:latin typeface="Nanum Myeongjo" panose="02020603020101020101" pitchFamily="18" charset="-127"/>
                <a:ea typeface="宋体" charset="-122"/>
              </a:rPr>
              <a:t>: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Nanum Myeongjo" panose="02020603020101020101" pitchFamily="18" charset="-127"/>
                <a:ea typeface="宋体" charset="-122"/>
              </a:rPr>
              <a:t>  </a:t>
            </a:r>
            <a:r>
              <a:rPr lang="en-US" altLang="zh-CN" sz="2000" dirty="0" err="1">
                <a:latin typeface="Nanum Myeongjo" panose="02020603020101020101" pitchFamily="18" charset="-127"/>
                <a:ea typeface="宋体" charset="-122"/>
              </a:rPr>
              <a:t>vxorps</a:t>
            </a:r>
            <a:r>
              <a:rPr lang="en-US" altLang="zh-CN" sz="2000" dirty="0">
                <a:latin typeface="Nanum Myeongjo" panose="02020603020101020101" pitchFamily="18" charset="-127"/>
                <a:ea typeface="宋体" charset="-122"/>
              </a:rPr>
              <a:t>   %xmm1, %xmm1, %xmm1  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Set %xmm1 = 0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Nanum Myeongjo" panose="02020603020101020101" pitchFamily="18" charset="-127"/>
                <a:ea typeface="宋体" charset="-122"/>
              </a:rPr>
              <a:t>  </a:t>
            </a:r>
            <a:r>
              <a:rPr lang="en-US" altLang="zh-CN" sz="2000" dirty="0" err="1">
                <a:latin typeface="Nanum Myeongjo" panose="02020603020101020101" pitchFamily="18" charset="-127"/>
                <a:ea typeface="宋体" charset="-122"/>
              </a:rPr>
              <a:t>vucomiss</a:t>
            </a:r>
            <a:r>
              <a:rPr lang="en-US" altLang="zh-CN" sz="2000" dirty="0">
                <a:latin typeface="Nanum Myeongjo" panose="02020603020101020101" pitchFamily="18" charset="-127"/>
                <a:ea typeface="宋体" charset="-122"/>
              </a:rPr>
              <a:t> %xmm0, %xmm1         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Compare 0:x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Nanum Myeongjo" panose="02020603020101020101" pitchFamily="18" charset="-127"/>
                <a:ea typeface="宋体" charset="-122"/>
              </a:rPr>
              <a:t>  ja       .L5                  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If &gt;, 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goto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 NEG </a:t>
            </a:r>
            <a:b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</a:br>
            <a:r>
              <a:rPr lang="en-US" altLang="zh-CN" sz="2000" dirty="0" err="1">
                <a:latin typeface="Nanum Myeongjo" panose="02020603020101020101" pitchFamily="18" charset="-127"/>
                <a:ea typeface="宋体" charset="-122"/>
              </a:rPr>
              <a:t>vucomiss</a:t>
            </a:r>
            <a:r>
              <a:rPr lang="en-US" altLang="zh-CN" sz="2000" dirty="0">
                <a:latin typeface="Nanum Myeongjo" panose="02020603020101020101" pitchFamily="18" charset="-127"/>
                <a:ea typeface="宋体" charset="-122"/>
              </a:rPr>
              <a:t> %xmm1, %xmm0         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Compare x:0</a:t>
            </a:r>
          </a:p>
          <a:p>
            <a:pPr marL="14288" indent="-14288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Nanum Myeongjo" panose="02020603020101020101" pitchFamily="18" charset="-127"/>
                <a:ea typeface="宋体" charset="-122"/>
              </a:rPr>
              <a:t>  </a:t>
            </a:r>
            <a:r>
              <a:rPr lang="en-US" altLang="zh-CN" sz="2000" dirty="0" err="1">
                <a:latin typeface="Nanum Myeongjo" panose="02020603020101020101" pitchFamily="18" charset="-127"/>
                <a:ea typeface="宋体" charset="-122"/>
              </a:rPr>
              <a:t>jp</a:t>
            </a:r>
            <a:r>
              <a:rPr lang="en-US" altLang="zh-CN" sz="2000" dirty="0">
                <a:latin typeface="Nanum Myeongjo" panose="02020603020101020101" pitchFamily="18" charset="-127"/>
                <a:ea typeface="宋体" charset="-122"/>
              </a:rPr>
              <a:t>       .L8                  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If 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NaN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, 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goto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 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  <a:ea typeface="宋体" charset="-122"/>
              </a:rPr>
              <a:t>posornan</a:t>
            </a:r>
            <a:endParaRPr lang="en-US" altLang="zh-CN" sz="2000" dirty="0">
              <a:solidFill>
                <a:schemeClr val="accent2"/>
              </a:solidFill>
              <a:latin typeface="Nanum Myeongjo" panose="02020603020101020101" pitchFamily="18" charset="-127"/>
              <a:ea typeface="宋体" charset="-122"/>
            </a:endParaRPr>
          </a:p>
        </p:txBody>
      </p:sp>
      <p:sp>
        <p:nvSpPr>
          <p:cNvPr id="48134" name="Rectangle 5">
            <a:extLst>
              <a:ext uri="{FF2B5EF4-FFF2-40B4-BE49-F238E27FC236}">
                <a16:creationId xmlns:a16="http://schemas.microsoft.com/office/drawing/2014/main" id="{F54A93A4-F028-D044-AC97-F83C7E80F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601788"/>
            <a:ext cx="3886200" cy="2551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57200" algn="l"/>
                <a:tab pos="14859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else if (x == 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	 result = ZERO;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else if (x &gt; 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	 result = POS;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	 result = OTHER;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return result;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6">
            <a:extLst>
              <a:ext uri="{FF2B5EF4-FFF2-40B4-BE49-F238E27FC236}">
                <a16:creationId xmlns:a16="http://schemas.microsoft.com/office/drawing/2014/main" id="{3110607F-5E57-FA42-9508-AB31EBEF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118AB1-CDB7-A243-8BFB-EBB529FADB6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9FB5CC3-7152-4843-BCAF-DE3311892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FP Comparison Operations</a:t>
            </a:r>
          </a:p>
        </p:txBody>
      </p:sp>
      <p:sp>
        <p:nvSpPr>
          <p:cNvPr id="50180" name="Rectangle 6">
            <a:extLst>
              <a:ext uri="{FF2B5EF4-FFF2-40B4-BE49-F238E27FC236}">
                <a16:creationId xmlns:a16="http://schemas.microsoft.com/office/drawing/2014/main" id="{DB1C206B-A4D5-C74B-8F91-1B33E15FC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905000"/>
            <a:ext cx="7962900" cy="409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movl</a:t>
            </a:r>
            <a:r>
              <a:rPr lang="en-US" altLang="zh-CN" sz="2000" dirty="0">
                <a:latin typeface="Nanum Myeongjo" panose="02020603020101020101" pitchFamily="18" charset="-127"/>
              </a:rPr>
              <a:t>     $1, %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eax</a:t>
            </a:r>
            <a:r>
              <a:rPr lang="en-US" altLang="zh-CN" sz="2000" dirty="0">
                <a:latin typeface="Nanum Myeongjo" panose="02020603020101020101" pitchFamily="18" charset="-127"/>
              </a:rPr>
              <a:t>           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</a:rPr>
              <a:t>rsult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 = ZERO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je       .L3                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If =, 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</a:rPr>
              <a:t>goto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 done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.L8                           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</a:rPr>
              <a:t>posernan</a:t>
            </a:r>
            <a:endParaRPr lang="en-US" altLang="zh-CN" sz="2000" dirty="0">
              <a:solidFill>
                <a:schemeClr val="accent2"/>
              </a:solidFill>
              <a:latin typeface="Nanum Myeongjo" panose="0202060302010102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vucomiss</a:t>
            </a:r>
            <a:r>
              <a:rPr lang="en-US" altLang="zh-CN" sz="2000" dirty="0">
                <a:latin typeface="Nanum Myeongjo" panose="02020603020101020101" pitchFamily="18" charset="-127"/>
              </a:rPr>
              <a:t> .LC0(%rip), %xmm0  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Compare x:0</a:t>
            </a:r>
            <a:endParaRPr lang="en-US" altLang="zh-CN" sz="2000" dirty="0">
              <a:latin typeface="Nanum Myeongjo" panose="0202060302010102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setbe</a:t>
            </a:r>
            <a:r>
              <a:rPr lang="en-US" altLang="zh-CN" sz="2000" dirty="0">
                <a:latin typeface="Nanum Myeongjo" panose="02020603020101020101" pitchFamily="18" charset="-127"/>
              </a:rPr>
              <a:t>    %al                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Set result = NaN?1:0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movzbl</a:t>
            </a:r>
            <a:r>
              <a:rPr lang="en-US" altLang="zh-CN" sz="2000" dirty="0">
                <a:latin typeface="Nanum Myeongjo" panose="02020603020101020101" pitchFamily="18" charset="-127"/>
              </a:rPr>
              <a:t>   %al, %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eax</a:t>
            </a:r>
            <a:r>
              <a:rPr lang="en-US" altLang="zh-CN" sz="2000" dirty="0">
                <a:latin typeface="Nanum Myeongjo" panose="02020603020101020101" pitchFamily="18" charset="-127"/>
              </a:rPr>
              <a:t>          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Zero-extend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addl</a:t>
            </a:r>
            <a:r>
              <a:rPr lang="en-US" altLang="zh-CN" sz="2000" dirty="0">
                <a:latin typeface="Nanum Myeongjo" panose="02020603020101020101" pitchFamily="18" charset="-127"/>
              </a:rPr>
              <a:t>     $2, %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eax</a:t>
            </a:r>
            <a:r>
              <a:rPr lang="en-US" altLang="zh-CN" sz="2000" dirty="0">
                <a:latin typeface="Nanum Myeongjo" panose="02020603020101020101" pitchFamily="18" charset="-127"/>
              </a:rPr>
              <a:t>           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result += 2 (POS for</a:t>
            </a:r>
            <a:b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</a:b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                            &gt;0, OTHER for 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</a:rPr>
              <a:t>NaN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ret                         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Return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.L5                           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NEG: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movl</a:t>
            </a:r>
            <a:r>
              <a:rPr lang="en-US" altLang="zh-CN" sz="2000" dirty="0">
                <a:latin typeface="Nanum Myeongjo" panose="02020603020101020101" pitchFamily="18" charset="-127"/>
              </a:rPr>
              <a:t>     $0, %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eax</a:t>
            </a:r>
            <a:r>
              <a:rPr lang="en-US" altLang="zh-CN" sz="2000" dirty="0">
                <a:latin typeface="Nanum Myeongjo" panose="02020603020101020101" pitchFamily="18" charset="-127"/>
              </a:rPr>
              <a:t>           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result = NEG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.L3                           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done: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rep; ret                    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Return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6">
            <a:extLst>
              <a:ext uri="{FF2B5EF4-FFF2-40B4-BE49-F238E27FC236}">
                <a16:creationId xmlns:a16="http://schemas.microsoft.com/office/drawing/2014/main" id="{96677F44-9F98-664B-90F3-DB2213AE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B7C73E-D2E8-DC4E-AA65-BD6590196CB1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A51B514-5E0A-6148-BBB9-6891004BFC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X86-64 Floating-point Architecture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ABEB4926-6FE7-9C48-8221-39EB3F2FE15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Pentium/MMX 1997, SIMD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Single instruction, multiple data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Support graphics and image processing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MMX, SSE, and AVX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A new sets of “MM” registers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MM (64bits) for MMX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XMM (128bits) for SSE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YMM (256bits) for AVX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6">
            <a:extLst>
              <a:ext uri="{FF2B5EF4-FFF2-40B4-BE49-F238E27FC236}">
                <a16:creationId xmlns:a16="http://schemas.microsoft.com/office/drawing/2014/main" id="{38B24F98-34CB-D341-870C-71925AA5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7FB258-4006-A14D-B25B-0B8363D0768F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2457766-89BC-CD42-843D-74E278F474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X86-64 Floating-point Architecture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C6B917C3-2622-204A-B0CC-7FDABFC79B8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Pentium4/SSE2 2000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new scalar floating-point mode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set of registers and instructions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X86-64 FP is based on SSE or AVX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ICS book introduces AVX2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Core i7 Haswell, 2013r</a:t>
            </a:r>
          </a:p>
          <a:p>
            <a:pPr lvl="1"/>
            <a:r>
              <a:rPr lang="en-US" altLang="zh-CN" dirty="0" err="1">
                <a:ea typeface="宋体" panose="02010600030101010101" pitchFamily="2" charset="-122"/>
              </a:rPr>
              <a:t>Gcc</a:t>
            </a:r>
            <a:r>
              <a:rPr lang="en-US" altLang="zh-CN" dirty="0">
                <a:ea typeface="宋体" panose="02010600030101010101" pitchFamily="2" charset="-122"/>
              </a:rPr>
              <a:t> command-line parameter: -mavx2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21F9F87-E768-A14C-A445-4A9FA4D32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FP media registers</a:t>
            </a:r>
          </a:p>
        </p:txBody>
      </p:sp>
      <p:pic>
        <p:nvPicPr>
          <p:cNvPr id="13315" name="图片 1">
            <a:extLst>
              <a:ext uri="{FF2B5EF4-FFF2-40B4-BE49-F238E27FC236}">
                <a16:creationId xmlns:a16="http://schemas.microsoft.com/office/drawing/2014/main" id="{2E5D6074-F853-D446-BC3D-4215D8BA8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447800"/>
            <a:ext cx="8058150" cy="479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72CDEA8-FEFC-354D-A8A7-A0A84EAA5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FP Media registers</a:t>
            </a:r>
          </a:p>
        </p:txBody>
      </p:sp>
      <p:pic>
        <p:nvPicPr>
          <p:cNvPr id="15363" name="图片 1">
            <a:extLst>
              <a:ext uri="{FF2B5EF4-FFF2-40B4-BE49-F238E27FC236}">
                <a16:creationId xmlns:a16="http://schemas.microsoft.com/office/drawing/2014/main" id="{9BC26174-706F-044D-B2B3-8C87DA676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077200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6">
            <a:extLst>
              <a:ext uri="{FF2B5EF4-FFF2-40B4-BE49-F238E27FC236}">
                <a16:creationId xmlns:a16="http://schemas.microsoft.com/office/drawing/2014/main" id="{58E06524-A2BB-D849-8DB1-CDA095BD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9EEB52-49EE-2943-9290-EF9345144C51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A92DABF-3B70-6E4A-9E6C-0088D2C8D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AVX FP registers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18F22C31-9B70-5546-8366-D9E6C8682BA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16 YMM registers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%ymm0-%ymm15, 256 bits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FP </a:t>
            </a:r>
            <a:r>
              <a:rPr lang="en-US" altLang="zh-CN" dirty="0" err="1">
                <a:ea typeface="宋体" panose="02010600030101010101" pitchFamily="2" charset="-122"/>
              </a:rPr>
              <a:t>instrs</a:t>
            </a:r>
            <a:r>
              <a:rPr lang="en-US" altLang="zh-CN" dirty="0">
                <a:ea typeface="宋体" panose="02010600030101010101" pitchFamily="2" charset="-122"/>
              </a:rPr>
              <a:t> only use the low-order 32 bits (for float) and 64 bits (for double) by %xmm0-%xmm15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6">
            <a:extLst>
              <a:ext uri="{FF2B5EF4-FFF2-40B4-BE49-F238E27FC236}">
                <a16:creationId xmlns:a16="http://schemas.microsoft.com/office/drawing/2014/main" id="{168FBBB0-1208-1948-B6EB-1B86A29E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ED92FE-023E-D242-AC9B-745D5643245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3C54ECD-E633-0D4A-91C2-5973E0DA7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FP Movement Operations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01E342D-C735-9D44-A071-6C864DF33CA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Transfer values between memory and registers, as well as pairs of registers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5" name="Group 51">
            <a:extLst>
              <a:ext uri="{FF2B5EF4-FFF2-40B4-BE49-F238E27FC236}">
                <a16:creationId xmlns:a16="http://schemas.microsoft.com/office/drawing/2014/main" id="{33041A48-A6ED-5A46-9AA1-18E401A3C11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46125" y="3124200"/>
          <a:ext cx="7788275" cy="2692401"/>
        </p:xfrm>
        <a:graphic>
          <a:graphicData uri="http://schemas.openxmlformats.org/drawingml/2006/table">
            <a:tbl>
              <a:tblPr/>
              <a:tblGrid>
                <a:gridCol w="146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1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Instruction</a:t>
                      </a:r>
                    </a:p>
                  </a:txBody>
                  <a:tcPr marL="91437" marR="91437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Source</a:t>
                      </a: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+mn-cs"/>
                        </a:rPr>
                        <a:t>Dest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+mn-cs"/>
                      </a:endParaRP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+mn-cs"/>
                        </a:rPr>
                        <a:t>Description</a:t>
                      </a: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vmovss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32</a:t>
                      </a: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XMM</a:t>
                      </a: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Move single precision</a:t>
                      </a: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vmovss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XMM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32</a:t>
                      </a: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Move single precision</a:t>
                      </a: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3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vmovsd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</a:t>
                      </a: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XMM</a:t>
                      </a: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Move double precision</a:t>
                      </a: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8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vmovsd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XMM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64</a:t>
                      </a: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Move double precision</a:t>
                      </a: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vmovaps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XMM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XMM</a:t>
                      </a: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Move aligned, packed single precision</a:t>
                      </a: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vmovapd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XMM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XMM</a:t>
                      </a: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Move aligned, packed double precision</a:t>
                      </a:r>
                    </a:p>
                  </a:txBody>
                  <a:tcPr marL="91437" marR="91437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6">
            <a:extLst>
              <a:ext uri="{FF2B5EF4-FFF2-40B4-BE49-F238E27FC236}">
                <a16:creationId xmlns:a16="http://schemas.microsoft.com/office/drawing/2014/main" id="{0F01B4D3-1976-A947-A9B0-74EF4D7B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5C95BA-D711-6F46-BC4C-2D295301AC9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80DF90A-D7BF-8742-B641-5436C82819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FP Movement Operations</a:t>
            </a:r>
          </a:p>
        </p:txBody>
      </p:sp>
      <p:sp>
        <p:nvSpPr>
          <p:cNvPr id="21508" name="Rectangle 5">
            <a:extLst>
              <a:ext uri="{FF2B5EF4-FFF2-40B4-BE49-F238E27FC236}">
                <a16:creationId xmlns:a16="http://schemas.microsoft.com/office/drawing/2014/main" id="{F4C42AFB-EDE9-0441-BCB3-EF7D962B9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16113"/>
            <a:ext cx="7924800" cy="162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57200" algn="l"/>
                <a:tab pos="14859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float 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float_mov</a:t>
            </a:r>
            <a:r>
              <a:rPr lang="en-US" altLang="zh-CN" sz="2000" dirty="0">
                <a:latin typeface="Nanum Myeongjo" panose="02020603020101020101" pitchFamily="18" charset="-127"/>
              </a:rPr>
              <a:t>(float v1, float *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src</a:t>
            </a:r>
            <a:r>
              <a:rPr lang="en-US" altLang="zh-CN" sz="2000" dirty="0">
                <a:latin typeface="Nanum Myeongjo" panose="02020603020101020101" pitchFamily="18" charset="-127"/>
              </a:rPr>
              <a:t>, float *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dst</a:t>
            </a:r>
            <a:r>
              <a:rPr lang="en-US" altLang="zh-CN" sz="2000" dirty="0">
                <a:latin typeface="Nanum Myeongjo" panose="02020603020101020101" pitchFamily="18" charset="-127"/>
              </a:rPr>
              <a:t>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	float v2 = *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src</a:t>
            </a:r>
            <a:r>
              <a:rPr lang="en-US" altLang="zh-CN" sz="2000" dirty="0">
                <a:latin typeface="Nanum Myeongjo" panose="02020603020101020101" pitchFamily="18" charset="-127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	*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dst</a:t>
            </a:r>
            <a:r>
              <a:rPr lang="en-US" altLang="zh-CN" sz="2000" dirty="0">
                <a:latin typeface="Nanum Myeongjo" panose="02020603020101020101" pitchFamily="18" charset="-127"/>
              </a:rPr>
              <a:t> = v1;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	return v2;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}</a:t>
            </a:r>
          </a:p>
        </p:txBody>
      </p:sp>
      <p:sp>
        <p:nvSpPr>
          <p:cNvPr id="21509" name="Rectangle 6">
            <a:extLst>
              <a:ext uri="{FF2B5EF4-FFF2-40B4-BE49-F238E27FC236}">
                <a16:creationId xmlns:a16="http://schemas.microsoft.com/office/drawing/2014/main" id="{879248FD-3C1F-C748-861B-E348D43E2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544888"/>
            <a:ext cx="7924800" cy="2246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float 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</a:rPr>
              <a:t>float_mov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(float v1, float *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</a:rPr>
              <a:t>src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, float *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</a:rPr>
              <a:t>dst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v1 in %xmm0, 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</a:rPr>
              <a:t>src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 in %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</a:rPr>
              <a:t>rdi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, 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</a:rPr>
              <a:t>dst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 in %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</a:rPr>
              <a:t>rsi</a:t>
            </a:r>
            <a:endParaRPr lang="en-US" altLang="zh-CN" sz="2000" dirty="0">
              <a:solidFill>
                <a:schemeClr val="accent2"/>
              </a:solidFill>
              <a:latin typeface="Nanum Myeongjo" panose="0202060302010102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Nanum Myeongjo" panose="02020603020101020101" pitchFamily="18" charset="-127"/>
              </a:rPr>
              <a:t>float_mov</a:t>
            </a:r>
            <a:r>
              <a:rPr lang="en-US" altLang="zh-CN" sz="2000" dirty="0">
                <a:latin typeface="Nanum Myeongjo" panose="02020603020101020101" pitchFamily="18" charset="-127"/>
              </a:rPr>
              <a:t>:</a:t>
            </a:r>
            <a:endParaRPr lang="en-US" altLang="zh-CN" sz="2000" dirty="0">
              <a:solidFill>
                <a:schemeClr val="accent2"/>
              </a:solidFill>
              <a:latin typeface="Nanum Myeongjo" panose="0202060302010102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vmovaps</a:t>
            </a:r>
            <a:r>
              <a:rPr lang="en-US" altLang="zh-CN" sz="2000" dirty="0">
                <a:latin typeface="Nanum Myeongjo" panose="02020603020101020101" pitchFamily="18" charset="-127"/>
              </a:rPr>
              <a:t> %xmm0, %xmm1  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Copy v1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vmovss</a:t>
            </a:r>
            <a:r>
              <a:rPr lang="en-US" altLang="zh-CN" sz="2000" dirty="0">
                <a:latin typeface="Nanum Myeongjo" panose="02020603020101020101" pitchFamily="18" charset="-127"/>
              </a:rPr>
              <a:t>  (%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rdi</a:t>
            </a:r>
            <a:r>
              <a:rPr lang="en-US" altLang="zh-CN" sz="2000" dirty="0">
                <a:latin typeface="Nanum Myeongjo" panose="02020603020101020101" pitchFamily="18" charset="-127"/>
              </a:rPr>
              <a:t>), %xmm0	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Read v2 from 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</a:rPr>
              <a:t>src</a:t>
            </a:r>
            <a:endParaRPr lang="en-US" altLang="zh-CN" sz="2000" dirty="0">
              <a:solidFill>
                <a:schemeClr val="accent2"/>
              </a:solidFill>
              <a:latin typeface="Nanum Myeongjo" panose="0202060302010102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vmovss</a:t>
            </a:r>
            <a:r>
              <a:rPr lang="en-US" altLang="zh-CN" sz="2000" dirty="0">
                <a:latin typeface="Nanum Myeongjo" panose="02020603020101020101" pitchFamily="18" charset="-127"/>
              </a:rPr>
              <a:t>  %xmm1, (%</a:t>
            </a:r>
            <a:r>
              <a:rPr lang="en-US" altLang="zh-CN" sz="2000" dirty="0" err="1">
                <a:latin typeface="Nanum Myeongjo" panose="02020603020101020101" pitchFamily="18" charset="-127"/>
              </a:rPr>
              <a:t>rsi</a:t>
            </a:r>
            <a:r>
              <a:rPr lang="en-US" altLang="zh-CN" sz="2000" dirty="0">
                <a:latin typeface="Nanum Myeongjo" panose="02020603020101020101" pitchFamily="18" charset="-127"/>
              </a:rPr>
              <a:t>) 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Write v1 to </a:t>
            </a:r>
            <a:r>
              <a:rPr lang="en-US" altLang="zh-CN" sz="2000" dirty="0" err="1">
                <a:solidFill>
                  <a:schemeClr val="accent2"/>
                </a:solidFill>
                <a:latin typeface="Nanum Myeongjo" panose="02020603020101020101" pitchFamily="18" charset="-127"/>
              </a:rPr>
              <a:t>dst</a:t>
            </a:r>
            <a:endParaRPr lang="en-US" altLang="zh-CN" sz="2000" dirty="0">
              <a:solidFill>
                <a:schemeClr val="accent2"/>
              </a:solidFill>
              <a:latin typeface="Nanum Myeongjo" panose="0202060302010102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Nanum Myeongjo" panose="02020603020101020101" pitchFamily="18" charset="-127"/>
              </a:rPr>
              <a:t>  ret 			</a:t>
            </a:r>
            <a:r>
              <a:rPr lang="en-US" altLang="zh-CN" sz="2000" dirty="0">
                <a:solidFill>
                  <a:schemeClr val="accent2"/>
                </a:solidFill>
                <a:latin typeface="Nanum Myeongjo" panose="02020603020101020101" pitchFamily="18" charset="-127"/>
              </a:rPr>
              <a:t>Return v2 in %xmm0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12159</TotalTime>
  <Words>1839</Words>
  <Application>Microsoft Macintosh PowerPoint</Application>
  <PresentationFormat>如螢幕大小 (4:3)</PresentationFormat>
  <Paragraphs>384</Paragraphs>
  <Slides>23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Comic Sans MS</vt:lpstr>
      <vt:lpstr>宋体</vt:lpstr>
      <vt:lpstr>Arial</vt:lpstr>
      <vt:lpstr>Times New Roman</vt:lpstr>
      <vt:lpstr>Symbol</vt:lpstr>
      <vt:lpstr>Courier New</vt:lpstr>
      <vt:lpstr>Wingdings</vt:lpstr>
      <vt:lpstr>icfp99</vt:lpstr>
      <vt:lpstr>Floating Point</vt:lpstr>
      <vt:lpstr>Topics</vt:lpstr>
      <vt:lpstr>X86-64 Floating-point Architecture</vt:lpstr>
      <vt:lpstr>X86-64 Floating-point Architecture</vt:lpstr>
      <vt:lpstr>FP media registers</vt:lpstr>
      <vt:lpstr>FP Media registers</vt:lpstr>
      <vt:lpstr>AVX FP registers</vt:lpstr>
      <vt:lpstr>FP Movement Operations</vt:lpstr>
      <vt:lpstr>FP Movement Operations</vt:lpstr>
      <vt:lpstr>Two-operand FP Conversion Operations</vt:lpstr>
      <vt:lpstr>Three-operand FP Conversion Operations</vt:lpstr>
      <vt:lpstr>FP Conversion Instructions</vt:lpstr>
      <vt:lpstr>FP Conversion Instructions</vt:lpstr>
      <vt:lpstr>FP Conversion Instructions</vt:lpstr>
      <vt:lpstr>FP Code in Procedures</vt:lpstr>
      <vt:lpstr>FP Code in Procedures</vt:lpstr>
      <vt:lpstr>FP Arithmetic Operations</vt:lpstr>
      <vt:lpstr>FP Arithmetic Operations</vt:lpstr>
      <vt:lpstr>Defining and Using FP Constants</vt:lpstr>
      <vt:lpstr>Using Bitwise Operations in FP Code</vt:lpstr>
      <vt:lpstr>FP Comparison Operations</vt:lpstr>
      <vt:lpstr>FP Comparison Operations</vt:lpstr>
      <vt:lpstr>FP Comparison Operations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Qingping Yue</cp:lastModifiedBy>
  <cp:revision>393</cp:revision>
  <dcterms:created xsi:type="dcterms:W3CDTF">2000-01-15T07:54:11Z</dcterms:created>
  <dcterms:modified xsi:type="dcterms:W3CDTF">2020-07-12T09:28:19Z</dcterms:modified>
</cp:coreProperties>
</file>