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455" r:id="rId2"/>
    <p:sldId id="605" r:id="rId3"/>
    <p:sldId id="823" r:id="rId4"/>
    <p:sldId id="604" r:id="rId5"/>
    <p:sldId id="611" r:id="rId6"/>
    <p:sldId id="603" r:id="rId7"/>
    <p:sldId id="845" r:id="rId8"/>
    <p:sldId id="846" r:id="rId9"/>
    <p:sldId id="847" r:id="rId10"/>
    <p:sldId id="848" r:id="rId11"/>
    <p:sldId id="849" r:id="rId12"/>
    <p:sldId id="808" r:id="rId13"/>
    <p:sldId id="771" r:id="rId14"/>
    <p:sldId id="840" r:id="rId15"/>
    <p:sldId id="778" r:id="rId16"/>
    <p:sldId id="608" r:id="rId17"/>
    <p:sldId id="610" r:id="rId18"/>
    <p:sldId id="614" r:id="rId19"/>
    <p:sldId id="615" r:id="rId20"/>
    <p:sldId id="620" r:id="rId21"/>
    <p:sldId id="616" r:id="rId22"/>
    <p:sldId id="617" r:id="rId23"/>
    <p:sldId id="768" r:id="rId24"/>
    <p:sldId id="769" r:id="rId25"/>
    <p:sldId id="781" r:id="rId26"/>
    <p:sldId id="782" r:id="rId27"/>
    <p:sldId id="783" r:id="rId28"/>
    <p:sldId id="844" r:id="rId29"/>
    <p:sldId id="784" r:id="rId30"/>
    <p:sldId id="785" r:id="rId31"/>
    <p:sldId id="786" r:id="rId32"/>
    <p:sldId id="787" r:id="rId33"/>
    <p:sldId id="790" r:id="rId34"/>
    <p:sldId id="792" r:id="rId35"/>
    <p:sldId id="793" r:id="rId36"/>
    <p:sldId id="794" r:id="rId37"/>
    <p:sldId id="795" r:id="rId38"/>
    <p:sldId id="796" r:id="rId39"/>
    <p:sldId id="824" r:id="rId40"/>
    <p:sldId id="825" r:id="rId41"/>
    <p:sldId id="826" r:id="rId42"/>
    <p:sldId id="827" r:id="rId43"/>
    <p:sldId id="828" r:id="rId44"/>
    <p:sldId id="829" r:id="rId45"/>
    <p:sldId id="830" r:id="rId46"/>
    <p:sldId id="831" r:id="rId47"/>
    <p:sldId id="832" r:id="rId48"/>
    <p:sldId id="833" r:id="rId49"/>
    <p:sldId id="834" r:id="rId50"/>
    <p:sldId id="841" r:id="rId51"/>
    <p:sldId id="842" r:id="rId52"/>
    <p:sldId id="850" r:id="rId53"/>
    <p:sldId id="851" r:id="rId54"/>
    <p:sldId id="852" r:id="rId55"/>
    <p:sldId id="853" r:id="rId56"/>
    <p:sldId id="854" r:id="rId57"/>
    <p:sldId id="855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0" autoAdjust="0"/>
    <p:restoredTop sz="86460" autoAdjust="0"/>
  </p:normalViewPr>
  <p:slideViewPr>
    <p:cSldViewPr>
      <p:cViewPr varScale="1">
        <p:scale>
          <a:sx n="124" d="100"/>
          <a:sy n="124" d="100"/>
        </p:scale>
        <p:origin x="1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0FECDB-8CB7-6F43-990E-D011D00C54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ECF8CEB-0ACC-7148-A6DE-2798B368D5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CC4A229-14D2-2F42-8CE6-8817E34583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9E7364F-BCD4-144D-AF74-0F91EE32C1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46A777B-E36F-4248-8DCE-0D310FB3AA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B62B9FB-88C0-EC42-9696-C6F747F69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7AFBFB8A-B040-5A4C-9FFD-690B67ED44A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F4749D2-6BFA-7E4F-B40B-196EB6AFF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4C37D1-F935-0546-B247-52157D146376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8EF0FB5-354C-4C40-843C-BF5EC697C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998CA7F-B991-F142-BB0C-480AE0DBC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C6CF7FD-86E2-DC4C-A537-2430EEFD6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86910D-82AD-254A-B96D-2171D4B16FE8}" type="slidenum">
              <a:rPr lang="en-US" altLang="zh-CN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7B59CAF-4202-134E-AA54-A63777DF31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4FA02DE-F985-F243-9462-1489C960E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28E7FF21-6AA2-A448-8D97-2522857D4A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7317453-1262-5C48-9227-33CDAC37D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A70E9905-2E08-144D-8DD0-C945DEFA5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8425C8E-9466-304E-843C-C699C6D30304}" type="slidenum">
              <a:rPr lang="en-US" altLang="zh-CN" sz="1200" b="0" smtClean="0">
                <a:latin typeface="Nanum Myeongjo" panose="02020603020101020101" pitchFamily="18" charset="-127"/>
              </a:rPr>
              <a:pPr/>
              <a:t>11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D98F6A1-FDF7-0147-921F-A4F318EE1F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89D334-3E46-B24C-8F3E-38A5FCEC9B06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B65CB02-0121-3B42-9A1E-F99F3921D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BD5134A-6404-E648-B127-9CEBCD7C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9F873ABC-3821-014E-9B5A-BFC10E210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115B3C-5B37-3E4F-99CC-A6D15610F8C6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9F5CD86-9F3E-784A-B178-28ACB407F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28C4A54-A9CC-E543-8FC5-531D498EE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B87399D-CE9C-E043-88C5-2448527FE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3BF705-52F8-8D41-A40A-39D02755D5CF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965FBE9-3163-2148-81A3-D416D7B71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6F5E017-02C0-2A4C-A76D-9465CF26F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6C97329-2EFA-744B-A28C-A68367013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5D54E6-D139-964A-94D9-EDB0FEC62089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23535BD-0752-394F-A90D-E1F44DF28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7B08278-FC63-4341-8210-C706827D7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FCDE963-4594-2442-AA79-CDACBCD21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3B309F-5B1E-F547-8385-C41516177BCD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80E7ACB-3CF3-3C4A-B122-6EE1704FB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5D89736-5659-D248-90DB-8608FA1EA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7E8F6B4-4431-E048-ADB8-9449DB1887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C5859C-2974-714B-A95C-9BC0CABA104F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CAC7B68-52F0-BF45-9A9E-E4AFCD708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9821D8C-0B5A-CB48-A3D7-36E7C2D15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2405095-1688-624F-83EC-B454B5B89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436B13-EE6A-5B4D-BB43-89ECDE99A986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3CC7890-4590-BE4B-AF83-CB783D54F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E263F24-7226-984A-B7EE-CE8FEBE90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419C700-CA01-B445-8696-37FCB98B8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BC1BD8-6A7F-CB41-846F-54E00AAA0E92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1073A9D-1DE4-5A40-A576-19377E86E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A6F1E09-B455-9648-A1F1-CFFAB0A6B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4B809FC-7DB1-FC4B-B50F-2A1F1E929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3BDC17-1A75-D840-B3BA-5986587CDB7E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FA19267-8515-0E4A-AEFD-0E7A85AAE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5EC1C20-A80E-1940-A267-5E9BE1CC2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0B893DF-FB67-D74B-AA31-4ECAB941A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B751E2-9272-3B41-8A58-B78E9E2FB5DE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C5BAF76-7E30-904A-B0BE-3CCE000284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98FD897-3D35-8541-98F6-F6709EF60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88AE78C-EC4D-7249-B138-508BBAB85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B709AF-CCE9-244B-A02A-8D70972E0E03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94BC491-3BB0-4D48-9D48-01D970617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BF0B11A-46EC-B948-85A1-5ECFCDE62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2230299-3E81-9043-A25F-26888E2B6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34A28B-24EA-AA46-A424-F2065A7477EA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D0252DD-ECE3-2445-97E1-C2BA495A3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4FD6419-E931-B641-84D6-150796DE7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61EFAB0-28DA-264B-BE79-05A94DBB8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AC397A-F525-9B42-A425-567D034D0B72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762020E-D5DF-9E4A-A786-FAC7A0366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67E0BD6-4965-974B-86D0-897A1247C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84FB5F1-C42A-F44C-A346-E47AE9B47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B73EE7-F163-AD4B-A5AB-FAB99C7B19BC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5EE5DD0-EFF2-B540-834C-D35DCE343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D794733-5AE6-3148-9B13-73D70BCF1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2767718-115E-ED4D-841A-28446D4A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879D78-7606-FD4C-B404-38A86B226147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B7ABED6-A52E-F446-AA7C-B9E17BB16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BECB50D-1357-D644-B8C2-65A3429B3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98F97C4-F06F-2C45-B9E3-CE1CBF5A3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25C4D8-9EE7-2744-BAB0-60013E049604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E0878D4-6BBC-E24B-8CE2-B3868A562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185DFE3-325E-F04D-B676-EB4DEECB7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03C12A9-A831-0E45-B175-D2D74224D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8165E3-61B9-0D4C-9630-6BF219759399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0691E04-33E6-0143-8918-727A091A2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AA4FFCE-14B3-C048-A4DD-430E8A0E6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F80EB1C-AA2E-9349-B7A8-A134AAC73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8D17C7-5008-AF46-8F9E-460FD5BD5C89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76E663F-FB1A-E843-8155-C59F03CC3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6E53EA0-EE17-DB4A-B04B-243E765E8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56BE529-1F48-8044-A75F-3521643E2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6F724B-E9BB-F24D-B5C4-CAF1F4978332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6321CCB-73A5-FE4C-84B9-F4E5168E4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953069E-7793-8E4A-BA83-F7061DE75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97B72C3-71FB-5640-84CC-8F7B06593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D070BB-AD10-B64B-ADEC-C31DB73A6BF4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F9D32EB-A257-8E4B-8802-07E6BADCC5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7670DF2-94D1-8F40-A624-9B92E3D90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9AE47F1-C016-5449-9E3D-638E1275D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47883D-CF29-334D-8332-916ED54B3AF2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0C0E5FE-824D-FA41-95BA-3839475E5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03707AB-D1F2-2341-8A3E-AE94DC9DB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3C85D70E-1EFF-924F-969F-738218CAA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3E7969-77BA-2C4D-A2B9-AE6D6FF6B789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3C4145A-24B8-F040-B333-E3A501F250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099150A-EB36-1748-865A-0E9630C8E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8FB3FF6C-FCF9-6543-B9DF-01FEEA8B8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922F7A-291F-3F4E-B0CA-A65B25290465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6285E01-9F1E-A84C-8AD1-5DFA98C18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B53F96E-D15B-EA47-87AE-03E7D9821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DFACCCE-65EF-7D4C-99D1-600082DEA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D96586-6252-F34B-9A9A-B20DA5A5108A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8300729-EF9A-AE4B-A029-ED2F43FA17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0B7F8EE-8AA3-154F-A817-FD71DEE13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0458D786-816C-114D-B3A9-BD6E8C8D2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D6AF16-EF93-6C44-8D11-224B6BD8E70F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2F6A688-032C-1342-B23E-5360FCC66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D10222B-C470-0D4C-B5FE-D82DC4CFF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34C6671-9D2E-554E-953C-270600FDC3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FAF9EE-F198-F44C-8839-09C325F6689D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C3B95D7-753B-8845-AB99-8CC5A8583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4985FB5-33FD-C44C-A55D-CB4CB7BAF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E9B99A6-F21F-824E-A7FF-481B9B59F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65EDCE-23E9-ED43-9414-33CFA50A7867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98655F1-B3D7-0540-906E-3C7D341B9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40229A4-1574-A447-9338-9137D52A9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FF9E2A5F-5A5E-DC42-A6BC-B28304F5D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TW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3D96511-6E97-1342-A891-8C06993A2AA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F0C3935E-C465-BA4B-B206-E2F60B0D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TW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044E045-2AFC-7642-9151-785AE572FF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A1447B7-5EC7-164E-A45C-01B762815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8B387F-6742-9A44-ABE4-7AD7D01B1B9C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053D68C-D5CA-874D-8ED1-616618596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7E96B67-DCBB-9041-BE73-94ACF5200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2949" name="页脚占位符 4">
            <a:extLst>
              <a:ext uri="{FF2B5EF4-FFF2-40B4-BE49-F238E27FC236}">
                <a16:creationId xmlns:a16="http://schemas.microsoft.com/office/drawing/2014/main" id="{CF5FFAB3-8D97-BE47-BC30-18A5DF8DEE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660013A-BFA9-374C-BE2C-F1DCA65495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60EA55-A075-A74F-A5DE-2F25B43ED9FC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8EF85FF-4D69-D247-BBF5-7B7255167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46C150D-5685-974E-BA44-3CB738A0A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AC9F31A7-FB67-AB4C-AD85-C1B085CDA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F02FA2-07A9-B34C-A20C-0E8775FCC665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DA783434-EE2F-8F46-9FDB-6665B3C9F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F61717E-4E63-3747-907E-505E6BE52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4997" name="页脚占位符 4">
            <a:extLst>
              <a:ext uri="{FF2B5EF4-FFF2-40B4-BE49-F238E27FC236}">
                <a16:creationId xmlns:a16="http://schemas.microsoft.com/office/drawing/2014/main" id="{BF41BAA4-5791-624B-887A-6D2D020A70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BF30FE5-BD87-5D45-8E9F-36A9D34371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143D81-3777-B34E-AB50-B44B9DFD92EF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C9541C0-3CC8-D043-B3DA-84042A81A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A8373B00-9A17-0D46-8599-828B80D95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7045" name="页脚占位符 4">
            <a:extLst>
              <a:ext uri="{FF2B5EF4-FFF2-40B4-BE49-F238E27FC236}">
                <a16:creationId xmlns:a16="http://schemas.microsoft.com/office/drawing/2014/main" id="{BDD38138-8B78-D646-A241-A73FD8082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793DC007-E7A9-B644-B95D-9752E5955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2F4BBB-7CF1-154F-954F-AB0C729A4D5A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E8254BA-C702-AC46-8D3F-2DF6BAD68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205070C8-6491-2D49-BF8D-8747E38A8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9093" name="页脚占位符 4">
            <a:extLst>
              <a:ext uri="{FF2B5EF4-FFF2-40B4-BE49-F238E27FC236}">
                <a16:creationId xmlns:a16="http://schemas.microsoft.com/office/drawing/2014/main" id="{18CBA1A5-AD47-4549-93DB-D9C0C648B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A490D7A-A6E7-9D47-B6B9-3935F6F857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40FD70-376E-2647-BE7C-77C260D01C54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455BC13-2578-9B4B-94A9-198CA3E2D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D603018-C379-F94B-8EE3-61AC9230E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91141" name="页脚占位符 4">
            <a:extLst>
              <a:ext uri="{FF2B5EF4-FFF2-40B4-BE49-F238E27FC236}">
                <a16:creationId xmlns:a16="http://schemas.microsoft.com/office/drawing/2014/main" id="{63BDCA2F-B6BA-3549-A89B-9649C21F62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509FBEF-2D37-194C-8357-0D7B8C691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449250-79F6-2843-9F95-A554E262F419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30B91BB-D1DF-0843-B282-3C5C36DB7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90D11FA-32C9-2847-B069-6EC8A2134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93189" name="页脚占位符 4">
            <a:extLst>
              <a:ext uri="{FF2B5EF4-FFF2-40B4-BE49-F238E27FC236}">
                <a16:creationId xmlns:a16="http://schemas.microsoft.com/office/drawing/2014/main" id="{98840288-5746-074B-93D7-FCB10B6A2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90F0EAE1-D4CF-ED41-B9CD-312D04B2A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925F08-7D6A-7043-A965-6CD5EEB16086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5398883F-47DA-4A42-B544-7572A7D82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9248C19-FB5A-914D-97AF-885A8B505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95237" name="页脚占位符 4">
            <a:extLst>
              <a:ext uri="{FF2B5EF4-FFF2-40B4-BE49-F238E27FC236}">
                <a16:creationId xmlns:a16="http://schemas.microsoft.com/office/drawing/2014/main" id="{CF17A66D-1DD4-6149-A55E-D09A6D441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96DA991B-F8EB-F748-8731-4629189F1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B8624E-E02D-F541-A754-4B1359759AB4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B5A0613-3D1D-4E41-9C42-F68888C2C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A0DA13D-567C-194E-AF4B-562BA3272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97285" name="页脚占位符 4">
            <a:extLst>
              <a:ext uri="{FF2B5EF4-FFF2-40B4-BE49-F238E27FC236}">
                <a16:creationId xmlns:a16="http://schemas.microsoft.com/office/drawing/2014/main" id="{19B435A4-6B34-7D4F-BEF9-90E33CFCC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0FE8A889-DAC2-F246-A321-B5A3292DF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1DD98E-C39E-3C4D-900B-66B3EDF2BC4B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D057FD9-70F3-1049-9866-80FED7C5B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6885CABB-9B69-6948-AE08-C5D32F390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99333" name="页脚占位符 4">
            <a:extLst>
              <a:ext uri="{FF2B5EF4-FFF2-40B4-BE49-F238E27FC236}">
                <a16:creationId xmlns:a16="http://schemas.microsoft.com/office/drawing/2014/main" id="{95314548-FDB6-C24D-A19D-0CD5904976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58616FE3-F065-EE45-A5AC-2C6F3A13B9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3B0BE0-E677-3B48-B8F3-3901D49A41C1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F593B59-1E0E-0A44-A951-AC35299D9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A92784D-43DE-8242-B6BA-349A22705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01381" name="页脚占位符 4">
            <a:extLst>
              <a:ext uri="{FF2B5EF4-FFF2-40B4-BE49-F238E27FC236}">
                <a16:creationId xmlns:a16="http://schemas.microsoft.com/office/drawing/2014/main" id="{FE7CDF47-0F76-0B43-A1E8-8E9EFFC346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56768DB-35EF-8645-B8C1-0A73617BF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51BF5B-50C7-9E4C-A739-1E671C4CBDA2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A5AA6D6-1F83-5846-81A7-1764A6979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46F8C631-0BC5-1B48-BC25-B0F8BF740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03429" name="页脚占位符 4">
            <a:extLst>
              <a:ext uri="{FF2B5EF4-FFF2-40B4-BE49-F238E27FC236}">
                <a16:creationId xmlns:a16="http://schemas.microsoft.com/office/drawing/2014/main" id="{C308B195-0184-794F-BEB8-4E57C540D6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3B1C49E-3EAC-D54D-A404-B1F483568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400D37-EBF6-E643-B035-7C1C568B5A5C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DB79E60-0E6D-D54C-9DC6-39FCC41D2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89C974F-C84B-9146-AB10-D44C2AA84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567652F-84A4-4047-85FC-3EFA58836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97B839-C2CA-5A4D-80F4-822C7F25A365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C185BF67-0CC1-0B4F-A463-5D65CC8A9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0A6B886A-9C42-DF40-92CF-1FD000524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50935F78-7A02-9246-A2EF-947A26070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C04C33-1DE2-4445-A9C4-D1BC3DFDD971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6A540C6C-B1D5-444D-A340-35131BB1F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E2BD2A85-693B-FD43-AF8B-6BA6F55BD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B86CD02-08A3-994C-B08E-6CDB62B9A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D3B642-E6FF-EF43-BBCD-D47442DD0CC8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4924AA1-D755-E040-A6DB-B48ADFA3C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652DEB68-C8AC-3F4B-9492-91634FE17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F5A4D789-C897-F24A-9C3A-B3DCE6CFB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7D9A02-4062-FC46-8DE0-4E84734430C4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40ECEF11-A6C8-E94C-B991-802775C26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3E4262E-5D42-8346-8C34-F67F9BA37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1621" name="页脚占位符 4">
            <a:extLst>
              <a:ext uri="{FF2B5EF4-FFF2-40B4-BE49-F238E27FC236}">
                <a16:creationId xmlns:a16="http://schemas.microsoft.com/office/drawing/2014/main" id="{C9B22BC0-9681-924B-AC9A-BC25DAC79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B8D96873-956B-D14E-A965-0C02854B52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863AD3-0294-7149-A422-6E94CFB2264D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31767D2-ED64-F449-84D8-EF23D21DED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4714612-3A77-7E4D-8D0B-3095BA842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3669" name="页脚占位符 4">
            <a:extLst>
              <a:ext uri="{FF2B5EF4-FFF2-40B4-BE49-F238E27FC236}">
                <a16:creationId xmlns:a16="http://schemas.microsoft.com/office/drawing/2014/main" id="{46970957-469E-B047-9D19-EF3F3B2535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13119F21-BED0-7E4A-8EAD-59099E425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4871A1-74FA-9C4D-AD18-13A261CF60A3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79D995D5-2634-E14D-B9C6-E662DB5FC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1FDB8E21-E0C7-9C4F-B497-119BFFAFA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5717" name="页脚占位符 4">
            <a:extLst>
              <a:ext uri="{FF2B5EF4-FFF2-40B4-BE49-F238E27FC236}">
                <a16:creationId xmlns:a16="http://schemas.microsoft.com/office/drawing/2014/main" id="{341D8854-6100-4B4B-BF3D-7973D0B9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1A0B3DE0-1071-1D49-B6C8-89F76426D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045B53-6DDB-EE4D-A09C-13AFE1CCA909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72D90C83-4EC4-624F-836B-2B719E89E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00F0E049-3FD0-064E-AF90-EA3991284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7765" name="页脚占位符 4">
            <a:extLst>
              <a:ext uri="{FF2B5EF4-FFF2-40B4-BE49-F238E27FC236}">
                <a16:creationId xmlns:a16="http://schemas.microsoft.com/office/drawing/2014/main" id="{8F29E59C-610D-3F47-92C0-EA80FECCA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E3306351-C243-1249-8E39-5369C951A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A616C0-521B-D944-84C4-008C603168A0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496289DC-479E-CE4D-AC29-C8FB69457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A0D8AB3A-46DA-6F40-B147-6935DD36D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30B9E85-3120-E843-8658-7D7B24CAC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07673D-3C1F-3A47-8ADD-F2DDD88ACB0A}" type="slidenum">
              <a:rPr lang="zh-CN" altLang="en-US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22FE28F-DFA2-F143-B86A-2FF793C26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E0C5BB5-68CB-D14B-985F-7CBE99133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4064135-CFBD-6F45-8624-D1B9D0A9C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77CB00-E4AC-6D42-867E-01243B5529EE}" type="slidenum">
              <a:rPr lang="en-US" altLang="zh-CN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2DAAA9E-615A-5D44-A5BD-63BDB80E5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C8785CB-E5FA-4342-AB77-9BBA37B99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726A8C4-8681-DA46-B8CF-4397E83F7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052330-1BC7-BB47-9F3E-A2B4F6856A30}" type="slidenum">
              <a:rPr lang="en-US" altLang="zh-CN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F5BEF75-A805-EC4A-95B3-4C9A580E8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E3DF9B2-2A4E-1445-9E12-C1D37E69E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11A9997-C050-5C4F-900C-6A5DAC39B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E858E2-A753-1A49-B82F-4B987FCBB7BE}" type="slidenum">
              <a:rPr lang="en-US" altLang="zh-CN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83C889F-C9A7-FA43-A8B4-8C4EAAA2D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744FED0-4FF5-6E49-966B-84272531E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2B38CA0D-D2EA-7141-9FA7-B92A283BF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369AA06A-DFD1-8240-96A7-1F19C4E80697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5A83910-F23E-F143-A63C-4C726CEC1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26E3F0-9D58-194F-94A5-4353157D3D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79E970A2-BF4A-3F46-A428-3A9381D76DF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86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F1B9D3-83D8-3040-8B67-45309B8273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8940D31B-BD0E-014D-B2F5-D1B6D07FE6A9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315E6E-D2C7-6D45-BB5C-D3AC9DB2B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CD5AB7-9D3D-174A-8043-985B62211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000F3D18-7E06-9D4A-90B6-CCBEB4DFBF1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5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D535B-30B1-794D-8913-64B1BC2417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BF8090B6-66E3-5C4A-939B-581995475E95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6F3864-17C6-C142-A1B8-8E64E94288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CEC970-7A12-DA48-80B8-F16433C0DB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1BBCE11D-4A4E-654F-915A-A58C4E1C9E5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644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621636-555B-414D-9F63-9210ADFAB7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42518265-B48D-054A-9FB0-9910C48FE755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5E3613-532D-8146-AD71-F07B15C71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C0504E-6437-AF4B-B89E-372579D53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6D50BE90-7F21-F747-8565-0A05EF198906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339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D58EF-0876-974C-B48D-1E9FCFC7E3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B0C29B04-BD96-FE49-B4D3-FCEE0AFA9811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C7C4E6-E544-FB41-A691-92C5EBFA0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95F4BA-EA63-E548-839E-695FCC4A5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002A54D0-1994-114C-96F7-28A44A36058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38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 b="0" i="0">
                <a:latin typeface="Nanum Myeongjo" panose="02020603020101020101" pitchFamily="18" charset="-127"/>
              </a:defRPr>
            </a:lvl1pPr>
            <a:lvl2pPr>
              <a:defRPr sz="2400" b="0" i="0">
                <a:latin typeface="Nanum Myeongjo" panose="02020603020101020101" pitchFamily="18" charset="-127"/>
              </a:defRPr>
            </a:lvl2pPr>
            <a:lvl3pPr>
              <a:defRPr sz="2000" b="0" i="0">
                <a:latin typeface="Nanum Myeongjo" panose="02020603020101020101" pitchFamily="18" charset="-127"/>
              </a:defRPr>
            </a:lvl3pPr>
            <a:lvl4pPr>
              <a:defRPr sz="1800" b="0" i="0">
                <a:latin typeface="Nanum Myeongjo" panose="02020603020101020101" pitchFamily="18" charset="-127"/>
              </a:defRPr>
            </a:lvl4pPr>
            <a:lvl5pPr>
              <a:defRPr sz="1800" b="0" i="0">
                <a:latin typeface="Nanum Myeongjo" panose="0202060302010102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 b="0" i="0">
                <a:latin typeface="Nanum Myeongjo" panose="02020603020101020101" pitchFamily="18" charset="-127"/>
              </a:defRPr>
            </a:lvl1pPr>
            <a:lvl2pPr>
              <a:defRPr sz="2400" b="0" i="0">
                <a:latin typeface="Nanum Myeongjo" panose="02020603020101020101" pitchFamily="18" charset="-127"/>
              </a:defRPr>
            </a:lvl2pPr>
            <a:lvl3pPr>
              <a:defRPr sz="2000" b="0" i="0">
                <a:latin typeface="Nanum Myeongjo" panose="02020603020101020101" pitchFamily="18" charset="-127"/>
              </a:defRPr>
            </a:lvl3pPr>
            <a:lvl4pPr>
              <a:defRPr sz="1800" b="0" i="0">
                <a:latin typeface="Nanum Myeongjo" panose="02020603020101020101" pitchFamily="18" charset="-127"/>
              </a:defRPr>
            </a:lvl4pPr>
            <a:lvl5pPr>
              <a:defRPr sz="1800" b="0" i="0">
                <a:latin typeface="Nanum Myeongjo" panose="0202060302010102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538E-E2D2-4E42-B74E-AF4BC100BF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63DEA7BC-7F77-D145-8850-5793A93B5CD7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308ED-DE97-4F45-B803-7D13FFDD3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829C1-B7A6-7740-ABCB-24DFF963D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B7CEFCCF-81D3-1744-BCFA-7E0BB0AF41C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1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Nanum Myeongjo" panose="02020603020101020101" pitchFamily="18" charset="-127"/>
              </a:defRPr>
            </a:lvl1pPr>
            <a:lvl2pPr>
              <a:defRPr sz="2000" b="0" i="0">
                <a:latin typeface="Nanum Myeongjo" panose="02020603020101020101" pitchFamily="18" charset="-127"/>
              </a:defRPr>
            </a:lvl2pPr>
            <a:lvl3pPr>
              <a:defRPr sz="1800" b="0" i="0">
                <a:latin typeface="Nanum Myeongjo" panose="02020603020101020101" pitchFamily="18" charset="-127"/>
              </a:defRPr>
            </a:lvl3pPr>
            <a:lvl4pPr>
              <a:defRPr sz="1600" b="0" i="0">
                <a:latin typeface="Nanum Myeongjo" panose="02020603020101020101" pitchFamily="18" charset="-127"/>
              </a:defRPr>
            </a:lvl4pPr>
            <a:lvl5pPr>
              <a:defRPr sz="1600" b="0" i="0">
                <a:latin typeface="Nanum Myeongjo" panose="0202060302010102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Nanum Myeongjo" panose="02020603020101020101" pitchFamily="18" charset="-127"/>
              </a:defRPr>
            </a:lvl1pPr>
            <a:lvl2pPr>
              <a:defRPr sz="2000" b="0" i="0">
                <a:latin typeface="Nanum Myeongjo" panose="02020603020101020101" pitchFamily="18" charset="-127"/>
              </a:defRPr>
            </a:lvl2pPr>
            <a:lvl3pPr>
              <a:defRPr sz="1800" b="0" i="0">
                <a:latin typeface="Nanum Myeongjo" panose="02020603020101020101" pitchFamily="18" charset="-127"/>
              </a:defRPr>
            </a:lvl3pPr>
            <a:lvl4pPr>
              <a:defRPr sz="1600" b="0" i="0">
                <a:latin typeface="Nanum Myeongjo" panose="02020603020101020101" pitchFamily="18" charset="-127"/>
              </a:defRPr>
            </a:lvl4pPr>
            <a:lvl5pPr>
              <a:defRPr sz="1600" b="0" i="0">
                <a:latin typeface="Nanum Myeongjo" panose="0202060302010102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510EE5-C454-E84F-A2C7-31E6E912D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0031FB3F-C15F-484B-A453-7E24BA909CC4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731636-84DB-4A48-8D56-54896BE61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69A599-6086-3E4F-9B6F-81E2A51956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D73DDE85-F8F2-874C-8E0A-C77AFF3964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636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B8510A-1A49-5749-BF19-63E1766FD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B783CA12-E1B6-D042-8214-7EA032D752FF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7A1C93-D28B-614C-95B5-AA2C5BDAF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9B612B-3B6D-234B-B889-079B9A073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4E73A919-1E05-414A-A58A-5243713ADC6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58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BFFB5D2-BC35-EC4D-85C4-09F496496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BFE87351-3184-5741-828E-2D300EB54EE6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B3EECE3-DC79-F749-BD53-00C279241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09E4BE-B7D2-EE4A-B540-8DB4376ED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5A7BAA47-C029-734C-8B06-6E51DAD48F4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3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 i="0">
                <a:latin typeface="Nanum Myeongjo" panose="02020603020101020101" pitchFamily="18" charset="-127"/>
              </a:defRPr>
            </a:lvl1pPr>
            <a:lvl2pPr>
              <a:defRPr sz="2800" b="0" i="0">
                <a:latin typeface="Nanum Myeongjo" panose="02020603020101020101" pitchFamily="18" charset="-127"/>
              </a:defRPr>
            </a:lvl2pPr>
            <a:lvl3pPr>
              <a:defRPr sz="2400" b="0" i="0">
                <a:latin typeface="Nanum Myeongjo" panose="02020603020101020101" pitchFamily="18" charset="-127"/>
              </a:defRPr>
            </a:lvl3pPr>
            <a:lvl4pPr>
              <a:defRPr sz="2000" b="0" i="0">
                <a:latin typeface="Nanum Myeongjo" panose="02020603020101020101" pitchFamily="18" charset="-127"/>
              </a:defRPr>
            </a:lvl4pPr>
            <a:lvl5pPr>
              <a:defRPr sz="2000" b="0" i="0">
                <a:latin typeface="Nanum Myeongjo" panose="020206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4E038-C2F8-DA42-9633-F357EE933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D56A7E7F-8CCE-C146-9BF3-0F55843E52E0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55F8E-21FD-524D-9B48-5E6C1F102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1552A-1658-8D4A-A376-E4928947F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E879312D-9470-6947-8936-62D6E2474D6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12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1E329-2D4B-0643-B28E-6AACF57F79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1E44C870-60DB-8342-BA86-CB3B79DD6324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498EE-0542-7C4B-9429-D53F97E64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774D1-4FC4-0548-BD4F-2AF669EC0A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D5CE9412-F48E-F942-A026-AA2CBBDA5FA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852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498EA6-B745-594C-A572-563641148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B89166-319D-9446-AD19-DB7D544F8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5845624-AC63-B245-B2FE-90BC37ACD4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064F1802-C606-4B48-8C5F-ED31BD73D346}" type="datetime1">
              <a:rPr lang="zh-CN" altLang="en-US" smtClean="0"/>
              <a:pPr>
                <a:defRPr/>
              </a:pPr>
              <a:t>2020/2/18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BF00F5A-F327-8944-9008-739D4A690B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DCAADC4-3F63-0347-AA26-3A5A805CCE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43E15253-41CE-694C-A792-77B2A874346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8D36391F-DDB6-B245-98BC-22290931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yzang@sjtu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yzang@fudan.edu.cn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pn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12" Type="http://schemas.openxmlformats.org/officeDocument/2006/relationships/image" Target="../media/image3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pads.se.sjtu.edu.cn/courses/i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57.jpeg"/><Relationship Id="rId7" Type="http://schemas.openxmlformats.org/officeDocument/2006/relationships/image" Target="../media/image61.png"/><Relationship Id="rId12" Type="http://schemas.openxmlformats.org/officeDocument/2006/relationships/image" Target="../media/image6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jpeg"/><Relationship Id="rId5" Type="http://schemas.openxmlformats.org/officeDocument/2006/relationships/image" Target="../media/image59.png"/><Relationship Id="rId10" Type="http://schemas.openxmlformats.org/officeDocument/2006/relationships/image" Target="../media/image64.jpeg"/><Relationship Id="rId4" Type="http://schemas.openxmlformats.org/officeDocument/2006/relationships/image" Target="../media/image58.png"/><Relationship Id="rId9" Type="http://schemas.openxmlformats.org/officeDocument/2006/relationships/image" Target="../media/image6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E2E41E6D-6156-AA4A-AC4E-90AEC0689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2DCB0-B165-FB41-A1B3-CC094D01372A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3479414-74E3-AD4A-BD0E-E2457DF2BC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Introduction to Computer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6F9FA13-7082-2743-8B94-8098C2353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51763" cy="1143000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ongti SC" panose="02010600040101010101" pitchFamily="2" charset="-122"/>
                <a:ea typeface="Songti SC" panose="02010600040101010101" pitchFamily="2" charset="-122"/>
              </a:rPr>
              <a:t>现代化</a:t>
            </a:r>
            <a:endParaRPr lang="en-US" altLang="zh-CN" sz="4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1BAF4F6-2FE6-5146-8D82-8FA611D63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47085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本世纪开始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互联网的兴起、并不断演化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互联网、云计算机、基于大数据分析的机器学习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MIT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CMU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Stanford</a:t>
            </a:r>
            <a:r>
              <a:rPr lang="zh-CN" altLang="en-US" dirty="0">
                <a:ea typeface="宋体" panose="02010600030101010101" pitchFamily="2" charset="-122"/>
              </a:rPr>
              <a:t>开始了课程重构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三个抽象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问题抽象、系统抽象、数据抽象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典型教材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Programming Abstractions using C++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Computer Systems: A Programmer’s Perspective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Principles of Computer System Design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经典课程不再为单一系统，向更加综合方向发展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2532" name="图片 3">
            <a:extLst>
              <a:ext uri="{FF2B5EF4-FFF2-40B4-BE49-F238E27FC236}">
                <a16:creationId xmlns:a16="http://schemas.microsoft.com/office/drawing/2014/main" id="{430176CC-BAC9-594F-A9E9-5B6D4EDE9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3119438"/>
            <a:ext cx="9271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7" descr="www.amazon.jpg">
            <a:extLst>
              <a:ext uri="{FF2B5EF4-FFF2-40B4-BE49-F238E27FC236}">
                <a16:creationId xmlns:a16="http://schemas.microsoft.com/office/drawing/2014/main" id="{FC9F7C18-EAEB-4A4D-AD84-50946550B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4473575"/>
            <a:ext cx="107315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图片 2">
            <a:extLst>
              <a:ext uri="{FF2B5EF4-FFF2-40B4-BE49-F238E27FC236}">
                <a16:creationId xmlns:a16="http://schemas.microsoft.com/office/drawing/2014/main" id="{EEA665A9-1992-244A-BD89-A59B0D9F1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2551113"/>
            <a:ext cx="13716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69B0CC24-FB53-3B41-A310-5D48F6E48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188913"/>
            <a:ext cx="2339975" cy="684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500" b="0" dirty="0">
              <a:solidFill>
                <a:srgbClr val="000066"/>
              </a:solidFill>
              <a:latin typeface="Nanum Myeongjo" panose="02020603020101020101" pitchFamily="18" charset="-127"/>
              <a:ea typeface="Songti SC" panose="0201060004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49155" name="标题 8">
            <a:extLst>
              <a:ext uri="{FF2B5EF4-FFF2-40B4-BE49-F238E27FC236}">
                <a16:creationId xmlns:a16="http://schemas.microsoft.com/office/drawing/2014/main" id="{D3B92232-766D-834D-A792-7B32CB5D4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423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Songti SC" panose="02010600040101010101" pitchFamily="2" charset="-122"/>
                <a:ea typeface="Songti SC" panose="02010600040101010101" pitchFamily="2" charset="-122"/>
              </a:rPr>
              <a:t>课程体系</a:t>
            </a:r>
            <a:endParaRPr lang="zh-CN" altLang="en-US" sz="4000" b="0" dirty="0">
              <a:solidFill>
                <a:srgbClr val="FF0066"/>
              </a:solidFill>
              <a:latin typeface="Songti SC" panose="02010600040101010101" pitchFamily="2" charset="-122"/>
              <a:ea typeface="Songti SC" panose="0201060004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24580" name="内容占位符 2">
            <a:extLst>
              <a:ext uri="{FF2B5EF4-FFF2-40B4-BE49-F238E27FC236}">
                <a16:creationId xmlns:a16="http://schemas.microsoft.com/office/drawing/2014/main" id="{1A7D228D-FD3D-624F-A9C2-03891976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0000"/>
            <a:ext cx="8423275" cy="50038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Songti SC" panose="02010600040101010101" pitchFamily="2" charset="-122"/>
                <a:ea typeface="Songti SC" panose="02010600040101010101" pitchFamily="2" charset="-122"/>
              </a:rPr>
              <a:t>学习美国顶尖高校的基础课</a:t>
            </a:r>
            <a:endParaRPr lang="en-US" altLang="zh-CN" sz="3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14375" lvl="1" indent="-354013">
              <a:lnSpc>
                <a:spcPct val="120000"/>
              </a:lnSpc>
              <a:spcBef>
                <a:spcPct val="0"/>
              </a:spcBef>
              <a:buClr>
                <a:srgbClr val="FF0066"/>
              </a:buClr>
              <a:buFont typeface="Century Gothic" panose="020B0502020202020204" pitchFamily="34" charset="0"/>
              <a:buChar char="−"/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程序设计与数据结构（</a:t>
            </a:r>
            <a:r>
              <a:rPr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Stanford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14375" lvl="1" indent="-354013">
              <a:lnSpc>
                <a:spcPct val="120000"/>
              </a:lnSpc>
              <a:spcBef>
                <a:spcPct val="0"/>
              </a:spcBef>
              <a:buClr>
                <a:srgbClr val="FF0066"/>
              </a:buClr>
              <a:buFont typeface="Century Gothic" panose="020B0502020202020204" pitchFamily="34" charset="0"/>
              <a:buChar char="−"/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计算机系统基础（</a:t>
            </a:r>
            <a:r>
              <a:rPr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CMU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） 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14375" lvl="1" indent="-354013">
              <a:lnSpc>
                <a:spcPct val="120000"/>
              </a:lnSpc>
              <a:spcBef>
                <a:spcPct val="0"/>
              </a:spcBef>
              <a:buClr>
                <a:srgbClr val="FF0066"/>
              </a:buClr>
              <a:buFont typeface="Century Gothic" panose="020B0502020202020204" pitchFamily="34" charset="0"/>
              <a:buChar char="−"/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计算机系统工程（</a:t>
            </a:r>
            <a:r>
              <a:rPr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MIT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14375" lvl="1" indent="-354013">
              <a:lnSpc>
                <a:spcPct val="120000"/>
              </a:lnSpc>
              <a:spcBef>
                <a:spcPct val="0"/>
              </a:spcBef>
              <a:buClr>
                <a:srgbClr val="FF0066"/>
              </a:buClr>
              <a:buFont typeface="Century Gothic" panose="020B0502020202020204" pitchFamily="34" charset="0"/>
              <a:buChar char="−"/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机器学习（</a:t>
            </a:r>
            <a:r>
              <a:rPr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MIT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Songti SC" panose="02010600040101010101" pitchFamily="2" charset="-122"/>
                <a:ea typeface="Songti SC" panose="02010600040101010101" pitchFamily="2" charset="-122"/>
              </a:rPr>
              <a:t>课程特点</a:t>
            </a:r>
            <a:endParaRPr lang="en-US" altLang="zh-CN" sz="3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14375" lvl="1" indent="-354013">
              <a:lnSpc>
                <a:spcPct val="120000"/>
              </a:lnSpc>
              <a:spcBef>
                <a:spcPct val="0"/>
              </a:spcBef>
              <a:buClr>
                <a:srgbClr val="FF0066"/>
              </a:buClr>
              <a:buFont typeface="Century Gothic" panose="020B0502020202020204" pitchFamily="34" charset="0"/>
              <a:buChar char="−"/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数量少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14375" lvl="1" indent="-354013">
              <a:lnSpc>
                <a:spcPct val="120000"/>
              </a:lnSpc>
              <a:spcBef>
                <a:spcPct val="0"/>
              </a:spcBef>
              <a:buClr>
                <a:srgbClr val="FF0066"/>
              </a:buClr>
              <a:buFont typeface="Century Gothic" panose="020B0502020202020204" pitchFamily="34" charset="0"/>
              <a:buChar char="−"/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重基础、强实践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14375" lvl="1" indent="-354013">
              <a:lnSpc>
                <a:spcPct val="120000"/>
              </a:lnSpc>
              <a:spcBef>
                <a:spcPct val="0"/>
              </a:spcBef>
              <a:buClr>
                <a:srgbClr val="FF0066"/>
              </a:buClr>
              <a:buFont typeface="Century Gothic" panose="020B0502020202020204" pitchFamily="34" charset="0"/>
              <a:buChar char="−"/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综合性、实用性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24581" name="Picture 1">
            <a:extLst>
              <a:ext uri="{FF2B5EF4-FFF2-40B4-BE49-F238E27FC236}">
                <a16:creationId xmlns:a16="http://schemas.microsoft.com/office/drawing/2014/main" id="{2F4808BE-2207-6443-B90B-7A6D8CC55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1600200"/>
            <a:ext cx="533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>
            <a:extLst>
              <a:ext uri="{FF2B5EF4-FFF2-40B4-BE49-F238E27FC236}">
                <a16:creationId xmlns:a16="http://schemas.microsoft.com/office/drawing/2014/main" id="{E5900389-3DF3-1C43-AC28-B4FB0A8E5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98788"/>
            <a:ext cx="13922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>
            <a:extLst>
              <a:ext uri="{FF2B5EF4-FFF2-40B4-BE49-F238E27FC236}">
                <a16:creationId xmlns:a16="http://schemas.microsoft.com/office/drawing/2014/main" id="{9B351709-28C6-ED43-90C2-58386BA8E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39236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C0E3A8E-AEEE-784E-8E85-F2DABEEA60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46" b="22367"/>
          <a:stretch/>
        </p:blipFill>
        <p:spPr>
          <a:xfrm>
            <a:off x="6480175" y="3786188"/>
            <a:ext cx="1970088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82F5740-804C-FC48-89A4-FF25FFEE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4225" y="5095875"/>
            <a:ext cx="901700" cy="13541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89F60B1-9765-0B42-877D-BBD6798FF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3113" y="4865688"/>
            <a:ext cx="1201737" cy="1206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5544C06E-792B-C748-8996-91FF543E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7AD997-D7D9-5248-A45C-2E05B8659519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080E625-895B-444D-A39D-34B790151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System Track Courses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92706615-0487-FA40-AE7A-8E1C1ECEFDD3}"/>
              </a:ext>
            </a:extLst>
          </p:cNvPr>
          <p:cNvSpPr/>
          <p:nvPr/>
        </p:nvSpPr>
        <p:spPr>
          <a:xfrm>
            <a:off x="894708" y="5381636"/>
            <a:ext cx="6400800" cy="790564"/>
          </a:xfrm>
          <a:prstGeom prst="roundRect">
            <a:avLst>
              <a:gd name="adj" fmla="val 31556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Introduction to Computer Systems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F5525598-AD3D-9142-A8FB-E2CE52EDEB5D}"/>
              </a:ext>
            </a:extLst>
          </p:cNvPr>
          <p:cNvSpPr/>
          <p:nvPr/>
        </p:nvSpPr>
        <p:spPr>
          <a:xfrm rot="5400000">
            <a:off x="220198" y="2319787"/>
            <a:ext cx="2571768" cy="1035854"/>
          </a:xfrm>
          <a:prstGeom prst="roundRect">
            <a:avLst>
              <a:gd name="adj" fmla="val 18822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Operating Systems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FF186932-25D7-8C47-B0F3-278E2021C604}"/>
              </a:ext>
            </a:extLst>
          </p:cNvPr>
          <p:cNvSpPr/>
          <p:nvPr/>
        </p:nvSpPr>
        <p:spPr>
          <a:xfrm rot="5400000">
            <a:off x="1573937" y="2337648"/>
            <a:ext cx="2571768" cy="1000132"/>
          </a:xfrm>
          <a:prstGeom prst="roundRect">
            <a:avLst>
              <a:gd name="adj" fmla="val 18822"/>
            </a:avLst>
          </a:prstGeom>
          <a:noFill/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Architecture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90D60DA0-974F-3C41-9470-BF9E20A4E5DF}"/>
              </a:ext>
            </a:extLst>
          </p:cNvPr>
          <p:cNvSpPr/>
          <p:nvPr/>
        </p:nvSpPr>
        <p:spPr>
          <a:xfrm rot="5400000">
            <a:off x="2815760" y="2391225"/>
            <a:ext cx="2571768" cy="892978"/>
          </a:xfrm>
          <a:prstGeom prst="roundRect">
            <a:avLst>
              <a:gd name="adj" fmla="val 18822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Compilers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6816F156-4262-3545-B2FA-C58C9802222A}"/>
              </a:ext>
            </a:extLst>
          </p:cNvPr>
          <p:cNvSpPr/>
          <p:nvPr/>
        </p:nvSpPr>
        <p:spPr>
          <a:xfrm rot="5400000">
            <a:off x="3999241" y="2426944"/>
            <a:ext cx="2571768" cy="821540"/>
          </a:xfrm>
          <a:prstGeom prst="roundRect">
            <a:avLst>
              <a:gd name="adj" fmla="val 18822"/>
            </a:avLst>
          </a:prstGeom>
          <a:noFill/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Distributed Systems</a:t>
            </a: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C172C59A-3ABB-1B4A-9355-87E1EE7BBE80}"/>
              </a:ext>
            </a:extLst>
          </p:cNvPr>
          <p:cNvSpPr/>
          <p:nvPr/>
        </p:nvSpPr>
        <p:spPr>
          <a:xfrm>
            <a:off x="1123308" y="4362472"/>
            <a:ext cx="5791200" cy="790564"/>
          </a:xfrm>
          <a:prstGeom prst="roundRect">
            <a:avLst>
              <a:gd name="adj" fmla="val 31556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Computer Systems Engineering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87DE9905-57F1-CE40-8EEA-CE6E3A023200}"/>
              </a:ext>
            </a:extLst>
          </p:cNvPr>
          <p:cNvSpPr/>
          <p:nvPr/>
        </p:nvSpPr>
        <p:spPr>
          <a:xfrm rot="5400000">
            <a:off x="5173198" y="2319787"/>
            <a:ext cx="2571768" cy="1035854"/>
          </a:xfrm>
          <a:prstGeom prst="roundRect">
            <a:avLst>
              <a:gd name="adj" fmla="val 18822"/>
            </a:avLst>
          </a:prstGeom>
          <a:noFill/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Digital Components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15FC407D-1964-3F45-8DA2-40B945CF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AA711-6CB3-544E-8210-61D515262F81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DD53695-9A7D-E24D-BC12-1775FAD8B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ea typeface="宋体" panose="02010600030101010101" pitchFamily="2" charset="-122"/>
              </a:rPr>
              <a:t>Layers of Computer System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5B0C6577-D6E6-7140-885F-0F21895F3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74838"/>
            <a:ext cx="389334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9F24B87A-ADB5-6B44-8E36-D1DC3D54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9C9E81-E9A9-7A43-9A89-50D0DE5C129B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FEA0190-E552-4243-B93B-F1E2BBF8B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Bibles for Job Interview</a:t>
            </a:r>
          </a:p>
        </p:txBody>
      </p:sp>
      <p:pic>
        <p:nvPicPr>
          <p:cNvPr id="30724" name="图片 1">
            <a:extLst>
              <a:ext uri="{FF2B5EF4-FFF2-40B4-BE49-F238E27FC236}">
                <a16:creationId xmlns:a16="http://schemas.microsoft.com/office/drawing/2014/main" id="{92F4C1CF-9F19-9D4F-AA47-5D03D929A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497013"/>
            <a:ext cx="4241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图片 6">
            <a:extLst>
              <a:ext uri="{FF2B5EF4-FFF2-40B4-BE49-F238E27FC236}">
                <a16:creationId xmlns:a16="http://schemas.microsoft.com/office/drawing/2014/main" id="{22385589-8C6D-3A49-AC68-ED29F5E13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91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B24ACCA4-FD31-A149-85C1-C9E08988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206829-9196-BA49-B4EC-AEF1EE932694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AC865A7-611F-F94D-ACFD-340523B51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Where are We?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F5D49C8-4998-FD42-8DC4-03A06DECC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Programming Lies at the Heart of Most Modern Systems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Computer systems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Embedded devices:  cell phones, automobile controls, …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Electronics:  DSPs, programmable controllers</a:t>
            </a:r>
            <a:endParaRPr lang="en-US" altLang="zh-CN" sz="1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Programmers Have to Understand Their Machines and Their Limitations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Correctness:  computer arithmetic, storage allocation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Efficiency:  memory &amp; CPU performance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4E3EB9B7-9956-364B-AC37-8858F0BC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1A5A0-A036-1945-81BA-DEBDFDD7BE00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00FD6E7-2FB6-B143-9AE9-631343C08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Where are We?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701B86E-0567-214B-81BF-0516D74CB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From abstractions to details (realities)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From application level to system level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From C++ to 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F825D3A6-2234-9E40-B2B7-A45F7C03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012EE-8494-694F-B1EA-5B84B47D4E1C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5FD95F5-D2A7-3749-896A-5DAD1E909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Features of This Course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C0A70EC-94A8-034C-8CB0-E825EA22D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Enduring Concepts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From programmer’s perspective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Actively study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Becoming the rare “power programmer”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B7A59223-B561-8045-ACBB-EC1EB06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C4BBEF-325D-AD44-BE5C-139D052B60E6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D4A2AC6-2B57-7449-866B-018631789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Enduring concepts 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F9C5E9C-1980-D248-AB19-0903DE9AB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Computer systems consist hardware and systems software that work together to run programs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Specific implementations of systems change over 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But the underlying concepts do not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All computer systems have similar hardware and software components that perform similar functions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345548D0-2D75-7D41-A75C-4DBFDBB7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FF83A0-6EC1-5840-AA19-C12E81DA631D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2BCC28D-3C72-D34E-BE3E-2700CDC8D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From Programmer’s Perspective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217F94-7409-904F-A167-F15479F62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Rather than system designer’s perspective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Few students would have the opportunity to build a computer system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It’s wasteful to teach every computer scientist how to design a microprocessor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Knowledge of how to build does not transfer to knowledge of how to 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AFF0FF67-D5CD-3045-BC08-57728470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8068E-B9F4-7343-A923-5CC62E0BE163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0CCE2CC-B4CA-334A-81A8-DDB95194D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4A7EB79-1A69-2849-8205-9E4D389CC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Teaching staffs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Textbook and Grading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Motivation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90533001-377B-A54A-BC7D-CF7AABCB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794B6-4573-874D-AC54-862E2B1B7381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A0BC555-4F3C-8D4B-ACEF-2BB0B8A6C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From Programmer’s Perspective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4BF4408-447B-C04D-AD7C-8ADDF6DB7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covers a topic only if it affected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correctness, performance or utility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user-level C programs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Take a broader and more realistic view of the system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What the computer hardware is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modern computer works</a:t>
            </a:r>
          </a:p>
          <a:p>
            <a:pPr lvl="1">
              <a:lnSpc>
                <a:spcPct val="12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5301101A-24F6-0948-BFED-BAAE4A1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F7308-46B5-1B49-AC13-C0BB19AA7EDC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C50EAE7-9FBC-B34F-8A65-A3F14FBC2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Actively Study 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0436EA0-C6B3-3640-88BF-33EA8C2A4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New concepts are followed by practical problems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Homework problems and labs are also real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Learning by doing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Working concrete problems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Writing and running programs on real systems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Practical, concrete, hands-on and exciting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975BFDDC-C905-D94D-88CE-3D0075C2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B2AE23-3406-654C-9286-725AC1694942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83D7DEE-4DFE-8240-BC71-E6C113B33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Becoming the Rare “Power Programmer”  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BDD0B19-57E0-9841-BF6B-2AF8B7DFE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Enlightened by an understanding of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underlying computer system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its impact on your application programs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You know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things work and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to fix them when they break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852C2745-C5C3-784A-B7E6-EE597C6C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B2AB3D-31E7-F144-94D3-8934AB9898AE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38D8F13-E3CB-6B42-8D73-E4B1EF0D1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Drawbacks of This Book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B9A642B-8CA4-6341-9937-7AE1E28A9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This book is written by famous professors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materials in this book are very good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However, the book is not well organized for Chinese students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Some parts are too tedious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Some important ideas are not emphasized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should be better for you to follow my directions to read the book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00AC48DA-36B5-EC44-A7DB-DF8A761F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AE1BC-961D-B44D-A8A4-022D46966208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1553CD0-1E94-154B-967D-D5A43C788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endParaRPr lang="en-US" altLang="zh-CN" sz="4400" dirty="0"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4400" dirty="0">
                <a:ea typeface="宋体" panose="02010600030101010101" pitchFamily="2" charset="-122"/>
              </a:rPr>
              <a:t>Good luck!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0">
            <a:extLst>
              <a:ext uri="{FF2B5EF4-FFF2-40B4-BE49-F238E27FC236}">
                <a16:creationId xmlns:a16="http://schemas.microsoft.com/office/drawing/2014/main" id="{F4BF98DB-49D8-1341-9458-0C9BC7DF8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26476-8427-AB4C-977D-72574E34E823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4F1C6AF-8C43-204E-ABC7-FF599AC0C9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Overview of Computer Systems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CDEEBC0B-9F03-A546-B667-6EEBFD01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012FAF-6EB7-7D4F-822F-55787118570B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9E96155-45CA-A54F-B668-5728258A2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F078D7D-F61C-394E-A51F-B0EF6E9E3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Layers of computer systems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1.2, 1.4.1, 1.7(before 1.7.1), 1.7.3, 1.8, 1.9.2 (the first paragraph), the first 4 asides in chapter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0439B873-DE57-5344-81DA-77B4D408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17DA4-44F9-4341-9E83-7BF93752C400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F6FFDB4-0292-8941-A8C1-D0415D715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ea typeface="宋体" panose="02010600030101010101" pitchFamily="2" charset="-122"/>
              </a:rPr>
              <a:t>Layers of Computer System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31851374-A82C-634F-B7BA-B0B6997B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643063"/>
            <a:ext cx="443388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8CC35590-0110-5E46-A5B8-D809DC6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DCB14A-ADAC-9B44-A0E2-2ED95799E60E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E98374C-34B5-B64E-9A2F-43FBEA5C9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first general purpose computer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7BEF49D-DBFB-8646-9CC7-1912F6254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4775"/>
            <a:ext cx="8305800" cy="18510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ENIAC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Electronic Numerical Integrator And Computer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Delivered by UPenn. on Feb. 14, 1946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John Mauchly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John Eckert</a:t>
            </a:r>
          </a:p>
        </p:txBody>
      </p:sp>
      <p:pic>
        <p:nvPicPr>
          <p:cNvPr id="59397" name="图片 2">
            <a:extLst>
              <a:ext uri="{FF2B5EF4-FFF2-40B4-BE49-F238E27FC236}">
                <a16:creationId xmlns:a16="http://schemas.microsoft.com/office/drawing/2014/main" id="{791B00C0-AE98-1C42-94BF-BCDF07562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25800"/>
            <a:ext cx="5140325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9A9EB3-167D-5941-A1C7-84BAE438C69E}"/>
              </a:ext>
            </a:extLst>
          </p:cNvPr>
          <p:cNvSpPr txBox="1"/>
          <p:nvPr/>
        </p:nvSpPr>
        <p:spPr>
          <a:xfrm>
            <a:off x="381000" y="3505200"/>
            <a:ext cx="3429000" cy="2185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ABC</a:t>
            </a:r>
          </a:p>
          <a:p>
            <a:pPr marL="800100" lvl="1" indent="-342900">
              <a:buFont typeface="Comic Sans MS" panose="030F0702030302020204" pitchFamily="66" charset="0"/>
              <a:buChar char="–"/>
              <a:defRPr/>
            </a:pPr>
            <a:r>
              <a:rPr lang="en-US" altLang="zh-CN" sz="2800" b="0" dirty="0" err="1">
                <a:latin typeface="Nanum Myeongjo" panose="02020603020101020101" pitchFamily="18" charset="-127"/>
              </a:rPr>
              <a:t>Atanasoff</a:t>
            </a:r>
            <a:r>
              <a:rPr lang="en-US" altLang="zh-CN" sz="2800" b="0" dirty="0">
                <a:latin typeface="Nanum Myeongjo" panose="02020603020101020101" pitchFamily="18" charset="-127"/>
              </a:rPr>
              <a:t>–Berry Computer</a:t>
            </a:r>
          </a:p>
          <a:p>
            <a:pPr marL="800100" lvl="1" indent="-342900">
              <a:buFont typeface="Comic Sans MS" panose="030F0702030302020204" pitchFamily="66" charset="0"/>
              <a:buChar char="–"/>
              <a:defRPr/>
            </a:pPr>
            <a:r>
              <a:rPr lang="en-US" altLang="zh-CN" sz="2800" b="0" dirty="0">
                <a:latin typeface="Nanum Myeongjo" panose="02020603020101020101" pitchFamily="18" charset="-127"/>
              </a:rPr>
              <a:t>1941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8736A470-FD94-BC4D-9F0C-BD4109C7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5C35D3-815A-7945-B7A2-091A08EBA28C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3390342-5233-BA43-8B63-A7696B5C8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Computer Hardware - </a:t>
            </a:r>
            <a:r>
              <a:rPr lang="en-GB" altLang="zh-CN" dirty="0">
                <a:ea typeface="宋体" panose="02010600030101010101" pitchFamily="2" charset="-122"/>
              </a:rPr>
              <a:t>Von Neumann Architecture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1444" name="Group 27">
            <a:extLst>
              <a:ext uri="{FF2B5EF4-FFF2-40B4-BE49-F238E27FC236}">
                <a16:creationId xmlns:a16="http://schemas.microsoft.com/office/drawing/2014/main" id="{9DA65FEB-5150-B944-84FE-293F6E7A8ADF}"/>
              </a:ext>
            </a:extLst>
          </p:cNvPr>
          <p:cNvGrpSpPr>
            <a:grpSpLocks/>
          </p:cNvGrpSpPr>
          <p:nvPr/>
        </p:nvGrpSpPr>
        <p:grpSpPr bwMode="auto">
          <a:xfrm>
            <a:off x="934948" y="1468741"/>
            <a:ext cx="6934200" cy="4968875"/>
            <a:chOff x="672" y="806"/>
            <a:chExt cx="4368" cy="3130"/>
          </a:xfrm>
        </p:grpSpPr>
        <p:sp>
          <p:nvSpPr>
            <p:cNvPr id="61447" name="Rectangle 5">
              <a:extLst>
                <a:ext uri="{FF2B5EF4-FFF2-40B4-BE49-F238E27FC236}">
                  <a16:creationId xmlns:a16="http://schemas.microsoft.com/office/drawing/2014/main" id="{3F15BDE1-23CA-124B-BE5A-B571DD44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48"/>
              <a:ext cx="1104" cy="1104"/>
            </a:xfrm>
            <a:prstGeom prst="rect">
              <a:avLst/>
            </a:prstGeom>
            <a:solidFill>
              <a:srgbClr val="EAEAEA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Arithmetic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Unit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1448" name="Rectangle 6">
              <a:extLst>
                <a:ext uri="{FF2B5EF4-FFF2-40B4-BE49-F238E27FC236}">
                  <a16:creationId xmlns:a16="http://schemas.microsoft.com/office/drawing/2014/main" id="{099EE707-6CB9-6E4D-B73F-204275790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48"/>
              <a:ext cx="1104" cy="1104"/>
            </a:xfrm>
            <a:prstGeom prst="rect">
              <a:avLst/>
            </a:prstGeom>
            <a:solidFill>
              <a:srgbClr val="EAEAEA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Control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Unit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61449" name="Rectangle 7">
              <a:extLst>
                <a:ext uri="{FF2B5EF4-FFF2-40B4-BE49-F238E27FC236}">
                  <a16:creationId xmlns:a16="http://schemas.microsoft.com/office/drawing/2014/main" id="{BD5A5BC0-4828-404B-B8AB-05EB5FEC0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1104" cy="1104"/>
            </a:xfrm>
            <a:prstGeom prst="rect">
              <a:avLst/>
            </a:prstGeom>
            <a:solidFill>
              <a:srgbClr val="EAEAEA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</a:rPr>
                <a:t>Input/Output</a:t>
              </a:r>
              <a:endParaRPr lang="en-GB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Unit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E.g. Storage</a:t>
              </a:r>
            </a:p>
          </p:txBody>
        </p:sp>
        <p:grpSp>
          <p:nvGrpSpPr>
            <p:cNvPr id="61450" name="Group 8">
              <a:extLst>
                <a:ext uri="{FF2B5EF4-FFF2-40B4-BE49-F238E27FC236}">
                  <a16:creationId xmlns:a16="http://schemas.microsoft.com/office/drawing/2014/main" id="{A0BC9F3A-900E-EE4E-A95C-300477AA3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806"/>
              <a:ext cx="2688" cy="493"/>
              <a:chOff x="1488" y="806"/>
              <a:chExt cx="2688" cy="493"/>
            </a:xfrm>
          </p:grpSpPr>
          <p:sp>
            <p:nvSpPr>
              <p:cNvPr id="61465" name="Line 9">
                <a:extLst>
                  <a:ext uri="{FF2B5EF4-FFF2-40B4-BE49-F238E27FC236}">
                    <a16:creationId xmlns:a16="http://schemas.microsoft.com/office/drawing/2014/main" id="{3D0B5A75-3181-8E44-8253-F3254C8BA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1005"/>
                <a:ext cx="1" cy="294"/>
              </a:xfrm>
              <a:prstGeom prst="line">
                <a:avLst/>
              </a:prstGeom>
              <a:noFill/>
              <a:ln w="3816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1466" name="Line 10">
                <a:extLst>
                  <a:ext uri="{FF2B5EF4-FFF2-40B4-BE49-F238E27FC236}">
                    <a16:creationId xmlns:a16="http://schemas.microsoft.com/office/drawing/2014/main" id="{3E6301C5-9127-484C-8325-23CD5DE53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008"/>
                <a:ext cx="2688" cy="1"/>
              </a:xfrm>
              <a:prstGeom prst="line">
                <a:avLst/>
              </a:prstGeom>
              <a:noFill/>
              <a:ln w="3816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1467" name="Line 11">
                <a:extLst>
                  <a:ext uri="{FF2B5EF4-FFF2-40B4-BE49-F238E27FC236}">
                    <a16:creationId xmlns:a16="http://schemas.microsoft.com/office/drawing/2014/main" id="{0AE334DB-7B5D-BE45-AD81-C6922A062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008"/>
                <a:ext cx="0" cy="240"/>
              </a:xfrm>
              <a:prstGeom prst="line">
                <a:avLst/>
              </a:prstGeom>
              <a:noFill/>
              <a:ln w="38160">
                <a:solidFill>
                  <a:srgbClr val="FF99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1468" name="Text Box 12">
                <a:extLst>
                  <a:ext uri="{FF2B5EF4-FFF2-40B4-BE49-F238E27FC236}">
                    <a16:creationId xmlns:a16="http://schemas.microsoft.com/office/drawing/2014/main" id="{EAEF7B46-1D16-8D42-A4CE-5A6B0798F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806"/>
                <a:ext cx="268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57200">
                  <a:spcBef>
                    <a:spcPct val="20000"/>
                  </a:spcBef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457200">
                  <a:spcBef>
                    <a:spcPct val="20000"/>
                  </a:spcBef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457200">
                  <a:spcBef>
                    <a:spcPct val="20000"/>
                  </a:spcBef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457200">
                  <a:spcBef>
                    <a:spcPct val="20000"/>
                  </a:spcBef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457200">
                  <a:spcBef>
                    <a:spcPct val="20000"/>
                  </a:spcBef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rgbClr val="FF6633"/>
                  </a:buClr>
                  <a:buFontTx/>
                  <a:buNone/>
                </a:pPr>
                <a:r>
                  <a:rPr lang="en-GB" altLang="zh-CN" sz="2000" b="0" dirty="0">
                    <a:solidFill>
                      <a:srgbClr val="FF6633"/>
                    </a:solidFill>
                    <a:latin typeface="Nanum Myeongjo" panose="02020603020101020101" pitchFamily="18" charset="-127"/>
                  </a:rPr>
                  <a:t>Instructions / Program</a:t>
                </a:r>
              </a:p>
            </p:txBody>
          </p:sp>
        </p:grpSp>
        <p:sp>
          <p:nvSpPr>
            <p:cNvPr id="61451" name="Rectangle 13">
              <a:extLst>
                <a:ext uri="{FF2B5EF4-FFF2-40B4-BE49-F238E27FC236}">
                  <a16:creationId xmlns:a16="http://schemas.microsoft.com/office/drawing/2014/main" id="{907EDB74-2E04-934A-A158-C5B5974C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48"/>
              <a:ext cx="1104" cy="1104"/>
            </a:xfrm>
            <a:prstGeom prst="rect">
              <a:avLst/>
            </a:prstGeom>
            <a:solidFill>
              <a:srgbClr val="EAEAEA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Main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Memory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endParaRPr>
            </a:p>
          </p:txBody>
        </p:sp>
        <p:grpSp>
          <p:nvGrpSpPr>
            <p:cNvPr id="61452" name="Group 14">
              <a:extLst>
                <a:ext uri="{FF2B5EF4-FFF2-40B4-BE49-F238E27FC236}">
                  <a16:creationId xmlns:a16="http://schemas.microsoft.com/office/drawing/2014/main" id="{EEB6DDDE-9E75-954C-A519-F21F1014E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5" y="2392"/>
              <a:ext cx="2646" cy="336"/>
              <a:chOff x="1485" y="2392"/>
              <a:chExt cx="2646" cy="336"/>
            </a:xfrm>
          </p:grpSpPr>
          <p:sp>
            <p:nvSpPr>
              <p:cNvPr id="61461" name="Line 15">
                <a:extLst>
                  <a:ext uri="{FF2B5EF4-FFF2-40B4-BE49-F238E27FC236}">
                    <a16:creationId xmlns:a16="http://schemas.microsoft.com/office/drawing/2014/main" id="{C254E296-F765-F04B-8DB3-82C477406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400"/>
                <a:ext cx="1" cy="144"/>
              </a:xfrm>
              <a:prstGeom prst="line">
                <a:avLst/>
              </a:prstGeom>
              <a:noFill/>
              <a:ln w="38160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1462" name="Line 16">
                <a:extLst>
                  <a:ext uri="{FF2B5EF4-FFF2-40B4-BE49-F238E27FC236}">
                    <a16:creationId xmlns:a16="http://schemas.microsoft.com/office/drawing/2014/main" id="{B469BD0D-8D6A-6847-842D-930C9120C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5" y="2544"/>
                <a:ext cx="2646" cy="1"/>
              </a:xfrm>
              <a:prstGeom prst="line">
                <a:avLst/>
              </a:prstGeom>
              <a:noFill/>
              <a:ln w="38160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1463" name="Line 17">
                <a:extLst>
                  <a:ext uri="{FF2B5EF4-FFF2-40B4-BE49-F238E27FC236}">
                    <a16:creationId xmlns:a16="http://schemas.microsoft.com/office/drawing/2014/main" id="{8C59925E-463E-C745-ADE3-44096E9D1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5" y="2392"/>
                <a:ext cx="4" cy="152"/>
              </a:xfrm>
              <a:prstGeom prst="line">
                <a:avLst/>
              </a:prstGeom>
              <a:noFill/>
              <a:ln w="38160">
                <a:solidFill>
                  <a:srgbClr val="339966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1464" name="Text Box 18">
                <a:extLst>
                  <a:ext uri="{FF2B5EF4-FFF2-40B4-BE49-F238E27FC236}">
                    <a16:creationId xmlns:a16="http://schemas.microsoft.com/office/drawing/2014/main" id="{DBA03A6E-411B-5646-96DE-863668B81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640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57200">
                  <a:spcBef>
                    <a:spcPct val="20000"/>
                  </a:spcBef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457200">
                  <a:spcBef>
                    <a:spcPct val="20000"/>
                  </a:spcBef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457200">
                  <a:spcBef>
                    <a:spcPct val="20000"/>
                  </a:spcBef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457200">
                  <a:spcBef>
                    <a:spcPct val="20000"/>
                  </a:spcBef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457200">
                  <a:spcBef>
                    <a:spcPct val="20000"/>
                  </a:spcBef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8000"/>
                  </a:buClr>
                  <a:buFontTx/>
                  <a:buNone/>
                </a:pPr>
                <a:r>
                  <a:rPr lang="en-GB" altLang="zh-CN" sz="1800" b="0" dirty="0">
                    <a:solidFill>
                      <a:srgbClr val="008000"/>
                    </a:solidFill>
                    <a:latin typeface="Nanum Myeongjo" panose="02020603020101020101" pitchFamily="18" charset="-127"/>
                  </a:rPr>
                  <a:t>             Addresses    </a:t>
                </a:r>
              </a:p>
            </p:txBody>
          </p:sp>
        </p:grpSp>
        <p:sp>
          <p:nvSpPr>
            <p:cNvPr id="61453" name="Rectangle 19">
              <a:extLst>
                <a:ext uri="{FF2B5EF4-FFF2-40B4-BE49-F238E27FC236}">
                  <a16:creationId xmlns:a16="http://schemas.microsoft.com/office/drawing/2014/main" id="{56954B5B-CA8E-9149-9569-1D7AF46E5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384" cy="14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AC</a:t>
              </a:r>
            </a:p>
          </p:txBody>
        </p:sp>
        <p:sp>
          <p:nvSpPr>
            <p:cNvPr id="61454" name="Rectangle 20">
              <a:extLst>
                <a:ext uri="{FF2B5EF4-FFF2-40B4-BE49-F238E27FC236}">
                  <a16:creationId xmlns:a16="http://schemas.microsoft.com/office/drawing/2014/main" id="{868657C4-4C44-B946-9EDF-0F85540A3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384" cy="14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IR</a:t>
              </a:r>
            </a:p>
          </p:txBody>
        </p:sp>
        <p:sp>
          <p:nvSpPr>
            <p:cNvPr id="61455" name="Rectangle 21">
              <a:extLst>
                <a:ext uri="{FF2B5EF4-FFF2-40B4-BE49-F238E27FC236}">
                  <a16:creationId xmlns:a16="http://schemas.microsoft.com/office/drawing/2014/main" id="{8FD3FBDB-E41D-8D42-BE22-3671972C3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60"/>
              <a:ext cx="384" cy="14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SR</a:t>
              </a:r>
            </a:p>
          </p:txBody>
        </p:sp>
        <p:sp>
          <p:nvSpPr>
            <p:cNvPr id="61456" name="Rectangle 22">
              <a:extLst>
                <a:ext uri="{FF2B5EF4-FFF2-40B4-BE49-F238E27FC236}">
                  <a16:creationId xmlns:a16="http://schemas.microsoft.com/office/drawing/2014/main" id="{31C7F837-0A3A-1242-9B81-EBCB273EF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72"/>
              <a:ext cx="384" cy="14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PC</a:t>
              </a:r>
            </a:p>
          </p:txBody>
        </p:sp>
        <p:sp>
          <p:nvSpPr>
            <p:cNvPr id="61457" name="Line 23">
              <a:extLst>
                <a:ext uri="{FF2B5EF4-FFF2-40B4-BE49-F238E27FC236}">
                  <a16:creationId xmlns:a16="http://schemas.microsoft.com/office/drawing/2014/main" id="{1E0F590F-7E1F-824E-A5CE-AA2598BC5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12"/>
              <a:ext cx="1" cy="768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58" name="Line 24">
              <a:extLst>
                <a:ext uri="{FF2B5EF4-FFF2-40B4-BE49-F238E27FC236}">
                  <a16:creationId xmlns:a16="http://schemas.microsoft.com/office/drawing/2014/main" id="{5B9CE0BE-273F-8A4F-9C5F-5CF405818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1" cy="48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59" name="Line 25">
              <a:extLst>
                <a:ext uri="{FF2B5EF4-FFF2-40B4-BE49-F238E27FC236}">
                  <a16:creationId xmlns:a16="http://schemas.microsoft.com/office/drawing/2014/main" id="{5B7849A5-9292-3B4D-A03D-48E223A1B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68"/>
              <a:ext cx="1" cy="48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1460" name="Line 26">
              <a:extLst>
                <a:ext uri="{FF2B5EF4-FFF2-40B4-BE49-F238E27FC236}">
                  <a16:creationId xmlns:a16="http://schemas.microsoft.com/office/drawing/2014/main" id="{C0C2C046-C025-464A-BEC7-FD5690CC0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0" y="2054"/>
              <a:ext cx="1229" cy="10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61445" name="矩形 1">
            <a:extLst>
              <a:ext uri="{FF2B5EF4-FFF2-40B4-BE49-F238E27FC236}">
                <a16:creationId xmlns:a16="http://schemas.microsoft.com/office/drawing/2014/main" id="{A656085A-3775-D04A-9A6B-87B620A5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06975"/>
            <a:ext cx="3124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333333"/>
                </a:solidFill>
                <a:latin typeface="Nanum Myeongjo" panose="02020603020101020101" pitchFamily="18" charset="-127"/>
              </a:rPr>
              <a:t>en:First</a:t>
            </a:r>
            <a:r>
              <a:rPr lang="en-US" altLang="zh-CN" sz="2000" b="0" dirty="0">
                <a:solidFill>
                  <a:srgbClr val="333333"/>
                </a:solidFill>
                <a:latin typeface="Nanum Myeongjo" panose="02020603020101020101" pitchFamily="18" charset="-127"/>
              </a:rPr>
              <a:t> Draft of a Report on the EDVAC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61446" name="矩形 1">
            <a:extLst>
              <a:ext uri="{FF2B5EF4-FFF2-40B4-BE49-F238E27FC236}">
                <a16:creationId xmlns:a16="http://schemas.microsoft.com/office/drawing/2014/main" id="{4CA8A47E-6455-FD45-9C31-9339BBEA4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76800"/>
            <a:ext cx="3429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 dirty="0">
                <a:solidFill>
                  <a:srgbClr val="333333"/>
                </a:solidFill>
                <a:latin typeface="Nanum Myeongjo" panose="02020603020101020101" pitchFamily="18" charset="-127"/>
              </a:rPr>
              <a:t>EDVAC </a:t>
            </a:r>
          </a:p>
          <a:p>
            <a:r>
              <a:rPr lang="en-US" altLang="zh-CN" b="0" dirty="0">
                <a:solidFill>
                  <a:srgbClr val="333333"/>
                </a:solidFill>
                <a:latin typeface="Nanum Myeongjo" panose="02020603020101020101" pitchFamily="18" charset="-127"/>
              </a:rPr>
              <a:t>Electronic Discrete Variable </a:t>
            </a:r>
          </a:p>
          <a:p>
            <a:r>
              <a:rPr lang="en-US" altLang="zh-CN" b="0" dirty="0">
                <a:latin typeface="Nanum Myeongjo" panose="02020603020101020101" pitchFamily="18" charset="-127"/>
              </a:rPr>
              <a:t>Automatic</a:t>
            </a:r>
            <a:r>
              <a:rPr lang="en-US" altLang="zh-CN" b="0" dirty="0">
                <a:solidFill>
                  <a:srgbClr val="333333"/>
                </a:solidFill>
                <a:latin typeface="Nanum Myeongjo" panose="02020603020101020101" pitchFamily="18" charset="-127"/>
              </a:rPr>
              <a:t> Computer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C64DE814-3345-E345-BB9F-36375ECC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BC962-EF60-C242-B180-1586C83029B4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EDDAA70-F546-1F48-9DBA-E9D285717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Instructor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051A424-288C-9245-814C-C8D9C20BC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295400"/>
            <a:ext cx="5715000" cy="31242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3200" dirty="0">
                <a:latin typeface="Songti SC" panose="02010600040101010101" pitchFamily="2" charset="-122"/>
                <a:ea typeface="Songti SC" panose="02010600040101010101" pitchFamily="2" charset="-122"/>
              </a:rPr>
              <a:t>臧斌宇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Email: </a:t>
            </a:r>
            <a:r>
              <a:rPr lang="en-US" altLang="zh-CN" sz="2400" dirty="0">
                <a:ea typeface="宋体" panose="02010600030101010101" pitchFamily="2" charset="-122"/>
                <a:hlinkClick r:id="rId3"/>
              </a:rPr>
              <a:t>byzang@sjtu.edu.cn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Office phone: 13917124245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Office hour: make an appointment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Room: 1312 software Bld.</a:t>
            </a:r>
          </a:p>
        </p:txBody>
      </p:sp>
      <p:pic>
        <p:nvPicPr>
          <p:cNvPr id="8197" name="Picture 3" descr="Z:\8.Pictures\Rong\rong-1.jpg">
            <a:extLst>
              <a:ext uri="{FF2B5EF4-FFF2-40B4-BE49-F238E27FC236}">
                <a16:creationId xmlns:a16="http://schemas.microsoft.com/office/drawing/2014/main" id="{61C3E771-898E-714D-911E-291B49A0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54400"/>
            <a:ext cx="212883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 descr="Z:\2.Research\B.photos\BYZ\small1.jpg">
            <a:extLst>
              <a:ext uri="{FF2B5EF4-FFF2-40B4-BE49-F238E27FC236}">
                <a16:creationId xmlns:a16="http://schemas.microsoft.com/office/drawing/2014/main" id="{CCB56985-37B5-DC42-8C23-BB7321AA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4950"/>
            <a:ext cx="2082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3">
            <a:extLst>
              <a:ext uri="{FF2B5EF4-FFF2-40B4-BE49-F238E27FC236}">
                <a16:creationId xmlns:a16="http://schemas.microsoft.com/office/drawing/2014/main" id="{2B460E47-DF0D-6D40-A710-E51F19EBE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48200"/>
            <a:ext cx="5029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b="0" dirty="0">
                <a:latin typeface="Songti SC" panose="02010600040101010101" pitchFamily="2" charset="-122"/>
                <a:ea typeface="Songti SC" panose="02010600040101010101" pitchFamily="2" charset="-122"/>
              </a:rPr>
              <a:t>陈榕</a:t>
            </a:r>
          </a:p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Email: </a:t>
            </a:r>
            <a:r>
              <a:rPr lang="en-US" altLang="zh-CN" sz="2400" b="0" dirty="0">
                <a:solidFill>
                  <a:srgbClr val="0000CC"/>
                </a:solidFill>
                <a:latin typeface="Nanum Myeongjo" panose="02020603020101020101" pitchFamily="18" charset="-127"/>
                <a:hlinkClick r:id="rId6"/>
              </a:rPr>
              <a:t>rongchen@sjtu.edu.cn</a:t>
            </a:r>
            <a:endParaRPr lang="en-US" altLang="zh-CN" sz="2400" b="0" dirty="0">
              <a:latin typeface="Nanum Myeongjo" panose="02020603020101020101" pitchFamily="18" charset="-127"/>
            </a:endParaRPr>
          </a:p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Office phone: 13616861826</a:t>
            </a:r>
            <a:endParaRPr lang="en-US" altLang="zh-CN" sz="2400" b="0" dirty="0">
              <a:latin typeface="Nanum Myeongjo" panose="02020603020101020101" pitchFamily="18" charset="-127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E4150F0C-02F9-2041-817B-F2371CA1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838F08-803D-B946-AAB7-9750FBD4E172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8446278-44FE-4541-B6B8-DD16DFE9B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EDVAC(1944.8,1945.6,1949.8,1951-1961)</a:t>
            </a:r>
          </a:p>
        </p:txBody>
      </p:sp>
      <p:pic>
        <p:nvPicPr>
          <p:cNvPr id="63492" name="图片 1">
            <a:extLst>
              <a:ext uri="{FF2B5EF4-FFF2-40B4-BE49-F238E27FC236}">
                <a16:creationId xmlns:a16="http://schemas.microsoft.com/office/drawing/2014/main" id="{33F77079-29D0-5749-8F50-D97D6213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611313"/>
            <a:ext cx="7316787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3A846C8B-B040-584F-AD6B-D23B384E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F0EC56-9DB0-C148-9347-842FF989C9B3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159B65C-4873-C44B-8D31-608094C27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IA-32</a:t>
            </a:r>
          </a:p>
        </p:txBody>
      </p:sp>
      <p:pic>
        <p:nvPicPr>
          <p:cNvPr id="65540" name="Picture 5">
            <a:extLst>
              <a:ext uri="{FF2B5EF4-FFF2-40B4-BE49-F238E27FC236}">
                <a16:creationId xmlns:a16="http://schemas.microsoft.com/office/drawing/2014/main" id="{9C778129-2A5E-184E-A55A-6DF924F8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1B0062AF-4785-824C-B8D9-E9103663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33D3C4-D79B-DC4B-AA22-493C9FC73220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561636C-600E-0348-8CC4-5F8653590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IA-32</a:t>
            </a:r>
          </a:p>
        </p:txBody>
      </p:sp>
      <p:pic>
        <p:nvPicPr>
          <p:cNvPr id="67588" name="Picture 4" descr="850">
            <a:extLst>
              <a:ext uri="{FF2B5EF4-FFF2-40B4-BE49-F238E27FC236}">
                <a16:creationId xmlns:a16="http://schemas.microsoft.com/office/drawing/2014/main" id="{6E8E3CD2-1371-FF42-B265-B42168F0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F4AA8EA3-8571-5346-AEE3-A2BB6CF8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3C7B5-D451-DD41-8312-8176529D55B3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FF8A9D8-1293-DA49-9BB5-7E66D2E54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IA-32</a:t>
            </a:r>
          </a:p>
        </p:txBody>
      </p:sp>
      <p:pic>
        <p:nvPicPr>
          <p:cNvPr id="69636" name="Picture 6" descr="H170 芯片组结构图">
            <a:extLst>
              <a:ext uri="{FF2B5EF4-FFF2-40B4-BE49-F238E27FC236}">
                <a16:creationId xmlns:a16="http://schemas.microsoft.com/office/drawing/2014/main" id="{2D31D55B-04B2-F64F-B26E-BE5BFDFE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42875"/>
            <a:ext cx="8726487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167C2AC9-DC4C-B04B-A848-EA30A00B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6911B-7090-084F-B977-18872D56DC3F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8A1E1CB-01B7-5943-A4B9-24FE308B3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Operating Systems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B750DA7-1B59-684C-B4FE-2C2CA9FC7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1960’s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IBM OS/360, Honeywell Multics, 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Fernado</a:t>
            </a:r>
            <a:r>
              <a:rPr lang="en-US" altLang="zh-CN" dirty="0">
                <a:ea typeface="宋体" panose="02010600030101010101" pitchFamily="2" charset="-122"/>
              </a:rPr>
              <a:t> Jose </a:t>
            </a:r>
            <a:r>
              <a:rPr lang="en-US" altLang="zh-CN" dirty="0" err="1">
                <a:ea typeface="宋体" panose="02010600030101010101" pitchFamily="2" charset="-122"/>
              </a:rPr>
              <a:t>Corbató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IEEE Computer Pioneer Award, 1982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ACM Turing Award, 1990</a:t>
            </a:r>
          </a:p>
        </p:txBody>
      </p:sp>
      <p:pic>
        <p:nvPicPr>
          <p:cNvPr id="71685" name="图片 4" descr="www-corbato.jpg">
            <a:extLst>
              <a:ext uri="{FF2B5EF4-FFF2-40B4-BE49-F238E27FC236}">
                <a16:creationId xmlns:a16="http://schemas.microsoft.com/office/drawing/2014/main" id="{FB524935-6F81-714B-A3EF-9331FD3BD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7051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11161924-971A-5047-98BA-456226A4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02EAA7-CD37-8848-B111-142FAAE15073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D93B309-3960-9442-A958-FD142354C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Operating Systems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78ACB8B7-2435-1E41-925D-01841F63C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916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Unix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Bell Lab, DEC PDP-7, 1969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Ken Thompson, Dennis Ritchie, Doug </a:t>
            </a:r>
            <a:r>
              <a:rPr lang="en-US" altLang="zh-CN" dirty="0" err="1">
                <a:ea typeface="宋体" pitchFamily="2" charset="-122"/>
              </a:rPr>
              <a:t>Mcllroy</a:t>
            </a:r>
            <a:r>
              <a:rPr lang="en-US" altLang="zh-CN" dirty="0">
                <a:ea typeface="宋体" pitchFamily="2" charset="-122"/>
              </a:rPr>
              <a:t>, Joe </a:t>
            </a:r>
            <a:r>
              <a:rPr lang="en-US" altLang="zh-CN" dirty="0" err="1">
                <a:ea typeface="宋体" pitchFamily="2" charset="-122"/>
              </a:rPr>
              <a:t>Ossana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1970 Brian Kernighan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dubbed the system “Unix”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Rewritten in C in 1973, announced in 1974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BSD (UC, Berkeley), System V(Bell lab)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Solaris (Sun </a:t>
            </a:r>
            <a:r>
              <a:rPr lang="en-US" altLang="zh-CN" dirty="0" err="1">
                <a:ea typeface="宋体" pitchFamily="2" charset="-122"/>
              </a:rPr>
              <a:t>Microsystem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Posix</a:t>
            </a:r>
            <a:r>
              <a:rPr lang="en-US" altLang="zh-CN" dirty="0">
                <a:ea typeface="宋体" pitchFamily="2" charset="-122"/>
              </a:rPr>
              <a:t> standard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Ken Thompson, Dennis Ritchie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  <a:cs typeface="+mn-cs"/>
              </a:rPr>
              <a:t>ACM Turing Award, 1983</a:t>
            </a:r>
          </a:p>
        </p:txBody>
      </p:sp>
      <p:pic>
        <p:nvPicPr>
          <p:cNvPr id="73733" name="图片 5" descr="225px-Ken_n_dennis.jpg">
            <a:extLst>
              <a:ext uri="{FF2B5EF4-FFF2-40B4-BE49-F238E27FC236}">
                <a16:creationId xmlns:a16="http://schemas.microsoft.com/office/drawing/2014/main" id="{6C27309D-5CEB-8E45-9076-755B43EDD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63975"/>
            <a:ext cx="3600450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5D719A6B-0AFF-AE4C-98E4-B90CC324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FF107-0FFB-F640-8EAF-31BB09AC6F36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2782665-1AEF-8F49-B827-3AF0E623C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Linux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50489AC-A9BF-4447-9197-4B7E45A63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1991, Linus Torvalds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Unix-like operating systems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386(486)AT, bash(1.08), </a:t>
            </a:r>
            <a:r>
              <a:rPr lang="en-US" altLang="zh-CN" dirty="0" err="1">
                <a:ea typeface="宋体" panose="02010600030101010101" pitchFamily="2" charset="-122"/>
              </a:rPr>
              <a:t>gcc</a:t>
            </a:r>
            <a:r>
              <a:rPr lang="en-US" altLang="zh-CN" dirty="0">
                <a:ea typeface="宋体" panose="02010600030101010101" pitchFamily="2" charset="-122"/>
              </a:rPr>
              <a:t>(1.40)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Posix</a:t>
            </a:r>
            <a:r>
              <a:rPr lang="en-US" altLang="zh-CN" dirty="0">
                <a:ea typeface="宋体" panose="02010600030101010101" pitchFamily="2" charset="-122"/>
              </a:rPr>
              <a:t> complaint version of Unix operating system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Available on a wide array of computers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From handheld devices to mainframe computers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wristwatch</a:t>
            </a:r>
          </a:p>
        </p:txBody>
      </p:sp>
      <p:pic>
        <p:nvPicPr>
          <p:cNvPr id="75781" name="图片 4" descr="225px-Linus_Torvalds.jpg">
            <a:extLst>
              <a:ext uri="{FF2B5EF4-FFF2-40B4-BE49-F238E27FC236}">
                <a16:creationId xmlns:a16="http://schemas.microsoft.com/office/drawing/2014/main" id="{9805E1E0-B195-924A-8F8D-DAC50EF63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13360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图片 5" descr="150px-Tux_svg.png">
            <a:extLst>
              <a:ext uri="{FF2B5EF4-FFF2-40B4-BE49-F238E27FC236}">
                <a16:creationId xmlns:a16="http://schemas.microsoft.com/office/drawing/2014/main" id="{C1C31A0C-7275-9A4C-A4F2-5614EFDCA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8" y="4648200"/>
            <a:ext cx="162401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BDE8DFAC-0D11-BF43-8638-51D48A72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3536950"/>
            <a:ext cx="187325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7827" name="Picture 3">
            <a:extLst>
              <a:ext uri="{FF2B5EF4-FFF2-40B4-BE49-F238E27FC236}">
                <a16:creationId xmlns:a16="http://schemas.microsoft.com/office/drawing/2014/main" id="{3FB0AD5E-5D23-F44D-91F3-6EE44762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536950"/>
            <a:ext cx="2016125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7828" name="Picture 4">
            <a:extLst>
              <a:ext uri="{FF2B5EF4-FFF2-40B4-BE49-F238E27FC236}">
                <a16:creationId xmlns:a16="http://schemas.microsoft.com/office/drawing/2014/main" id="{F1B8CF2C-8B31-9942-A46A-6CAC097A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568450"/>
            <a:ext cx="172878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7829" name="Picture 5">
            <a:extLst>
              <a:ext uri="{FF2B5EF4-FFF2-40B4-BE49-F238E27FC236}">
                <a16:creationId xmlns:a16="http://schemas.microsoft.com/office/drawing/2014/main" id="{38F26FAA-8718-4142-9D21-09BE63D7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557338"/>
            <a:ext cx="13684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7830" name="Picture 7">
            <a:extLst>
              <a:ext uri="{FF2B5EF4-FFF2-40B4-BE49-F238E27FC236}">
                <a16:creationId xmlns:a16="http://schemas.microsoft.com/office/drawing/2014/main" id="{FCDE717C-82ED-ED4E-8ACC-4E9BB2E8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321050"/>
            <a:ext cx="1246187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7831" name="Picture 8">
            <a:extLst>
              <a:ext uri="{FF2B5EF4-FFF2-40B4-BE49-F238E27FC236}">
                <a16:creationId xmlns:a16="http://schemas.microsoft.com/office/drawing/2014/main" id="{665C9F84-4D11-B047-BB7D-AEB722F3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200650"/>
            <a:ext cx="18716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7832" name="Picture 9">
            <a:extLst>
              <a:ext uri="{FF2B5EF4-FFF2-40B4-BE49-F238E27FC236}">
                <a16:creationId xmlns:a16="http://schemas.microsoft.com/office/drawing/2014/main" id="{C9136626-29CC-8843-BB96-FF79DA3F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1649413"/>
            <a:ext cx="143986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7833" name="Picture 10">
            <a:extLst>
              <a:ext uri="{FF2B5EF4-FFF2-40B4-BE49-F238E27FC236}">
                <a16:creationId xmlns:a16="http://schemas.microsoft.com/office/drawing/2014/main" id="{9F468151-AB6A-9E4F-BA68-965D4A58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1581150"/>
            <a:ext cx="1295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7834" name="Picture 11">
            <a:extLst>
              <a:ext uri="{FF2B5EF4-FFF2-40B4-BE49-F238E27FC236}">
                <a16:creationId xmlns:a16="http://schemas.microsoft.com/office/drawing/2014/main" id="{08541482-6E70-6841-8F5E-944C03C8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557338"/>
            <a:ext cx="15843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7835" name="Picture 12">
            <a:extLst>
              <a:ext uri="{FF2B5EF4-FFF2-40B4-BE49-F238E27FC236}">
                <a16:creationId xmlns:a16="http://schemas.microsoft.com/office/drawing/2014/main" id="{B8CAF20E-4156-C84C-8541-784DEB29D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3463925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9213" name="Rectangle 13">
            <a:extLst>
              <a:ext uri="{FF2B5EF4-FFF2-40B4-BE49-F238E27FC236}">
                <a16:creationId xmlns:a16="http://schemas.microsoft.com/office/drawing/2014/main" id="{2671F97A-664D-4741-BA36-86D01911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153400" cy="83820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  <a:cs typeface="+mj-cs"/>
              </a:rPr>
              <a:t>We have seen a bunch of Operating Systems </a:t>
            </a:r>
            <a:endParaRPr lang="en-GB" altLang="zh-CN" sz="2800" b="0" dirty="0">
              <a:solidFill>
                <a:schemeClr val="tx2"/>
              </a:solidFill>
              <a:latin typeface="Nanum Myeongjo" panose="02020603020101020101" pitchFamily="18" charset="-127"/>
              <a:cs typeface="+mj-cs"/>
            </a:endParaRPr>
          </a:p>
        </p:txBody>
      </p:sp>
      <p:pic>
        <p:nvPicPr>
          <p:cNvPr id="77837" name="图片 1">
            <a:extLst>
              <a:ext uri="{FF2B5EF4-FFF2-40B4-BE49-F238E27FC236}">
                <a16:creationId xmlns:a16="http://schemas.microsoft.com/office/drawing/2014/main" id="{DDABF558-9A3B-074A-8874-7DE357975E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86325"/>
            <a:ext cx="14287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8" name="图片 2">
            <a:extLst>
              <a:ext uri="{FF2B5EF4-FFF2-40B4-BE49-F238E27FC236}">
                <a16:creationId xmlns:a16="http://schemas.microsoft.com/office/drawing/2014/main" id="{F5D7FCDD-98F7-C24C-8704-D506D4E055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213350"/>
            <a:ext cx="1833563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3">
            <a:extLst>
              <a:ext uri="{FF2B5EF4-FFF2-40B4-BE49-F238E27FC236}">
                <a16:creationId xmlns:a16="http://schemas.microsoft.com/office/drawing/2014/main" id="{11207458-DDDF-2C48-9D14-17ABD1234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429000"/>
            <a:ext cx="12334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75" name="Picture 4">
            <a:extLst>
              <a:ext uri="{FF2B5EF4-FFF2-40B4-BE49-F238E27FC236}">
                <a16:creationId xmlns:a16="http://schemas.microsoft.com/office/drawing/2014/main" id="{E1CE18E8-2694-E14A-ABB4-4B4ADC0B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1512887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76" name="Picture 5">
            <a:extLst>
              <a:ext uri="{FF2B5EF4-FFF2-40B4-BE49-F238E27FC236}">
                <a16:creationId xmlns:a16="http://schemas.microsoft.com/office/drawing/2014/main" id="{408DFA94-6F4F-C247-B2A7-1697E5DF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573463"/>
            <a:ext cx="14239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77" name="Picture 6">
            <a:extLst>
              <a:ext uri="{FF2B5EF4-FFF2-40B4-BE49-F238E27FC236}">
                <a16:creationId xmlns:a16="http://schemas.microsoft.com/office/drawing/2014/main" id="{C798288F-FDC8-0E4C-B8A7-2E3674FE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00663"/>
            <a:ext cx="1439862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78" name="Picture 7">
            <a:extLst>
              <a:ext uri="{FF2B5EF4-FFF2-40B4-BE49-F238E27FC236}">
                <a16:creationId xmlns:a16="http://schemas.microsoft.com/office/drawing/2014/main" id="{C08FA682-3CEF-5D49-908D-8F3DCF53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18002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79" name="Picture 8">
            <a:extLst>
              <a:ext uri="{FF2B5EF4-FFF2-40B4-BE49-F238E27FC236}">
                <a16:creationId xmlns:a16="http://schemas.microsoft.com/office/drawing/2014/main" id="{55ADA786-3A81-7D40-A409-FFE3D658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45125"/>
            <a:ext cx="12954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80" name="Picture 9">
            <a:extLst>
              <a:ext uri="{FF2B5EF4-FFF2-40B4-BE49-F238E27FC236}">
                <a16:creationId xmlns:a16="http://schemas.microsoft.com/office/drawing/2014/main" id="{46C8B4CC-6B7A-0A45-BD45-7A46C3A0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700213"/>
            <a:ext cx="1944687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81" name="Picture 10">
            <a:extLst>
              <a:ext uri="{FF2B5EF4-FFF2-40B4-BE49-F238E27FC236}">
                <a16:creationId xmlns:a16="http://schemas.microsoft.com/office/drawing/2014/main" id="{E8CE4DFF-DBBE-A344-9DDE-6642ADDA4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5157788"/>
            <a:ext cx="15843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82" name="Picture 11">
            <a:extLst>
              <a:ext uri="{FF2B5EF4-FFF2-40B4-BE49-F238E27FC236}">
                <a16:creationId xmlns:a16="http://schemas.microsoft.com/office/drawing/2014/main" id="{6E4929E4-5CBB-1544-B26C-CDDA8A95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500438"/>
            <a:ext cx="1512888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83" name="Picture 12">
            <a:extLst>
              <a:ext uri="{FF2B5EF4-FFF2-40B4-BE49-F238E27FC236}">
                <a16:creationId xmlns:a16="http://schemas.microsoft.com/office/drawing/2014/main" id="{6164E019-8123-D140-A211-2750369AA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1254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84" name="Picture 13">
            <a:extLst>
              <a:ext uri="{FF2B5EF4-FFF2-40B4-BE49-F238E27FC236}">
                <a16:creationId xmlns:a16="http://schemas.microsoft.com/office/drawing/2014/main" id="{39CBC207-3FB8-B247-8223-CEB57C3A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84313"/>
            <a:ext cx="158432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9885" name="Picture 14">
            <a:extLst>
              <a:ext uri="{FF2B5EF4-FFF2-40B4-BE49-F238E27FC236}">
                <a16:creationId xmlns:a16="http://schemas.microsoft.com/office/drawing/2014/main" id="{679F7E7F-303C-F244-926A-27C67C2E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229225"/>
            <a:ext cx="1655762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7167" name="Rectangle 15">
            <a:extLst>
              <a:ext uri="{FF2B5EF4-FFF2-40B4-BE49-F238E27FC236}">
                <a16:creationId xmlns:a16="http://schemas.microsoft.com/office/drawing/2014/main" id="{18516FD1-DB20-1342-88ED-1F8CC78E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8050213" cy="752475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  <a:cs typeface="+mj-cs"/>
              </a:rPr>
              <a:t>We have seen a bunch of Operating Systems</a:t>
            </a:r>
            <a:endParaRPr lang="en-GB" altLang="zh-CN" sz="2800" b="0" dirty="0">
              <a:solidFill>
                <a:schemeClr val="tx2"/>
              </a:solidFill>
              <a:latin typeface="Nanum Myeongjo" panose="02020603020101020101" pitchFamily="18" charset="-127"/>
              <a:cs typeface="+mj-cs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9233D631-F926-7A47-BC47-1196556D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01BE4A-5212-434D-924C-B653342E7D25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99F3783-515B-F442-93DE-75B73638E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Utilities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1141C06-83FF-FE44-AF95-EBADAD35C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Programming language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ANSI C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Compiler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GNU-</a:t>
            </a:r>
            <a:r>
              <a:rPr lang="en-US" altLang="zh-CN" dirty="0" err="1">
                <a:ea typeface="宋体" panose="02010600030101010101" pitchFamily="2" charset="-122"/>
              </a:rPr>
              <a:t>gcc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Tools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GNU tool chain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9178D989-4965-4D48-8CA2-C5693817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756979-E278-804A-A0EB-17158A3B058C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1269748-199C-EB41-B51D-4F3DF3C35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Teaching Assistants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5FA3F83-D775-D14C-A277-52A604CAC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刘年、易纪非、余天依、吴新月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软件楼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号楼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层（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3-403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周三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ea typeface="Songti SC" panose="02010600040101010101" pitchFamily="2" charset="-122"/>
                <a:cs typeface="Arial" panose="020B0604020202020204" pitchFamily="34" charset="0"/>
              </a:rPr>
              <a:t>上机：</a:t>
            </a:r>
            <a:r>
              <a:rPr lang="en-US" altLang="zh-CN" dirty="0">
                <a:ea typeface="Songti SC" panose="02010600040101010101" pitchFamily="2" charset="-122"/>
                <a:cs typeface="Arial" panose="020B0604020202020204" pitchFamily="34" charset="0"/>
              </a:rPr>
              <a:t>18:00</a:t>
            </a:r>
            <a:r>
              <a:rPr lang="zh-CN" altLang="en-US" dirty="0">
                <a:ea typeface="Songti SC" panose="02010600040101010101" pitchFamily="2" charset="-122"/>
                <a:cs typeface="Arial" panose="020B0604020202020204" pitchFamily="34" charset="0"/>
              </a:rPr>
              <a:t>～</a:t>
            </a:r>
            <a:r>
              <a:rPr lang="en-US" altLang="zh-CN" dirty="0">
                <a:ea typeface="Songti SC" panose="02010600040101010101" pitchFamily="2" charset="-122"/>
                <a:cs typeface="Arial" panose="020B0604020202020204" pitchFamily="34" charset="0"/>
              </a:rPr>
              <a:t>20:30 </a:t>
            </a:r>
            <a:r>
              <a:rPr lang="zh-CN" altLang="en-US" dirty="0">
                <a:ea typeface="Songti SC" panose="02010600040101010101" pitchFamily="2" charset="-122"/>
                <a:cs typeface="Arial" panose="020B0604020202020204" pitchFamily="34" charset="0"/>
              </a:rPr>
              <a:t>软件楼机房</a:t>
            </a:r>
            <a:endParaRPr lang="en-US" altLang="zh-CN" dirty="0">
              <a:ea typeface="Songti SC" panose="02010600040101010101" pitchFamily="2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ea typeface="Songti SC" panose="02010600040101010101" pitchFamily="2" charset="-122"/>
                <a:cs typeface="Arial" panose="020B0604020202020204" pitchFamily="34" charset="0"/>
              </a:rPr>
              <a:t>习题：</a:t>
            </a:r>
            <a:r>
              <a:rPr lang="en-US" altLang="zh-CN" dirty="0">
                <a:ea typeface="Songti SC" panose="02010600040101010101" pitchFamily="2" charset="-122"/>
                <a:cs typeface="Arial" panose="020B0604020202020204" pitchFamily="34" charset="0"/>
              </a:rPr>
              <a:t>18:00</a:t>
            </a:r>
            <a:r>
              <a:rPr lang="zh-CN" altLang="en-US" dirty="0">
                <a:ea typeface="Songti SC" panose="02010600040101010101" pitchFamily="2" charset="-122"/>
                <a:cs typeface="Arial" panose="020B0604020202020204" pitchFamily="34" charset="0"/>
              </a:rPr>
              <a:t>～</a:t>
            </a:r>
            <a:r>
              <a:rPr lang="en-US" altLang="zh-CN" dirty="0">
                <a:ea typeface="Songti SC" panose="02010600040101010101" pitchFamily="2" charset="-122"/>
                <a:cs typeface="Arial" panose="020B0604020202020204" pitchFamily="34" charset="0"/>
              </a:rPr>
              <a:t>20:00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>
                <a:ea typeface="Songti SC" panose="02010600040101010101" pitchFamily="2" charset="-122"/>
                <a:cs typeface="Arial" panose="020B0604020202020204" pitchFamily="34" charset="0"/>
              </a:rPr>
              <a:t>待定</a:t>
            </a:r>
            <a:endParaRPr lang="en-US" altLang="zh-CN" sz="2400" dirty="0">
              <a:ea typeface="Songti SC" panose="02010600040101010101" pitchFamily="2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ea typeface="Songti SC" panose="02010600040101010101" pitchFamily="2" charset="-122"/>
                <a:cs typeface="Arial" panose="020B0604020202020204" pitchFamily="34" charset="0"/>
              </a:rPr>
              <a:t>上机考试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3B741600-3232-5749-883D-9C95BF57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F6C70F-F12B-5142-8CB2-AA74D3C11DEE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89FBE02-D31C-D242-97B8-C1575127B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Compilation</a:t>
            </a:r>
          </a:p>
        </p:txBody>
      </p:sp>
      <p:pic>
        <p:nvPicPr>
          <p:cNvPr id="83972" name="Picture 2">
            <a:extLst>
              <a:ext uri="{FF2B5EF4-FFF2-40B4-BE49-F238E27FC236}">
                <a16:creationId xmlns:a16="http://schemas.microsoft.com/office/drawing/2014/main" id="{30875CB8-CA86-2E4F-8A8E-2D18040F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68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AD287D01-32B8-B148-A3E7-9B42DE2C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7E4507-9C3A-ED41-B4AF-61654C60F704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BF41910-9D74-064E-88DB-3F0C269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GNU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8A1D0CC-F2C5-CE4C-ADA1-1FBDC14F6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Free software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Richard Stallman, 1984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complete Unix-like system with source code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environment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 major components of a Unix operating system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Except for kernel</a:t>
            </a:r>
          </a:p>
        </p:txBody>
      </p:sp>
      <p:pic>
        <p:nvPicPr>
          <p:cNvPr id="86021" name="图片 4" descr="225px-Rms_ifi_large.jpg">
            <a:extLst>
              <a:ext uri="{FF2B5EF4-FFF2-40B4-BE49-F238E27FC236}">
                <a16:creationId xmlns:a16="http://schemas.microsoft.com/office/drawing/2014/main" id="{2144579A-D2C6-BD49-9A78-FA1584DCE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76200"/>
            <a:ext cx="1905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128px-Heckert_GNU_white_svg.png">
            <a:extLst>
              <a:ext uri="{FF2B5EF4-FFF2-40B4-BE49-F238E27FC236}">
                <a16:creationId xmlns:a16="http://schemas.microsoft.com/office/drawing/2014/main" id="{02494CEC-9B53-8345-8D81-F7D2B16F6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6763"/>
            <a:ext cx="198120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22327400-A3B6-FA47-A694-CEC24BC7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C92E97-4439-DC4D-87BD-EF81AB8F112F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9CB2CE3-CFBE-704A-8B87-C54FD2BE3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 Programming Language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B5668C6-B13D-8145-BB85-C66EA2C3A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 was developed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1969 to 1973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by Dennis Ritchie of Bell Laboratories.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American National Standards Institute (ANSI)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ratified the ANSI C standard in 1989.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standard defines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 language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and a set of library functions known as the C standard library.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CF51B420-C632-F541-B200-A82622B7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DBBC3A-0D9C-D94D-AF83-24368CDDC219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55A4605-A7E0-5E40-8F2C-FA8FD1C52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 Programming Language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44E3A83A-32AE-D348-BCFB-60BBDCCA9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Kernighan and Ritchie describe ANSI C in their classic book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which is known affectionately as “K&amp;R” .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 Ritchie’s words, C is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quirky,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flawed,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an enormous success.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Why the success?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75A8D5B7-1DC4-934F-BB94-C9CA0F1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C7E7E-40B9-134D-87AF-0F9659039095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78AFF01-2C08-2340-AAA1-B5711937E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 Programming Language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E69E513-C8E5-5D46-9117-D6245AAA6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 was closely tied with the Unix operating system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 was developed from the beginning as the system programming language for Unix. 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Most of the Unix kernel, and all of its supporting tools and libraries, were written in C.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1971DA1E-34A6-4F45-9AEA-76D90B6F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5BFA6A-F657-A944-A3CC-7FA8F2DB7CB0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65E6CA7-38FD-F24B-A4B7-E38288107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 Programming Language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68F1021-A458-CF4A-B0D1-CDF2FBC60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 was closely tied with the Unix operating system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 Unix became popular in universities in the late 1970s and early 1980s, many people were exposed to C and found that they liked it.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Since Unix was written almost entirely in C, it could be easily ported to new machines, which created an even wider audience for both C and Unix.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2E00F49F-0421-8F46-A012-424405D2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1E0B35-002A-9C46-B2A0-DFE1A9E175C7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31E6E09-E8FD-C742-9C9B-B3BFBB9D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 Programming Language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D1DEF67-88E4-1940-8B9E-1E7D113D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 is a small, simple language.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design was controlled by a single person, rather than a committee, and the result was a clean, consistent design with little baggage.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K&amp;R book describes the complete language and standard library, with numerous examples and exercises, in only 261 pages.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simplicity of C made it relatively easy to learn and to port to different computers.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36E2D4F0-8708-DC4A-82B4-25B1CB25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36C8A-9A6A-B84F-B3B6-B0F059DD530A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2AF18289-BDEE-834F-B695-F683DCAFD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 Programming Language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3CBFE4C-3D13-C247-A3FB-4E5B7B471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 was designed for a practical purpose.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 was designed to implement the Unix operating system.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Later, other people found that they could write the programs they wanted, without the language getting in the way.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54B5492D-BD89-7C41-831E-9E0D1595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0E7C3B-BC9A-8F46-B9DD-991A26850E40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D727834-F6C3-9647-9075-752F37640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 Programming Language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B2F2157-B347-174E-841F-4ABD31617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 is the language of choice for system-level programming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There is a huge installed base of application-level programs as well.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413BE02E-CB31-F54A-8EB3-F8F2298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127BC-57C0-9C40-BD3D-0F674B4354FA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711A386-7A45-DC42-8334-D46195B2B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 Programming Language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C31CF85-B161-E244-A65B-21FA84D86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However, it is not perfect for all programmers and all situations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 pointers are a common source of confusion and programming errors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 also lacks explicit support for useful abstractions such as classes and objects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Newer languages such as C++ and Java address these issues for application-level programs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FFE7F481-AE81-6547-A12E-5113BB53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90AD3-AE4D-C04E-AD7F-612684B81B09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81CC9F3-6A6E-E244-8B5E-3AA3DAA0A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Text Books &amp; Web Site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B74902A-1704-0546-9379-CEB466C34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3733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Randy Bryant and David </a:t>
            </a:r>
            <a:r>
              <a:rPr lang="en-US" altLang="zh-CN" dirty="0" err="1">
                <a:ea typeface="宋体" pitchFamily="2" charset="-122"/>
              </a:rPr>
              <a:t>O’Hallaron</a:t>
            </a:r>
            <a:r>
              <a:rPr lang="en-US" altLang="zh-CN" dirty="0">
                <a:ea typeface="宋体" pitchFamily="2" charset="-122"/>
              </a:rPr>
              <a:t>,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Computer Systems: A Programmer’s Perspective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3</a:t>
            </a:r>
            <a:r>
              <a:rPr lang="en-US" altLang="zh-CN" baseline="30000" dirty="0">
                <a:ea typeface="宋体" pitchFamily="2" charset="-122"/>
              </a:rPr>
              <a:t>rd</a:t>
            </a:r>
            <a:r>
              <a:rPr lang="en-US" altLang="zh-CN" dirty="0">
                <a:ea typeface="宋体" pitchFamily="2" charset="-122"/>
              </a:rPr>
              <a:t> Edition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Prentice Hall, 2016.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Brian Kernighan and Dennis Ritchie,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C Programming Language, Second Edition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Prentice Hall, 1988</a:t>
            </a:r>
          </a:p>
          <a:p>
            <a:pPr lvl="1"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  <a:hlinkClick r:id="rId3"/>
              </a:rPr>
              <a:t>http://ipads.se.sjtu.edu.cn/courses/ics/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1C0A1444-DD75-6649-89E7-1452C4EA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147B04-683C-3F44-B92D-541C294A4258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68AD3526-45D8-F54E-AF2C-30563D58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Standardization of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BB5ABF8-14F4-3943-97CD-2F8EEBD4F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original Bell Labs version of C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1</a:t>
            </a:r>
            <a:r>
              <a:rPr lang="en-US" altLang="zh-CN" baseline="30000" dirty="0">
                <a:ea typeface="+mn-ea"/>
                <a:cs typeface="+mn-cs"/>
              </a:rPr>
              <a:t>st</a:t>
            </a:r>
            <a:r>
              <a:rPr lang="en-US" altLang="zh-CN" dirty="0">
                <a:ea typeface="+mn-ea"/>
                <a:cs typeface="+mn-cs"/>
              </a:rPr>
              <a:t> edition of the book K&amp;R</a:t>
            </a:r>
          </a:p>
          <a:p>
            <a:pPr>
              <a:defRPr/>
            </a:pPr>
            <a:r>
              <a:rPr lang="en-US" altLang="zh-CN" dirty="0"/>
              <a:t>The ANSI C standard in 1989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 The American National Standards Institute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Modify the way functions are declared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2</a:t>
            </a:r>
            <a:r>
              <a:rPr lang="en-US" altLang="zh-CN" baseline="30000" dirty="0">
                <a:ea typeface="+mn-ea"/>
                <a:cs typeface="+mn-cs"/>
              </a:rPr>
              <a:t>nd</a:t>
            </a:r>
            <a:r>
              <a:rPr lang="en-US" altLang="zh-CN" dirty="0">
                <a:ea typeface="+mn-ea"/>
                <a:cs typeface="+mn-cs"/>
              </a:rPr>
              <a:t> edition of the book K&amp;R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ISO C90 (The International Standards Organization)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AAC29BD9-1D6D-284F-A336-08CDB7CE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40E8E9-380F-274A-A419-FDD2982F4BA7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6305981B-57F3-FB41-9313-C4191BCC9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Standardization of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2BF5DB1-6539-884E-A0BE-EF4DD844D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ISO C99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Introduced some new data types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Provided  support for text strings requiring characters not found in the English language</a:t>
            </a:r>
          </a:p>
          <a:p>
            <a:pPr>
              <a:defRPr/>
            </a:pPr>
            <a:r>
              <a:rPr lang="en-US" altLang="zh-CN" dirty="0" err="1"/>
              <a:t>Gcc</a:t>
            </a:r>
            <a:r>
              <a:rPr lang="en-US" altLang="zh-CN" dirty="0"/>
              <a:t> supporting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Times New Roman" pitchFamily="18" charset="0"/>
              </a:rPr>
              <a:t>Unix&gt; </a:t>
            </a:r>
            <a:r>
              <a:rPr lang="en-US" altLang="zh-CN" dirty="0" err="1">
                <a:ea typeface="+mn-ea"/>
                <a:cs typeface="Times New Roman" pitchFamily="18" charset="0"/>
              </a:rPr>
              <a:t>gcc</a:t>
            </a:r>
            <a:r>
              <a:rPr lang="en-US" altLang="zh-CN" dirty="0">
                <a:ea typeface="+mn-ea"/>
                <a:cs typeface="Times New Roman" pitchFamily="18" charset="0"/>
              </a:rPr>
              <a:t> -std=c99 </a:t>
            </a:r>
            <a:r>
              <a:rPr lang="en-US" altLang="zh-CN" dirty="0" err="1">
                <a:ea typeface="+mn-ea"/>
                <a:cs typeface="Times New Roman" pitchFamily="18" charset="0"/>
              </a:rPr>
              <a:t>prog.c</a:t>
            </a:r>
            <a:endParaRPr lang="en-US" altLang="zh-CN" dirty="0">
              <a:ea typeface="+mn-ea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/>
              <a:t> </a:t>
            </a:r>
            <a:r>
              <a:rPr lang="en-US" altLang="zh-CN" dirty="0">
                <a:cs typeface="Times New Roman" pitchFamily="18" charset="0"/>
              </a:rPr>
              <a:t>-</a:t>
            </a:r>
            <a:r>
              <a:rPr lang="en-US" altLang="zh-CN" dirty="0" err="1">
                <a:cs typeface="Times New Roman" pitchFamily="18" charset="0"/>
              </a:rPr>
              <a:t>ansi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/>
              <a:t>and </a:t>
            </a:r>
            <a:r>
              <a:rPr lang="en-US" altLang="zh-CN" dirty="0">
                <a:cs typeface="Times New Roman" pitchFamily="18" charset="0"/>
              </a:rPr>
              <a:t>-std=c89 </a:t>
            </a:r>
            <a:r>
              <a:rPr lang="en-US" altLang="zh-CN" dirty="0"/>
              <a:t>have the same effect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C5CC0321-895C-8140-867A-9CC71EEA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EA92A6-21BD-5842-AB32-0015FBD08A54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F4065CAC-3DC0-2244-9EF7-918CAFE4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Standardization of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903DF5-4873-CE4A-9D3C-F5C7F530C52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401763"/>
          <a:ext cx="7315200" cy="36274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C version </a:t>
                      </a:r>
                      <a:r>
                        <a:rPr lang="en-US" altLang="zh-CN" sz="28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gcc</a:t>
                      </a:r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command line option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GNU 89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none, -std=gnu89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ANSI, ISO C90 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8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ansi</a:t>
                      </a:r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, -std=c89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ISO C99 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-std=c99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GNU 99 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-std=gnu99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ISO 11 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8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std</a:t>
                      </a:r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=c11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21189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latin typeface="Nanum Myeongjo" panose="02020603020101020101" pitchFamily="18" charset="-127"/>
                          <a:cs typeface="Times New Roman" pitchFamily="18" charset="0"/>
                        </a:rPr>
                        <a:t>GNU 11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2800" b="0" i="0" dirty="0" err="1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std</a:t>
                      </a:r>
                      <a:r>
                        <a:rPr lang="en-US" altLang="zh-CN" sz="2800" b="0" i="0" dirty="0">
                          <a:solidFill>
                            <a:schemeClr val="tx1"/>
                          </a:solidFill>
                          <a:latin typeface="Nanum Myeongjo" panose="02020603020101020101" pitchFamily="18" charset="-127"/>
                          <a:ea typeface="+mn-ea"/>
                          <a:cs typeface="Times New Roman" pitchFamily="18" charset="0"/>
                        </a:rPr>
                        <a:t>=gnu11</a:t>
                      </a:r>
                      <a:endParaRPr lang="zh-CN" altLang="en-US" sz="2800" b="0" i="0" dirty="0">
                        <a:latin typeface="Nanum Myeongjo" panose="02020603020101020101" pitchFamily="18" charset="-127"/>
                        <a:cs typeface="Times New Roman" pitchFamily="18" charset="0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4928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8B3CC37E-A942-9C4C-84DC-B9E045B23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0" kern="0" dirty="0">
                <a:latin typeface="Nanum Myeongjo" panose="02020603020101020101" pitchFamily="18" charset="-127"/>
              </a:rPr>
              <a:t>ACM: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0" kern="0" dirty="0">
                <a:latin typeface="Nanum Myeongjo" panose="02020603020101020101" pitchFamily="18" charset="-127"/>
              </a:rPr>
              <a:t>Association of Computing Machinery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0" kern="0" dirty="0">
                <a:latin typeface="Nanum Myeongjo" panose="02020603020101020101" pitchFamily="18" charset="-127"/>
              </a:rPr>
              <a:t>IEEE: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0" kern="0" dirty="0">
                <a:latin typeface="Nanum Myeongjo" panose="02020603020101020101" pitchFamily="18" charset="-127"/>
              </a:rPr>
              <a:t>Institute of Electrical and Electronics Engineers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>
            <a:extLst>
              <a:ext uri="{FF2B5EF4-FFF2-40B4-BE49-F238E27FC236}">
                <a16:creationId xmlns:a16="http://schemas.microsoft.com/office/drawing/2014/main" id="{1506A25E-05E1-5D45-9FC1-1F3B3CB3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ACBE9E-7C34-A143-875E-407FEE3BA741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A5DD259-F47A-174E-AEC6-EFB2C38B6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Networking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08955B0F-AB56-9D46-918B-74CF0FF87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2133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Computers are connected by networks</a:t>
            </a:r>
          </a:p>
        </p:txBody>
      </p:sp>
      <p:pic>
        <p:nvPicPr>
          <p:cNvPr id="110597" name="Picture 2">
            <a:extLst>
              <a:ext uri="{FF2B5EF4-FFF2-40B4-BE49-F238E27FC236}">
                <a16:creationId xmlns:a16="http://schemas.microsoft.com/office/drawing/2014/main" id="{DF5947A8-3F94-B84C-9A73-44D6CA9D8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71700"/>
            <a:ext cx="84772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4C810492-A6A4-E549-B67C-8B191442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8F16D-84B6-0A45-8E68-57CEB0BF7205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F483F470-CBE7-7F41-8355-D1D07B652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Cloud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4F6F008B-777B-F844-A2F4-FEE09C8C9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2133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Computer Systems support the cloud computing</a:t>
            </a:r>
          </a:p>
        </p:txBody>
      </p:sp>
      <p:grpSp>
        <p:nvGrpSpPr>
          <p:cNvPr id="2" name="Group 243">
            <a:extLst>
              <a:ext uri="{FF2B5EF4-FFF2-40B4-BE49-F238E27FC236}">
                <a16:creationId xmlns:a16="http://schemas.microsoft.com/office/drawing/2014/main" id="{2431355B-5B70-7E43-9682-97DDBB66010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09800"/>
            <a:ext cx="4419600" cy="4373563"/>
            <a:chOff x="47190" y="2444168"/>
            <a:chExt cx="4419599" cy="4374341"/>
          </a:xfrm>
        </p:grpSpPr>
        <p:grpSp>
          <p:nvGrpSpPr>
            <p:cNvPr id="112646" name="Group 234">
              <a:extLst>
                <a:ext uri="{FF2B5EF4-FFF2-40B4-BE49-F238E27FC236}">
                  <a16:creationId xmlns:a16="http://schemas.microsoft.com/office/drawing/2014/main" id="{E36C8AEE-5F44-0E48-8CE1-3BC22DCFD6A9}"/>
                </a:ext>
              </a:extLst>
            </p:cNvPr>
            <p:cNvGrpSpPr>
              <a:grpSpLocks/>
            </p:cNvGrpSpPr>
            <p:nvPr/>
          </p:nvGrpSpPr>
          <p:grpSpPr bwMode="auto">
            <a:xfrm rot="805582">
              <a:off x="1319258" y="3232613"/>
              <a:ext cx="432687" cy="457200"/>
              <a:chOff x="0" y="812800"/>
              <a:chExt cx="1066800" cy="1016000"/>
            </a:xfrm>
          </p:grpSpPr>
          <p:sp>
            <p:nvSpPr>
              <p:cNvPr id="48" name="Oval 235">
                <a:extLst>
                  <a:ext uri="{FF2B5EF4-FFF2-40B4-BE49-F238E27FC236}">
                    <a16:creationId xmlns:a16="http://schemas.microsoft.com/office/drawing/2014/main" id="{297AFC49-35A1-3B49-A8D2-59C6CC4A766D}"/>
                  </a:ext>
                </a:extLst>
              </p:cNvPr>
              <p:cNvSpPr/>
              <p:nvPr/>
            </p:nvSpPr>
            <p:spPr>
              <a:xfrm>
                <a:off x="69692" y="814341"/>
                <a:ext cx="927621" cy="1016180"/>
              </a:xfrm>
              <a:prstGeom prst="ellipse">
                <a:avLst/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 b="0" dirty="0">
                  <a:solidFill>
                    <a:srgbClr val="FFFFFF"/>
                  </a:solidFill>
                  <a:latin typeface="Nanum Myeongjo" panose="02020603020101020101" pitchFamily="18" charset="-127"/>
                  <a:ea typeface="宋体" pitchFamily="2" charset="-122"/>
                </a:endParaRPr>
              </a:p>
            </p:txBody>
          </p:sp>
          <p:sp>
            <p:nvSpPr>
              <p:cNvPr id="49" name="Oval 236">
                <a:extLst>
                  <a:ext uri="{FF2B5EF4-FFF2-40B4-BE49-F238E27FC236}">
                    <a16:creationId xmlns:a16="http://schemas.microsoft.com/office/drawing/2014/main" id="{45966787-3B44-2E45-84E3-3EB64E55A26D}"/>
                  </a:ext>
                </a:extLst>
              </p:cNvPr>
              <p:cNvSpPr/>
              <p:nvPr/>
            </p:nvSpPr>
            <p:spPr>
              <a:xfrm>
                <a:off x="67622" y="909625"/>
                <a:ext cx="833687" cy="850344"/>
              </a:xfrm>
              <a:prstGeom prst="ellipse">
                <a:avLst/>
              </a:pr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 b="0" dirty="0">
                  <a:solidFill>
                    <a:srgbClr val="FFFFFF"/>
                  </a:solidFill>
                  <a:latin typeface="Nanum Myeongjo" panose="02020603020101020101" pitchFamily="18" charset="-127"/>
                  <a:ea typeface="宋体" pitchFamily="2" charset="-122"/>
                </a:endParaRPr>
              </a:p>
            </p:txBody>
          </p:sp>
          <p:sp>
            <p:nvSpPr>
              <p:cNvPr id="50" name="Oval 237">
                <a:extLst>
                  <a:ext uri="{FF2B5EF4-FFF2-40B4-BE49-F238E27FC236}">
                    <a16:creationId xmlns:a16="http://schemas.microsoft.com/office/drawing/2014/main" id="{F29C6C01-9E3A-D54E-A739-C5C2433C7B82}"/>
                  </a:ext>
                </a:extLst>
              </p:cNvPr>
              <p:cNvSpPr/>
              <p:nvPr/>
            </p:nvSpPr>
            <p:spPr>
              <a:xfrm>
                <a:off x="229322" y="1007246"/>
                <a:ext cx="614500" cy="592772"/>
              </a:xfrm>
              <a:prstGeom prst="ellipse">
                <a:avLst/>
              </a:pr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 b="0" dirty="0">
                  <a:solidFill>
                    <a:srgbClr val="FFFFFF"/>
                  </a:solidFill>
                  <a:latin typeface="Nanum Myeongjo" panose="02020603020101020101" pitchFamily="18" charset="-127"/>
                  <a:ea typeface="宋体" pitchFamily="2" charset="-122"/>
                </a:endParaRPr>
              </a:p>
            </p:txBody>
          </p:sp>
          <p:sp>
            <p:nvSpPr>
              <p:cNvPr id="51" name="Rectangle 238">
                <a:extLst>
                  <a:ext uri="{FF2B5EF4-FFF2-40B4-BE49-F238E27FC236}">
                    <a16:creationId xmlns:a16="http://schemas.microsoft.com/office/drawing/2014/main" id="{317FA683-AC46-0B40-9DCC-A1053507074B}"/>
                  </a:ext>
                </a:extLst>
              </p:cNvPr>
              <p:cNvSpPr/>
              <p:nvPr/>
            </p:nvSpPr>
            <p:spPr>
              <a:xfrm>
                <a:off x="-75488" y="1218909"/>
                <a:ext cx="1080269" cy="6139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 b="0" dirty="0">
                  <a:solidFill>
                    <a:srgbClr val="FFFFFF"/>
                  </a:solidFill>
                  <a:latin typeface="Nanum Myeongjo" panose="02020603020101020101" pitchFamily="18" charset="-127"/>
                  <a:ea typeface="宋体" pitchFamily="2" charset="-122"/>
                </a:endParaRPr>
              </a:p>
            </p:txBody>
          </p:sp>
        </p:grpSp>
        <p:grpSp>
          <p:nvGrpSpPr>
            <p:cNvPr id="112647" name="Group 233">
              <a:extLst>
                <a:ext uri="{FF2B5EF4-FFF2-40B4-BE49-F238E27FC236}">
                  <a16:creationId xmlns:a16="http://schemas.microsoft.com/office/drawing/2014/main" id="{369DE6C8-6724-1544-A80D-CED48D2EB9EF}"/>
                </a:ext>
              </a:extLst>
            </p:cNvPr>
            <p:cNvGrpSpPr>
              <a:grpSpLocks/>
            </p:cNvGrpSpPr>
            <p:nvPr/>
          </p:nvGrpSpPr>
          <p:grpSpPr bwMode="auto">
            <a:xfrm rot="-1973680">
              <a:off x="773247" y="3424355"/>
              <a:ext cx="432687" cy="457200"/>
              <a:chOff x="0" y="812800"/>
              <a:chExt cx="1066800" cy="1016000"/>
            </a:xfrm>
          </p:grpSpPr>
          <p:sp>
            <p:nvSpPr>
              <p:cNvPr id="44" name="Oval 229">
                <a:extLst>
                  <a:ext uri="{FF2B5EF4-FFF2-40B4-BE49-F238E27FC236}">
                    <a16:creationId xmlns:a16="http://schemas.microsoft.com/office/drawing/2014/main" id="{BC5864C0-9C2A-BE40-8238-B393FBD4E829}"/>
                  </a:ext>
                </a:extLst>
              </p:cNvPr>
              <p:cNvSpPr/>
              <p:nvPr/>
            </p:nvSpPr>
            <p:spPr>
              <a:xfrm>
                <a:off x="69785" y="811541"/>
                <a:ext cx="927621" cy="1016180"/>
              </a:xfrm>
              <a:prstGeom prst="ellipse">
                <a:avLst/>
              </a:pr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 b="0" dirty="0">
                  <a:solidFill>
                    <a:srgbClr val="FFFFFF"/>
                  </a:solidFill>
                  <a:latin typeface="Nanum Myeongjo" panose="02020603020101020101" pitchFamily="18" charset="-127"/>
                  <a:ea typeface="宋体" pitchFamily="2" charset="-122"/>
                </a:endParaRPr>
              </a:p>
            </p:txBody>
          </p:sp>
          <p:sp>
            <p:nvSpPr>
              <p:cNvPr id="45" name="Oval 230">
                <a:extLst>
                  <a:ext uri="{FF2B5EF4-FFF2-40B4-BE49-F238E27FC236}">
                    <a16:creationId xmlns:a16="http://schemas.microsoft.com/office/drawing/2014/main" id="{9862EFFE-8AC4-084F-8ED6-DF522B5103E4}"/>
                  </a:ext>
                </a:extLst>
              </p:cNvPr>
              <p:cNvSpPr/>
              <p:nvPr/>
            </p:nvSpPr>
            <p:spPr>
              <a:xfrm>
                <a:off x="143836" y="897181"/>
                <a:ext cx="782804" cy="846817"/>
              </a:xfrm>
              <a:prstGeom prst="ellipse">
                <a:avLst/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 b="0" dirty="0">
                  <a:solidFill>
                    <a:srgbClr val="FFFFFF"/>
                  </a:solidFill>
                  <a:latin typeface="Nanum Myeongjo" panose="02020603020101020101" pitchFamily="18" charset="-127"/>
                  <a:ea typeface="宋体" pitchFamily="2" charset="-122"/>
                </a:endParaRPr>
              </a:p>
            </p:txBody>
          </p:sp>
          <p:sp>
            <p:nvSpPr>
              <p:cNvPr id="46" name="Oval 231">
                <a:extLst>
                  <a:ext uri="{FF2B5EF4-FFF2-40B4-BE49-F238E27FC236}">
                    <a16:creationId xmlns:a16="http://schemas.microsoft.com/office/drawing/2014/main" id="{B7D23CEF-8BA0-124F-83EA-EAAB089149A5}"/>
                  </a:ext>
                </a:extLst>
              </p:cNvPr>
              <p:cNvSpPr/>
              <p:nvPr/>
            </p:nvSpPr>
            <p:spPr>
              <a:xfrm>
                <a:off x="217656" y="945964"/>
                <a:ext cx="626243" cy="592772"/>
              </a:xfrm>
              <a:prstGeom prst="ellipse">
                <a:avLst/>
              </a:pr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 b="0" dirty="0">
                  <a:solidFill>
                    <a:srgbClr val="FFFFFF"/>
                  </a:solidFill>
                  <a:latin typeface="Nanum Myeongjo" panose="02020603020101020101" pitchFamily="18" charset="-127"/>
                  <a:ea typeface="宋体" pitchFamily="2" charset="-122"/>
                </a:endParaRPr>
              </a:p>
            </p:txBody>
          </p:sp>
          <p:sp>
            <p:nvSpPr>
              <p:cNvPr id="47" name="Rectangle 232">
                <a:extLst>
                  <a:ext uri="{FF2B5EF4-FFF2-40B4-BE49-F238E27FC236}">
                    <a16:creationId xmlns:a16="http://schemas.microsoft.com/office/drawing/2014/main" id="{3423164E-68DA-6A45-B402-056C3FA43673}"/>
                  </a:ext>
                </a:extLst>
              </p:cNvPr>
              <p:cNvSpPr/>
              <p:nvPr/>
            </p:nvSpPr>
            <p:spPr>
              <a:xfrm>
                <a:off x="-1231" y="1210636"/>
                <a:ext cx="1072441" cy="6104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 b="0" dirty="0">
                  <a:solidFill>
                    <a:srgbClr val="FFFFFF"/>
                  </a:solidFill>
                  <a:latin typeface="Nanum Myeongjo" panose="02020603020101020101" pitchFamily="18" charset="-127"/>
                  <a:ea typeface="宋体" pitchFamily="2" charset="-122"/>
                </a:endParaRPr>
              </a:p>
            </p:txBody>
          </p:sp>
        </p:grpSp>
        <p:pic>
          <p:nvPicPr>
            <p:cNvPr id="112648" name="Picture 24" descr="D:\PPI.Fudan\Slides\Cloud\imagesCAAKGRY2.jpg">
              <a:extLst>
                <a:ext uri="{FF2B5EF4-FFF2-40B4-BE49-F238E27FC236}">
                  <a16:creationId xmlns:a16="http://schemas.microsoft.com/office/drawing/2014/main" id="{D05D7342-83F3-6244-AAB3-EAB76168B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963481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2649" name="Group 160">
              <a:extLst>
                <a:ext uri="{FF2B5EF4-FFF2-40B4-BE49-F238E27FC236}">
                  <a16:creationId xmlns:a16="http://schemas.microsoft.com/office/drawing/2014/main" id="{2926A248-F531-8640-B3FE-E386969BE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723" y="3581400"/>
              <a:ext cx="1331876" cy="838200"/>
              <a:chOff x="914400" y="2209800"/>
              <a:chExt cx="1331876" cy="838200"/>
            </a:xfrm>
          </p:grpSpPr>
          <p:pic>
            <p:nvPicPr>
              <p:cNvPr id="112681" name="Picture 13">
                <a:extLst>
                  <a:ext uri="{FF2B5EF4-FFF2-40B4-BE49-F238E27FC236}">
                    <a16:creationId xmlns:a16="http://schemas.microsoft.com/office/drawing/2014/main" id="{730C64B7-BEF8-0349-AC59-ABB2E3CBA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400" y="2209800"/>
                <a:ext cx="516532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91D4DD-4701-B048-AC08-0577E833925A}"/>
                  </a:ext>
                </a:extLst>
              </p:cNvPr>
              <p:cNvSpPr txBox="1"/>
              <p:nvPr/>
            </p:nvSpPr>
            <p:spPr>
              <a:xfrm>
                <a:off x="1142530" y="2709572"/>
                <a:ext cx="1103312" cy="3381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ane - Narrow" pitchFamily="2" charset="0"/>
                    <a:ea typeface="+mn-ea"/>
                  </a:rPr>
                  <a:t>Wireless</a:t>
                </a:r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ne - Narrow" pitchFamily="2" charset="0"/>
                  <a:ea typeface="+mn-ea"/>
                </a:endParaRPr>
              </a:p>
            </p:txBody>
          </p:sp>
        </p:grpSp>
        <p:grpSp>
          <p:nvGrpSpPr>
            <p:cNvPr id="112650" name="Group 161">
              <a:extLst>
                <a:ext uri="{FF2B5EF4-FFF2-40B4-BE49-F238E27FC236}">
                  <a16:creationId xmlns:a16="http://schemas.microsoft.com/office/drawing/2014/main" id="{CF0D921B-3AC6-BA4A-8DDF-903C8305A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4323" y="4120568"/>
              <a:ext cx="1636676" cy="609600"/>
              <a:chOff x="2562308" y="3068556"/>
              <a:chExt cx="1636676" cy="609600"/>
            </a:xfrm>
          </p:grpSpPr>
          <p:pic>
            <p:nvPicPr>
              <p:cNvPr id="112679" name="Picture 16">
                <a:extLst>
                  <a:ext uri="{FF2B5EF4-FFF2-40B4-BE49-F238E27FC236}">
                    <a16:creationId xmlns:a16="http://schemas.microsoft.com/office/drawing/2014/main" id="{3BE3A015-7E45-524D-AD65-72B2CFF59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2308" y="3068556"/>
                <a:ext cx="6381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2D8F1D-55CE-D54F-9CB7-6B5C6335F628}"/>
                  </a:ext>
                </a:extLst>
              </p:cNvPr>
              <p:cNvSpPr txBox="1"/>
              <p:nvPr/>
            </p:nvSpPr>
            <p:spPr>
              <a:xfrm>
                <a:off x="3019037" y="3340365"/>
                <a:ext cx="1179512" cy="3381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ane - Narrow" pitchFamily="2" charset="0"/>
                    <a:ea typeface="+mn-ea"/>
                  </a:rPr>
                  <a:t>Ethernet</a:t>
                </a:r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ne - Narrow" pitchFamily="2" charset="0"/>
                  <a:ea typeface="+mn-ea"/>
                </a:endParaRPr>
              </a:p>
            </p:txBody>
          </p:sp>
        </p:grpSp>
        <p:sp>
          <p:nvSpPr>
            <p:cNvPr id="12" name="Cloud 162">
              <a:extLst>
                <a:ext uri="{FF2B5EF4-FFF2-40B4-BE49-F238E27FC236}">
                  <a16:creationId xmlns:a16="http://schemas.microsoft.com/office/drawing/2014/main" id="{8A4F9F63-5101-BE42-979E-2AC74623E3DA}"/>
                </a:ext>
              </a:extLst>
            </p:cNvPr>
            <p:cNvSpPr/>
            <p:nvPr/>
          </p:nvSpPr>
          <p:spPr>
            <a:xfrm rot="1177532">
              <a:off x="47190" y="3612776"/>
              <a:ext cx="4419599" cy="3205733"/>
            </a:xfrm>
            <a:prstGeom prst="cloud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dirty="0">
                <a:latin typeface="Nanum Myeongjo" panose="02020603020101020101" pitchFamily="18" charset="-127"/>
              </a:endParaRPr>
            </a:p>
          </p:txBody>
        </p:sp>
        <p:pic>
          <p:nvPicPr>
            <p:cNvPr id="112652" name="Picture 17">
              <a:extLst>
                <a:ext uri="{FF2B5EF4-FFF2-40B4-BE49-F238E27FC236}">
                  <a16:creationId xmlns:a16="http://schemas.microsoft.com/office/drawing/2014/main" id="{0CFE4456-ADAC-0945-A841-04548D641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4" y="5644567"/>
              <a:ext cx="3905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53" name="Picture 17">
              <a:extLst>
                <a:ext uri="{FF2B5EF4-FFF2-40B4-BE49-F238E27FC236}">
                  <a16:creationId xmlns:a16="http://schemas.microsoft.com/office/drawing/2014/main" id="{358F4738-1EFE-D345-B873-C65B8C3F7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398" y="5568368"/>
              <a:ext cx="3905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54" name="Picture 17">
              <a:extLst>
                <a:ext uri="{FF2B5EF4-FFF2-40B4-BE49-F238E27FC236}">
                  <a16:creationId xmlns:a16="http://schemas.microsoft.com/office/drawing/2014/main" id="{2B383939-9516-6640-8028-14C5AD918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324" y="5339768"/>
              <a:ext cx="3905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55" name="Picture 17">
              <a:extLst>
                <a:ext uri="{FF2B5EF4-FFF2-40B4-BE49-F238E27FC236}">
                  <a16:creationId xmlns:a16="http://schemas.microsoft.com/office/drawing/2014/main" id="{E75BC17F-A90F-5B4A-B01B-AF999D285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23" y="5339768"/>
              <a:ext cx="3905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56" name="Picture 20" descr="D:\PPI.Fudan\Slides\Cloud\server_rack.gif">
              <a:extLst>
                <a:ext uri="{FF2B5EF4-FFF2-40B4-BE49-F238E27FC236}">
                  <a16:creationId xmlns:a16="http://schemas.microsoft.com/office/drawing/2014/main" id="{CAAEC9D1-1195-7F4F-930C-7F18D8B76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659" y="5492168"/>
              <a:ext cx="883264" cy="83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57" name="Picture 21" descr="D:\PPI.Fudan\Slides\Cloud\thb90000277.jpg">
              <a:extLst>
                <a:ext uri="{FF2B5EF4-FFF2-40B4-BE49-F238E27FC236}">
                  <a16:creationId xmlns:a16="http://schemas.microsoft.com/office/drawing/2014/main" id="{9C21202F-5E66-FB40-89DD-1522F722C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811" y="5487406"/>
              <a:ext cx="6231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58" name="Picture 22" descr="D:\PPI.Fudan\Slides\Cloud\thb90000277.jpg">
              <a:extLst>
                <a:ext uri="{FF2B5EF4-FFF2-40B4-BE49-F238E27FC236}">
                  <a16:creationId xmlns:a16="http://schemas.microsoft.com/office/drawing/2014/main" id="{67EE830B-EAE7-BB45-82F5-15CA5491B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848" y="5111168"/>
              <a:ext cx="600075" cy="444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Connector 178">
              <a:extLst>
                <a:ext uri="{FF2B5EF4-FFF2-40B4-BE49-F238E27FC236}">
                  <a16:creationId xmlns:a16="http://schemas.microsoft.com/office/drawing/2014/main" id="{290AD0F2-23EB-4B4C-815D-AC443DA83EF1}"/>
                </a:ext>
              </a:extLst>
            </p:cNvPr>
            <p:cNvCxnSpPr/>
            <p:nvPr/>
          </p:nvCxnSpPr>
          <p:spPr>
            <a:xfrm>
              <a:off x="1106053" y="5035429"/>
              <a:ext cx="2057400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81">
              <a:extLst>
                <a:ext uri="{FF2B5EF4-FFF2-40B4-BE49-F238E27FC236}">
                  <a16:creationId xmlns:a16="http://schemas.microsoft.com/office/drawing/2014/main" id="{37BAAEBB-A093-0048-AC09-B55A299B4F43}"/>
                </a:ext>
              </a:extLst>
            </p:cNvPr>
            <p:cNvCxnSpPr/>
            <p:nvPr/>
          </p:nvCxnSpPr>
          <p:spPr>
            <a:xfrm rot="5400000">
              <a:off x="953626" y="5187856"/>
              <a:ext cx="30485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87">
              <a:extLst>
                <a:ext uri="{FF2B5EF4-FFF2-40B4-BE49-F238E27FC236}">
                  <a16:creationId xmlns:a16="http://schemas.microsoft.com/office/drawing/2014/main" id="{8868958E-8374-AE40-BD87-79F78F2C7CE2}"/>
                </a:ext>
              </a:extLst>
            </p:cNvPr>
            <p:cNvCxnSpPr/>
            <p:nvPr/>
          </p:nvCxnSpPr>
          <p:spPr>
            <a:xfrm rot="5400000">
              <a:off x="1715612" y="5264070"/>
              <a:ext cx="45728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89">
              <a:extLst>
                <a:ext uri="{FF2B5EF4-FFF2-40B4-BE49-F238E27FC236}">
                  <a16:creationId xmlns:a16="http://schemas.microsoft.com/office/drawing/2014/main" id="{B025304A-EE2C-C744-8D1C-6884FF63E319}"/>
                </a:ext>
              </a:extLst>
            </p:cNvPr>
            <p:cNvCxnSpPr/>
            <p:nvPr/>
          </p:nvCxnSpPr>
          <p:spPr>
            <a:xfrm rot="5400000">
              <a:off x="2744291" y="5378390"/>
              <a:ext cx="68592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91">
              <a:extLst>
                <a:ext uri="{FF2B5EF4-FFF2-40B4-BE49-F238E27FC236}">
                  <a16:creationId xmlns:a16="http://schemas.microsoft.com/office/drawing/2014/main" id="{CE98A7C0-6B89-C24F-9943-BEF4BA9BF279}"/>
                </a:ext>
              </a:extLst>
            </p:cNvPr>
            <p:cNvCxnSpPr/>
            <p:nvPr/>
          </p:nvCxnSpPr>
          <p:spPr>
            <a:xfrm rot="10800000">
              <a:off x="3087252" y="5340283"/>
              <a:ext cx="228600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95">
              <a:extLst>
                <a:ext uri="{FF2B5EF4-FFF2-40B4-BE49-F238E27FC236}">
                  <a16:creationId xmlns:a16="http://schemas.microsoft.com/office/drawing/2014/main" id="{970151CB-1888-9B40-8D3E-96EA0B876B20}"/>
                </a:ext>
              </a:extLst>
            </p:cNvPr>
            <p:cNvCxnSpPr/>
            <p:nvPr/>
          </p:nvCxnSpPr>
          <p:spPr>
            <a:xfrm rot="10800000">
              <a:off x="3087252" y="5719764"/>
              <a:ext cx="228600" cy="158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98">
              <a:extLst>
                <a:ext uri="{FF2B5EF4-FFF2-40B4-BE49-F238E27FC236}">
                  <a16:creationId xmlns:a16="http://schemas.microsoft.com/office/drawing/2014/main" id="{7080CDF0-1CF8-6747-A2C2-63531B4FE8FA}"/>
                </a:ext>
              </a:extLst>
            </p:cNvPr>
            <p:cNvCxnSpPr>
              <a:endCxn id="28" idx="4"/>
            </p:cNvCxnSpPr>
            <p:nvPr/>
          </p:nvCxnSpPr>
          <p:spPr>
            <a:xfrm rot="5400000">
              <a:off x="2402192" y="4805994"/>
              <a:ext cx="609708" cy="158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02">
              <a:extLst>
                <a:ext uri="{FF2B5EF4-FFF2-40B4-BE49-F238E27FC236}">
                  <a16:creationId xmlns:a16="http://schemas.microsoft.com/office/drawing/2014/main" id="{2460832B-1038-2749-9415-29ED24954E80}"/>
                </a:ext>
              </a:extLst>
            </p:cNvPr>
            <p:cNvCxnSpPr>
              <a:endCxn id="29" idx="4"/>
            </p:cNvCxnSpPr>
            <p:nvPr/>
          </p:nvCxnSpPr>
          <p:spPr>
            <a:xfrm rot="5400000">
              <a:off x="954365" y="4653567"/>
              <a:ext cx="914563" cy="158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04">
              <a:extLst>
                <a:ext uri="{FF2B5EF4-FFF2-40B4-BE49-F238E27FC236}">
                  <a16:creationId xmlns:a16="http://schemas.microsoft.com/office/drawing/2014/main" id="{AFE66209-DE72-4348-A75D-4215A5ADEBA7}"/>
                </a:ext>
              </a:extLst>
            </p:cNvPr>
            <p:cNvSpPr/>
            <p:nvPr/>
          </p:nvSpPr>
          <p:spPr>
            <a:xfrm>
              <a:off x="2630052" y="4959215"/>
              <a:ext cx="152400" cy="1524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b="0" dirty="0">
                <a:solidFill>
                  <a:srgbClr val="FFFFFF"/>
                </a:solidFill>
                <a:latin typeface="Nanum Myeongjo" panose="02020603020101020101" pitchFamily="18" charset="-127"/>
                <a:ea typeface="宋体" pitchFamily="2" charset="-122"/>
              </a:endParaRPr>
            </a:p>
          </p:txBody>
        </p:sp>
        <p:sp>
          <p:nvSpPr>
            <p:cNvPr id="29" name="Oval 205">
              <a:extLst>
                <a:ext uri="{FF2B5EF4-FFF2-40B4-BE49-F238E27FC236}">
                  <a16:creationId xmlns:a16="http://schemas.microsoft.com/office/drawing/2014/main" id="{5757CEE4-B957-044F-B0A7-998585655F45}"/>
                </a:ext>
              </a:extLst>
            </p:cNvPr>
            <p:cNvSpPr/>
            <p:nvPr/>
          </p:nvSpPr>
          <p:spPr>
            <a:xfrm>
              <a:off x="1334653" y="4959215"/>
              <a:ext cx="152400" cy="1524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b="0" dirty="0">
                <a:solidFill>
                  <a:srgbClr val="FFFFFF"/>
                </a:solidFill>
                <a:latin typeface="Nanum Myeongjo" panose="02020603020101020101" pitchFamily="18" charset="-127"/>
                <a:ea typeface="宋体" pitchFamily="2" charset="-122"/>
              </a:endParaRPr>
            </a:p>
          </p:txBody>
        </p:sp>
        <p:pic>
          <p:nvPicPr>
            <p:cNvPr id="112669" name="Picture 9" descr="D:\PPI.Fudan\Slides\Cloud\MacBookPro.jpg">
              <a:extLst>
                <a:ext uri="{FF2B5EF4-FFF2-40B4-BE49-F238E27FC236}">
                  <a16:creationId xmlns:a16="http://schemas.microsoft.com/office/drawing/2014/main" id="{C36E7A16-AF5C-764C-AA45-C0AF3F2AE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857" y="2748968"/>
              <a:ext cx="811743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0" name="Picture 8" descr="D:\PPI.Fudan\Slides\Cloud\iphone3g_home1322x2400.jpg">
              <a:extLst>
                <a:ext uri="{FF2B5EF4-FFF2-40B4-BE49-F238E27FC236}">
                  <a16:creationId xmlns:a16="http://schemas.microsoft.com/office/drawing/2014/main" id="{865E1BB4-D1B4-ED4E-BF28-1B5288EA3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7736" y="2520368"/>
              <a:ext cx="370064" cy="67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1" name="Picture 10" descr="D:\PPI.Fudan\Slides\Cloud\macpro_hi.jpg">
              <a:extLst>
                <a:ext uri="{FF2B5EF4-FFF2-40B4-BE49-F238E27FC236}">
                  <a16:creationId xmlns:a16="http://schemas.microsoft.com/office/drawing/2014/main" id="{71580097-B68B-514F-ABC2-579740D3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129968"/>
              <a:ext cx="36735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2" name="Picture 23" descr="D:\PPI.Fudan\Slides\Cloud\imagesCAPEHQJ3.jpg">
              <a:extLst>
                <a:ext uri="{FF2B5EF4-FFF2-40B4-BE49-F238E27FC236}">
                  <a16:creationId xmlns:a16="http://schemas.microsoft.com/office/drawing/2014/main" id="{8EE17633-AEA5-8545-8DF7-D13BC17CD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724721"/>
              <a:ext cx="609600" cy="467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Straight Connector 215">
              <a:extLst>
                <a:ext uri="{FF2B5EF4-FFF2-40B4-BE49-F238E27FC236}">
                  <a16:creationId xmlns:a16="http://schemas.microsoft.com/office/drawing/2014/main" id="{B047709C-4672-AB4A-B238-5AB076391E61}"/>
                </a:ext>
              </a:extLst>
            </p:cNvPr>
            <p:cNvCxnSpPr/>
            <p:nvPr/>
          </p:nvCxnSpPr>
          <p:spPr>
            <a:xfrm rot="5400000" flipH="1" flipV="1">
              <a:off x="3124504" y="3205510"/>
              <a:ext cx="60970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16">
              <a:extLst>
                <a:ext uri="{FF2B5EF4-FFF2-40B4-BE49-F238E27FC236}">
                  <a16:creationId xmlns:a16="http://schemas.microsoft.com/office/drawing/2014/main" id="{5EEB7C70-B597-074F-B16C-42A801456A55}"/>
                </a:ext>
              </a:extLst>
            </p:cNvPr>
            <p:cNvCxnSpPr/>
            <p:nvPr/>
          </p:nvCxnSpPr>
          <p:spPr>
            <a:xfrm rot="10800000">
              <a:off x="3430152" y="3361906"/>
              <a:ext cx="304800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17">
              <a:extLst>
                <a:ext uri="{FF2B5EF4-FFF2-40B4-BE49-F238E27FC236}">
                  <a16:creationId xmlns:a16="http://schemas.microsoft.com/office/drawing/2014/main" id="{005B1F7A-42EA-0542-A689-40718B3FCB5F}"/>
                </a:ext>
              </a:extLst>
            </p:cNvPr>
            <p:cNvCxnSpPr/>
            <p:nvPr/>
          </p:nvCxnSpPr>
          <p:spPr>
            <a:xfrm rot="10800000">
              <a:off x="3428564" y="2901449"/>
              <a:ext cx="304800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676" name="Picture 10" descr="D:\PPI.Fudan\Slides\Cloud\macpro_hi.jpg">
              <a:extLst>
                <a:ext uri="{FF2B5EF4-FFF2-40B4-BE49-F238E27FC236}">
                  <a16:creationId xmlns:a16="http://schemas.microsoft.com/office/drawing/2014/main" id="{182D51BB-2663-5E4F-80BC-F3E782193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442" y="2444168"/>
              <a:ext cx="36735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8" name="Straight Connector 219">
              <a:extLst>
                <a:ext uri="{FF2B5EF4-FFF2-40B4-BE49-F238E27FC236}">
                  <a16:creationId xmlns:a16="http://schemas.microsoft.com/office/drawing/2014/main" id="{5C35B634-9C9C-1F4C-85D9-B95A31CC8F68}"/>
                </a:ext>
              </a:extLst>
            </p:cNvPr>
            <p:cNvCxnSpPr/>
            <p:nvPr/>
          </p:nvCxnSpPr>
          <p:spPr>
            <a:xfrm rot="10800000">
              <a:off x="3123764" y="3206304"/>
              <a:ext cx="304800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20">
              <a:extLst>
                <a:ext uri="{FF2B5EF4-FFF2-40B4-BE49-F238E27FC236}">
                  <a16:creationId xmlns:a16="http://schemas.microsoft.com/office/drawing/2014/main" id="{983F5488-B684-D049-8B2F-A84E0148F97E}"/>
                </a:ext>
              </a:extLst>
            </p:cNvPr>
            <p:cNvCxnSpPr/>
            <p:nvPr/>
          </p:nvCxnSpPr>
          <p:spPr>
            <a:xfrm rot="5400000" flipH="1" flipV="1">
              <a:off x="2845898" y="3538199"/>
              <a:ext cx="609708" cy="55562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5819976B-3127-E54A-B34E-86F36F43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5B4A1D-4494-4A4B-A0ED-DA0EAEEBE305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9F9F079D-CD4A-2C42-AA40-20C2D551D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Platforms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748BB963-29C2-3744-BA46-E62C867EB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Hardware platform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Intel IA-64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Operating system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Linux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Programming language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ANSI C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Utility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GNU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Networking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TCP/IP, Sockets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5">
            <a:extLst>
              <a:ext uri="{FF2B5EF4-FFF2-40B4-BE49-F238E27FC236}">
                <a16:creationId xmlns:a16="http://schemas.microsoft.com/office/drawing/2014/main" id="{838F0374-2526-5A44-A9BC-D44D5D53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AD72DE-6236-994A-9584-B75DCDF71F3E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4BC959C9-AE3C-5B4E-8F6E-C1C9C9FFF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Important Themes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58AC87E2-E0E2-134F-A6AC-CA01A4E7F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Concurrency an Parallelism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Concurrency: multiple, simultaneous activities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Parallelism: the use of concurrency  to make a system run faster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abstraction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3">
            <a:extLst>
              <a:ext uri="{FF2B5EF4-FFF2-40B4-BE49-F238E27FC236}">
                <a16:creationId xmlns:a16="http://schemas.microsoft.com/office/drawing/2014/main" id="{AD6E9099-0D8E-6D4F-8BC1-0ED3CD76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A51BF1-4D79-314F-8AAB-503E5D7A8729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118787" name="Picture 4">
            <a:extLst>
              <a:ext uri="{FF2B5EF4-FFF2-40B4-BE49-F238E27FC236}">
                <a16:creationId xmlns:a16="http://schemas.microsoft.com/office/drawing/2014/main" id="{FB222E60-B91F-7442-8CE7-920A175A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0200"/>
            <a:ext cx="830580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矩形 1">
            <a:extLst>
              <a:ext uri="{FF2B5EF4-FFF2-40B4-BE49-F238E27FC236}">
                <a16:creationId xmlns:a16="http://schemas.microsoft.com/office/drawing/2014/main" id="{FC50C908-070F-B34F-8E8F-0B59D7263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86400"/>
            <a:ext cx="2209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2E1E7FF6-4538-CF42-83E3-450292C8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57BA0-443B-DE49-8AFE-7E5880536A4F}" type="slidenum">
              <a:rPr lang="zh-CN" altLang="en-US" sz="1400" smtClean="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ABADCB3-1DBF-3F46-8EFF-C07F1120E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Grading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1CD416E-1481-5E4A-A553-FBD7C0E26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Exams(70%)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Final (42%)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Quiz (28%, 7% each)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All exams are open books/open notes.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Labs (30%)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FD35F84-CC70-E041-960C-6B2150EF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678738" cy="8509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计算机课程体系的演进</a:t>
            </a:r>
            <a:endParaRPr lang="en-US" altLang="zh-CN" sz="4000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E5E914E-DF87-C249-A875-5A4FE9BE8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69325" cy="470852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三个阶段（以中国文化类比）</a:t>
            </a:r>
            <a:endParaRPr lang="en-US" altLang="zh-CN" sz="3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百家争鸣阶段</a:t>
            </a:r>
            <a:endParaRPr lang="en-US" altLang="zh-CN" sz="3200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七十年代中期至八十年代中期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独尊儒术阶段</a:t>
            </a:r>
            <a:endParaRPr lang="en-US" altLang="zh-CN" sz="3200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八十年代中期至上世纪末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现代化阶段</a:t>
            </a:r>
            <a:endParaRPr lang="en-US" altLang="zh-CN" sz="3200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本世纪初至今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238983B6-FDEA-524B-A91D-2EB590871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49323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>
                <a:latin typeface="Songti SC" panose="02010600040101010101" pitchFamily="2" charset="-122"/>
                <a:ea typeface="Songti SC" panose="02010600040101010101" pitchFamily="2" charset="-122"/>
              </a:rPr>
              <a:t>七十年代中期至八十年代中期</a:t>
            </a:r>
            <a:endParaRPr lang="en-US" altLang="zh-CN" sz="3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>
                <a:latin typeface="Songti SC" panose="02010600040101010101" pitchFamily="2" charset="-122"/>
                <a:ea typeface="Songti SC" panose="02010600040101010101" pitchFamily="2" charset="-122"/>
              </a:rPr>
              <a:t>计算机技术和理论均不成熟</a:t>
            </a:r>
            <a:endParaRPr lang="en-US" altLang="zh-CN" sz="3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>
                <a:latin typeface="Songti SC" panose="02010600040101010101" pitchFamily="2" charset="-122"/>
                <a:ea typeface="Songti SC" panose="02010600040101010101" pitchFamily="2" charset="-122"/>
              </a:rPr>
              <a:t>百科全书式的教学内容</a:t>
            </a:r>
            <a:endParaRPr lang="en-US" altLang="zh-CN" sz="3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>
                <a:latin typeface="Songti SC" panose="02010600040101010101" pitchFamily="2" charset="-122"/>
                <a:ea typeface="Songti SC" panose="02010600040101010101" pitchFamily="2" charset="-122"/>
              </a:rPr>
              <a:t>理论、概念为主、实践不足</a:t>
            </a:r>
            <a:endParaRPr lang="en-US" altLang="zh-CN" sz="3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>
                <a:latin typeface="Songti SC" panose="02010600040101010101" pitchFamily="2" charset="-122"/>
                <a:ea typeface="Songti SC" panose="02010600040101010101" pitchFamily="2" charset="-122"/>
              </a:rPr>
              <a:t>中国目前的课程体系脱胎于此</a:t>
            </a:r>
            <a:endParaRPr lang="en-US" altLang="zh-CN" sz="3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导致很多学生毕业时不会编程</a:t>
            </a:r>
            <a:endParaRPr lang="en-US" altLang="zh-CN" sz="3600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18435" name="Picture 4" descr="2">
            <a:extLst>
              <a:ext uri="{FF2B5EF4-FFF2-40B4-BE49-F238E27FC236}">
                <a16:creationId xmlns:a16="http://schemas.microsoft.com/office/drawing/2014/main" id="{5940432B-0790-0A4D-9A8C-12A42AC0B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56" y="4040330"/>
            <a:ext cx="2554287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>
            <a:extLst>
              <a:ext uri="{FF2B5EF4-FFF2-40B4-BE49-F238E27FC236}">
                <a16:creationId xmlns:a16="http://schemas.microsoft.com/office/drawing/2014/main" id="{E7CE638E-953D-204C-8A98-D147204D0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07300" cy="1143000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ongti SC" panose="02010600040101010101" pitchFamily="2" charset="-122"/>
                <a:ea typeface="Songti SC" panose="02010600040101010101" pitchFamily="2" charset="-122"/>
              </a:rPr>
              <a:t>百家争鸣</a:t>
            </a:r>
            <a:endParaRPr lang="en-US" altLang="zh-CN" sz="4000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18437" name="Picture 4" descr="3">
            <a:extLst>
              <a:ext uri="{FF2B5EF4-FFF2-40B4-BE49-F238E27FC236}">
                <a16:creationId xmlns:a16="http://schemas.microsoft.com/office/drawing/2014/main" id="{953C1626-AF5F-F947-B491-D899F55F8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56" y="1646907"/>
            <a:ext cx="16605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04175039-8216-9B40-B8C3-B8D357BE1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49323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八十年代中期至上世纪末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单机技术逐渐成熟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有了主流的理论和平台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以实际系统为主线的教科书</a:t>
            </a:r>
            <a:endParaRPr lang="en-US" altLang="zh-CN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理论教学深和实验强度大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目前国内教学领先的计算机系开始采用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与互联网有较大差距</a:t>
            </a:r>
            <a:endParaRPr lang="en-US" altLang="zh-CN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20483" name="Picture 8">
            <a:extLst>
              <a:ext uri="{FF2B5EF4-FFF2-40B4-BE49-F238E27FC236}">
                <a16:creationId xmlns:a16="http://schemas.microsoft.com/office/drawing/2014/main" id="{9E65E700-72DC-C94A-9546-C5047903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436688"/>
            <a:ext cx="216058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5" descr="cover100">
            <a:extLst>
              <a:ext uri="{FF2B5EF4-FFF2-40B4-BE49-F238E27FC236}">
                <a16:creationId xmlns:a16="http://schemas.microsoft.com/office/drawing/2014/main" id="{14AAD9ED-0EB2-514D-88A5-3932BD376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3968750"/>
            <a:ext cx="17494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>
            <a:extLst>
              <a:ext uri="{FF2B5EF4-FFF2-40B4-BE49-F238E27FC236}">
                <a16:creationId xmlns:a16="http://schemas.microsoft.com/office/drawing/2014/main" id="{173D2046-60DE-5E4F-8BF4-47B260C5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17638"/>
            <a:ext cx="21240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D3F841D-7D33-1B4F-A201-490C7E519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07300" cy="1143000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ongti SC" panose="02010600040101010101" pitchFamily="2" charset="-122"/>
                <a:ea typeface="Songti SC" panose="02010600040101010101" pitchFamily="2" charset="-122"/>
              </a:rPr>
              <a:t>独尊儒术</a:t>
            </a:r>
            <a:endParaRPr lang="en-US" altLang="zh-CN" sz="4000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10493</TotalTime>
  <Words>1897</Words>
  <Application>Microsoft Macintosh PowerPoint</Application>
  <PresentationFormat>如螢幕大小 (4:3)</PresentationFormat>
  <Paragraphs>449</Paragraphs>
  <Slides>57</Slides>
  <Notes>57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70" baseType="lpstr">
      <vt:lpstr>Comic Sans MS</vt:lpstr>
      <vt:lpstr>宋体</vt:lpstr>
      <vt:lpstr>Arial</vt:lpstr>
      <vt:lpstr>Times New Roman</vt:lpstr>
      <vt:lpstr>楷体</vt:lpstr>
      <vt:lpstr>Symbol</vt:lpstr>
      <vt:lpstr>微软雅黑</vt:lpstr>
      <vt:lpstr>黑体</vt:lpstr>
      <vt:lpstr>Century Gothic</vt:lpstr>
      <vt:lpstr>Verdana</vt:lpstr>
      <vt:lpstr>Lane - Narrow</vt:lpstr>
      <vt:lpstr>Times</vt:lpstr>
      <vt:lpstr>icfp99</vt:lpstr>
      <vt:lpstr>Introduction to Computer Systems</vt:lpstr>
      <vt:lpstr>Outline</vt:lpstr>
      <vt:lpstr>Instructor</vt:lpstr>
      <vt:lpstr>Teaching Assistants</vt:lpstr>
      <vt:lpstr>Text Books &amp; Web Site</vt:lpstr>
      <vt:lpstr>Grading</vt:lpstr>
      <vt:lpstr>计算机课程体系的演进</vt:lpstr>
      <vt:lpstr>百家争鸣</vt:lpstr>
      <vt:lpstr>独尊儒术</vt:lpstr>
      <vt:lpstr>现代化</vt:lpstr>
      <vt:lpstr>PowerPoint 簡報</vt:lpstr>
      <vt:lpstr>System Track Courses</vt:lpstr>
      <vt:lpstr>Layers of Computer Systems</vt:lpstr>
      <vt:lpstr>Bibles for Job Interview</vt:lpstr>
      <vt:lpstr>Where are We?</vt:lpstr>
      <vt:lpstr>Where are We?</vt:lpstr>
      <vt:lpstr>Features of This Course</vt:lpstr>
      <vt:lpstr>Enduring concepts </vt:lpstr>
      <vt:lpstr>From Programmer’s Perspective</vt:lpstr>
      <vt:lpstr>From Programmer’s Perspective</vt:lpstr>
      <vt:lpstr>Actively Study </vt:lpstr>
      <vt:lpstr>Becoming the Rare “Power Programmer”  </vt:lpstr>
      <vt:lpstr>Drawbacks of This Book</vt:lpstr>
      <vt:lpstr>PowerPoint 簡報</vt:lpstr>
      <vt:lpstr>Overview of Computer Systems</vt:lpstr>
      <vt:lpstr>Outline</vt:lpstr>
      <vt:lpstr>Layers of Computer Systems</vt:lpstr>
      <vt:lpstr>The first general purpose computer</vt:lpstr>
      <vt:lpstr>Computer Hardware - Von Neumann Architecture</vt:lpstr>
      <vt:lpstr>EDVAC(1944.8,1945.6,1949.8,1951-1961)</vt:lpstr>
      <vt:lpstr>IA-32</vt:lpstr>
      <vt:lpstr>IA-32</vt:lpstr>
      <vt:lpstr>IA-32</vt:lpstr>
      <vt:lpstr>Operating Systems</vt:lpstr>
      <vt:lpstr>Operating Systems</vt:lpstr>
      <vt:lpstr>Linux</vt:lpstr>
      <vt:lpstr>PowerPoint 簡報</vt:lpstr>
      <vt:lpstr>PowerPoint 簡報</vt:lpstr>
      <vt:lpstr>Utilities</vt:lpstr>
      <vt:lpstr>Compilation</vt:lpstr>
      <vt:lpstr>GNU</vt:lpstr>
      <vt:lpstr>The C Programming Language</vt:lpstr>
      <vt:lpstr>The C Programming Language</vt:lpstr>
      <vt:lpstr>The C Programming Language</vt:lpstr>
      <vt:lpstr>The C Programming Language</vt:lpstr>
      <vt:lpstr>The C Programming Language</vt:lpstr>
      <vt:lpstr>The C Programming Language</vt:lpstr>
      <vt:lpstr>The C Programming Language</vt:lpstr>
      <vt:lpstr>The C Programming Language</vt:lpstr>
      <vt:lpstr>Standardization of C</vt:lpstr>
      <vt:lpstr>Standardization of C</vt:lpstr>
      <vt:lpstr>Standardization of C</vt:lpstr>
      <vt:lpstr>Networking</vt:lpstr>
      <vt:lpstr>Cloud</vt:lpstr>
      <vt:lpstr>Platforms</vt:lpstr>
      <vt:lpstr>Important Themes</vt:lpstr>
      <vt:lpstr>PowerPoint 簡報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423</cp:revision>
  <dcterms:created xsi:type="dcterms:W3CDTF">2000-01-15T07:54:11Z</dcterms:created>
  <dcterms:modified xsi:type="dcterms:W3CDTF">2020-02-18T08:57:23Z</dcterms:modified>
</cp:coreProperties>
</file>