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m" ContentType="application/vnd.ms-excel.sheet.macroEnabled.12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rts/chart1.xml" ContentType="application/vnd.openxmlformats-officedocument.drawingml.char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3"/>
  </p:notesMasterIdLst>
  <p:sldIdLst>
    <p:sldId id="956" r:id="rId2"/>
    <p:sldId id="1225" r:id="rId3"/>
    <p:sldId id="1226" r:id="rId4"/>
    <p:sldId id="1227" r:id="rId5"/>
    <p:sldId id="1180" r:id="rId6"/>
    <p:sldId id="1181" r:id="rId7"/>
    <p:sldId id="1189" r:id="rId8"/>
    <p:sldId id="1190" r:id="rId9"/>
    <p:sldId id="1191" r:id="rId10"/>
    <p:sldId id="1192" r:id="rId11"/>
    <p:sldId id="1194" r:id="rId12"/>
    <p:sldId id="1228" r:id="rId13"/>
    <p:sldId id="1195" r:id="rId14"/>
    <p:sldId id="1196" r:id="rId15"/>
    <p:sldId id="1201" r:id="rId16"/>
    <p:sldId id="1197" r:id="rId17"/>
    <p:sldId id="1198" r:id="rId18"/>
    <p:sldId id="1199" r:id="rId19"/>
    <p:sldId id="1200" r:id="rId20"/>
    <p:sldId id="1193" r:id="rId21"/>
    <p:sldId id="1202" r:id="rId22"/>
    <p:sldId id="1230" r:id="rId23"/>
    <p:sldId id="1231" r:id="rId24"/>
    <p:sldId id="1229" r:id="rId25"/>
    <p:sldId id="1203" r:id="rId26"/>
    <p:sldId id="1222" r:id="rId27"/>
    <p:sldId id="1205" r:id="rId28"/>
    <p:sldId id="1206" r:id="rId29"/>
    <p:sldId id="1207" r:id="rId30"/>
    <p:sldId id="1208" r:id="rId31"/>
    <p:sldId id="1209" r:id="rId32"/>
    <p:sldId id="1210" r:id="rId33"/>
    <p:sldId id="1223" r:id="rId34"/>
    <p:sldId id="1212" r:id="rId35"/>
    <p:sldId id="1214" r:id="rId36"/>
    <p:sldId id="1213" r:id="rId37"/>
    <p:sldId id="1220" r:id="rId38"/>
    <p:sldId id="1219" r:id="rId39"/>
    <p:sldId id="1216" r:id="rId40"/>
    <p:sldId id="1217" r:id="rId41"/>
    <p:sldId id="1221" r:id="rId4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01" autoAdjust="0"/>
    <p:restoredTop sz="85870" autoAdjust="0"/>
  </p:normalViewPr>
  <p:slideViewPr>
    <p:cSldViewPr>
      <p:cViewPr varScale="1">
        <p:scale>
          <a:sx n="52" d="100"/>
          <a:sy n="52" d="100"/>
        </p:scale>
        <p:origin x="184" y="15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  <p:sld r:id="rId31" collapse="1"/>
      <p:sld r:id="rId32" collapse="1"/>
      <p:sld r:id="rId33" collapse="1"/>
      <p:sld r:id="rId34" collapse="1"/>
      <p:sld r:id="rId35" collapse="1"/>
      <p:sld r:id="rId36" collapse="1"/>
      <p:sld r:id="rId37" collapse="1"/>
      <p:sld r:id="rId38" collapse="1"/>
      <p:sld r:id="rId39" collapse="1"/>
      <p:sld r:id="rId40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_rels/viewProps.xml.rels><?xml version="1.0" encoding="UTF-8" standalone="yes"?>
<Relationships xmlns="http://schemas.openxmlformats.org/package/2006/relationships"><Relationship Id="rId13" Type="http://schemas.openxmlformats.org/officeDocument/2006/relationships/slide" Target="slides/slide14.xml"/><Relationship Id="rId18" Type="http://schemas.openxmlformats.org/officeDocument/2006/relationships/slide" Target="slides/slide19.xml"/><Relationship Id="rId26" Type="http://schemas.openxmlformats.org/officeDocument/2006/relationships/slide" Target="slides/slide27.xml"/><Relationship Id="rId39" Type="http://schemas.openxmlformats.org/officeDocument/2006/relationships/slide" Target="slides/slide40.xml"/><Relationship Id="rId21" Type="http://schemas.openxmlformats.org/officeDocument/2006/relationships/slide" Target="slides/slide22.xml"/><Relationship Id="rId34" Type="http://schemas.openxmlformats.org/officeDocument/2006/relationships/slide" Target="slides/slide35.xml"/><Relationship Id="rId7" Type="http://schemas.openxmlformats.org/officeDocument/2006/relationships/slide" Target="slides/slide8.xml"/><Relationship Id="rId12" Type="http://schemas.openxmlformats.org/officeDocument/2006/relationships/slide" Target="slides/slide13.xml"/><Relationship Id="rId17" Type="http://schemas.openxmlformats.org/officeDocument/2006/relationships/slide" Target="slides/slide18.xml"/><Relationship Id="rId25" Type="http://schemas.openxmlformats.org/officeDocument/2006/relationships/slide" Target="slides/slide26.xml"/><Relationship Id="rId33" Type="http://schemas.openxmlformats.org/officeDocument/2006/relationships/slide" Target="slides/slide34.xml"/><Relationship Id="rId38" Type="http://schemas.openxmlformats.org/officeDocument/2006/relationships/slide" Target="slides/slide39.xml"/><Relationship Id="rId2" Type="http://schemas.openxmlformats.org/officeDocument/2006/relationships/slide" Target="slides/slide3.xml"/><Relationship Id="rId16" Type="http://schemas.openxmlformats.org/officeDocument/2006/relationships/slide" Target="slides/slide17.xml"/><Relationship Id="rId20" Type="http://schemas.openxmlformats.org/officeDocument/2006/relationships/slide" Target="slides/slide21.xml"/><Relationship Id="rId29" Type="http://schemas.openxmlformats.org/officeDocument/2006/relationships/slide" Target="slides/slide30.xml"/><Relationship Id="rId1" Type="http://schemas.openxmlformats.org/officeDocument/2006/relationships/slide" Target="slides/slide2.xml"/><Relationship Id="rId6" Type="http://schemas.openxmlformats.org/officeDocument/2006/relationships/slide" Target="slides/slide7.xml"/><Relationship Id="rId11" Type="http://schemas.openxmlformats.org/officeDocument/2006/relationships/slide" Target="slides/slide12.xml"/><Relationship Id="rId24" Type="http://schemas.openxmlformats.org/officeDocument/2006/relationships/slide" Target="slides/slide25.xml"/><Relationship Id="rId32" Type="http://schemas.openxmlformats.org/officeDocument/2006/relationships/slide" Target="slides/slide33.xml"/><Relationship Id="rId37" Type="http://schemas.openxmlformats.org/officeDocument/2006/relationships/slide" Target="slides/slide38.xml"/><Relationship Id="rId40" Type="http://schemas.openxmlformats.org/officeDocument/2006/relationships/slide" Target="slides/slide41.xml"/><Relationship Id="rId5" Type="http://schemas.openxmlformats.org/officeDocument/2006/relationships/slide" Target="slides/slide6.xml"/><Relationship Id="rId15" Type="http://schemas.openxmlformats.org/officeDocument/2006/relationships/slide" Target="slides/slide16.xml"/><Relationship Id="rId23" Type="http://schemas.openxmlformats.org/officeDocument/2006/relationships/slide" Target="slides/slide24.xml"/><Relationship Id="rId28" Type="http://schemas.openxmlformats.org/officeDocument/2006/relationships/slide" Target="slides/slide29.xml"/><Relationship Id="rId36" Type="http://schemas.openxmlformats.org/officeDocument/2006/relationships/slide" Target="slides/slide37.xml"/><Relationship Id="rId10" Type="http://schemas.openxmlformats.org/officeDocument/2006/relationships/slide" Target="slides/slide11.xml"/><Relationship Id="rId19" Type="http://schemas.openxmlformats.org/officeDocument/2006/relationships/slide" Target="slides/slide20.xml"/><Relationship Id="rId31" Type="http://schemas.openxmlformats.org/officeDocument/2006/relationships/slide" Target="slides/slide32.xml"/><Relationship Id="rId4" Type="http://schemas.openxmlformats.org/officeDocument/2006/relationships/slide" Target="slides/slide5.xml"/><Relationship Id="rId9" Type="http://schemas.openxmlformats.org/officeDocument/2006/relationships/slide" Target="slides/slide10.xml"/><Relationship Id="rId14" Type="http://schemas.openxmlformats.org/officeDocument/2006/relationships/slide" Target="slides/slide15.xml"/><Relationship Id="rId22" Type="http://schemas.openxmlformats.org/officeDocument/2006/relationships/slide" Target="slides/slide23.xml"/><Relationship Id="rId27" Type="http://schemas.openxmlformats.org/officeDocument/2006/relationships/slide" Target="slides/slide28.xml"/><Relationship Id="rId30" Type="http://schemas.openxmlformats.org/officeDocument/2006/relationships/slide" Target="slides/slide31.xml"/><Relationship Id="rId35" Type="http://schemas.openxmlformats.org/officeDocument/2006/relationships/slide" Target="slides/slide36.xml"/><Relationship Id="rId8" Type="http://schemas.openxmlformats.org/officeDocument/2006/relationships/slide" Target="slides/slide9.xml"/><Relationship Id="rId3" Type="http://schemas.openxmlformats.org/officeDocument/2006/relationships/slide" Target="slides/slide4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____.xlsm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2293917608125072"/>
          <c:y val="0.10632295044001852"/>
          <c:w val="0.7196179083383808"/>
          <c:h val="0.73836933844807862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Traditional</c:v>
                </c:pt>
              </c:strCache>
            </c:strRef>
          </c:tx>
          <c:spPr>
            <a:ln w="23996" cap="rnd">
              <a:solidFill>
                <a:schemeClr val="accent1"/>
              </a:solidFill>
              <a:round/>
            </a:ln>
            <a:effectLst/>
          </c:spPr>
          <c:marker>
            <c:symbol val="x"/>
            <c:size val="2"/>
            <c:spPr>
              <a:noFill/>
              <a:ln w="23996">
                <a:solidFill>
                  <a:srgbClr val="00CC66"/>
                </a:solidFill>
              </a:ln>
              <a:effectLst/>
            </c:spPr>
          </c:marker>
          <c:cat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0</c:v>
                </c:pt>
                <c:pt idx="1">
                  <c:v>5.5</c:v>
                </c:pt>
                <c:pt idx="2">
                  <c:v>9.5</c:v>
                </c:pt>
                <c:pt idx="3">
                  <c:v>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2B4-1D48-BF17-5F50AEFA560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Sloppy</c:v>
                </c:pt>
              </c:strCache>
            </c:strRef>
          </c:tx>
          <c:spPr>
            <a:ln w="23996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2"/>
            <c:spPr>
              <a:solidFill>
                <a:schemeClr val="bg1"/>
              </a:solidFill>
              <a:ln w="23996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2B4-1D48-BF17-5F50AEFA56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76428784"/>
        <c:axId val="1"/>
      </c:lineChart>
      <c:catAx>
        <c:axId val="776428784"/>
        <c:scaling>
          <c:orientation val="minMax"/>
        </c:scaling>
        <c:delete val="0"/>
        <c:axPos val="b"/>
        <c:numFmt formatCode="@" sourceLinked="0"/>
        <c:majorTickMark val="none"/>
        <c:minorTickMark val="none"/>
        <c:tickLblPos val="nextTo"/>
        <c:spPr>
          <a:noFill/>
          <a:ln w="17995" cap="flat" cmpd="sng" algn="ctr">
            <a:solidFill>
              <a:schemeClr val="tx1"/>
            </a:solidFill>
            <a:round/>
          </a:ln>
          <a:effectLst/>
        </c:spPr>
        <c:txPr>
          <a:bodyPr rot="0" vert="horz"/>
          <a:lstStyle/>
          <a:p>
            <a:pPr>
              <a:defRPr sz="1510" b="0" i="0" u="none" strike="noStrike" baseline="0">
                <a:solidFill>
                  <a:srgbClr val="000000"/>
                </a:solidFill>
                <a:latin typeface="宋体"/>
                <a:ea typeface="宋体"/>
                <a:cs typeface="宋体"/>
              </a:defRPr>
            </a:pPr>
            <a:endParaRPr lang="zh-TW"/>
          </a:p>
        </c:txPr>
        <c:crossAx val="1"/>
        <c:crossesAt val="0"/>
        <c:auto val="0"/>
        <c:lblAlgn val="ctr"/>
        <c:lblOffset val="100"/>
        <c:tickLblSkip val="1"/>
        <c:noMultiLvlLbl val="1"/>
      </c:catAx>
      <c:valAx>
        <c:axId val="1"/>
        <c:scaling>
          <c:orientation val="minMax"/>
          <c:max val="15"/>
        </c:scaling>
        <c:delete val="0"/>
        <c:axPos val="l"/>
        <c:title>
          <c:tx>
            <c:rich>
              <a:bodyPr/>
              <a:lstStyle/>
              <a:p>
                <a:pPr>
                  <a:defRPr sz="1687" b="0" i="0" u="none" strike="noStrike" baseline="0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</a:defRPr>
                </a:pPr>
                <a:r>
                  <a:rPr lang="en-US"/>
                  <a:t>Time (seconds)</a:t>
                </a:r>
              </a:p>
            </c:rich>
          </c:tx>
          <c:layout>
            <c:manualLayout>
              <c:xMode val="edge"/>
              <c:yMode val="edge"/>
              <c:x val="3.8788677311750376E-2"/>
              <c:y val="0.14322293884118759"/>
            </c:manualLayout>
          </c:layout>
          <c:overlay val="0"/>
          <c:spPr>
            <a:noFill/>
            <a:ln w="24037">
              <a:noFill/>
            </a:ln>
          </c:spPr>
        </c:title>
        <c:numFmt formatCode="@" sourceLinked="0"/>
        <c:majorTickMark val="out"/>
        <c:minorTickMark val="none"/>
        <c:tickLblPos val="nextTo"/>
        <c:spPr>
          <a:noFill/>
          <a:ln w="17995">
            <a:solidFill>
              <a:schemeClr val="tx1"/>
            </a:solidFill>
          </a:ln>
          <a:effectLst/>
        </c:spPr>
        <c:txPr>
          <a:bodyPr rot="0" vert="horz"/>
          <a:lstStyle/>
          <a:p>
            <a:pPr>
              <a:defRPr sz="1510" b="0" i="0" u="none" strike="noStrike" baseline="0">
                <a:solidFill>
                  <a:srgbClr val="000000"/>
                </a:solidFill>
                <a:latin typeface="宋体"/>
                <a:ea typeface="宋体"/>
                <a:cs typeface="宋体"/>
              </a:defRPr>
            </a:pPr>
            <a:endParaRPr lang="zh-TW"/>
          </a:p>
        </c:txPr>
        <c:crossAx val="776428784"/>
        <c:crosses val="autoZero"/>
        <c:crossBetween val="between"/>
        <c:majorUnit val="5"/>
      </c:valAx>
      <c:spPr>
        <a:noFill/>
        <a:ln w="24354">
          <a:noFill/>
        </a:ln>
      </c:spPr>
    </c:plotArea>
    <c:legend>
      <c:legendPos val="r"/>
      <c:layout>
        <c:manualLayout>
          <c:xMode val="edge"/>
          <c:yMode val="edge"/>
          <c:x val="0.25"/>
          <c:y val="0.10738255033557047"/>
          <c:w val="0.46276595744680848"/>
          <c:h val="0.18791946308724833"/>
        </c:manualLayout>
      </c:layout>
      <c:overlay val="0"/>
      <c:spPr>
        <a:noFill/>
        <a:ln w="24037">
          <a:noFill/>
        </a:ln>
      </c:spPr>
      <c:txPr>
        <a:bodyPr/>
        <a:lstStyle/>
        <a:p>
          <a:pPr>
            <a:defRPr sz="1385" b="0" i="0" u="none" strike="noStrike" baseline="0">
              <a:solidFill>
                <a:srgbClr val="000000"/>
              </a:solidFill>
              <a:latin typeface="宋体"/>
              <a:ea typeface="宋体"/>
              <a:cs typeface="宋体"/>
            </a:defRPr>
          </a:pPr>
          <a:endParaRPr lang="zh-TW"/>
        </a:p>
      </c:txPr>
    </c:legend>
    <c:plotVisOnly val="1"/>
    <c:dispBlanksAs val="gap"/>
    <c:showDLblsOverMax val="0"/>
  </c:chart>
  <c:spPr>
    <a:solidFill>
      <a:schemeClr val="bg1"/>
    </a:solidFill>
    <a:ln>
      <a:solidFill>
        <a:schemeClr val="tx1"/>
      </a:solidFill>
    </a:ln>
    <a:effectLst/>
  </c:spPr>
  <c:txPr>
    <a:bodyPr/>
    <a:lstStyle/>
    <a:p>
      <a:pPr>
        <a:defRPr sz="959" b="0" i="0" u="none" strike="noStrike" baseline="0">
          <a:solidFill>
            <a:srgbClr val="000000"/>
          </a:solidFill>
          <a:latin typeface="宋体"/>
          <a:ea typeface="宋体"/>
          <a:cs typeface="宋体"/>
        </a:defRPr>
      </a:pPr>
      <a:endParaRPr lang="zh-TW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1EB3E036-EF55-0648-8723-B9B970C90A3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C4FC9DA8-EE02-3445-B62C-EA0DED8D72AF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4FBD26B-AA2E-364B-9825-6AD515B013D1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DC3D00DF-2244-004F-9A95-EE41C833733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DF817404-B1B6-714E-A097-EEB0C1C0BEC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2D0470A9-E4AA-B644-AA94-9B6C4154A53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anose="02020603050405020304" pitchFamily="18" charset="0"/>
              </a:defRPr>
            </a:lvl1pPr>
          </a:lstStyle>
          <a:p>
            <a:fld id="{9279543C-4CAB-BF4F-99E9-D715900DA58A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D171384F-4B25-9D4D-88DE-28E50E25A3F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EAD9BF13-5F23-9249-BFAF-E3AAFFD159FB}" type="slidenum">
              <a:rPr lang="zh-CN" altLang="en-US" sz="1200" b="0">
                <a:latin typeface="Times New Roman" panose="02020603050405020304" pitchFamily="18" charset="0"/>
              </a:rPr>
              <a:pPr/>
              <a:t>1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907E2441-E857-4E46-8572-FFB4E0C70D4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04ABE9E5-6338-1646-A6B2-F4AD58D8E3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>
            <a:extLst>
              <a:ext uri="{FF2B5EF4-FFF2-40B4-BE49-F238E27FC236}">
                <a16:creationId xmlns:a16="http://schemas.microsoft.com/office/drawing/2014/main" id="{0EBB70A6-CAE6-524B-8C5B-B90BAFC650B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F8E33158-BBAA-5A42-94AA-A71A173DFDDE}" type="slidenum">
              <a:rPr lang="zh-CN" altLang="en-US" sz="1200" b="0">
                <a:latin typeface="Times New Roman" panose="02020603050405020304" pitchFamily="18" charset="0"/>
              </a:rPr>
              <a:pPr/>
              <a:t>10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DF14EA24-CAE7-5C4C-8FE6-B05EFAEFA64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1EC2C793-8A1A-4748-B90C-4F7A0E4169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>
            <a:extLst>
              <a:ext uri="{FF2B5EF4-FFF2-40B4-BE49-F238E27FC236}">
                <a16:creationId xmlns:a16="http://schemas.microsoft.com/office/drawing/2014/main" id="{D391C69F-FEE4-B14D-8B22-D8A3920FF15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B684CC5D-896A-E248-B56B-6782D90E1366}" type="slidenum">
              <a:rPr lang="zh-CN" altLang="en-US" sz="1200" b="0">
                <a:latin typeface="Times New Roman" panose="02020603050405020304" pitchFamily="18" charset="0"/>
              </a:rPr>
              <a:pPr/>
              <a:t>11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D8D33B6E-C9F1-8948-92C3-5DACB5BCDA2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7A243E6E-D8CF-4A44-8766-ED0BF99584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5C2949D0-53DC-6342-9C8F-1A7E2DC79E0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A673538A-7138-EF43-934E-970C742CA509}" type="slidenum">
              <a:rPr lang="zh-CN" altLang="en-US" sz="1200" b="0">
                <a:latin typeface="Times New Roman" panose="02020603050405020304" pitchFamily="18" charset="0"/>
              </a:rPr>
              <a:pPr/>
              <a:t>12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6D86D49F-A830-624D-B33E-99571FB3AF5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F39D2E18-F766-BF4A-BA7D-A173C797B0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E5723430-C0F4-5241-95E9-2014B03A28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315BBD2E-B11B-074F-B9CD-87816AC7955D}" type="slidenum">
              <a:rPr lang="zh-CN" altLang="en-US" sz="1200" b="0">
                <a:latin typeface="Times New Roman" panose="02020603050405020304" pitchFamily="18" charset="0"/>
              </a:rPr>
              <a:pPr/>
              <a:t>13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0E5314C8-B3EC-5C41-9BE8-F3F89FAF196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2061AC14-D218-8644-BAB4-DD025A9185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>
            <a:extLst>
              <a:ext uri="{FF2B5EF4-FFF2-40B4-BE49-F238E27FC236}">
                <a16:creationId xmlns:a16="http://schemas.microsoft.com/office/drawing/2014/main" id="{0377F5BC-3D02-4F40-B1FA-A58ADC0A45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54DFA406-4911-C04B-ADDE-965702D2B150}" type="slidenum">
              <a:rPr lang="zh-CN" altLang="en-US" sz="1200" b="0">
                <a:latin typeface="Times New Roman" panose="02020603050405020304" pitchFamily="18" charset="0"/>
              </a:rPr>
              <a:pPr/>
              <a:t>14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C122C61A-ACC1-6C4B-969B-9811D6BE22A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8957F468-153A-F34F-B50F-0ABCCE9798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5F37878C-95AC-2944-9B9C-83E94A7555C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28117FEF-0EE9-B845-B295-BE6FC84069B6}" type="slidenum">
              <a:rPr lang="zh-CN" altLang="en-US" sz="1200" b="0">
                <a:latin typeface="Times New Roman" panose="02020603050405020304" pitchFamily="18" charset="0"/>
              </a:rPr>
              <a:pPr/>
              <a:t>15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BE37C2DB-46CA-EA45-AB44-E3D63C75BCF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A3655D41-9937-F148-AC86-D58E401456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>
            <a:extLst>
              <a:ext uri="{FF2B5EF4-FFF2-40B4-BE49-F238E27FC236}">
                <a16:creationId xmlns:a16="http://schemas.microsoft.com/office/drawing/2014/main" id="{57532676-1E75-B04C-9007-CEC53661279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088473AA-EE74-4F45-9FB6-4E154E6FBEEC}" type="slidenum">
              <a:rPr lang="zh-CN" altLang="en-US" sz="1200" b="0">
                <a:latin typeface="Times New Roman" panose="02020603050405020304" pitchFamily="18" charset="0"/>
              </a:rPr>
              <a:pPr/>
              <a:t>16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46A5F96C-0180-BF4E-A086-75BD7087D86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4B5B939D-2CF6-5C4F-ACFB-B9EEDFC7CC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:a16="http://schemas.microsoft.com/office/drawing/2014/main" id="{BD33E259-561B-0249-827C-BEA75339FA6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FB29A4C5-B420-2C4D-A6A2-A9E7B76798CF}" type="slidenum">
              <a:rPr lang="zh-CN" altLang="en-US" sz="1200" b="0">
                <a:latin typeface="Times New Roman" panose="02020603050405020304" pitchFamily="18" charset="0"/>
              </a:rPr>
              <a:pPr/>
              <a:t>17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50D390EE-9491-4444-ADC3-0E9372F13B2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AAD4831E-43E6-E644-94D6-3420F320A7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382FD0A5-BCE2-564B-9DA3-BB1644CF9CB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10DE4BA7-5E40-F24D-9873-9C7BFDEB6DFF}" type="slidenum">
              <a:rPr lang="zh-CN" altLang="en-US" sz="1200" b="0">
                <a:latin typeface="Times New Roman" panose="02020603050405020304" pitchFamily="18" charset="0"/>
              </a:rPr>
              <a:pPr/>
              <a:t>18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197731B0-F3D9-0447-A33B-8408E1163E2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470C7B0B-0EDA-E349-B1EC-FC6BB31140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34CB928F-F7CF-F645-BF06-1B3D31CFCF5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2ADD242B-5701-3246-B06F-DABF9F063A4E}" type="slidenum">
              <a:rPr lang="zh-CN" altLang="en-US" sz="1200" b="0">
                <a:latin typeface="Times New Roman" panose="02020603050405020304" pitchFamily="18" charset="0"/>
              </a:rPr>
              <a:pPr/>
              <a:t>19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7334E056-05E3-FC45-ACFB-0924732F5E2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81F1B673-B416-4642-A573-3EFCAE42CE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8DBF5EED-E3E1-A842-8DBA-6B38778AF62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CF2EBFE3-F412-E840-A261-CC7BF3B14B7A}" type="slidenum">
              <a:rPr lang="zh-CN" altLang="en-US" sz="1200" b="0">
                <a:latin typeface="Times New Roman" panose="02020603050405020304" pitchFamily="18" charset="0"/>
              </a:rPr>
              <a:pPr/>
              <a:t>2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24618648-92B7-3940-B1A5-DF988D24024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2D6732A3-70F7-3441-8AF6-AD43A5CDBB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id="{8BB079DD-756C-B446-895E-FEE36C18A23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85B6DB73-2592-2D42-BB08-85D054525332}" type="slidenum">
              <a:rPr lang="zh-CN" altLang="en-US" sz="1200" b="0">
                <a:latin typeface="Times New Roman" panose="02020603050405020304" pitchFamily="18" charset="0"/>
              </a:rPr>
              <a:pPr/>
              <a:t>20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05FFA611-4891-5443-A87C-353BF66444D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84F91EBC-BC3B-CE41-AF5A-0FE536C98D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9F449ACF-CEC1-E049-ADC9-38C415C6554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36AB39A4-A8E9-144B-867B-19FBDC0193DD}" type="slidenum">
              <a:rPr lang="zh-CN" altLang="en-US" sz="1200" b="0">
                <a:latin typeface="Times New Roman" panose="02020603050405020304" pitchFamily="18" charset="0"/>
              </a:rPr>
              <a:pPr/>
              <a:t>21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22D6BA96-9374-4246-B4CB-4C254B7AA6B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38639E0B-9CB4-2A4F-872E-30867CF2E1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id="{C9D7E7C5-BAD7-6A4B-BAE1-590C6BC7B46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B388C842-E5E9-CF40-8BED-C1234DCD3C91}" type="slidenum">
              <a:rPr lang="zh-CN" altLang="en-US" sz="1200" b="0">
                <a:latin typeface="Times New Roman" panose="02020603050405020304" pitchFamily="18" charset="0"/>
              </a:rPr>
              <a:pPr/>
              <a:t>22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86839628-ED45-5848-9041-1B032D862CA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82CE7C27-C100-704B-B0F3-4212A442ED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>
            <a:extLst>
              <a:ext uri="{FF2B5EF4-FFF2-40B4-BE49-F238E27FC236}">
                <a16:creationId xmlns:a16="http://schemas.microsoft.com/office/drawing/2014/main" id="{DA0FF2C2-889E-3147-8D6E-863E2083FDA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0E9EDFF2-41D1-5747-9C09-42560C18A250}" type="slidenum">
              <a:rPr lang="zh-CN" altLang="en-US" sz="1200" b="0">
                <a:latin typeface="Times New Roman" panose="02020603050405020304" pitchFamily="18" charset="0"/>
              </a:rPr>
              <a:pPr/>
              <a:t>23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1DE9A828-CE87-3F40-BCF7-60E0BBB1617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CFB13B1D-28B7-354F-B056-959F5845D0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>
            <a:extLst>
              <a:ext uri="{FF2B5EF4-FFF2-40B4-BE49-F238E27FC236}">
                <a16:creationId xmlns:a16="http://schemas.microsoft.com/office/drawing/2014/main" id="{5936E5E3-51D7-8247-BF36-F6D0D5F0AD6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A3D42BE7-46EF-5349-B97B-916E51038DF4}" type="slidenum">
              <a:rPr lang="zh-CN" altLang="en-US" sz="1200" b="0">
                <a:latin typeface="Times New Roman" panose="02020603050405020304" pitchFamily="18" charset="0"/>
              </a:rPr>
              <a:pPr/>
              <a:t>24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9A5512C3-3ECD-CA4A-B388-4F5C764B4DE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BBA31EE1-1BA1-BA46-A24E-A979B9A92F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>
            <a:extLst>
              <a:ext uri="{FF2B5EF4-FFF2-40B4-BE49-F238E27FC236}">
                <a16:creationId xmlns:a16="http://schemas.microsoft.com/office/drawing/2014/main" id="{5CBB442B-A3AA-7C42-A195-DF5A7EF99FD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098DC998-2923-C145-90DB-21ED761BE54B}" type="slidenum">
              <a:rPr lang="zh-CN" altLang="en-US" sz="1200" b="0">
                <a:latin typeface="Times New Roman" panose="02020603050405020304" pitchFamily="18" charset="0"/>
              </a:rPr>
              <a:pPr/>
              <a:t>25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74BD2130-2234-B347-B902-93720501C3A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5DDD7A75-77F8-0044-8913-5FEE922085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>
            <a:extLst>
              <a:ext uri="{FF2B5EF4-FFF2-40B4-BE49-F238E27FC236}">
                <a16:creationId xmlns:a16="http://schemas.microsoft.com/office/drawing/2014/main" id="{8C3259B5-AD1B-F346-A752-7FE09D21A81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77CADD97-587C-6743-B685-D3777317E516}" type="slidenum">
              <a:rPr lang="zh-CN" altLang="en-US" sz="1200" b="0">
                <a:latin typeface="Times New Roman" panose="02020603050405020304" pitchFamily="18" charset="0"/>
              </a:rPr>
              <a:pPr/>
              <a:t>26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9F591512-82A3-E64F-A39B-773C6619E39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04E3D948-7983-1F41-ADA2-B0BF42B9ED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B0BDAF2D-30AD-4444-A49C-98E0B4AD0C4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C8737FFA-734F-694E-A242-44F21988025F}" type="slidenum">
              <a:rPr lang="zh-CN" altLang="en-US" sz="1200" b="0">
                <a:latin typeface="Times New Roman" panose="02020603050405020304" pitchFamily="18" charset="0"/>
              </a:rPr>
              <a:pPr/>
              <a:t>27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23DE077E-CE67-E048-BC5F-E04516538A8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6B05985F-F1C7-AF41-99A7-E0BAE5DDE6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>
            <a:extLst>
              <a:ext uri="{FF2B5EF4-FFF2-40B4-BE49-F238E27FC236}">
                <a16:creationId xmlns:a16="http://schemas.microsoft.com/office/drawing/2014/main" id="{2ABD5DB2-70A8-C644-B855-C6E3156941E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10009EA2-BEC0-704A-AF45-AC02B13EB755}" type="slidenum">
              <a:rPr lang="zh-CN" altLang="en-US" sz="1200" b="0">
                <a:latin typeface="Times New Roman" panose="02020603050405020304" pitchFamily="18" charset="0"/>
              </a:rPr>
              <a:pPr/>
              <a:t>28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11B91763-D077-D341-97A2-288F9904EA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B9D96CC0-7D68-904F-8D27-D0A9E20B81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>
            <a:extLst>
              <a:ext uri="{FF2B5EF4-FFF2-40B4-BE49-F238E27FC236}">
                <a16:creationId xmlns:a16="http://schemas.microsoft.com/office/drawing/2014/main" id="{58DE5EE1-2F0E-4347-A580-06FC0239D2F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0205238D-9F2A-7741-9F8C-4B31F4272306}" type="slidenum">
              <a:rPr lang="zh-CN" altLang="en-US" sz="1200" b="0">
                <a:latin typeface="Times New Roman" panose="02020603050405020304" pitchFamily="18" charset="0"/>
              </a:rPr>
              <a:pPr/>
              <a:t>29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6A45D38C-5D27-9C4F-AD4B-125CCFD3B07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007BAAF6-B947-7647-B898-6FD7B2CDC5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087C05D1-EB57-294E-B220-DA7530786D5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9549F59A-0EAF-0A47-80C3-B4C55F944337}" type="slidenum">
              <a:rPr lang="zh-CN" altLang="en-US" sz="1200" b="0">
                <a:latin typeface="Times New Roman" panose="02020603050405020304" pitchFamily="18" charset="0"/>
              </a:rPr>
              <a:pPr/>
              <a:t>3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4D4809B7-D3D4-CD4E-9D64-53824EB492E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458A1F46-6105-6547-84D9-828FA97F17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>
            <a:extLst>
              <a:ext uri="{FF2B5EF4-FFF2-40B4-BE49-F238E27FC236}">
                <a16:creationId xmlns:a16="http://schemas.microsoft.com/office/drawing/2014/main" id="{814A8728-C6DE-924E-B845-4D0149859F9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394CDC77-15D2-FF4D-8EC4-4BDE761913FA}" type="slidenum">
              <a:rPr lang="zh-CN" altLang="en-US" sz="1200" b="0">
                <a:latin typeface="Times New Roman" panose="02020603050405020304" pitchFamily="18" charset="0"/>
              </a:rPr>
              <a:pPr/>
              <a:t>30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9043DFD7-28DC-AA4F-9C4B-25D0A10ECF3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BDAE61DD-183D-8F43-A5C9-C336E1B169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>
            <a:extLst>
              <a:ext uri="{FF2B5EF4-FFF2-40B4-BE49-F238E27FC236}">
                <a16:creationId xmlns:a16="http://schemas.microsoft.com/office/drawing/2014/main" id="{6B297C0E-1915-DB4E-B0C2-75DFB6FD560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E3A3405A-76C3-4E4D-95EF-2ABE888D1512}" type="slidenum">
              <a:rPr lang="zh-CN" altLang="en-US" sz="1200" b="0">
                <a:latin typeface="Times New Roman" panose="02020603050405020304" pitchFamily="18" charset="0"/>
              </a:rPr>
              <a:pPr/>
              <a:t>31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id="{5FE5AC18-B456-EA4F-A599-D2875C5385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>
            <a:extLst>
              <a:ext uri="{FF2B5EF4-FFF2-40B4-BE49-F238E27FC236}">
                <a16:creationId xmlns:a16="http://schemas.microsoft.com/office/drawing/2014/main" id="{CF177B49-7B45-0747-B86A-70458DB72F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>
            <a:extLst>
              <a:ext uri="{FF2B5EF4-FFF2-40B4-BE49-F238E27FC236}">
                <a16:creationId xmlns:a16="http://schemas.microsoft.com/office/drawing/2014/main" id="{0DAD2162-7162-3B49-9EAD-BDC684A0946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F9633023-B62F-4840-BC44-C2DFC06211FC}" type="slidenum">
              <a:rPr lang="zh-CN" altLang="en-US" sz="1200" b="0">
                <a:latin typeface="Times New Roman" panose="02020603050405020304" pitchFamily="18" charset="0"/>
              </a:rPr>
              <a:pPr/>
              <a:t>32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68611" name="Rectangle 2">
            <a:extLst>
              <a:ext uri="{FF2B5EF4-FFF2-40B4-BE49-F238E27FC236}">
                <a16:creationId xmlns:a16="http://schemas.microsoft.com/office/drawing/2014/main" id="{DB3F219B-68ED-8B4C-8C60-F75BF4D0895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>
            <a:extLst>
              <a:ext uri="{FF2B5EF4-FFF2-40B4-BE49-F238E27FC236}">
                <a16:creationId xmlns:a16="http://schemas.microsoft.com/office/drawing/2014/main" id="{528E19D5-4E82-FC47-BFCB-A9CCF51C98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>
            <a:extLst>
              <a:ext uri="{FF2B5EF4-FFF2-40B4-BE49-F238E27FC236}">
                <a16:creationId xmlns:a16="http://schemas.microsoft.com/office/drawing/2014/main" id="{D2ADFD66-48F8-BB45-82DA-2CD76BAF3B1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FDFF742C-FADC-E44C-8629-9D3C58A54E4F}" type="slidenum">
              <a:rPr lang="zh-CN" altLang="en-US" sz="1200" b="0">
                <a:latin typeface="Times New Roman" panose="02020603050405020304" pitchFamily="18" charset="0"/>
              </a:rPr>
              <a:pPr/>
              <a:t>33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70659" name="Rectangle 2">
            <a:extLst>
              <a:ext uri="{FF2B5EF4-FFF2-40B4-BE49-F238E27FC236}">
                <a16:creationId xmlns:a16="http://schemas.microsoft.com/office/drawing/2014/main" id="{537A101E-3C65-E947-A01C-81796F9A68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>
            <a:extLst>
              <a:ext uri="{FF2B5EF4-FFF2-40B4-BE49-F238E27FC236}">
                <a16:creationId xmlns:a16="http://schemas.microsoft.com/office/drawing/2014/main" id="{891629A7-BB43-674A-860F-EFE5E72DAB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>
            <a:extLst>
              <a:ext uri="{FF2B5EF4-FFF2-40B4-BE49-F238E27FC236}">
                <a16:creationId xmlns:a16="http://schemas.microsoft.com/office/drawing/2014/main" id="{569F4916-DCC8-0949-BC2D-725E0A3FB61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7B018055-DA29-C944-A85A-819867006272}" type="slidenum">
              <a:rPr lang="zh-CN" altLang="en-US" sz="1200" b="0">
                <a:latin typeface="Times New Roman" panose="02020603050405020304" pitchFamily="18" charset="0"/>
              </a:rPr>
              <a:pPr/>
              <a:t>34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id="{66138A02-6A99-D745-852B-39C8B921F58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>
            <a:extLst>
              <a:ext uri="{FF2B5EF4-FFF2-40B4-BE49-F238E27FC236}">
                <a16:creationId xmlns:a16="http://schemas.microsoft.com/office/drawing/2014/main" id="{6A786D72-4BB5-CE4B-AF76-9A76D72ADA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>
            <a:extLst>
              <a:ext uri="{FF2B5EF4-FFF2-40B4-BE49-F238E27FC236}">
                <a16:creationId xmlns:a16="http://schemas.microsoft.com/office/drawing/2014/main" id="{356BBB63-5A24-114B-A257-03FD983964E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9B15EBE3-998E-4046-BCF7-8AC91B097140}" type="slidenum">
              <a:rPr lang="zh-CN" altLang="en-US" sz="1200" b="0">
                <a:latin typeface="Times New Roman" panose="02020603050405020304" pitchFamily="18" charset="0"/>
              </a:rPr>
              <a:pPr/>
              <a:t>35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74755" name="Rectangle 2">
            <a:extLst>
              <a:ext uri="{FF2B5EF4-FFF2-40B4-BE49-F238E27FC236}">
                <a16:creationId xmlns:a16="http://schemas.microsoft.com/office/drawing/2014/main" id="{44F83EFA-3C9C-3549-BD9D-CC0FB17E677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>
            <a:extLst>
              <a:ext uri="{FF2B5EF4-FFF2-40B4-BE49-F238E27FC236}">
                <a16:creationId xmlns:a16="http://schemas.microsoft.com/office/drawing/2014/main" id="{F5492EC8-3010-C346-806D-90DBC65887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>
            <a:extLst>
              <a:ext uri="{FF2B5EF4-FFF2-40B4-BE49-F238E27FC236}">
                <a16:creationId xmlns:a16="http://schemas.microsoft.com/office/drawing/2014/main" id="{7B435E54-4401-0544-856B-807303174C2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53C07A1E-81FD-4347-89A1-EF44ACA188D9}" type="slidenum">
              <a:rPr lang="zh-CN" altLang="en-US" sz="1200" b="0">
                <a:latin typeface="Times New Roman" panose="02020603050405020304" pitchFamily="18" charset="0"/>
              </a:rPr>
              <a:pPr/>
              <a:t>36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76803" name="Rectangle 2">
            <a:extLst>
              <a:ext uri="{FF2B5EF4-FFF2-40B4-BE49-F238E27FC236}">
                <a16:creationId xmlns:a16="http://schemas.microsoft.com/office/drawing/2014/main" id="{8A49F656-1F17-014A-A586-F7E6DD953EA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>
            <a:extLst>
              <a:ext uri="{FF2B5EF4-FFF2-40B4-BE49-F238E27FC236}">
                <a16:creationId xmlns:a16="http://schemas.microsoft.com/office/drawing/2014/main" id="{102357EB-A8A8-6347-9286-9D202798B2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>
            <a:extLst>
              <a:ext uri="{FF2B5EF4-FFF2-40B4-BE49-F238E27FC236}">
                <a16:creationId xmlns:a16="http://schemas.microsoft.com/office/drawing/2014/main" id="{B5C9F36D-773E-C44F-BE16-14F8F4041BA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0A22BFB6-D079-5444-B5D5-2E59277212DA}" type="slidenum">
              <a:rPr lang="zh-CN" altLang="en-US" sz="1200" b="0">
                <a:latin typeface="Times New Roman" panose="02020603050405020304" pitchFamily="18" charset="0"/>
              </a:rPr>
              <a:pPr/>
              <a:t>37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78851" name="Rectangle 2">
            <a:extLst>
              <a:ext uri="{FF2B5EF4-FFF2-40B4-BE49-F238E27FC236}">
                <a16:creationId xmlns:a16="http://schemas.microsoft.com/office/drawing/2014/main" id="{3202FA84-D7B9-834C-97FE-C702D02BD1E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>
            <a:extLst>
              <a:ext uri="{FF2B5EF4-FFF2-40B4-BE49-F238E27FC236}">
                <a16:creationId xmlns:a16="http://schemas.microsoft.com/office/drawing/2014/main" id="{63719B11-5C3C-4D47-81F7-DFA26941AA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>
            <a:extLst>
              <a:ext uri="{FF2B5EF4-FFF2-40B4-BE49-F238E27FC236}">
                <a16:creationId xmlns:a16="http://schemas.microsoft.com/office/drawing/2014/main" id="{BBCD86B6-3674-0C4F-9DA4-A329BE60DE3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527BFEC4-0B76-B64B-8C13-486B286CC2B5}" type="slidenum">
              <a:rPr lang="zh-CN" altLang="en-US" sz="1200" b="0">
                <a:latin typeface="Times New Roman" panose="02020603050405020304" pitchFamily="18" charset="0"/>
              </a:rPr>
              <a:pPr/>
              <a:t>38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80899" name="Rectangle 2">
            <a:extLst>
              <a:ext uri="{FF2B5EF4-FFF2-40B4-BE49-F238E27FC236}">
                <a16:creationId xmlns:a16="http://schemas.microsoft.com/office/drawing/2014/main" id="{0E18A368-12D7-CA4E-A442-760A21DF87D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>
            <a:extLst>
              <a:ext uri="{FF2B5EF4-FFF2-40B4-BE49-F238E27FC236}">
                <a16:creationId xmlns:a16="http://schemas.microsoft.com/office/drawing/2014/main" id="{21CFEB54-B162-8148-A0DF-E10C59E973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>
            <a:extLst>
              <a:ext uri="{FF2B5EF4-FFF2-40B4-BE49-F238E27FC236}">
                <a16:creationId xmlns:a16="http://schemas.microsoft.com/office/drawing/2014/main" id="{8D58DDCE-D8CD-7D47-A8B8-1386F4EE428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B596955B-5FD1-BF4C-BD3B-DED29A3D3117}" type="slidenum">
              <a:rPr lang="zh-CN" altLang="en-US" sz="1200" b="0">
                <a:latin typeface="Times New Roman" panose="02020603050405020304" pitchFamily="18" charset="0"/>
              </a:rPr>
              <a:pPr/>
              <a:t>39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82947" name="Rectangle 2">
            <a:extLst>
              <a:ext uri="{FF2B5EF4-FFF2-40B4-BE49-F238E27FC236}">
                <a16:creationId xmlns:a16="http://schemas.microsoft.com/office/drawing/2014/main" id="{6C7A82E7-5690-9244-A506-AE0A19B7627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>
            <a:extLst>
              <a:ext uri="{FF2B5EF4-FFF2-40B4-BE49-F238E27FC236}">
                <a16:creationId xmlns:a16="http://schemas.microsoft.com/office/drawing/2014/main" id="{E7CC9266-5534-F94A-8DCB-A5C06B2118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>
            <a:extLst>
              <a:ext uri="{FF2B5EF4-FFF2-40B4-BE49-F238E27FC236}">
                <a16:creationId xmlns:a16="http://schemas.microsoft.com/office/drawing/2014/main" id="{EE62EB8A-A74C-3D4A-80F0-71575274FA8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8168A9D8-A306-3C46-9D1F-15AE46C9DF5E}" type="slidenum">
              <a:rPr lang="zh-CN" altLang="en-US" sz="1200" b="0">
                <a:latin typeface="Times New Roman" panose="02020603050405020304" pitchFamily="18" charset="0"/>
              </a:rPr>
              <a:pPr/>
              <a:t>4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31BF5A3B-1807-6C49-9138-961F82E8466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B29B8727-B783-E341-8690-D5F6CAD481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>
            <a:extLst>
              <a:ext uri="{FF2B5EF4-FFF2-40B4-BE49-F238E27FC236}">
                <a16:creationId xmlns:a16="http://schemas.microsoft.com/office/drawing/2014/main" id="{BB1E0154-19B6-A642-94BD-EE9EE65AFF3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3A188930-1568-9840-8E47-4DF5B2D0B1C1}" type="slidenum">
              <a:rPr lang="zh-CN" altLang="en-US" sz="1200" b="0">
                <a:latin typeface="Times New Roman" panose="02020603050405020304" pitchFamily="18" charset="0"/>
              </a:rPr>
              <a:pPr/>
              <a:t>40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84995" name="Rectangle 2">
            <a:extLst>
              <a:ext uri="{FF2B5EF4-FFF2-40B4-BE49-F238E27FC236}">
                <a16:creationId xmlns:a16="http://schemas.microsoft.com/office/drawing/2014/main" id="{7F2DD098-2D29-E340-8550-AE211D17ED4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>
            <a:extLst>
              <a:ext uri="{FF2B5EF4-FFF2-40B4-BE49-F238E27FC236}">
                <a16:creationId xmlns:a16="http://schemas.microsoft.com/office/drawing/2014/main" id="{3C2875F6-AFAA-0D4B-8196-C092D5BF4A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>
            <a:extLst>
              <a:ext uri="{FF2B5EF4-FFF2-40B4-BE49-F238E27FC236}">
                <a16:creationId xmlns:a16="http://schemas.microsoft.com/office/drawing/2014/main" id="{D31D9D7F-D4A3-E742-9F4D-7240AA1E31D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0E8480D0-5703-8846-9F7D-3A585EFADFEA}" type="slidenum">
              <a:rPr lang="zh-CN" altLang="en-US" sz="1200" b="0">
                <a:latin typeface="Times New Roman" panose="02020603050405020304" pitchFamily="18" charset="0"/>
              </a:rPr>
              <a:pPr/>
              <a:t>41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87043" name="Rectangle 2">
            <a:extLst>
              <a:ext uri="{FF2B5EF4-FFF2-40B4-BE49-F238E27FC236}">
                <a16:creationId xmlns:a16="http://schemas.microsoft.com/office/drawing/2014/main" id="{AC79687B-7A6D-314E-BE2C-73B16921AC7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>
            <a:extLst>
              <a:ext uri="{FF2B5EF4-FFF2-40B4-BE49-F238E27FC236}">
                <a16:creationId xmlns:a16="http://schemas.microsoft.com/office/drawing/2014/main" id="{5BAE7904-FC1C-A943-992F-0381EA13C2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>
            <a:extLst>
              <a:ext uri="{FF2B5EF4-FFF2-40B4-BE49-F238E27FC236}">
                <a16:creationId xmlns:a16="http://schemas.microsoft.com/office/drawing/2014/main" id="{EF0B96C2-9DEA-804F-AB80-9A901EFDF97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8A8B1CDA-0FED-EC4A-94A8-6EC7E610CB71}" type="slidenum">
              <a:rPr lang="zh-CN" altLang="en-US" sz="1200" b="0">
                <a:latin typeface="Times New Roman" panose="02020603050405020304" pitchFamily="18" charset="0"/>
              </a:rPr>
              <a:pPr/>
              <a:t>5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5B33C654-0669-C945-B33F-D2AB33A2600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A5BD2D29-432E-534C-8603-52CA4BFD6F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CC7BF2CD-6A45-714F-9118-811214DBAB9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B3C328F6-E8E0-4644-ACA2-993984D8A9AF}" type="slidenum">
              <a:rPr lang="zh-CN" altLang="en-US" sz="1200" b="0">
                <a:latin typeface="Times New Roman" panose="02020603050405020304" pitchFamily="18" charset="0"/>
              </a:rPr>
              <a:pPr/>
              <a:t>6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ACFDC69B-1937-EE4D-9C04-811A441F6E4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C8937852-B266-9F49-81CE-AAA03120EB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D9B5340-8B59-4E46-ADAB-EB0F6B79B50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7EB27FB1-9800-9B4D-80D4-A6CB6EDF6C65}" type="slidenum">
              <a:rPr lang="zh-CN" altLang="en-US" sz="1200" b="0">
                <a:latin typeface="Times New Roman" panose="02020603050405020304" pitchFamily="18" charset="0"/>
              </a:rPr>
              <a:pPr/>
              <a:t>7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0359869F-1186-CB48-B597-DF3EBF62E80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89F9BFE1-721E-904F-92A7-8C6CF3C4C6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6739C32C-D37B-C347-BA94-AF4FFC9C593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7C0B938F-9899-A04C-AEA1-35E8A55A680B}" type="slidenum">
              <a:rPr lang="zh-CN" altLang="en-US" sz="1200" b="0">
                <a:latin typeface="Times New Roman" panose="02020603050405020304" pitchFamily="18" charset="0"/>
              </a:rPr>
              <a:pPr/>
              <a:t>8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2C063C3F-0B74-EA4E-A651-E6931C65F7F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324E5EE9-3874-AC4A-9D5F-79D9F88550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>
            <a:extLst>
              <a:ext uri="{FF2B5EF4-FFF2-40B4-BE49-F238E27FC236}">
                <a16:creationId xmlns:a16="http://schemas.microsoft.com/office/drawing/2014/main" id="{4D271D35-904A-6C4E-ADE9-D701DF8D5FF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47590DD4-D41D-2147-986F-A52353F15711}" type="slidenum">
              <a:rPr lang="zh-CN" altLang="en-US" sz="1200" b="0">
                <a:latin typeface="Times New Roman" panose="02020603050405020304" pitchFamily="18" charset="0"/>
              </a:rPr>
              <a:pPr/>
              <a:t>9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242F3DEA-F2F7-CC48-BBAC-D95F7F08F2E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CFF87CC3-3154-E947-89BE-83EDE85855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4099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4" name="Rectangle 1028">
            <a:extLst>
              <a:ext uri="{FF2B5EF4-FFF2-40B4-BE49-F238E27FC236}">
                <a16:creationId xmlns:a16="http://schemas.microsoft.com/office/drawing/2014/main" id="{6FF0D040-A8A3-5249-BA62-0613E10072A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5334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F7117B-A190-B44A-A6C9-01C358EAD66B}" type="datetime1">
              <a:rPr lang="zh-CN" altLang="en-US"/>
              <a:pPr>
                <a:defRPr/>
              </a:pPr>
              <a:t>2020/9/29</a:t>
            </a:fld>
            <a:endParaRPr lang="en-US" altLang="zh-CN"/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178782A5-B7D5-E842-AB63-241A13FC35C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14600" y="6248400"/>
            <a:ext cx="4114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7A654617-6172-B248-BE05-1B6AD6E524B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056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B344FF6B-DE4A-EF45-A79E-58440F52E3C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41842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6F55352-63F0-E845-BD6E-4BF12EFB5DD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029703-DEBE-EF4E-BAFA-94CC603EDEA7}" type="datetime1">
              <a:rPr lang="zh-CN" altLang="en-US"/>
              <a:pPr>
                <a:defRPr/>
              </a:pPr>
              <a:t>2020/9/29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797B273-A741-B841-91D2-94F58EC33E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BC05997-B1CC-0D45-AD1C-98406F551F2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154C89-FC12-3A4D-A07C-DA6F9E245F6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4036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86550" y="457200"/>
            <a:ext cx="2076450" cy="5562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76950" cy="5562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CF3BE58-7E19-DF41-B25C-664728DC817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8A1DF4-8821-484D-9580-D6D059ABF5F8}" type="datetime1">
              <a:rPr lang="zh-CN" altLang="en-US"/>
              <a:pPr>
                <a:defRPr/>
              </a:pPr>
              <a:t>2020/9/29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02319E2-9173-1347-A667-667144A9DFE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904E4D9-A136-0B4E-A1DD-3B0994EEC44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53824B-480B-D64A-B2D3-44268FFB7B7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5893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6447E2D-C61A-8E48-847C-C1A5F3FB7A4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E8283E-2AF0-F04D-A2EA-F062A06560D6}" type="datetime1">
              <a:rPr lang="zh-CN" altLang="en-US"/>
              <a:pPr>
                <a:defRPr/>
              </a:pPr>
              <a:t>2020/9/29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5AD481B-34E3-CD47-9593-0090703A492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B5D04F7-138C-6A46-96C2-F4E43D6DD69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3A12AB-34B4-714D-841A-2A3597D83D2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2140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071E372-F632-5D49-812B-6BAAAECC1E2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94BEE6-FF99-3545-A7D0-9B57A6E59BFD}" type="datetime1">
              <a:rPr lang="zh-CN" altLang="en-US"/>
              <a:pPr>
                <a:defRPr/>
              </a:pPr>
              <a:t>2020/9/29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2C1ECAF-E51F-8749-928C-E4314239E54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D9FC60A-5ECF-3F4A-B68D-1F24455E985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8F0911B-A708-6F45-B88D-89446464835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89691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767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600200"/>
            <a:ext cx="40767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A8D167-BCD0-0C4F-B602-90B7FA989BA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4A57D3-8E98-1E46-A1E7-C6D6E5A21E08}" type="datetime1">
              <a:rPr lang="zh-CN" altLang="en-US"/>
              <a:pPr>
                <a:defRPr/>
              </a:pPr>
              <a:t>2020/9/29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00A581-8BF3-6A4E-AA7F-3D2E8EADD34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BC74D8-D844-5543-B3EE-6B82929EE95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98213D7-3169-624B-B1F9-D5C416B7109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10011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A0D3E797-05C8-1549-971C-FDB205D13CC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0A4356-BCB0-9F45-B4EC-95558B6BA32C}" type="datetime1">
              <a:rPr lang="zh-CN" altLang="en-US"/>
              <a:pPr>
                <a:defRPr/>
              </a:pPr>
              <a:t>2020/9/29</a:t>
            </a:fld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2B42E066-30A3-CE43-B8DD-F77EF1D3E21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E4AB2BA9-91F8-8143-8CF0-F7B0C9D5867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D59231E-7917-0748-B4F7-36B2884665F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3561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2E3879A7-7C21-F940-A403-F72A0F3ED0C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2919A8-8F39-104A-B876-15BE8441B757}" type="datetime1">
              <a:rPr lang="zh-CN" altLang="en-US"/>
              <a:pPr>
                <a:defRPr/>
              </a:pPr>
              <a:t>2020/9/29</a:t>
            </a:fld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6990BC96-876C-F244-9997-63E2E1305D2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DC65373-DC92-6442-BD7B-03A739E442F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ECEE49-380C-474A-9E24-3D2B6851668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09951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5A98C62A-5401-874B-9D93-E0820B23EA7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496D04-827A-2E4B-8F96-6C9378081054}" type="datetime1">
              <a:rPr lang="zh-CN" altLang="en-US"/>
              <a:pPr>
                <a:defRPr/>
              </a:pPr>
              <a:t>2020/9/29</a:t>
            </a:fld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2F7D1C52-FEFB-514F-BB1A-2D176A428F1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10A1CA7-58DD-BE4C-B20F-B6C76939B73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F0A7C3-595C-0B4A-8F6B-34103B76B07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2921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B9F370D-3127-6242-9DD8-E0975CEF929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7FBF3F-EF52-3141-9B7E-CADDB9A6A272}" type="datetime1">
              <a:rPr lang="zh-CN" altLang="en-US"/>
              <a:pPr>
                <a:defRPr/>
              </a:pPr>
              <a:t>2020/9/29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DC338A3-935E-1549-9E06-A4BEF51F42B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EA57C5D-5C23-8C42-8B40-95293A863EE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82E01B5-C6DC-BE4A-A053-7B59E8B8E20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1030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58BC75-FAB4-BB41-BF3E-4A7418997B9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D9FD99-135D-804B-A175-6EAB0E1DD8B2}" type="datetime1">
              <a:rPr lang="zh-CN" altLang="en-US"/>
              <a:pPr>
                <a:defRPr/>
              </a:pPr>
              <a:t>2020/9/29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E9735C-C697-6445-9D5F-60E273DBFD7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C2A9643-1906-8D41-A1E6-6513203B41C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A6659C-0FCF-714B-B4A0-C929C32425F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76391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CDDDED8-E8BB-6148-B622-38BFA8E235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077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805ECF77-5475-3644-B373-37EDFE1426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3058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57AD88A8-1B07-3842-838D-7ADE2B9BCDC0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1722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40A759A0-A510-7D42-B0EA-CC97CB81F1CA}" type="datetime1">
              <a:rPr lang="zh-CN" altLang="en-US"/>
              <a:pPr>
                <a:defRPr/>
              </a:pPr>
              <a:t>2020/9/29</a:t>
            </a:fld>
            <a:endParaRPr lang="en-US" altLang="zh-CN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9D2E4396-2111-A446-ADFB-45FC7B13DAA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90800" y="6172200"/>
            <a:ext cx="411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447527BF-5F72-7440-8B88-1A6F3DDCC65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17220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Times New Roman" panose="02020603050405020304" pitchFamily="18" charset="0"/>
              </a:defRPr>
            </a:lvl1pPr>
          </a:lstStyle>
          <a:p>
            <a:fld id="{CA6258C8-77FE-3B46-A209-C2514C59D4D0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1031" name="Line 7">
            <a:extLst>
              <a:ext uri="{FF2B5EF4-FFF2-40B4-BE49-F238E27FC236}">
                <a16:creationId xmlns:a16="http://schemas.microsoft.com/office/drawing/2014/main" id="{FA3D95DC-00DD-8D4A-A58B-9493ADB4D342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1371600"/>
            <a:ext cx="8077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i="0" dirty="0">
              <a:latin typeface="FandolSong" pitchFamily="2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0" r:id="rId1"/>
    <p:sldLayoutId id="2147483920" r:id="rId2"/>
    <p:sldLayoutId id="2147483921" r:id="rId3"/>
    <p:sldLayoutId id="2147483922" r:id="rId4"/>
    <p:sldLayoutId id="2147483923" r:id="rId5"/>
    <p:sldLayoutId id="2147483924" r:id="rId6"/>
    <p:sldLayoutId id="2147483925" r:id="rId7"/>
    <p:sldLayoutId id="2147483926" r:id="rId8"/>
    <p:sldLayoutId id="2147483927" r:id="rId9"/>
    <p:sldLayoutId id="2147483928" r:id="rId10"/>
    <p:sldLayoutId id="214748392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0" i="0">
          <a:solidFill>
            <a:schemeClr val="tx2"/>
          </a:solidFill>
          <a:latin typeface="FandolSong" pitchFamily="2" charset="-128"/>
          <a:ea typeface="+mj-ea"/>
          <a:cs typeface="+mj-cs"/>
        </a:defRPr>
      </a:lvl1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 b="0" i="0">
          <a:solidFill>
            <a:schemeClr val="tx1"/>
          </a:solidFill>
          <a:latin typeface="FandolSong" pitchFamily="2" charset="-128"/>
          <a:ea typeface="+mn-ea"/>
          <a:cs typeface="+mn-cs"/>
        </a:defRPr>
      </a:lvl1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png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png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30">
            <a:extLst>
              <a:ext uri="{FF2B5EF4-FFF2-40B4-BE49-F238E27FC236}">
                <a16:creationId xmlns:a16="http://schemas.microsoft.com/office/drawing/2014/main" id="{354408BB-8035-064B-9EEB-BE30C5CF48E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5C4469B-D10F-224B-B783-6EFCB501F245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4099" name="Rectangle 2">
            <a:extLst>
              <a:ext uri="{FF2B5EF4-FFF2-40B4-BE49-F238E27FC236}">
                <a16:creationId xmlns:a16="http://schemas.microsoft.com/office/drawing/2014/main" id="{CD69F351-8388-A34B-8929-C7336434693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133600"/>
            <a:ext cx="7772400" cy="1828800"/>
          </a:xfrm>
        </p:spPr>
        <p:txBody>
          <a:bodyPr/>
          <a:lstStyle/>
          <a:p>
            <a:r>
              <a:rPr lang="en-US" altLang="zh-CN" sz="3200">
                <a:ea typeface="宋体" panose="02010600030101010101" pitchFamily="2" charset="-122"/>
              </a:rPr>
              <a:t>Lock-based Concurrent </a:t>
            </a:r>
            <a:br>
              <a:rPr lang="zh-CN" altLang="en-US" sz="3200">
                <a:ea typeface="宋体" panose="02010600030101010101" pitchFamily="2" charset="-122"/>
              </a:rPr>
            </a:br>
            <a:r>
              <a:rPr lang="en-US" altLang="zh-CN" sz="3200">
                <a:ea typeface="宋体" panose="02010600030101010101" pitchFamily="2" charset="-122"/>
              </a:rPr>
              <a:t>Data Structures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5">
            <a:extLst>
              <a:ext uri="{FF2B5EF4-FFF2-40B4-BE49-F238E27FC236}">
                <a16:creationId xmlns:a16="http://schemas.microsoft.com/office/drawing/2014/main" id="{3CAFBF9F-1DAE-E54D-BC83-38C3AFFC2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AE4FE4A-111F-8940-BD85-403ED82E819B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F74B071C-F804-AB4E-A66C-CE39946B03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7772400" cy="2209800"/>
          </a:xfrm>
        </p:spPr>
        <p:txBody>
          <a:bodyPr lIns="90487" tIns="44450" rIns="90487" bIns="44450"/>
          <a:lstStyle/>
          <a:p>
            <a:r>
              <a:rPr lang="en-US" altLang="zh-CN">
                <a:ea typeface="宋体" panose="02010600030101010101" pitchFamily="2" charset="-122"/>
              </a:rPr>
              <a:t>Sloppy Counter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Represent a single logical counter via numerous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local</a:t>
            </a:r>
            <a:r>
              <a:rPr lang="en-US" altLang="zh-CN">
                <a:ea typeface="宋体" panose="02010600030101010101" pitchFamily="2" charset="-122"/>
              </a:rPr>
              <a:t> physical counters (one per CPU core), as well as a single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global</a:t>
            </a:r>
            <a:r>
              <a:rPr lang="en-US" altLang="zh-CN">
                <a:ea typeface="宋体" panose="02010600030101010101" pitchFamily="2" charset="-122"/>
              </a:rPr>
              <a:t> counter</a:t>
            </a:r>
          </a:p>
          <a:p>
            <a:pPr lvl="1"/>
            <a:endParaRPr lang="en-US" altLang="zh-CN">
              <a:ea typeface="宋体" panose="02010600030101010101" pitchFamily="2" charset="-122"/>
            </a:endParaRPr>
          </a:p>
          <a:p>
            <a:pPr lvl="1"/>
            <a:endParaRPr lang="en-US" altLang="zh-CN">
              <a:ea typeface="宋体" panose="02010600030101010101" pitchFamily="2" charset="-122"/>
            </a:endParaRPr>
          </a:p>
          <a:p>
            <a:pPr lvl="1"/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CE3FEE70-EE3E-EB4D-92A1-D70CCB0FDB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Scalable Counting</a:t>
            </a:r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52E68C8-C1A2-1640-A81B-31E19772765D}"/>
              </a:ext>
            </a:extLst>
          </p:cNvPr>
          <p:cNvGraphicFramePr>
            <a:graphicFrameLocks noGrp="1"/>
          </p:cNvGraphicFramePr>
          <p:nvPr/>
        </p:nvGraphicFramePr>
        <p:xfrm>
          <a:off x="3657600" y="3733800"/>
          <a:ext cx="4751387" cy="2200277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7199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99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99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99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99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185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94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Time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28" marR="91428" marT="45733" marB="45733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L1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28" marR="91428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L2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28" marR="91428" marT="45733" marB="4573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L3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28" marR="91428" marT="45733" marB="4573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L4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28" marR="91428" marT="45733" marB="45733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28" marR="91428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66"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28" marR="91428" marT="45733" marB="45733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28" marR="91428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28" marR="91428" marT="45733" marB="45733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28" marR="91428" marT="45733" marB="45733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28" marR="91428" marT="45733" marB="45733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28" marR="91428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66"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28" marR="91428" marT="45733" marB="45733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28" marR="91428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28" marR="91428" marT="45733" marB="4573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28" marR="91428" marT="45733" marB="4573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28" marR="91428" marT="45733" marB="45733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28" marR="91428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66"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28" marR="91428" marT="45733" marB="45733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28" marR="91428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28" marR="91428" marT="45733" marB="4573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28" marR="91428" marT="45733" marB="4573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28" marR="91428" marT="45733" marB="45733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28" marR="91428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66"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28" marR="91428" marT="45733" marB="45733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28" marR="91428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28" marR="91428" marT="45733" marB="4573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28" marR="91428" marT="45733" marB="4573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28" marR="91428" marT="45733" marB="45733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28" marR="91428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866"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28" marR="91428" marT="45733" marB="45733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28" marR="91428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28" marR="91428" marT="45733" marB="4573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28" marR="91428" marT="45733" marB="4573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28" marR="91428" marT="45733" marB="45733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28" marR="91428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9E9BB4E7-3DFA-4341-A35F-923443A242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3776663"/>
            <a:ext cx="31242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 u="sng" dirty="0">
                <a:latin typeface="FandolSong" pitchFamily="2" charset="-128"/>
              </a:rPr>
              <a:t>Example</a:t>
            </a:r>
            <a:r>
              <a:rPr lang="en-US" altLang="zh-CN" sz="2000" b="0" dirty="0">
                <a:latin typeface="FandolSong" pitchFamily="2" charset="-128"/>
              </a:rPr>
              <a:t>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FandolSong" pitchFamily="2" charset="-128"/>
              </a:rPr>
              <a:t>A machine with 4 CPUs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FandolSong" pitchFamily="2" charset="-128"/>
              </a:rPr>
              <a:t>- 4 local counter (</a:t>
            </a:r>
            <a:r>
              <a:rPr lang="en-US" altLang="zh-CN" sz="2000" dirty="0">
                <a:latin typeface="Consolas" panose="020B0609020204030204" pitchFamily="49" charset="0"/>
              </a:rPr>
              <a:t>L1-L4</a:t>
            </a:r>
            <a:r>
              <a:rPr lang="en-US" altLang="zh-CN" sz="2000" b="0" dirty="0">
                <a:latin typeface="FandolSong" pitchFamily="2" charset="-128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FandolSong" pitchFamily="2" charset="-128"/>
              </a:rPr>
              <a:t>- 1 global counter (</a:t>
            </a:r>
            <a:r>
              <a:rPr lang="en-US" altLang="zh-CN" sz="2000" dirty="0">
                <a:latin typeface="Consolas" panose="020B0609020204030204" pitchFamily="49" charset="0"/>
              </a:rPr>
              <a:t>G</a:t>
            </a:r>
            <a:r>
              <a:rPr lang="en-US" altLang="zh-CN" sz="2000" b="0" dirty="0">
                <a:latin typeface="FandolSong" pitchFamily="2" charset="-128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5">
            <a:extLst>
              <a:ext uri="{FF2B5EF4-FFF2-40B4-BE49-F238E27FC236}">
                <a16:creationId xmlns:a16="http://schemas.microsoft.com/office/drawing/2014/main" id="{5D2066F7-9060-B04A-9FC6-8F47BB192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888E0D8-A182-DC47-B0BE-77C7B6F4C89C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74CDE0C6-AFDA-F542-8650-30D8AE5648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7924800" cy="4732338"/>
          </a:xfrm>
        </p:spPr>
        <p:txBody>
          <a:bodyPr lIns="90487" tIns="44450" rIns="90487" bIns="44450"/>
          <a:lstStyle/>
          <a:p>
            <a:pPr>
              <a:defRPr/>
            </a:pPr>
            <a:r>
              <a:rPr lang="en-US" altLang="zh-CN" dirty="0"/>
              <a:t>Scalable Write (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increment/decrement</a:t>
            </a:r>
            <a:r>
              <a:rPr lang="en-US" altLang="zh-CN" dirty="0"/>
              <a:t>)</a:t>
            </a:r>
            <a:endParaRPr lang="en-US" altLang="zh-CN" dirty="0">
              <a:ea typeface="宋体" charset="0"/>
            </a:endParaRPr>
          </a:p>
          <a:p>
            <a:pPr lvl="1">
              <a:defRPr/>
            </a:pPr>
            <a:r>
              <a:rPr lang="en-US" altLang="zh-CN" dirty="0">
                <a:ea typeface="宋体" charset="0"/>
              </a:rPr>
              <a:t>Each local counter is synchronized via the corresponding </a:t>
            </a:r>
            <a:r>
              <a:rPr lang="en-US" altLang="zh-CN" dirty="0">
                <a:solidFill>
                  <a:srgbClr val="FF0000"/>
                </a:solidFill>
                <a:ea typeface="宋体" charset="0"/>
              </a:rPr>
              <a:t>local</a:t>
            </a:r>
            <a:r>
              <a:rPr lang="en-US" altLang="zh-CN" dirty="0">
                <a:ea typeface="宋体" charset="0"/>
              </a:rPr>
              <a:t> lock</a:t>
            </a:r>
          </a:p>
          <a:p>
            <a:pPr lvl="1">
              <a:defRPr/>
            </a:pPr>
            <a:r>
              <a:rPr lang="en-US" altLang="zh-CN" dirty="0">
                <a:ea typeface="宋体" charset="0"/>
              </a:rPr>
              <a:t>Each thread always increases </a:t>
            </a:r>
            <a:r>
              <a:rPr lang="en-US" altLang="zh-CN" dirty="0">
                <a:solidFill>
                  <a:srgbClr val="FF0000"/>
                </a:solidFill>
                <a:ea typeface="宋体" charset="0"/>
              </a:rPr>
              <a:t>local</a:t>
            </a:r>
            <a:r>
              <a:rPr lang="en-US" altLang="zh-CN" dirty="0">
                <a:ea typeface="宋体" charset="0"/>
              </a:rPr>
              <a:t> counter on the same CPU core</a:t>
            </a:r>
          </a:p>
          <a:p>
            <a:pPr lvl="1">
              <a:defRPr/>
            </a:pPr>
            <a:r>
              <a:rPr lang="en-US" altLang="zh-CN" dirty="0">
                <a:ea typeface="宋体" charset="0"/>
              </a:rPr>
              <a:t>Local values are </a:t>
            </a:r>
            <a:r>
              <a:rPr lang="en-US" altLang="zh-CN" dirty="0">
                <a:solidFill>
                  <a:srgbClr val="FF0000"/>
                </a:solidFill>
                <a:ea typeface="宋体" charset="0"/>
              </a:rPr>
              <a:t>periodically</a:t>
            </a:r>
            <a:r>
              <a:rPr lang="en-US" altLang="zh-CN" dirty="0">
                <a:ea typeface="宋体" charset="0"/>
              </a:rPr>
              <a:t> transferred to the </a:t>
            </a:r>
            <a:r>
              <a:rPr lang="en-US" altLang="zh-CN" dirty="0">
                <a:solidFill>
                  <a:srgbClr val="FF0000"/>
                </a:solidFill>
                <a:ea typeface="宋体" charset="0"/>
              </a:rPr>
              <a:t>global</a:t>
            </a:r>
            <a:r>
              <a:rPr lang="en-US" altLang="zh-CN" dirty="0">
                <a:ea typeface="宋体" charset="0"/>
              </a:rPr>
              <a:t> counter (local counter is reset to zero)</a:t>
            </a:r>
          </a:p>
          <a:p>
            <a:pPr lvl="1">
              <a:defRPr/>
            </a:pPr>
            <a:r>
              <a:rPr lang="en-US" altLang="zh-CN" dirty="0">
                <a:ea typeface="宋体" charset="0"/>
              </a:rPr>
              <a:t>Global counter is synchronized via the </a:t>
            </a:r>
            <a:r>
              <a:rPr lang="en-US" altLang="zh-CN" dirty="0">
                <a:solidFill>
                  <a:srgbClr val="FF0000"/>
                </a:solidFill>
                <a:ea typeface="宋体" charset="0"/>
              </a:rPr>
              <a:t>global</a:t>
            </a:r>
            <a:r>
              <a:rPr lang="en-US" altLang="zh-CN" dirty="0">
                <a:ea typeface="宋体" charset="0"/>
              </a:rPr>
              <a:t> lock</a:t>
            </a:r>
          </a:p>
          <a:p>
            <a:pPr>
              <a:defRPr/>
            </a:pPr>
            <a:r>
              <a:rPr lang="en-US" altLang="zh-CN" dirty="0">
                <a:ea typeface="宋体" panose="02010600030101010101" pitchFamily="2" charset="-122"/>
              </a:rPr>
              <a:t>Sloppiness (S)</a:t>
            </a:r>
          </a:p>
          <a:p>
            <a:pPr lvl="1">
              <a:defRPr/>
            </a:pPr>
            <a:r>
              <a:rPr lang="en-US" altLang="zh-CN" dirty="0">
                <a:ea typeface="宋体" panose="02010600030101010101" pitchFamily="2" charset="-122"/>
              </a:rPr>
              <a:t>The frequency of local-to-global transfer</a:t>
            </a:r>
            <a:endParaRPr lang="en-US" altLang="zh-CN" dirty="0">
              <a:ea typeface="宋体" charset="0"/>
            </a:endParaRPr>
          </a:p>
          <a:p>
            <a:pPr marL="457200" lvl="1" indent="0">
              <a:buFontTx/>
              <a:buNone/>
              <a:defRPr/>
            </a:pPr>
            <a:endParaRPr lang="en-US" altLang="zh-CN" sz="1600" dirty="0">
              <a:ea typeface="宋体" charset="0"/>
            </a:endParaRPr>
          </a:p>
        </p:txBody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372688EE-78A9-5A43-BB4E-E8501F49A7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Sloppy Counter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5">
            <a:extLst>
              <a:ext uri="{FF2B5EF4-FFF2-40B4-BE49-F238E27FC236}">
                <a16:creationId xmlns:a16="http://schemas.microsoft.com/office/drawing/2014/main" id="{C08137FA-55B9-5149-9EDA-80CBE6BB2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5407846-B17E-3E4E-8F22-B8B1F9701CE0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21B1B241-6371-F246-B1F7-0056DC5A74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3375"/>
            <a:ext cx="8229600" cy="4732338"/>
          </a:xfrm>
        </p:spPr>
        <p:txBody>
          <a:bodyPr lIns="90487" tIns="44450" rIns="90487" bIns="44450"/>
          <a:lstStyle/>
          <a:p>
            <a:r>
              <a:rPr lang="en-US" altLang="zh-CN">
                <a:ea typeface="宋体" panose="02010600030101010101" pitchFamily="2" charset="-122"/>
              </a:rPr>
              <a:t>A machine with 4 CPUs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S = 5</a:t>
            </a:r>
            <a:endParaRPr lang="en-US" altLang="zh-CN" b="1">
              <a:ea typeface="宋体" panose="02010600030101010101" pitchFamily="2" charset="-122"/>
            </a:endParaRPr>
          </a:p>
          <a:p>
            <a:pPr lvl="1"/>
            <a:endParaRPr lang="en-US" altLang="zh-CN">
              <a:ea typeface="宋体" panose="02010600030101010101" pitchFamily="2" charset="-122"/>
            </a:endParaRPr>
          </a:p>
          <a:p>
            <a:pPr lvl="1"/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08FA68ED-6211-1242-9BA8-4368EB63E1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Example</a:t>
            </a:r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765DD7A-9A55-0345-8E9E-837EDEAA8651}"/>
              </a:ext>
            </a:extLst>
          </p:cNvPr>
          <p:cNvGraphicFramePr>
            <a:graphicFrameLocks noGrp="1"/>
          </p:cNvGraphicFramePr>
          <p:nvPr/>
        </p:nvGraphicFramePr>
        <p:xfrm>
          <a:off x="784225" y="3201988"/>
          <a:ext cx="6172200" cy="396875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8814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14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1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1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14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76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5" marR="91455" marT="45796" marB="45796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5" marR="91455" marT="45796" marB="457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5" marR="91455" marT="45796" marB="45796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5" marR="91455" marT="45796" marB="45796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5" marR="91455" marT="45796" marB="45796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80030" marR="91455" marT="45796" marB="457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12DD239E-17DB-9F4F-9AB0-8DCD34000643}"/>
              </a:ext>
            </a:extLst>
          </p:cNvPr>
          <p:cNvGraphicFramePr>
            <a:graphicFrameLocks noGrp="1"/>
          </p:cNvGraphicFramePr>
          <p:nvPr/>
        </p:nvGraphicFramePr>
        <p:xfrm>
          <a:off x="782638" y="2806700"/>
          <a:ext cx="6172200" cy="395288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881436">
                  <a:extLst>
                    <a:ext uri="{9D8B030D-6E8A-4147-A177-3AD203B41FA5}">
                      <a16:colId xmlns:a16="http://schemas.microsoft.com/office/drawing/2014/main" val="3707132969"/>
                    </a:ext>
                  </a:extLst>
                </a:gridCol>
                <a:gridCol w="881436">
                  <a:extLst>
                    <a:ext uri="{9D8B030D-6E8A-4147-A177-3AD203B41FA5}">
                      <a16:colId xmlns:a16="http://schemas.microsoft.com/office/drawing/2014/main" val="329990534"/>
                    </a:ext>
                  </a:extLst>
                </a:gridCol>
                <a:gridCol w="720118">
                  <a:extLst>
                    <a:ext uri="{9D8B030D-6E8A-4147-A177-3AD203B41FA5}">
                      <a16:colId xmlns:a16="http://schemas.microsoft.com/office/drawing/2014/main" val="4013429146"/>
                    </a:ext>
                  </a:extLst>
                </a:gridCol>
                <a:gridCol w="720118">
                  <a:extLst>
                    <a:ext uri="{9D8B030D-6E8A-4147-A177-3AD203B41FA5}">
                      <a16:colId xmlns:a16="http://schemas.microsoft.com/office/drawing/2014/main" val="2721506405"/>
                    </a:ext>
                  </a:extLst>
                </a:gridCol>
                <a:gridCol w="881436">
                  <a:extLst>
                    <a:ext uri="{9D8B030D-6E8A-4147-A177-3AD203B41FA5}">
                      <a16:colId xmlns:a16="http://schemas.microsoft.com/office/drawing/2014/main" val="1268824840"/>
                    </a:ext>
                  </a:extLst>
                </a:gridCol>
                <a:gridCol w="2087655">
                  <a:extLst>
                    <a:ext uri="{9D8B030D-6E8A-4147-A177-3AD203B41FA5}">
                      <a16:colId xmlns:a16="http://schemas.microsoft.com/office/drawing/2014/main" val="3680128344"/>
                    </a:ext>
                  </a:extLst>
                </a:gridCol>
              </a:tblGrid>
              <a:tr h="3952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Time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5" marR="91455" marT="45528" marB="45528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L1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5" marR="91455" marT="45528" marB="455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L2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5" marR="91455" marT="45528" marB="4552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L3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5" marR="91455" marT="45528" marB="4552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L4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5" marR="91455" marT="45528" marB="45528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80030" marR="91455" marT="45528" marB="455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359959"/>
                  </a:ext>
                </a:extLst>
              </a:tr>
            </a:tbl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C1EBA0C2-A543-D44E-8C24-388F53D7BC86}"/>
              </a:ext>
            </a:extLst>
          </p:cNvPr>
          <p:cNvGraphicFramePr>
            <a:graphicFrameLocks noGrp="1"/>
          </p:cNvGraphicFramePr>
          <p:nvPr/>
        </p:nvGraphicFramePr>
        <p:xfrm>
          <a:off x="784225" y="5943600"/>
          <a:ext cx="6172200" cy="396875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881436">
                  <a:extLst>
                    <a:ext uri="{9D8B030D-6E8A-4147-A177-3AD203B41FA5}">
                      <a16:colId xmlns:a16="http://schemas.microsoft.com/office/drawing/2014/main" val="522163523"/>
                    </a:ext>
                  </a:extLst>
                </a:gridCol>
                <a:gridCol w="881436">
                  <a:extLst>
                    <a:ext uri="{9D8B030D-6E8A-4147-A177-3AD203B41FA5}">
                      <a16:colId xmlns:a16="http://schemas.microsoft.com/office/drawing/2014/main" val="4249594611"/>
                    </a:ext>
                  </a:extLst>
                </a:gridCol>
                <a:gridCol w="720118">
                  <a:extLst>
                    <a:ext uri="{9D8B030D-6E8A-4147-A177-3AD203B41FA5}">
                      <a16:colId xmlns:a16="http://schemas.microsoft.com/office/drawing/2014/main" val="3163261486"/>
                    </a:ext>
                  </a:extLst>
                </a:gridCol>
                <a:gridCol w="720118">
                  <a:extLst>
                    <a:ext uri="{9D8B030D-6E8A-4147-A177-3AD203B41FA5}">
                      <a16:colId xmlns:a16="http://schemas.microsoft.com/office/drawing/2014/main" val="3630448925"/>
                    </a:ext>
                  </a:extLst>
                </a:gridCol>
                <a:gridCol w="881436">
                  <a:extLst>
                    <a:ext uri="{9D8B030D-6E8A-4147-A177-3AD203B41FA5}">
                      <a16:colId xmlns:a16="http://schemas.microsoft.com/office/drawing/2014/main" val="1487841549"/>
                    </a:ext>
                  </a:extLst>
                </a:gridCol>
                <a:gridCol w="2087655">
                  <a:extLst>
                    <a:ext uri="{9D8B030D-6E8A-4147-A177-3AD203B41FA5}">
                      <a16:colId xmlns:a16="http://schemas.microsoft.com/office/drawing/2014/main" val="2767700503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5" marR="91455" marT="45796" marB="45796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5" marR="91455" marT="45796" marB="457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5" marR="91455" marT="45796" marB="4579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5" marR="91455" marT="45796" marB="4579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  <a:sym typeface="Wingdings" panose="05000000000000000000" pitchFamily="2" charset="2"/>
                        </a:rPr>
                        <a:t>-&gt;0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5" marR="91455" marT="45796" marB="45796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 (from L4)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80030" marR="91455" marT="45796" marB="457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8655223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A6337F92-FAD9-1944-974B-53D85CECA56B}"/>
              </a:ext>
            </a:extLst>
          </p:cNvPr>
          <p:cNvGraphicFramePr>
            <a:graphicFrameLocks noGrp="1"/>
          </p:cNvGraphicFramePr>
          <p:nvPr/>
        </p:nvGraphicFramePr>
        <p:xfrm>
          <a:off x="787400" y="5541963"/>
          <a:ext cx="6172200" cy="395287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881436">
                  <a:extLst>
                    <a:ext uri="{9D8B030D-6E8A-4147-A177-3AD203B41FA5}">
                      <a16:colId xmlns:a16="http://schemas.microsoft.com/office/drawing/2014/main" val="2510902010"/>
                    </a:ext>
                  </a:extLst>
                </a:gridCol>
                <a:gridCol w="881436">
                  <a:extLst>
                    <a:ext uri="{9D8B030D-6E8A-4147-A177-3AD203B41FA5}">
                      <a16:colId xmlns:a16="http://schemas.microsoft.com/office/drawing/2014/main" val="3903430281"/>
                    </a:ext>
                  </a:extLst>
                </a:gridCol>
                <a:gridCol w="720118">
                  <a:extLst>
                    <a:ext uri="{9D8B030D-6E8A-4147-A177-3AD203B41FA5}">
                      <a16:colId xmlns:a16="http://schemas.microsoft.com/office/drawing/2014/main" val="1583893600"/>
                    </a:ext>
                  </a:extLst>
                </a:gridCol>
                <a:gridCol w="720118">
                  <a:extLst>
                    <a:ext uri="{9D8B030D-6E8A-4147-A177-3AD203B41FA5}">
                      <a16:colId xmlns:a16="http://schemas.microsoft.com/office/drawing/2014/main" val="2189385944"/>
                    </a:ext>
                  </a:extLst>
                </a:gridCol>
                <a:gridCol w="881436">
                  <a:extLst>
                    <a:ext uri="{9D8B030D-6E8A-4147-A177-3AD203B41FA5}">
                      <a16:colId xmlns:a16="http://schemas.microsoft.com/office/drawing/2014/main" val="3793633149"/>
                    </a:ext>
                  </a:extLst>
                </a:gridCol>
                <a:gridCol w="2087655">
                  <a:extLst>
                    <a:ext uri="{9D8B030D-6E8A-4147-A177-3AD203B41FA5}">
                      <a16:colId xmlns:a16="http://schemas.microsoft.com/office/drawing/2014/main" val="1927098650"/>
                    </a:ext>
                  </a:extLst>
                </a:gridCol>
              </a:tblGrid>
              <a:tr h="39528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5" marR="91455" marT="45528" marB="45528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5-&gt;0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5" marR="91455" marT="45528" marB="455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5" marR="91455" marT="45528" marB="4552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5" marR="91455" marT="45528" marB="4552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5" marR="91455" marT="45528" marB="45528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 (from L1)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80030" marR="91455" marT="45528" marB="455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8443110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C662F4E2-281F-1947-A06E-E6F4A3691A61}"/>
              </a:ext>
            </a:extLst>
          </p:cNvPr>
          <p:cNvGraphicFramePr>
            <a:graphicFrameLocks noGrp="1"/>
          </p:cNvGraphicFramePr>
          <p:nvPr/>
        </p:nvGraphicFramePr>
        <p:xfrm>
          <a:off x="784225" y="5148263"/>
          <a:ext cx="6172200" cy="395287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881436">
                  <a:extLst>
                    <a:ext uri="{9D8B030D-6E8A-4147-A177-3AD203B41FA5}">
                      <a16:colId xmlns:a16="http://schemas.microsoft.com/office/drawing/2014/main" val="3616671860"/>
                    </a:ext>
                  </a:extLst>
                </a:gridCol>
                <a:gridCol w="881436">
                  <a:extLst>
                    <a:ext uri="{9D8B030D-6E8A-4147-A177-3AD203B41FA5}">
                      <a16:colId xmlns:a16="http://schemas.microsoft.com/office/drawing/2014/main" val="1130985831"/>
                    </a:ext>
                  </a:extLst>
                </a:gridCol>
                <a:gridCol w="720118">
                  <a:extLst>
                    <a:ext uri="{9D8B030D-6E8A-4147-A177-3AD203B41FA5}">
                      <a16:colId xmlns:a16="http://schemas.microsoft.com/office/drawing/2014/main" val="3454734122"/>
                    </a:ext>
                  </a:extLst>
                </a:gridCol>
                <a:gridCol w="720118">
                  <a:extLst>
                    <a:ext uri="{9D8B030D-6E8A-4147-A177-3AD203B41FA5}">
                      <a16:colId xmlns:a16="http://schemas.microsoft.com/office/drawing/2014/main" val="951207980"/>
                    </a:ext>
                  </a:extLst>
                </a:gridCol>
                <a:gridCol w="881436">
                  <a:extLst>
                    <a:ext uri="{9D8B030D-6E8A-4147-A177-3AD203B41FA5}">
                      <a16:colId xmlns:a16="http://schemas.microsoft.com/office/drawing/2014/main" val="3858947620"/>
                    </a:ext>
                  </a:extLst>
                </a:gridCol>
                <a:gridCol w="2087655">
                  <a:extLst>
                    <a:ext uri="{9D8B030D-6E8A-4147-A177-3AD203B41FA5}">
                      <a16:colId xmlns:a16="http://schemas.microsoft.com/office/drawing/2014/main" val="3880466734"/>
                    </a:ext>
                  </a:extLst>
                </a:gridCol>
              </a:tblGrid>
              <a:tr h="39528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5" marR="91455" marT="45528" marB="45528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5" marR="91455" marT="45528" marB="455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5" marR="91455" marT="45528" marB="4552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5" marR="91455" marT="45528" marB="4552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5" marR="91455" marT="45528" marB="45528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80030" marR="91455" marT="45528" marB="455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0798319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C0A3D4AD-BA98-6D44-BEA6-8A9B272B849D}"/>
              </a:ext>
            </a:extLst>
          </p:cNvPr>
          <p:cNvGraphicFramePr>
            <a:graphicFrameLocks noGrp="1"/>
          </p:cNvGraphicFramePr>
          <p:nvPr/>
        </p:nvGraphicFramePr>
        <p:xfrm>
          <a:off x="784225" y="3956050"/>
          <a:ext cx="6172200" cy="1189038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881436">
                  <a:extLst>
                    <a:ext uri="{9D8B030D-6E8A-4147-A177-3AD203B41FA5}">
                      <a16:colId xmlns:a16="http://schemas.microsoft.com/office/drawing/2014/main" val="1988998427"/>
                    </a:ext>
                  </a:extLst>
                </a:gridCol>
                <a:gridCol w="881436">
                  <a:extLst>
                    <a:ext uri="{9D8B030D-6E8A-4147-A177-3AD203B41FA5}">
                      <a16:colId xmlns:a16="http://schemas.microsoft.com/office/drawing/2014/main" val="3578978651"/>
                    </a:ext>
                  </a:extLst>
                </a:gridCol>
                <a:gridCol w="720118">
                  <a:extLst>
                    <a:ext uri="{9D8B030D-6E8A-4147-A177-3AD203B41FA5}">
                      <a16:colId xmlns:a16="http://schemas.microsoft.com/office/drawing/2014/main" val="1108085736"/>
                    </a:ext>
                  </a:extLst>
                </a:gridCol>
                <a:gridCol w="720118">
                  <a:extLst>
                    <a:ext uri="{9D8B030D-6E8A-4147-A177-3AD203B41FA5}">
                      <a16:colId xmlns:a16="http://schemas.microsoft.com/office/drawing/2014/main" val="3147743961"/>
                    </a:ext>
                  </a:extLst>
                </a:gridCol>
                <a:gridCol w="881436">
                  <a:extLst>
                    <a:ext uri="{9D8B030D-6E8A-4147-A177-3AD203B41FA5}">
                      <a16:colId xmlns:a16="http://schemas.microsoft.com/office/drawing/2014/main" val="164790969"/>
                    </a:ext>
                  </a:extLst>
                </a:gridCol>
                <a:gridCol w="2087655">
                  <a:extLst>
                    <a:ext uri="{9D8B030D-6E8A-4147-A177-3AD203B41FA5}">
                      <a16:colId xmlns:a16="http://schemas.microsoft.com/office/drawing/2014/main" val="2572496986"/>
                    </a:ext>
                  </a:extLst>
                </a:gridCol>
              </a:tblGrid>
              <a:tr h="3963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5" marR="91455" marT="45735" marB="45735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5" marR="91455" marT="45735" marB="457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5" marR="91455" marT="45735" marB="4573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5" marR="91455" marT="45735" marB="4573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5" marR="91455" marT="45735" marB="45735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80030" marR="91455" marT="45735" marB="457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6083074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5" marR="91455" marT="45735" marB="45735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5" marR="91455" marT="45735" marB="457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5" marR="91455" marT="45735" marB="4573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5" marR="91455" marT="45735" marB="4573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5" marR="91455" marT="45735" marB="45735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80030" marR="91455" marT="45735" marB="457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1997050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5" marR="91455" marT="45735" marB="45735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5" marR="91455" marT="45735" marB="457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5" marR="91455" marT="45735" marB="4573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5" marR="91455" marT="45735" marB="4573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5" marR="91455" marT="45735" marB="45735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80030" marR="91455" marT="45735" marB="457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5788143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DC42262F-9A63-9B4F-A69F-66011EDDF27F}"/>
              </a:ext>
            </a:extLst>
          </p:cNvPr>
          <p:cNvGraphicFramePr>
            <a:graphicFrameLocks noGrp="1"/>
          </p:cNvGraphicFramePr>
          <p:nvPr/>
        </p:nvGraphicFramePr>
        <p:xfrm>
          <a:off x="784225" y="3581400"/>
          <a:ext cx="6172200" cy="396875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881436">
                  <a:extLst>
                    <a:ext uri="{9D8B030D-6E8A-4147-A177-3AD203B41FA5}">
                      <a16:colId xmlns:a16="http://schemas.microsoft.com/office/drawing/2014/main" val="315058156"/>
                    </a:ext>
                  </a:extLst>
                </a:gridCol>
                <a:gridCol w="881436">
                  <a:extLst>
                    <a:ext uri="{9D8B030D-6E8A-4147-A177-3AD203B41FA5}">
                      <a16:colId xmlns:a16="http://schemas.microsoft.com/office/drawing/2014/main" val="4287840992"/>
                    </a:ext>
                  </a:extLst>
                </a:gridCol>
                <a:gridCol w="720118">
                  <a:extLst>
                    <a:ext uri="{9D8B030D-6E8A-4147-A177-3AD203B41FA5}">
                      <a16:colId xmlns:a16="http://schemas.microsoft.com/office/drawing/2014/main" val="2776639431"/>
                    </a:ext>
                  </a:extLst>
                </a:gridCol>
                <a:gridCol w="720118">
                  <a:extLst>
                    <a:ext uri="{9D8B030D-6E8A-4147-A177-3AD203B41FA5}">
                      <a16:colId xmlns:a16="http://schemas.microsoft.com/office/drawing/2014/main" val="2984931470"/>
                    </a:ext>
                  </a:extLst>
                </a:gridCol>
                <a:gridCol w="881436">
                  <a:extLst>
                    <a:ext uri="{9D8B030D-6E8A-4147-A177-3AD203B41FA5}">
                      <a16:colId xmlns:a16="http://schemas.microsoft.com/office/drawing/2014/main" val="222967373"/>
                    </a:ext>
                  </a:extLst>
                </a:gridCol>
                <a:gridCol w="2087655">
                  <a:extLst>
                    <a:ext uri="{9D8B030D-6E8A-4147-A177-3AD203B41FA5}">
                      <a16:colId xmlns:a16="http://schemas.microsoft.com/office/drawing/2014/main" val="3617428019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5" marR="91455" marT="45796" marB="45796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5" marR="91455" marT="45796" marB="457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5" marR="91455" marT="45796" marB="4579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5" marR="91455" marT="45796" marB="4579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5" marR="91455" marT="45796" marB="45796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80030" marR="91455" marT="45796" marB="457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315187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5">
            <a:extLst>
              <a:ext uri="{FF2B5EF4-FFF2-40B4-BE49-F238E27FC236}">
                <a16:creationId xmlns:a16="http://schemas.microsoft.com/office/drawing/2014/main" id="{1D6DE665-4490-0145-8C0A-924ED56DB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F813CFE-0E9A-4343-BACC-E5C4B760E6BE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997F099E-1BFB-6E4A-BCF8-4A69266607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732338"/>
          </a:xfrm>
        </p:spPr>
        <p:txBody>
          <a:bodyPr lIns="90487" tIns="44450" rIns="90487" bIns="44450"/>
          <a:lstStyle/>
          <a:p>
            <a:r>
              <a:rPr lang="en-US" altLang="zh-CN">
                <a:ea typeface="宋体" panose="02010600030101010101" pitchFamily="2" charset="-122"/>
              </a:rPr>
              <a:t>Scalable Read (</a:t>
            </a:r>
            <a:r>
              <a:rPr lang="en-US" altLang="zh-CN">
                <a:latin typeface="Consolas" panose="020B0609020204030204" pitchFamily="49" charset="0"/>
                <a:ea typeface="宋体" panose="02010600030101010101" pitchFamily="2" charset="-122"/>
              </a:rPr>
              <a:t>get</a:t>
            </a:r>
            <a:r>
              <a:rPr lang="en-US" altLang="zh-CN">
                <a:ea typeface="宋体" panose="02010600030101010101" pitchFamily="2" charset="-122"/>
              </a:rPr>
              <a:t>)</a:t>
            </a:r>
          </a:p>
          <a:p>
            <a:pPr lvl="1">
              <a:spcAft>
                <a:spcPts val="600"/>
              </a:spcAft>
            </a:pPr>
            <a:r>
              <a:rPr lang="en-US" altLang="zh-CN">
                <a:ea typeface="宋体" panose="02010600030101010101" pitchFamily="2" charset="-122"/>
              </a:rPr>
              <a:t>Read global counter exclusively via the global lock</a:t>
            </a:r>
          </a:p>
          <a:p>
            <a:pPr>
              <a:spcBef>
                <a:spcPts val="1200"/>
              </a:spcBef>
            </a:pPr>
            <a:r>
              <a:rPr lang="en-US" altLang="zh-CN">
                <a:ea typeface="宋体" panose="02010600030101010101" pitchFamily="2" charset="-122"/>
              </a:rPr>
              <a:t>Exact (non-scalable) Read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Acquire all the local locks and the global lock</a:t>
            </a:r>
          </a:p>
          <a:p>
            <a:pPr lvl="1">
              <a:spcAft>
                <a:spcPts val="600"/>
              </a:spcAft>
            </a:pPr>
            <a:r>
              <a:rPr lang="en-US" altLang="zh-CN">
                <a:ea typeface="宋体" panose="02010600030101010101" pitchFamily="2" charset="-122"/>
              </a:rPr>
              <a:t>Add up the local counters and the global counter</a:t>
            </a:r>
          </a:p>
          <a:p>
            <a:pPr>
              <a:spcBef>
                <a:spcPts val="1200"/>
              </a:spcBef>
            </a:pPr>
            <a:r>
              <a:rPr lang="en-US" altLang="zh-CN">
                <a:ea typeface="宋体" panose="02010600030101010101" pitchFamily="2" charset="-122"/>
              </a:rPr>
              <a:t>How to set the sloppiness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Smaller S: more precise and more non-scalable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Bigger S: more imprecise and more scalable </a:t>
            </a:r>
          </a:p>
        </p:txBody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4A9ED9CF-8C2D-2244-9AE6-EEF708730F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Sloppy Counter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5">
            <a:extLst>
              <a:ext uri="{FF2B5EF4-FFF2-40B4-BE49-F238E27FC236}">
                <a16:creationId xmlns:a16="http://schemas.microsoft.com/office/drawing/2014/main" id="{8827FD19-793F-2444-8CB6-C81F8DA1E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19CD29F-F657-5743-977A-5406AC6DBF9A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5D5BC957-79E8-4D4A-B981-F90DC310E4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732338"/>
          </a:xfrm>
        </p:spPr>
        <p:txBody>
          <a:bodyPr lIns="90487" tIns="44450" rIns="90487" bIns="44450"/>
          <a:lstStyle/>
          <a:p>
            <a:r>
              <a:rPr lang="en-US" altLang="zh-CN">
                <a:ea typeface="宋体" panose="02010600030101010101" pitchFamily="2" charset="-122"/>
              </a:rPr>
              <a:t>A machine with 4 CPUs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S = 5</a:t>
            </a:r>
            <a:endParaRPr lang="en-US" altLang="zh-CN" b="1">
              <a:ea typeface="宋体" panose="02010600030101010101" pitchFamily="2" charset="-122"/>
            </a:endParaRPr>
          </a:p>
          <a:p>
            <a:pPr lvl="1"/>
            <a:endParaRPr lang="en-US" altLang="zh-CN">
              <a:ea typeface="宋体" panose="02010600030101010101" pitchFamily="2" charset="-122"/>
            </a:endParaRPr>
          </a:p>
          <a:p>
            <a:pPr lvl="1"/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11C3F444-46F4-FA4B-A7B5-1C140C07E4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Example</a:t>
            </a:r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C33E856-695E-2340-9010-A5AA39684627}"/>
              </a:ext>
            </a:extLst>
          </p:cNvPr>
          <p:cNvGraphicFramePr>
            <a:graphicFrameLocks noGrp="1"/>
          </p:cNvGraphicFramePr>
          <p:nvPr/>
        </p:nvGraphicFramePr>
        <p:xfrm>
          <a:off x="533400" y="2743200"/>
          <a:ext cx="5400675" cy="3297238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7200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002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7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Time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1" marR="91451" marT="45724" marB="45724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L1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1" marR="91451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L2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1" marR="91451" marT="45724" marB="4572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L3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1" marR="91451" marT="45724" marB="4572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L4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1" marR="91451" marT="45724" marB="45724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80023" marR="91451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1" marR="91451" marT="45724" marB="45724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1" marR="91451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1" marR="91451" marT="45724" marB="45724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1" marR="91451" marT="45724" marB="45724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1" marR="91451" marT="45724" marB="45724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80023" marR="91451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1" marR="91451" marT="45724" marB="45724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1" marR="91451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1" marR="91451" marT="45724" marB="4572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1" marR="91451" marT="45724" marB="4572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1" marR="91451" marT="45724" marB="45724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80023" marR="91451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1" marR="91451" marT="45724" marB="45724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1" marR="91451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1" marR="91451" marT="45724" marB="4572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1" marR="91451" marT="45724" marB="4572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1" marR="91451" marT="45724" marB="45724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80023" marR="91451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1" marR="91451" marT="45724" marB="45724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1" marR="91451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1" marR="91451" marT="45724" marB="4572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1" marR="91451" marT="45724" marB="4572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1" marR="91451" marT="45724" marB="45724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80023" marR="91451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1" marR="91451" marT="45724" marB="45724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1" marR="91451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1" marR="91451" marT="45724" marB="4572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1" marR="91451" marT="45724" marB="4572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1" marR="91451" marT="45724" marB="45724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80023" marR="91451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1" marR="91451" marT="45724" marB="45724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1" marR="91451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1" marR="91451" marT="45724" marB="4572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1" marR="91451" marT="45724" marB="4572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1" marR="91451" marT="45724" marB="45724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80023" marR="91451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1" marR="91451" marT="45724" marB="45724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5-&gt;0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1" marR="91451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1" marR="91451" marT="45724" marB="4572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1" marR="91451" marT="45724" marB="4572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1" marR="91451" marT="45724" marB="45724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 (from L1)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80023" marR="91451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7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1" marR="91451" marT="45724" marB="45724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1" marR="91451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1" marR="91451" marT="45724" marB="4572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1" marR="91451" marT="45724" marB="4572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  <a:sym typeface="Wingdings" panose="05000000000000000000" pitchFamily="2" charset="2"/>
                        </a:rPr>
                        <a:t>-&gt;0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1" marR="91451" marT="45724" marB="45724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 (from L4)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80023" marR="91451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CC9777BF-400D-4340-96D9-FE22CD010157}"/>
              </a:ext>
            </a:extLst>
          </p:cNvPr>
          <p:cNvGraphicFramePr>
            <a:graphicFrameLocks/>
          </p:cNvGraphicFramePr>
          <p:nvPr/>
        </p:nvGraphicFramePr>
        <p:xfrm>
          <a:off x="4495800" y="1465263"/>
          <a:ext cx="4876800" cy="3886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灯片编号占位符 5">
            <a:extLst>
              <a:ext uri="{FF2B5EF4-FFF2-40B4-BE49-F238E27FC236}">
                <a16:creationId xmlns:a16="http://schemas.microsoft.com/office/drawing/2014/main" id="{2E690311-C065-014D-9967-8DDF14D69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95F2B1B-DFE3-7245-AC4E-9FEC4FA3E1AF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58CE4571-DBD3-4440-A61F-80CF1CF00E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732338"/>
          </a:xfrm>
        </p:spPr>
        <p:txBody>
          <a:bodyPr lIns="90487" tIns="44450" rIns="90487" bIns="44450"/>
          <a:lstStyle/>
          <a:p>
            <a:r>
              <a:rPr lang="en-US" altLang="zh-CN">
                <a:ea typeface="宋体" panose="02010600030101010101" pitchFamily="2" charset="-122"/>
              </a:rPr>
              <a:t>A machine with 4 CPUs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Each thread adds the counter 1 million times</a:t>
            </a:r>
          </a:p>
          <a:p>
            <a:pPr lvl="1"/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8688DA45-6B40-C847-A567-C065DA779F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Example</a:t>
            </a:r>
            <a:endParaRPr lang="zh-CN" altLang="en-US">
              <a:ea typeface="宋体" panose="02010600030101010101" pitchFamily="2" charset="-122"/>
            </a:endParaRPr>
          </a:p>
        </p:txBody>
      </p:sp>
      <p:pic>
        <p:nvPicPr>
          <p:cNvPr id="32773" name="Picture 1">
            <a:extLst>
              <a:ext uri="{FF2B5EF4-FFF2-40B4-BE49-F238E27FC236}">
                <a16:creationId xmlns:a16="http://schemas.microsoft.com/office/drawing/2014/main" id="{AB604125-A577-2C4F-BBC0-66C1D121B3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700" y="2709863"/>
            <a:ext cx="4800600" cy="362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5">
            <a:extLst>
              <a:ext uri="{FF2B5EF4-FFF2-40B4-BE49-F238E27FC236}">
                <a16:creationId xmlns:a16="http://schemas.microsoft.com/office/drawing/2014/main" id="{4A918EE9-D3E4-9E4B-888D-37817EBA4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F62F0A1-1E61-FA43-8824-B4E3F849D321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AB6777D6-EC78-5349-96A1-A975F53457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Sloppy Counter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4820" name="Rectangle 2">
            <a:extLst>
              <a:ext uri="{FF2B5EF4-FFF2-40B4-BE49-F238E27FC236}">
                <a16:creationId xmlns:a16="http://schemas.microsoft.com/office/drawing/2014/main" id="{4CB898CE-5E08-4B43-9724-55C59E39C1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470900" cy="438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typedef struct __counter_t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int             global        // global count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pthread_mutex_t glock;        // global lock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int             local[NCPUS]; // local counter (per cpu)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pthread_mutex_t llock[NCPUS]; // ... and locks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int             threshold;    // update frequency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} counter_t;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灯片编号占位符 5">
            <a:extLst>
              <a:ext uri="{FF2B5EF4-FFF2-40B4-BE49-F238E27FC236}">
                <a16:creationId xmlns:a16="http://schemas.microsoft.com/office/drawing/2014/main" id="{550725A7-9F91-264A-B0A9-3916CC15B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FE9E616-1F4E-3540-8F27-12E9AC3B4F61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3A1D049A-065D-8C40-9067-FC4D7ED238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Sloppy Counter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6868" name="Rectangle 2">
            <a:extLst>
              <a:ext uri="{FF2B5EF4-FFF2-40B4-BE49-F238E27FC236}">
                <a16:creationId xmlns:a16="http://schemas.microsoft.com/office/drawing/2014/main" id="{9EBFD9CF-A449-FA41-8AB7-AC52FEE527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470900" cy="438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// init: record threshold, init locks, init values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//       if all local counts and global count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void init (counter_t *c, int threshold)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c-&gt;threshold = threshold;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c-&gt;global = 0;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pthread_mutex_init(&amp;c-&gt;glock, NULL);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int i;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for (i = 0; i &lt; NCPUS; i++)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   c-&gt;local[i] = 0;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   pthread_mutex_init(c-&gt;llock[i], NULL);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灯片编号占位符 5">
            <a:extLst>
              <a:ext uri="{FF2B5EF4-FFF2-40B4-BE49-F238E27FC236}">
                <a16:creationId xmlns:a16="http://schemas.microsoft.com/office/drawing/2014/main" id="{1D7DE2F1-64F7-ED41-AB89-4E94C9B3A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1DE570E-7C7A-0C4E-9956-78EDEE431B59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06D75F09-B614-D549-B03A-97E41C2C13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Sloppy Counter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8916" name="Rectangle 2">
            <a:extLst>
              <a:ext uri="{FF2B5EF4-FFF2-40B4-BE49-F238E27FC236}">
                <a16:creationId xmlns:a16="http://schemas.microsoft.com/office/drawing/2014/main" id="{9EEC9F6A-E57A-0E4A-A11D-972BB76187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583613" cy="438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// update: usually, just grab local lock and update local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//         amount once local count has risen by ‘threshold’,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//         grab global lock and transfer local values to it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void update (counter_t *c, int threadID, int amt)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int cpu = threadID % NCPUS;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pthread_mutex_lock(&amp;c-&gt;llock[cpu]);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c-&gt;local[cpu] += amt;                // assumes amt &gt; 0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if (c-&gt;local[cpu] &gt;= c-&gt;threshold) { // transfer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   pthread_mutex_lock(&amp;c-&gt;glock);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   c-&gt;global += c-&gt;local[cpu];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   pthread_mutex_unlock(&amp;c-&gt;glock);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   c-&gt;local[cpu] = 0;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pthread_mutex_unlock(&amp;c-&gt;llock[cpu]);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zh-CN" sz="2000" b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灯片编号占位符 5">
            <a:extLst>
              <a:ext uri="{FF2B5EF4-FFF2-40B4-BE49-F238E27FC236}">
                <a16:creationId xmlns:a16="http://schemas.microsoft.com/office/drawing/2014/main" id="{7094A41A-987A-394D-A853-8827916EA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20B96B1-A13A-4E42-93A5-4BF67EA1153C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3F06BCB2-59F1-E140-A1FF-2CA8BC7025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Sloppy Counter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0964" name="Rectangle 2">
            <a:extLst>
              <a:ext uri="{FF2B5EF4-FFF2-40B4-BE49-F238E27FC236}">
                <a16:creationId xmlns:a16="http://schemas.microsoft.com/office/drawing/2014/main" id="{F9BDDE6E-7314-074B-A8F4-9AD2EBE4DF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583613" cy="438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// get: just return global amount (which may not be perfect)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int get (counter_t *c)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pthread_mutex_lock(&amp;c-&gt;glock);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int val = c-&gt;global;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pthread_mutex_unlock(&amp;c-&gt;glock);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return val; // only approximate!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zh-CN" sz="2000" b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>
            <a:extLst>
              <a:ext uri="{FF2B5EF4-FFF2-40B4-BE49-F238E27FC236}">
                <a16:creationId xmlns:a16="http://schemas.microsoft.com/office/drawing/2014/main" id="{43370A86-641C-B249-AC8A-1AA233271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5A76313-AE23-2547-B8D6-E4722D39D93E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0D296372-AC99-B34A-80A5-7F523B74DA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7924800" cy="4732338"/>
          </a:xfrm>
        </p:spPr>
        <p:txBody>
          <a:bodyPr lIns="90487" tIns="44450" rIns="90487" bIns="44450"/>
          <a:lstStyle/>
          <a:p>
            <a:r>
              <a:rPr lang="en-US" altLang="zh-CN">
                <a:ea typeface="宋体" panose="02010600030101010101" pitchFamily="2" charset="-122"/>
              </a:rPr>
              <a:t>We have introduced how to protect a </a:t>
            </a:r>
            <a:r>
              <a:rPr lang="en-US" altLang="zh-CN" b="1">
                <a:ea typeface="宋体" panose="02010600030101010101" pitchFamily="2" charset="-122"/>
              </a:rPr>
              <a:t>critical section</a:t>
            </a:r>
            <a:r>
              <a:rPr lang="en-US" altLang="zh-CN">
                <a:ea typeface="宋体" panose="02010600030101010101" pitchFamily="2" charset="-122"/>
              </a:rPr>
              <a:t> using semaphores. Now we introduce a more basic way – lock</a:t>
            </a:r>
          </a:p>
          <a:p>
            <a:r>
              <a:rPr lang="en-US" altLang="zh-CN">
                <a:ea typeface="宋体" panose="02010600030101010101" pitchFamily="2" charset="-122"/>
              </a:rPr>
              <a:t>Lock is type of variables 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Each lock variable has   </a:t>
            </a:r>
          </a:p>
          <a:p>
            <a:pPr lvl="2"/>
            <a:r>
              <a:rPr lang="en-US" altLang="zh-CN" sz="2400">
                <a:ea typeface="宋体" panose="02010600030101010101" pitchFamily="2" charset="-122"/>
              </a:rPr>
              <a:t>Two states: unlocked or locked</a:t>
            </a:r>
          </a:p>
          <a:p>
            <a:pPr lvl="3"/>
            <a:r>
              <a:rPr lang="en-US" altLang="zh-CN" sz="2400">
                <a:ea typeface="宋体" panose="02010600030101010101" pitchFamily="2" charset="-122"/>
              </a:rPr>
              <a:t>Unlocked: no thread holds the lock (also known as available or free)</a:t>
            </a:r>
          </a:p>
          <a:p>
            <a:pPr lvl="3"/>
            <a:r>
              <a:rPr lang="en-US" altLang="zh-CN" sz="2400">
                <a:ea typeface="宋体" panose="02010600030101010101" pitchFamily="2" charset="-122"/>
              </a:rPr>
              <a:t>Locked: exactly one thread holds the lock (known as acquired or held)</a:t>
            </a:r>
          </a:p>
          <a:p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2D8303B8-B18B-954A-9877-E75C6FA51F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Basic Idea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灯片编号占位符 5">
            <a:extLst>
              <a:ext uri="{FF2B5EF4-FFF2-40B4-BE49-F238E27FC236}">
                <a16:creationId xmlns:a16="http://schemas.microsoft.com/office/drawing/2014/main" id="{365EFF9D-3953-2B42-A4BD-69EC91A6D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B6831BC-CED6-B046-BFF7-9B4DD971C8BB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CFE59B3C-18DA-0B44-A86F-6F5458F130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Simple Linked List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3012" name="Rectangle 2">
            <a:extLst>
              <a:ext uri="{FF2B5EF4-FFF2-40B4-BE49-F238E27FC236}">
                <a16:creationId xmlns:a16="http://schemas.microsoft.com/office/drawing/2014/main" id="{42FCA3A8-D0A9-5345-BACE-1F49B3CA0F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4709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typedef struct __node_t { </a:t>
            </a:r>
            <a:r>
              <a:rPr lang="en-US" altLang="zh-CN" sz="2000" b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basic node structure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int             key;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struct __node_t *next;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} node_t;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zh-CN" sz="2000" b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typedef struct __list_t { </a:t>
            </a:r>
            <a:r>
              <a:rPr lang="en-US" altLang="zh-CN" sz="2000" b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basic list structure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node_t          *head;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sz="2000" b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pthread_mutex_t lock;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} list_t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zh-CN" sz="2000" b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void List_Init(list_t *L)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L-&gt;head = NULL;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zh-CN" sz="2000" b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pthread_mutex_init(&amp;L-&gt;lock, NULL);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zh-CN" sz="2000" b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altLang="zh-CN" sz="2000" b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灯片编号占位符 5">
            <a:extLst>
              <a:ext uri="{FF2B5EF4-FFF2-40B4-BE49-F238E27FC236}">
                <a16:creationId xmlns:a16="http://schemas.microsoft.com/office/drawing/2014/main" id="{3186D5B6-BE6B-B64D-A0ED-957D5AFA4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07C33DF-F301-9E48-B5E8-261D06497BC5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782D682C-CF4A-FE46-91CE-A830B635DE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Simple Linked List (sequential) 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5060" name="Rectangle 2">
            <a:extLst>
              <a:ext uri="{FF2B5EF4-FFF2-40B4-BE49-F238E27FC236}">
                <a16:creationId xmlns:a16="http://schemas.microsoft.com/office/drawing/2014/main" id="{D80BFBA1-79D5-3747-A017-956CC3D1DE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470900" cy="438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ts val="600"/>
              </a:spcBef>
              <a:buFontTx/>
              <a:buNone/>
            </a:pPr>
            <a:r>
              <a:rPr lang="en-US" altLang="zh-CN" b="0">
                <a:latin typeface="Consolas" panose="020B0609020204030204" pitchFamily="49" charset="0"/>
                <a:cs typeface="Consolas" panose="020B0609020204030204" pitchFamily="49" charset="0"/>
              </a:rPr>
              <a:t>void List_Insert(list *L, int key) {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en-US" altLang="zh-CN" b="0">
                <a:latin typeface="Consolas" panose="020B0609020204030204" pitchFamily="49" charset="0"/>
                <a:cs typeface="Consolas" panose="020B0609020204030204" pitchFamily="49" charset="0"/>
              </a:rPr>
              <a:t>   node_t *new = malloc(sizeof(node_t));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en-US" altLang="zh-CN" b="0">
                <a:latin typeface="Consolas" panose="020B0609020204030204" pitchFamily="49" charset="0"/>
                <a:cs typeface="Consolas" panose="020B0609020204030204" pitchFamily="49" charset="0"/>
              </a:rPr>
              <a:t>   new-&gt;key = key; 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en-US" altLang="zh-CN" b="0">
                <a:latin typeface="Consolas" panose="020B0609020204030204" pitchFamily="49" charset="0"/>
                <a:cs typeface="Consolas" panose="020B0609020204030204" pitchFamily="49" charset="0"/>
              </a:rPr>
              <a:t>   new-&gt;next = L-&gt;head; 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en-US" altLang="zh-CN" b="0">
                <a:latin typeface="Consolas" panose="020B0609020204030204" pitchFamily="49" charset="0"/>
                <a:cs typeface="Consolas" panose="020B0609020204030204" pitchFamily="49" charset="0"/>
              </a:rPr>
              <a:t>   L-&gt;head = new;</a:t>
            </a:r>
            <a:endParaRPr lang="en-US" altLang="zh-CN" b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600"/>
              </a:spcBef>
              <a:buFontTx/>
              <a:buNone/>
            </a:pPr>
            <a:r>
              <a:rPr lang="en-US" altLang="zh-CN" b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灯片编号占位符 5">
            <a:extLst>
              <a:ext uri="{FF2B5EF4-FFF2-40B4-BE49-F238E27FC236}">
                <a16:creationId xmlns:a16="http://schemas.microsoft.com/office/drawing/2014/main" id="{16CC790E-F5E0-9745-87F8-C0CE2C313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A3D3001-DF89-1C4C-8DEB-7A681D45D8B5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34BB2962-E210-BF46-B332-557925AFEC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Simple Linked List (concurrent buggy) 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7108" name="Rectangle 2">
            <a:extLst>
              <a:ext uri="{FF2B5EF4-FFF2-40B4-BE49-F238E27FC236}">
                <a16:creationId xmlns:a16="http://schemas.microsoft.com/office/drawing/2014/main" id="{D1A37468-9B33-454C-B2B4-19BFD8C44C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470900" cy="438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ts val="600"/>
              </a:spcBef>
              <a:buFontTx/>
              <a:buNone/>
            </a:pPr>
            <a:r>
              <a:rPr lang="en-US" altLang="zh-CN" b="0">
                <a:latin typeface="Consolas" panose="020B0609020204030204" pitchFamily="49" charset="0"/>
                <a:cs typeface="Consolas" panose="020B0609020204030204" pitchFamily="49" charset="0"/>
              </a:rPr>
              <a:t>void List_Insert(list *L, int key) {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en-US" altLang="zh-CN" b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pthread_mutex_lock(&amp;L-&gt;lock);</a:t>
            </a:r>
            <a:endParaRPr lang="en-US" altLang="zh-CN" b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600"/>
              </a:spcBef>
              <a:buFontTx/>
              <a:buNone/>
            </a:pPr>
            <a:r>
              <a:rPr lang="en-US" altLang="zh-CN" b="0">
                <a:latin typeface="Consolas" panose="020B0609020204030204" pitchFamily="49" charset="0"/>
                <a:cs typeface="Consolas" panose="020B0609020204030204" pitchFamily="49" charset="0"/>
              </a:rPr>
              <a:t>   node_t *new = malloc(sizeof(node_t));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en-US" altLang="zh-CN" b="0">
                <a:latin typeface="Consolas" panose="020B0609020204030204" pitchFamily="49" charset="0"/>
                <a:cs typeface="Consolas" panose="020B0609020204030204" pitchFamily="49" charset="0"/>
              </a:rPr>
              <a:t>   new-&gt;key = key; 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en-US" altLang="zh-CN" b="0">
                <a:latin typeface="Consolas" panose="020B0609020204030204" pitchFamily="49" charset="0"/>
                <a:cs typeface="Consolas" panose="020B0609020204030204" pitchFamily="49" charset="0"/>
              </a:rPr>
              <a:t>   new-&gt;next = L-&gt;head; 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en-US" altLang="zh-CN" b="0">
                <a:latin typeface="Consolas" panose="020B0609020204030204" pitchFamily="49" charset="0"/>
                <a:cs typeface="Consolas" panose="020B0609020204030204" pitchFamily="49" charset="0"/>
              </a:rPr>
              <a:t>   L-&gt;head = new;</a:t>
            </a:r>
            <a:endParaRPr lang="en-US" altLang="zh-CN" b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600"/>
              </a:spcBef>
              <a:buFontTx/>
              <a:buNone/>
            </a:pPr>
            <a:r>
              <a:rPr lang="en-US" altLang="zh-CN" b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pthread_mutex_unlock(&amp;L-&gt;lock);</a:t>
            </a:r>
            <a:endParaRPr lang="en-US" altLang="zh-CN" b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600"/>
              </a:spcBef>
              <a:buFontTx/>
              <a:buNone/>
            </a:pPr>
            <a:r>
              <a:rPr lang="en-US" altLang="zh-CN" b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灯片编号占位符 5">
            <a:extLst>
              <a:ext uri="{FF2B5EF4-FFF2-40B4-BE49-F238E27FC236}">
                <a16:creationId xmlns:a16="http://schemas.microsoft.com/office/drawing/2014/main" id="{BF33805D-93DA-AD4C-A30F-5CE53F092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8FDFE08-E4FA-BD4F-B6FD-8913D032AB08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A80A9703-B8A4-AC45-B4D3-B0A58174A6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Simple Linked List (concurrent still buggy)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9156" name="Rectangle 2">
            <a:extLst>
              <a:ext uri="{FF2B5EF4-FFF2-40B4-BE49-F238E27FC236}">
                <a16:creationId xmlns:a16="http://schemas.microsoft.com/office/drawing/2014/main" id="{B3235F6F-AF0F-8E4A-A2D9-6D7E01FC49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470900" cy="438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int List_Insert(list *L, int key)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zh-CN" sz="2000" b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pthread_mutex_lock(&amp;L-&gt;lock);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node_t *new = malloc(sizeof(node_t));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if (new == NULL)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   perror(“malloc”);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   return -1; </a:t>
            </a:r>
            <a:r>
              <a:rPr lang="en-US" altLang="zh-CN" sz="2000" b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fail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new-&gt;key = key;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new-&gt;next = L-&gt;head;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L-&gt;head = new;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zh-CN" sz="2000" b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pthread_mutex_unlock(&amp;L-&gt;lock);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return 0; </a:t>
            </a:r>
            <a:r>
              <a:rPr lang="en-US" altLang="zh-CN" sz="2000" b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success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灯片编号占位符 5">
            <a:extLst>
              <a:ext uri="{FF2B5EF4-FFF2-40B4-BE49-F238E27FC236}">
                <a16:creationId xmlns:a16="http://schemas.microsoft.com/office/drawing/2014/main" id="{3441EE41-E2A0-DD49-894A-3A03DD2D3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531FE5C-43A2-914D-8E0A-730827795A9B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9C15F54E-F7E0-FB45-A98B-5F5DBC8B39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Simple Linked List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1204" name="Rectangle 2">
            <a:extLst>
              <a:ext uri="{FF2B5EF4-FFF2-40B4-BE49-F238E27FC236}">
                <a16:creationId xmlns:a16="http://schemas.microsoft.com/office/drawing/2014/main" id="{546832EA-039E-AC45-AA42-6D45F2A361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470900" cy="438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int List_Insert(list *L, int key)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zh-CN" sz="2000" b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pthread_mutex_lock(&amp;L-&gt;lock);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node_t *new = malloc(sizeof(node_t));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if (new == NULL)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   perror(“malloc”);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zh-CN" sz="2000" b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pthread_mutex_unlock(&amp;L-&gt;lock);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   return -1; </a:t>
            </a:r>
            <a:r>
              <a:rPr lang="en-US" altLang="zh-CN" sz="2000" b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fail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new-&gt;key = key;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new-&gt;next = L-&gt;head;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L-&gt;head = new;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zh-CN" sz="2000" b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pthread_mutex_unlock(&amp;L-&gt;lock);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return 0; </a:t>
            </a:r>
            <a:r>
              <a:rPr lang="en-US" altLang="zh-CN" sz="2000" b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success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5306FF-05BE-7A4F-96E2-CC9444E530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6763" y="3101975"/>
            <a:ext cx="192563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 dirty="0">
                <a:solidFill>
                  <a:srgbClr val="0000FF"/>
                </a:solidFill>
                <a:latin typeface="FandolSong" pitchFamily="2" charset="-128"/>
              </a:rPr>
              <a:t>exceptional control flow</a:t>
            </a:r>
            <a:endParaRPr lang="zh-CN" altLang="en-US" sz="2000" b="0" dirty="0">
              <a:solidFill>
                <a:srgbClr val="0000FF"/>
              </a:solidFill>
              <a:latin typeface="FandolSong" pitchFamily="2" charset="-128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5DD286-CA6C-564B-93C0-B7001C782B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2971800"/>
            <a:ext cx="4495800" cy="990600"/>
          </a:xfrm>
          <a:prstGeom prst="rect">
            <a:avLst/>
          </a:prstGeom>
          <a:noFill/>
          <a:ln w="28575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 b="0" dirty="0">
              <a:latin typeface="FandolSong" pitchFamily="2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灯片编号占位符 5">
            <a:extLst>
              <a:ext uri="{FF2B5EF4-FFF2-40B4-BE49-F238E27FC236}">
                <a16:creationId xmlns:a16="http://schemas.microsoft.com/office/drawing/2014/main" id="{6F4B2162-39F7-5247-AAFC-D152F1F31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8C1D87B-5E18-D447-B4D8-EB5E08CCAA53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E91C79D2-0F39-AF47-AF94-8747199598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Simple Linked List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3252" name="Rectangle 2">
            <a:extLst>
              <a:ext uri="{FF2B5EF4-FFF2-40B4-BE49-F238E27FC236}">
                <a16:creationId xmlns:a16="http://schemas.microsoft.com/office/drawing/2014/main" id="{9DCEC56C-A4E1-1147-AC8F-C1A698D8E6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470900" cy="438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int List_Lookup(list *L, int key)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zh-CN" sz="2000" b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pthread_mutex_lock(&amp;L-&gt;lock);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node_t *curr = L-&gt;head;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while (curr)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   if (curr-&gt;key == key)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US" altLang="zh-CN" sz="2000" b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pthread_mutex_unlock(&amp;L-&gt;lock);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      return 0; </a:t>
            </a:r>
            <a:r>
              <a:rPr lang="en-US" altLang="zh-CN" sz="2000" b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success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  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   curr = curr-&gt;next;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zh-CN" sz="2000" b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pthread_mutex_unlock(&amp;L-&gt;lock);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return -1; </a:t>
            </a:r>
            <a:r>
              <a:rPr lang="en-US" altLang="zh-CN" sz="2000" b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failure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EECDEE-D73D-AB43-BA70-DB49E503D1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7763" y="3254375"/>
            <a:ext cx="192563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 dirty="0">
                <a:solidFill>
                  <a:srgbClr val="0000FF"/>
                </a:solidFill>
                <a:latin typeface="FandolSong" pitchFamily="2" charset="-128"/>
              </a:rPr>
              <a:t>exceptional control flow</a:t>
            </a:r>
            <a:endParaRPr lang="zh-CN" altLang="en-US" sz="2000" b="0" dirty="0">
              <a:solidFill>
                <a:srgbClr val="0000FF"/>
              </a:solidFill>
              <a:latin typeface="FandolSong" pitchFamily="2" charset="-128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49F44A-4548-4448-B621-B797189BCE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3276600"/>
            <a:ext cx="4495800" cy="685800"/>
          </a:xfrm>
          <a:prstGeom prst="rect">
            <a:avLst/>
          </a:prstGeom>
          <a:noFill/>
          <a:ln w="28575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 b="0" dirty="0">
              <a:latin typeface="FandolSong" pitchFamily="2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灯片编号占位符 5">
            <a:extLst>
              <a:ext uri="{FF2B5EF4-FFF2-40B4-BE49-F238E27FC236}">
                <a16:creationId xmlns:a16="http://schemas.microsoft.com/office/drawing/2014/main" id="{6B64BD18-FF4A-C440-A741-A8BB0F985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71BF679-E3FE-D348-8730-E7154786037B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72C63167-20AE-FB46-8165-2BBEB4D444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2438400"/>
          </a:xfrm>
        </p:spPr>
        <p:txBody>
          <a:bodyPr lIns="90487" tIns="44450" rIns="90487" bIns="44450"/>
          <a:lstStyle/>
          <a:p>
            <a:r>
              <a:rPr lang="en-US" altLang="zh-CN">
                <a:ea typeface="宋体" panose="02010600030101010101" pitchFamily="2" charset="-122"/>
              </a:rPr>
              <a:t>Simple Concurrent Linked List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Use lock to synchronize the whole insert and lookup function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Don’t forget to release the lock for exceptional control flow (error prone)</a:t>
            </a:r>
          </a:p>
        </p:txBody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F5B46D16-9DD6-1241-975C-719E98B9DF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Concurrent Linked Lists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EB86AD2-EB02-0242-A37E-70E25F132035}"/>
              </a:ext>
            </a:extLst>
          </p:cNvPr>
          <p:cNvSpPr/>
          <p:nvPr/>
        </p:nvSpPr>
        <p:spPr>
          <a:xfrm>
            <a:off x="1219200" y="4227513"/>
            <a:ext cx="6705600" cy="12001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altLang="zh-CN" sz="2400" b="0" dirty="0">
                <a:latin typeface="FandolSong" pitchFamily="2" charset="-128"/>
              </a:rPr>
              <a:t>A recent study of Linux kernel patches found that a huge fraction of bugs (nearly 40%) are found on such </a:t>
            </a:r>
            <a:r>
              <a:rPr lang="en-US" altLang="zh-CN" sz="2400" b="0" dirty="0">
                <a:solidFill>
                  <a:srgbClr val="FF0000"/>
                </a:solidFill>
                <a:latin typeface="FandolSong" pitchFamily="2" charset="-128"/>
              </a:rPr>
              <a:t>rarely-taken code paths</a:t>
            </a:r>
            <a:endParaRPr lang="zh-CN" altLang="en-US" sz="2400" b="0" dirty="0">
              <a:solidFill>
                <a:srgbClr val="FF0000"/>
              </a:solidFill>
              <a:latin typeface="FandolSong" pitchFamily="2" charset="-128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灯片编号占位符 5">
            <a:extLst>
              <a:ext uri="{FF2B5EF4-FFF2-40B4-BE49-F238E27FC236}">
                <a16:creationId xmlns:a16="http://schemas.microsoft.com/office/drawing/2014/main" id="{983C279B-B66F-914A-AD07-E2AF7A272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260342C-EC26-0F4E-A2E4-2A7D66093C36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4C13AE3D-5DEE-3646-AD23-2CCA088E53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2438400"/>
          </a:xfrm>
        </p:spPr>
        <p:txBody>
          <a:bodyPr lIns="90487" tIns="44450" rIns="90487" bIns="44450"/>
          <a:lstStyle/>
          <a:p>
            <a:r>
              <a:rPr lang="en-US" altLang="zh-CN">
                <a:ea typeface="宋体" panose="02010600030101010101" pitchFamily="2" charset="-122"/>
              </a:rPr>
              <a:t>Can we avoid calling unlock in the failure path?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List_Insert(): malloc() itself is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thread-safe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List_Lookup(): a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common</a:t>
            </a:r>
            <a:r>
              <a:rPr lang="en-US" altLang="zh-CN">
                <a:ea typeface="宋体" panose="02010600030101010101" pitchFamily="2" charset="-122"/>
              </a:rPr>
              <a:t> exit path</a:t>
            </a:r>
          </a:p>
        </p:txBody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46BA76BB-4E78-844F-BF56-C16FD55027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Concurrent Linked Lists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灯片编号占位符 5">
            <a:extLst>
              <a:ext uri="{FF2B5EF4-FFF2-40B4-BE49-F238E27FC236}">
                <a16:creationId xmlns:a16="http://schemas.microsoft.com/office/drawing/2014/main" id="{08BD4418-5178-F148-B8C1-D2F3E5C33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D140C3F-793D-6D45-B6E7-2FE4F27ADAD7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67F1BAD3-01AA-FC4D-BC1C-3B465A2FC0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Simple Linked List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9396" name="Rectangle 2">
            <a:extLst>
              <a:ext uri="{FF2B5EF4-FFF2-40B4-BE49-F238E27FC236}">
                <a16:creationId xmlns:a16="http://schemas.microsoft.com/office/drawing/2014/main" id="{A5E1692D-08D2-5E4D-9281-F8C4819C11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470900" cy="438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void List_Insert(list *L, int key)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zh-CN" sz="2000" b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synchronization not needed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node_t *new = malloc(sizeof(node_t));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if (new == NULL)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   perror(“malloc”);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   return;</a:t>
            </a:r>
            <a:endParaRPr lang="en-US" altLang="zh-CN" sz="2000" b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new-&gt;key = key; 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zh-CN" sz="800" b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zh-CN" sz="2000" b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just lock critical section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zh-CN" sz="2000" b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pthread_mutex_lock(&amp;L-&gt;lock);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new-&gt;next = L-&gt;head;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L-&gt;head = new;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zh-CN" sz="2000" b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pthread_mutex_unlock(&amp;L-&gt;lock);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灯片编号占位符 5">
            <a:extLst>
              <a:ext uri="{FF2B5EF4-FFF2-40B4-BE49-F238E27FC236}">
                <a16:creationId xmlns:a16="http://schemas.microsoft.com/office/drawing/2014/main" id="{7517A80F-F740-9F42-91A1-4F1285E4C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AAD5129-08A5-C443-92BE-AA664C278F43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0B4BFF10-C5CD-2241-AC91-85FDD3F299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Simple Linked List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1444" name="Rectangle 2">
            <a:extLst>
              <a:ext uri="{FF2B5EF4-FFF2-40B4-BE49-F238E27FC236}">
                <a16:creationId xmlns:a16="http://schemas.microsoft.com/office/drawing/2014/main" id="{785C2F7C-1E14-7C42-B0BC-7408D34EEC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470900" cy="438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int List_Lookup(list *L, int key)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int rv = -1;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zh-CN" sz="2000" b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pthread_mutex_lock(&amp;L-&gt;lock);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node_t *curr = L-&gt;head;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while (curr)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   if (curr-&gt;key == key)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      rv = 0;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      break;</a:t>
            </a:r>
            <a:endParaRPr lang="en-US" altLang="zh-CN" sz="2000" b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  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   curr = curr-&gt;next;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zh-CN" sz="2000" b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pthread_mutex_unlock(&amp;L-&gt;lock);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return rv;</a:t>
            </a:r>
            <a:endParaRPr lang="en-US" altLang="zh-CN" sz="2000" b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5">
            <a:extLst>
              <a:ext uri="{FF2B5EF4-FFF2-40B4-BE49-F238E27FC236}">
                <a16:creationId xmlns:a16="http://schemas.microsoft.com/office/drawing/2014/main" id="{6978ABE0-685B-EC41-8607-806F8A95D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5474452-37C1-F84C-9CE6-5402F9A00DDD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0D0DE97A-6636-7A4A-A31A-FD716F5CDF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Pthread Locks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8196" name="Rectangle 2">
            <a:extLst>
              <a:ext uri="{FF2B5EF4-FFF2-40B4-BE49-F238E27FC236}">
                <a16:creationId xmlns:a16="http://schemas.microsoft.com/office/drawing/2014/main" id="{0319BDEB-9004-994A-9F62-B021D6D56A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588" y="3124200"/>
            <a:ext cx="7897812" cy="302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2200" b="0">
                <a:latin typeface="Consolas" panose="020B0609020204030204" pitchFamily="49" charset="0"/>
                <a:cs typeface="Consolas" panose="020B0609020204030204" pitchFamily="49" charset="0"/>
              </a:rPr>
              <a:t>pthread_mutex_t lock = PTHREAD_MUTEX_INITIALIZER;</a:t>
            </a:r>
          </a:p>
          <a:p>
            <a:pPr>
              <a:buFontTx/>
              <a:buNone/>
            </a:pPr>
            <a:r>
              <a:rPr lang="en-US" altLang="zh-CN" sz="2200" b="0">
                <a:latin typeface="Consolas" panose="020B0609020204030204" pitchFamily="49" charset="0"/>
                <a:cs typeface="Consolas" panose="020B0609020204030204" pitchFamily="49" charset="0"/>
              </a:rPr>
              <a:t>Or </a:t>
            </a:r>
          </a:p>
          <a:p>
            <a:pPr>
              <a:buFontTx/>
              <a:buNone/>
            </a:pPr>
            <a:r>
              <a:rPr lang="en-US" altLang="zh-CN" sz="2200" b="0">
                <a:latin typeface="Consolas" panose="020B0609020204030204" pitchFamily="49" charset="0"/>
                <a:cs typeface="Consolas" panose="020B0609020204030204" pitchFamily="49" charset="0"/>
              </a:rPr>
              <a:t>int rc = pthread_mutex_init(&amp;lock, NULL);</a:t>
            </a:r>
          </a:p>
          <a:p>
            <a:pPr>
              <a:buFontTx/>
              <a:buNone/>
            </a:pPr>
            <a:endParaRPr lang="en-US" altLang="zh-CN" sz="2200" b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Tx/>
              <a:buNone/>
            </a:pPr>
            <a:r>
              <a:rPr lang="en-US" altLang="zh-CN" sz="2200" b="0">
                <a:latin typeface="Consolas" panose="020B0609020204030204" pitchFamily="49" charset="0"/>
                <a:cs typeface="Consolas" panose="020B0609020204030204" pitchFamily="49" charset="0"/>
              </a:rPr>
              <a:t>pthread_mutex_lock(&amp;lock);</a:t>
            </a:r>
          </a:p>
          <a:p>
            <a:pPr>
              <a:buFontTx/>
              <a:buNone/>
            </a:pPr>
            <a:r>
              <a:rPr lang="en-US" altLang="zh-CN" sz="2200" b="0">
                <a:latin typeface="Consolas" panose="020B0609020204030204" pitchFamily="49" charset="0"/>
                <a:cs typeface="Consolas" panose="020B0609020204030204" pitchFamily="49" charset="0"/>
              </a:rPr>
              <a:t>balance = balance + 1;</a:t>
            </a:r>
          </a:p>
          <a:p>
            <a:pPr>
              <a:buFontTx/>
              <a:buNone/>
            </a:pPr>
            <a:r>
              <a:rPr lang="en-US" altLang="zh-CN" sz="2200" b="0">
                <a:latin typeface="Consolas" panose="020B0609020204030204" pitchFamily="49" charset="0"/>
                <a:cs typeface="Consolas" panose="020B0609020204030204" pitchFamily="49" charset="0"/>
              </a:rPr>
              <a:t>pthread_mutex_unlock(&amp;lock);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FF5C171-DF28-A347-991B-78DD826185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4709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zh-CN" b="0" kern="0" dirty="0">
                <a:latin typeface="FandolSong" pitchFamily="2" charset="-128"/>
                <a:ea typeface="宋体" charset="0"/>
              </a:rPr>
              <a:t>The POSIX library provides mutual exclusion between threads</a:t>
            </a:r>
          </a:p>
          <a:p>
            <a:pPr lvl="1">
              <a:defRPr/>
            </a:pPr>
            <a:r>
              <a:rPr lang="en-US" altLang="zh-CN" b="0" kern="0" dirty="0">
                <a:latin typeface="FandolSong" pitchFamily="2" charset="-128"/>
                <a:ea typeface="宋体" charset="0"/>
              </a:rPr>
              <a:t>Also known as </a:t>
            </a:r>
            <a:r>
              <a:rPr lang="en-US" altLang="zh-CN" b="0" kern="0" dirty="0" err="1">
                <a:latin typeface="FandolSong" pitchFamily="2" charset="-128"/>
                <a:ea typeface="宋体" charset="0"/>
              </a:rPr>
              <a:t>mutex</a:t>
            </a:r>
            <a:endParaRPr lang="en-US" altLang="zh-CN" b="0" kern="0" dirty="0">
              <a:latin typeface="FandolSong" pitchFamily="2" charset="-128"/>
              <a:ea typeface="宋体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灯片编号占位符 5">
            <a:extLst>
              <a:ext uri="{FF2B5EF4-FFF2-40B4-BE49-F238E27FC236}">
                <a16:creationId xmlns:a16="http://schemas.microsoft.com/office/drawing/2014/main" id="{0DEC8CF4-2A46-4646-8EC9-8D0A1CBE3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09438A9-C374-8B4B-92B9-45A173B1DA0A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C0D1B553-BD1A-2C4B-9AA5-C0C57F14DD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077200" cy="3352800"/>
          </a:xfrm>
        </p:spPr>
        <p:txBody>
          <a:bodyPr lIns="90487" tIns="44450" rIns="90487" bIns="44450"/>
          <a:lstStyle/>
          <a:p>
            <a:r>
              <a:rPr lang="en-US" altLang="zh-CN">
                <a:ea typeface="宋体" panose="02010600030101010101" pitchFamily="2" charset="-122"/>
              </a:rPr>
              <a:t>Hand-over-hand locking (a.k.a. lock coupling)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Use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a lock per node</a:t>
            </a:r>
            <a:r>
              <a:rPr lang="en-US" altLang="zh-CN">
                <a:ea typeface="宋体" panose="02010600030101010101" pitchFamily="2" charset="-122"/>
              </a:rPr>
              <a:t> of the list, rather than a single lock for the entire list</a:t>
            </a:r>
            <a:endParaRPr lang="en-US" altLang="zh-CN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Grab the next node’s lock before releasing the current node’s lock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The overheads of acquiring and releasing locks for each node make it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impractical</a:t>
            </a:r>
          </a:p>
        </p:txBody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A154C82F-89A6-C24D-B931-5AEAF61164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Scaling Linked Lists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316EB5A-F8F2-9A42-966C-06E328BC965B}"/>
              </a:ext>
            </a:extLst>
          </p:cNvPr>
          <p:cNvSpPr/>
          <p:nvPr/>
        </p:nvSpPr>
        <p:spPr>
          <a:xfrm>
            <a:off x="1219200" y="4981575"/>
            <a:ext cx="6934200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b="0" dirty="0">
                <a:latin typeface="FandolSong" pitchFamily="2" charset="-128"/>
              </a:rPr>
              <a:t>MORE CONCURRENCY ISN’T NECESSARILY FASTER</a:t>
            </a:r>
            <a:endParaRPr lang="zh-CN" altLang="en-US" b="0" dirty="0">
              <a:latin typeface="FandolSong" pitchFamily="2" charset="-128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灯片编号占位符 5">
            <a:extLst>
              <a:ext uri="{FF2B5EF4-FFF2-40B4-BE49-F238E27FC236}">
                <a16:creationId xmlns:a16="http://schemas.microsoft.com/office/drawing/2014/main" id="{39E42DB6-9E3D-F842-9AD0-7E5F31E05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7337753-7B21-6C40-BA0A-B3DF00994D50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65539" name="Rectangle 2">
            <a:extLst>
              <a:ext uri="{FF2B5EF4-FFF2-40B4-BE49-F238E27FC236}">
                <a16:creationId xmlns:a16="http://schemas.microsoft.com/office/drawing/2014/main" id="{D1CEBF15-1A53-8749-9994-7086E3E213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077200" cy="4800600"/>
          </a:xfrm>
        </p:spPr>
        <p:txBody>
          <a:bodyPr lIns="90487" tIns="44450" rIns="90487" bIns="44450"/>
          <a:lstStyle/>
          <a:p>
            <a:r>
              <a:rPr lang="en-US" altLang="zh-CN">
                <a:ea typeface="宋体" panose="02010600030101010101" pitchFamily="2" charset="-122"/>
              </a:rPr>
              <a:t>Simple (always work) Solution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Add a big lock (leave it as homework)</a:t>
            </a:r>
            <a:endParaRPr lang="en-US" altLang="zh-CN">
              <a:solidFill>
                <a:srgbClr val="FF0000"/>
              </a:solidFill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Michael and Scott Concurrent Queues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Add two locks, one for head, and one for tail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Queue_Enqueue always uses tail lock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Queue_Dequeue always uses head lock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A dummy node enables the separation of head and tail operations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Only one thread can do dequeuer and only one thread can do enqueue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Dequeue and Enqueue can be parallel</a:t>
            </a:r>
          </a:p>
          <a:p>
            <a:pPr lvl="1"/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65540" name="Rectangle 3">
            <a:extLst>
              <a:ext uri="{FF2B5EF4-FFF2-40B4-BE49-F238E27FC236}">
                <a16:creationId xmlns:a16="http://schemas.microsoft.com/office/drawing/2014/main" id="{6F2EBD8C-9E88-EB41-AD95-E9575EED83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Concurrent Queues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灯片编号占位符 5">
            <a:extLst>
              <a:ext uri="{FF2B5EF4-FFF2-40B4-BE49-F238E27FC236}">
                <a16:creationId xmlns:a16="http://schemas.microsoft.com/office/drawing/2014/main" id="{6C3C4D24-DD66-C94D-B79C-3BFF83AB3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6E16A13-ECE8-A842-BC48-24F52156D58C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32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D22A1323-BE0C-4848-89CA-24E939A870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Michael and Scott Concurrent Queue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7588" name="Rectangle 2">
            <a:extLst>
              <a:ext uri="{FF2B5EF4-FFF2-40B4-BE49-F238E27FC236}">
                <a16:creationId xmlns:a16="http://schemas.microsoft.com/office/drawing/2014/main" id="{D6CDA629-6539-AD44-AC66-D53677B653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4709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typedef struct __node_t { </a:t>
            </a:r>
            <a:endParaRPr lang="en-US" altLang="zh-CN" sz="2000" b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int              key;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struct __node_t *next;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} node_t;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zh-CN" sz="2000" b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typedef struct __queue_t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node_t          *head;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node_t          *tail;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pthread_mutex_t  head_lock;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sz="2000" b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pthread_mutex_t  tail_lock;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} queue_t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zh-CN" sz="2000" b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灯片编号占位符 5">
            <a:extLst>
              <a:ext uri="{FF2B5EF4-FFF2-40B4-BE49-F238E27FC236}">
                <a16:creationId xmlns:a16="http://schemas.microsoft.com/office/drawing/2014/main" id="{11506ECE-E361-564F-B87B-8C7C33DFD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556056E-AA93-1240-A25B-1615E47DC3F9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33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F21D9744-4B4F-9243-B88E-B382B9AB8F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Michael and Scott Concurrent Queue</a:t>
            </a:r>
            <a:endParaRPr lang="zh-CN" altLang="en-US">
              <a:ea typeface="宋体" panose="02010600030101010101" pitchFamily="2" charset="-122"/>
            </a:endParaRPr>
          </a:p>
        </p:txBody>
      </p:sp>
      <p:grpSp>
        <p:nvGrpSpPr>
          <p:cNvPr id="69636" name="组合 3">
            <a:extLst>
              <a:ext uri="{FF2B5EF4-FFF2-40B4-BE49-F238E27FC236}">
                <a16:creationId xmlns:a16="http://schemas.microsoft.com/office/drawing/2014/main" id="{B9981764-8A99-654E-8E80-58E96987244F}"/>
              </a:ext>
            </a:extLst>
          </p:cNvPr>
          <p:cNvGrpSpPr>
            <a:grpSpLocks/>
          </p:cNvGrpSpPr>
          <p:nvPr/>
        </p:nvGrpSpPr>
        <p:grpSpPr bwMode="auto">
          <a:xfrm>
            <a:off x="2003425" y="1905000"/>
            <a:ext cx="1143000" cy="914400"/>
            <a:chOff x="2405744" y="2514600"/>
            <a:chExt cx="1143000" cy="914400"/>
          </a:xfrm>
        </p:grpSpPr>
        <p:sp>
          <p:nvSpPr>
            <p:cNvPr id="69654" name="椭圆 1">
              <a:extLst>
                <a:ext uri="{FF2B5EF4-FFF2-40B4-BE49-F238E27FC236}">
                  <a16:creationId xmlns:a16="http://schemas.microsoft.com/office/drawing/2014/main" id="{CFC60408-DAFA-0E4B-B67E-F99C46B920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4600" y="2514600"/>
              <a:ext cx="914400" cy="914400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FandolSong" pitchFamily="2" charset="-128"/>
              </a:endParaRPr>
            </a:p>
          </p:txBody>
        </p:sp>
        <p:sp>
          <p:nvSpPr>
            <p:cNvPr id="69655" name="文本框 2">
              <a:extLst>
                <a:ext uri="{FF2B5EF4-FFF2-40B4-BE49-F238E27FC236}">
                  <a16:creationId xmlns:a16="http://schemas.microsoft.com/office/drawing/2014/main" id="{8F5CE3CD-2118-AC40-890C-61384550F0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5744" y="2771745"/>
              <a:ext cx="11430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dummy</a:t>
              </a:r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9637" name="组合 10">
            <a:extLst>
              <a:ext uri="{FF2B5EF4-FFF2-40B4-BE49-F238E27FC236}">
                <a16:creationId xmlns:a16="http://schemas.microsoft.com/office/drawing/2014/main" id="{E0C84C14-7A49-3E4A-B046-602447952335}"/>
              </a:ext>
            </a:extLst>
          </p:cNvPr>
          <p:cNvGrpSpPr>
            <a:grpSpLocks/>
          </p:cNvGrpSpPr>
          <p:nvPr/>
        </p:nvGrpSpPr>
        <p:grpSpPr bwMode="auto">
          <a:xfrm>
            <a:off x="2003425" y="4419600"/>
            <a:ext cx="1143000" cy="914400"/>
            <a:chOff x="2405744" y="2514600"/>
            <a:chExt cx="1143000" cy="914400"/>
          </a:xfrm>
        </p:grpSpPr>
        <p:sp>
          <p:nvSpPr>
            <p:cNvPr id="69652" name="椭圆 11">
              <a:extLst>
                <a:ext uri="{FF2B5EF4-FFF2-40B4-BE49-F238E27FC236}">
                  <a16:creationId xmlns:a16="http://schemas.microsoft.com/office/drawing/2014/main" id="{7806BA6C-5A11-6643-87E4-98A1059A1F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4600" y="2514600"/>
              <a:ext cx="914400" cy="914400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FandolSong" pitchFamily="2" charset="-128"/>
              </a:endParaRPr>
            </a:p>
          </p:txBody>
        </p:sp>
        <p:sp>
          <p:nvSpPr>
            <p:cNvPr id="69653" name="文本框 12">
              <a:extLst>
                <a:ext uri="{FF2B5EF4-FFF2-40B4-BE49-F238E27FC236}">
                  <a16:creationId xmlns:a16="http://schemas.microsoft.com/office/drawing/2014/main" id="{C373560F-231D-5C45-95DF-16DDC61A5F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5744" y="2771745"/>
              <a:ext cx="11430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key</a:t>
              </a:r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69638" name="直接箭头连接符 5">
            <a:extLst>
              <a:ext uri="{FF2B5EF4-FFF2-40B4-BE49-F238E27FC236}">
                <a16:creationId xmlns:a16="http://schemas.microsoft.com/office/drawing/2014/main" id="{321256C4-4E7A-4542-A339-45EC6C191DD0}"/>
              </a:ext>
            </a:extLst>
          </p:cNvPr>
          <p:cNvCxnSpPr>
            <a:cxnSpLocks noChangeShapeType="1"/>
            <a:stCxn id="69654" idx="4"/>
          </p:cNvCxnSpPr>
          <p:nvPr/>
        </p:nvCxnSpPr>
        <p:spPr bwMode="auto">
          <a:xfrm>
            <a:off x="2568575" y="2819400"/>
            <a:ext cx="0" cy="3810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9639" name="直接箭头连接符 13">
            <a:extLst>
              <a:ext uri="{FF2B5EF4-FFF2-40B4-BE49-F238E27FC236}">
                <a16:creationId xmlns:a16="http://schemas.microsoft.com/office/drawing/2014/main" id="{14D4F31A-024F-4746-A3D1-A66221B3808A}"/>
              </a:ext>
            </a:extLst>
          </p:cNvPr>
          <p:cNvCxnSpPr>
            <a:cxnSpLocks noChangeShapeType="1"/>
            <a:endCxn id="69652" idx="0"/>
          </p:cNvCxnSpPr>
          <p:nvPr/>
        </p:nvCxnSpPr>
        <p:spPr bwMode="auto">
          <a:xfrm>
            <a:off x="2568575" y="4038600"/>
            <a:ext cx="0" cy="3810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9640" name="文本框 14">
            <a:extLst>
              <a:ext uri="{FF2B5EF4-FFF2-40B4-BE49-F238E27FC236}">
                <a16:creationId xmlns:a16="http://schemas.microsoft.com/office/drawing/2014/main" id="{F9244487-AC25-9A40-B367-FAC402E4B3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4686300"/>
            <a:ext cx="5381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tail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9641" name="直接箭头连接符 23">
            <a:extLst>
              <a:ext uri="{FF2B5EF4-FFF2-40B4-BE49-F238E27FC236}">
                <a16:creationId xmlns:a16="http://schemas.microsoft.com/office/drawing/2014/main" id="{5AAAB19A-1B9E-FA4F-9878-3DE5FE3BDF84}"/>
              </a:ext>
            </a:extLst>
          </p:cNvPr>
          <p:cNvCxnSpPr>
            <a:cxnSpLocks noChangeShapeType="1"/>
            <a:stCxn id="69640" idx="3"/>
            <a:endCxn id="69653" idx="1"/>
          </p:cNvCxnSpPr>
          <p:nvPr/>
        </p:nvCxnSpPr>
        <p:spPr bwMode="auto">
          <a:xfrm flipV="1">
            <a:off x="1006475" y="4876800"/>
            <a:ext cx="996950" cy="95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9642" name="文本框 27">
            <a:extLst>
              <a:ext uri="{FF2B5EF4-FFF2-40B4-BE49-F238E27FC236}">
                <a16:creationId xmlns:a16="http://schemas.microsoft.com/office/drawing/2014/main" id="{A707029B-2F72-2643-AA19-5AEE09D885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190750"/>
            <a:ext cx="7127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9643" name="直接箭头连接符 28">
            <a:extLst>
              <a:ext uri="{FF2B5EF4-FFF2-40B4-BE49-F238E27FC236}">
                <a16:creationId xmlns:a16="http://schemas.microsoft.com/office/drawing/2014/main" id="{B166E8FC-C875-F149-942C-24750A5FB4ED}"/>
              </a:ext>
            </a:extLst>
          </p:cNvPr>
          <p:cNvCxnSpPr>
            <a:cxnSpLocks noChangeShapeType="1"/>
            <a:stCxn id="69642" idx="3"/>
          </p:cNvCxnSpPr>
          <p:nvPr/>
        </p:nvCxnSpPr>
        <p:spPr bwMode="auto">
          <a:xfrm flipV="1">
            <a:off x="1246188" y="2381250"/>
            <a:ext cx="822325" cy="95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69644" name="组合 29">
            <a:extLst>
              <a:ext uri="{FF2B5EF4-FFF2-40B4-BE49-F238E27FC236}">
                <a16:creationId xmlns:a16="http://schemas.microsoft.com/office/drawing/2014/main" id="{C2C4EE68-6765-1A41-9BA4-FCC34508034E}"/>
              </a:ext>
            </a:extLst>
          </p:cNvPr>
          <p:cNvGrpSpPr>
            <a:grpSpLocks/>
          </p:cNvGrpSpPr>
          <p:nvPr/>
        </p:nvGrpSpPr>
        <p:grpSpPr bwMode="auto">
          <a:xfrm>
            <a:off x="6019800" y="1933575"/>
            <a:ext cx="1143000" cy="914400"/>
            <a:chOff x="2405744" y="2514600"/>
            <a:chExt cx="1143000" cy="914400"/>
          </a:xfrm>
        </p:grpSpPr>
        <p:sp>
          <p:nvSpPr>
            <p:cNvPr id="69650" name="椭圆 30">
              <a:extLst>
                <a:ext uri="{FF2B5EF4-FFF2-40B4-BE49-F238E27FC236}">
                  <a16:creationId xmlns:a16="http://schemas.microsoft.com/office/drawing/2014/main" id="{48676728-97A5-B24A-ABF2-C58B5413F1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4600" y="2514600"/>
              <a:ext cx="914400" cy="914400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FandolSong" pitchFamily="2" charset="-128"/>
              </a:endParaRPr>
            </a:p>
          </p:txBody>
        </p:sp>
        <p:sp>
          <p:nvSpPr>
            <p:cNvPr id="69651" name="文本框 31">
              <a:extLst>
                <a:ext uri="{FF2B5EF4-FFF2-40B4-BE49-F238E27FC236}">
                  <a16:creationId xmlns:a16="http://schemas.microsoft.com/office/drawing/2014/main" id="{071B91F8-D77F-E245-B563-89357677B4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5744" y="2771745"/>
              <a:ext cx="11430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dummy</a:t>
              </a:r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9645" name="文本框 37">
            <a:extLst>
              <a:ext uri="{FF2B5EF4-FFF2-40B4-BE49-F238E27FC236}">
                <a16:creationId xmlns:a16="http://schemas.microsoft.com/office/drawing/2014/main" id="{E02EC1DF-F974-F24E-A29E-604FE6E8E7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67238" y="2628900"/>
            <a:ext cx="5381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tail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9646" name="直接箭头连接符 38">
            <a:extLst>
              <a:ext uri="{FF2B5EF4-FFF2-40B4-BE49-F238E27FC236}">
                <a16:creationId xmlns:a16="http://schemas.microsoft.com/office/drawing/2014/main" id="{3980737C-3ECE-634F-8549-D15579A32AD1}"/>
              </a:ext>
            </a:extLst>
          </p:cNvPr>
          <p:cNvCxnSpPr>
            <a:cxnSpLocks noChangeShapeType="1"/>
            <a:stCxn id="69645" idx="3"/>
          </p:cNvCxnSpPr>
          <p:nvPr/>
        </p:nvCxnSpPr>
        <p:spPr bwMode="auto">
          <a:xfrm flipV="1">
            <a:off x="5105400" y="2490788"/>
            <a:ext cx="1023938" cy="33813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9647" name="文本框 39">
            <a:extLst>
              <a:ext uri="{FF2B5EF4-FFF2-40B4-BE49-F238E27FC236}">
                <a16:creationId xmlns:a16="http://schemas.microsoft.com/office/drawing/2014/main" id="{69FB52E9-385D-9141-A1E3-32C54B2D44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9775" y="2219325"/>
            <a:ext cx="7127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9648" name="直接箭头连接符 40">
            <a:extLst>
              <a:ext uri="{FF2B5EF4-FFF2-40B4-BE49-F238E27FC236}">
                <a16:creationId xmlns:a16="http://schemas.microsoft.com/office/drawing/2014/main" id="{5EE8CEBB-3CB6-0E49-AA8F-D3E7D11FD632}"/>
              </a:ext>
            </a:extLst>
          </p:cNvPr>
          <p:cNvCxnSpPr>
            <a:cxnSpLocks noChangeShapeType="1"/>
            <a:stCxn id="69647" idx="3"/>
          </p:cNvCxnSpPr>
          <p:nvPr/>
        </p:nvCxnSpPr>
        <p:spPr bwMode="auto">
          <a:xfrm flipV="1">
            <a:off x="5262563" y="2409825"/>
            <a:ext cx="822325" cy="95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9649" name="文本框 1">
            <a:extLst>
              <a:ext uri="{FF2B5EF4-FFF2-40B4-BE49-F238E27FC236}">
                <a16:creationId xmlns:a16="http://schemas.microsoft.com/office/drawing/2014/main" id="{AFC2753E-5B38-BA4F-A788-CA99A85A4C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2038" y="4140200"/>
            <a:ext cx="497522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FandolSong" pitchFamily="2" charset="-128"/>
              </a:rPr>
              <a:t>Head is always a dummy node whose value will never be used</a:t>
            </a:r>
            <a:endParaRPr lang="zh-CN" altLang="en-US" sz="2400" b="0" dirty="0">
              <a:latin typeface="FandolSong" pitchFamily="2" charset="-128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灯片编号占位符 5">
            <a:extLst>
              <a:ext uri="{FF2B5EF4-FFF2-40B4-BE49-F238E27FC236}">
                <a16:creationId xmlns:a16="http://schemas.microsoft.com/office/drawing/2014/main" id="{1E8E7340-B336-6440-B8FA-D29FA739F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F231694-8143-3342-A974-3B239735D4CA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34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49745695-3786-5848-8A03-B2F616E7CB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Michael and Scott Concurrent Queue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71684" name="Rectangle 2">
            <a:extLst>
              <a:ext uri="{FF2B5EF4-FFF2-40B4-BE49-F238E27FC236}">
                <a16:creationId xmlns:a16="http://schemas.microsoft.com/office/drawing/2014/main" id="{A78F4059-8CBE-1645-867D-3BC612C0B8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4709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void Queue_Init(queue_t *q)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node_t *tmp = malloc(sizeof(node_t));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tmp-&gt;next = NULL;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q-&gt;head = q-&gt;tail = temp;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pthread_mutex_init(&amp;q-&gt;head_lock, NULL);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pthread_mutex_init(&amp;q-&gt;tail_lock, NULL);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灯片编号占位符 5">
            <a:extLst>
              <a:ext uri="{FF2B5EF4-FFF2-40B4-BE49-F238E27FC236}">
                <a16:creationId xmlns:a16="http://schemas.microsoft.com/office/drawing/2014/main" id="{9E63097A-82B9-1448-B3C0-38D814D4C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CC478FB-B4C2-F741-9EE0-A84FCB407ED6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35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B736FEAC-A18A-A940-B3F9-BC329389FF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Michael and Scott Concurrent Queue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73732" name="Rectangle 2">
            <a:extLst>
              <a:ext uri="{FF2B5EF4-FFF2-40B4-BE49-F238E27FC236}">
                <a16:creationId xmlns:a16="http://schemas.microsoft.com/office/drawing/2014/main" id="{1B1BB306-EB1D-FF4A-8D67-688E08EC14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4709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void Queue_Dequeu(queue_t *q, int value)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pthread_mutex_lock(&amp;q-&gt;head_lock);</a:t>
            </a:r>
            <a:endParaRPr lang="en-US" altLang="zh-CN" sz="2000" b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node_t *tmp = q-&gt;head;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node_t *new_head = tmp-&gt;next; </a:t>
            </a:r>
            <a:r>
              <a:rPr lang="en-US" altLang="zh-CN" sz="2000" b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skip the dummy node</a:t>
            </a:r>
            <a:endParaRPr lang="en-US" altLang="zh-CN" sz="2000" b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if (new_head == NULL)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zh-CN" sz="2000" b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phtread_mutex_unlock(&amp;q-&gt;head_lock);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   return -1; </a:t>
            </a:r>
            <a:r>
              <a:rPr lang="en-US" altLang="zh-CN" sz="2000" b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queue was empty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zh-CN" sz="2000" b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*value = new_head-&gt;value;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q-&gt;head = new_head;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pthread_mutex_unlock(&amp;-&gt;head_lock);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free(tmp);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return 0;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灯片编号占位符 5">
            <a:extLst>
              <a:ext uri="{FF2B5EF4-FFF2-40B4-BE49-F238E27FC236}">
                <a16:creationId xmlns:a16="http://schemas.microsoft.com/office/drawing/2014/main" id="{774CD053-9E57-D24F-B1CF-819B363AA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B75C9CB-34FA-764F-AAF4-1F0B349A253E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36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E86AC1B6-A057-664A-B6A4-5351C6B908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Michael and Scott Concurrent Queue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75780" name="Rectangle 2">
            <a:extLst>
              <a:ext uri="{FF2B5EF4-FFF2-40B4-BE49-F238E27FC236}">
                <a16:creationId xmlns:a16="http://schemas.microsoft.com/office/drawing/2014/main" id="{33CB6AAD-18F4-B840-B9E0-89B08CF131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4709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void Queue_Enqueu(queue_t *q, int value)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node_t *tmp = malloc(sizeof(node_t));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assert(tmp != NULL);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tmp-&gt;value = value;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tmp-&gt;next = NULL;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zh-CN" sz="2000" b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pthread_mutex_lock(&amp;q-&gt;tail_lock);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q-&gt;tail-&gt;next = tmp;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q-&gt;tail = tmp;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pthread_mutex_unlock(&amp;-&gt;tail_lock);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灯片编号占位符 5">
            <a:extLst>
              <a:ext uri="{FF2B5EF4-FFF2-40B4-BE49-F238E27FC236}">
                <a16:creationId xmlns:a16="http://schemas.microsoft.com/office/drawing/2014/main" id="{9AC3367B-A52A-0C41-9ED8-4BD3D0F47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CC5D48D-2B14-6E4C-87C2-102C45143D9F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37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DE7171E0-C279-9E40-9F8C-BC4F8935E2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DeQueue</a:t>
            </a:r>
            <a:endParaRPr lang="zh-CN" altLang="en-US">
              <a:ea typeface="宋体" panose="02010600030101010101" pitchFamily="2" charset="-122"/>
            </a:endParaRPr>
          </a:p>
        </p:txBody>
      </p:sp>
      <p:grpSp>
        <p:nvGrpSpPr>
          <p:cNvPr id="77828" name="组合 3">
            <a:extLst>
              <a:ext uri="{FF2B5EF4-FFF2-40B4-BE49-F238E27FC236}">
                <a16:creationId xmlns:a16="http://schemas.microsoft.com/office/drawing/2014/main" id="{26FEBDD3-CB58-8946-B63A-275A69FC2D25}"/>
              </a:ext>
            </a:extLst>
          </p:cNvPr>
          <p:cNvGrpSpPr>
            <a:grpSpLocks/>
          </p:cNvGrpSpPr>
          <p:nvPr/>
        </p:nvGrpSpPr>
        <p:grpSpPr bwMode="auto">
          <a:xfrm>
            <a:off x="2003425" y="1524000"/>
            <a:ext cx="1143000" cy="914400"/>
            <a:chOff x="2405744" y="2514600"/>
            <a:chExt cx="1143000" cy="914400"/>
          </a:xfrm>
        </p:grpSpPr>
        <p:sp>
          <p:nvSpPr>
            <p:cNvPr id="77852" name="椭圆 1">
              <a:extLst>
                <a:ext uri="{FF2B5EF4-FFF2-40B4-BE49-F238E27FC236}">
                  <a16:creationId xmlns:a16="http://schemas.microsoft.com/office/drawing/2014/main" id="{EB8BBE3B-6077-0C49-A2CF-87AC2E9F1F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4600" y="2514600"/>
              <a:ext cx="914400" cy="914400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FandolSong" pitchFamily="2" charset="-128"/>
              </a:endParaRPr>
            </a:p>
          </p:txBody>
        </p:sp>
        <p:sp>
          <p:nvSpPr>
            <p:cNvPr id="77853" name="文本框 2">
              <a:extLst>
                <a:ext uri="{FF2B5EF4-FFF2-40B4-BE49-F238E27FC236}">
                  <a16:creationId xmlns:a16="http://schemas.microsoft.com/office/drawing/2014/main" id="{6E755CF6-3AF5-7840-AA92-A3CBA26A21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5744" y="2771745"/>
              <a:ext cx="11430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dummy</a:t>
              </a:r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7829" name="组合 10">
            <a:extLst>
              <a:ext uri="{FF2B5EF4-FFF2-40B4-BE49-F238E27FC236}">
                <a16:creationId xmlns:a16="http://schemas.microsoft.com/office/drawing/2014/main" id="{AD9279B2-7D0C-344F-8608-152F06AE63C4}"/>
              </a:ext>
            </a:extLst>
          </p:cNvPr>
          <p:cNvGrpSpPr>
            <a:grpSpLocks/>
          </p:cNvGrpSpPr>
          <p:nvPr/>
        </p:nvGrpSpPr>
        <p:grpSpPr bwMode="auto">
          <a:xfrm>
            <a:off x="2003425" y="5181600"/>
            <a:ext cx="1143000" cy="914400"/>
            <a:chOff x="2405744" y="2514600"/>
            <a:chExt cx="1143000" cy="914400"/>
          </a:xfrm>
        </p:grpSpPr>
        <p:sp>
          <p:nvSpPr>
            <p:cNvPr id="77850" name="椭圆 11">
              <a:extLst>
                <a:ext uri="{FF2B5EF4-FFF2-40B4-BE49-F238E27FC236}">
                  <a16:creationId xmlns:a16="http://schemas.microsoft.com/office/drawing/2014/main" id="{C59A3E08-CD66-A04A-8A52-1868A597B4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4600" y="2514600"/>
              <a:ext cx="914400" cy="914400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FandolSong" pitchFamily="2" charset="-128"/>
              </a:endParaRPr>
            </a:p>
          </p:txBody>
        </p:sp>
        <p:sp>
          <p:nvSpPr>
            <p:cNvPr id="77851" name="文本框 12">
              <a:extLst>
                <a:ext uri="{FF2B5EF4-FFF2-40B4-BE49-F238E27FC236}">
                  <a16:creationId xmlns:a16="http://schemas.microsoft.com/office/drawing/2014/main" id="{2FC50A51-BF49-7C48-8597-2C84D4046D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5744" y="2771745"/>
              <a:ext cx="11430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key</a:t>
              </a:r>
              <a:r>
                <a:rPr lang="en-US" altLang="zh-CN" sz="20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endParaRPr lang="zh-CN" altLang="en-US" sz="2000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77830" name="直接箭头连接符 5">
            <a:extLst>
              <a:ext uri="{FF2B5EF4-FFF2-40B4-BE49-F238E27FC236}">
                <a16:creationId xmlns:a16="http://schemas.microsoft.com/office/drawing/2014/main" id="{56F8A512-EAC6-464F-A7D6-7880B818C817}"/>
              </a:ext>
            </a:extLst>
          </p:cNvPr>
          <p:cNvCxnSpPr>
            <a:cxnSpLocks noChangeShapeType="1"/>
            <a:stCxn id="77852" idx="4"/>
          </p:cNvCxnSpPr>
          <p:nvPr/>
        </p:nvCxnSpPr>
        <p:spPr bwMode="auto">
          <a:xfrm>
            <a:off x="2568575" y="2438400"/>
            <a:ext cx="0" cy="3810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7831" name="直接箭头连接符 13">
            <a:extLst>
              <a:ext uri="{FF2B5EF4-FFF2-40B4-BE49-F238E27FC236}">
                <a16:creationId xmlns:a16="http://schemas.microsoft.com/office/drawing/2014/main" id="{CBFF7BF1-A76C-7149-B90D-F7A40C250D09}"/>
              </a:ext>
            </a:extLst>
          </p:cNvPr>
          <p:cNvCxnSpPr>
            <a:cxnSpLocks noChangeShapeType="1"/>
            <a:endCxn id="77850" idx="0"/>
          </p:cNvCxnSpPr>
          <p:nvPr/>
        </p:nvCxnSpPr>
        <p:spPr bwMode="auto">
          <a:xfrm>
            <a:off x="2568575" y="4800600"/>
            <a:ext cx="0" cy="3810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7832" name="文本框 14">
            <a:extLst>
              <a:ext uri="{FF2B5EF4-FFF2-40B4-BE49-F238E27FC236}">
                <a16:creationId xmlns:a16="http://schemas.microsoft.com/office/drawing/2014/main" id="{7BE94F35-4487-7849-961E-1D03D81A30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5448300"/>
            <a:ext cx="5381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tail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7833" name="直接箭头连接符 23">
            <a:extLst>
              <a:ext uri="{FF2B5EF4-FFF2-40B4-BE49-F238E27FC236}">
                <a16:creationId xmlns:a16="http://schemas.microsoft.com/office/drawing/2014/main" id="{430CBDDB-27F7-9B41-AAEF-0A93AC0BAF71}"/>
              </a:ext>
            </a:extLst>
          </p:cNvPr>
          <p:cNvCxnSpPr>
            <a:cxnSpLocks noChangeShapeType="1"/>
            <a:stCxn id="77832" idx="3"/>
            <a:endCxn id="77851" idx="1"/>
          </p:cNvCxnSpPr>
          <p:nvPr/>
        </p:nvCxnSpPr>
        <p:spPr bwMode="auto">
          <a:xfrm flipV="1">
            <a:off x="1006475" y="5638800"/>
            <a:ext cx="996950" cy="95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7834" name="文本框 27">
            <a:extLst>
              <a:ext uri="{FF2B5EF4-FFF2-40B4-BE49-F238E27FC236}">
                <a16:creationId xmlns:a16="http://schemas.microsoft.com/office/drawing/2014/main" id="{DD34A4A7-ED89-6E41-BBAB-88BB230F4F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809750"/>
            <a:ext cx="7127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endParaRPr lang="zh-CN" altLang="en-US" sz="20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7835" name="直接箭头连接符 28">
            <a:extLst>
              <a:ext uri="{FF2B5EF4-FFF2-40B4-BE49-F238E27FC236}">
                <a16:creationId xmlns:a16="http://schemas.microsoft.com/office/drawing/2014/main" id="{C6E3AF99-6407-8C41-ABEC-3A3EABA65D6E}"/>
              </a:ext>
            </a:extLst>
          </p:cNvPr>
          <p:cNvCxnSpPr>
            <a:cxnSpLocks noChangeShapeType="1"/>
            <a:stCxn id="77834" idx="3"/>
          </p:cNvCxnSpPr>
          <p:nvPr/>
        </p:nvCxnSpPr>
        <p:spPr bwMode="auto">
          <a:xfrm flipV="1">
            <a:off x="1246188" y="2000250"/>
            <a:ext cx="822325" cy="95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77836" name="组合 5">
            <a:extLst>
              <a:ext uri="{FF2B5EF4-FFF2-40B4-BE49-F238E27FC236}">
                <a16:creationId xmlns:a16="http://schemas.microsoft.com/office/drawing/2014/main" id="{47CEB3EB-3EE9-EB49-90AB-5978D2545F16}"/>
              </a:ext>
            </a:extLst>
          </p:cNvPr>
          <p:cNvGrpSpPr>
            <a:grpSpLocks/>
          </p:cNvGrpSpPr>
          <p:nvPr/>
        </p:nvGrpSpPr>
        <p:grpSpPr bwMode="auto">
          <a:xfrm>
            <a:off x="4549775" y="1933575"/>
            <a:ext cx="2613025" cy="1095375"/>
            <a:chOff x="4549775" y="1933575"/>
            <a:chExt cx="2613025" cy="1095375"/>
          </a:xfrm>
        </p:grpSpPr>
        <p:grpSp>
          <p:nvGrpSpPr>
            <p:cNvPr id="77843" name="组合 29">
              <a:extLst>
                <a:ext uri="{FF2B5EF4-FFF2-40B4-BE49-F238E27FC236}">
                  <a16:creationId xmlns:a16="http://schemas.microsoft.com/office/drawing/2014/main" id="{DE49B80A-C573-804B-9480-87F8232A1AD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19800" y="1933575"/>
              <a:ext cx="1143000" cy="914400"/>
              <a:chOff x="2405744" y="2514600"/>
              <a:chExt cx="1143000" cy="914400"/>
            </a:xfrm>
          </p:grpSpPr>
          <p:sp>
            <p:nvSpPr>
              <p:cNvPr id="77848" name="椭圆 30">
                <a:extLst>
                  <a:ext uri="{FF2B5EF4-FFF2-40B4-BE49-F238E27FC236}">
                    <a16:creationId xmlns:a16="http://schemas.microsoft.com/office/drawing/2014/main" id="{18324121-2437-CC41-933B-C0E963E434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14600" y="2514600"/>
                <a:ext cx="914400" cy="914400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000" b="0" dirty="0">
                  <a:latin typeface="FandolSong" pitchFamily="2" charset="-128"/>
                </a:endParaRPr>
              </a:p>
            </p:txBody>
          </p:sp>
          <p:sp>
            <p:nvSpPr>
              <p:cNvPr id="77849" name="文本框 31">
                <a:extLst>
                  <a:ext uri="{FF2B5EF4-FFF2-40B4-BE49-F238E27FC236}">
                    <a16:creationId xmlns:a16="http://schemas.microsoft.com/office/drawing/2014/main" id="{DEBDBE50-28A2-0A4C-A1BE-A8831B6818F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05744" y="2771745"/>
                <a:ext cx="1143000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dummy</a:t>
                </a:r>
                <a:endParaRPr lang="zh-CN" alt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7844" name="文本框 37">
              <a:extLst>
                <a:ext uri="{FF2B5EF4-FFF2-40B4-BE49-F238E27FC236}">
                  <a16:creationId xmlns:a16="http://schemas.microsoft.com/office/drawing/2014/main" id="{8434CD2B-68B6-3040-A478-A58717CC0F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7238" y="2628900"/>
              <a:ext cx="538162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tail</a:t>
              </a:r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845" name="直接箭头连接符 38">
              <a:extLst>
                <a:ext uri="{FF2B5EF4-FFF2-40B4-BE49-F238E27FC236}">
                  <a16:creationId xmlns:a16="http://schemas.microsoft.com/office/drawing/2014/main" id="{6AE81BF4-062D-AF4A-AB28-366161CF6498}"/>
                </a:ext>
              </a:extLst>
            </p:cNvPr>
            <p:cNvCxnSpPr>
              <a:cxnSpLocks noChangeShapeType="1"/>
              <a:stCxn id="77844" idx="3"/>
            </p:cNvCxnSpPr>
            <p:nvPr/>
          </p:nvCxnSpPr>
          <p:spPr bwMode="auto">
            <a:xfrm flipV="1">
              <a:off x="5105400" y="2490788"/>
              <a:ext cx="1023938" cy="338137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7846" name="文本框 39">
              <a:extLst>
                <a:ext uri="{FF2B5EF4-FFF2-40B4-BE49-F238E27FC236}">
                  <a16:creationId xmlns:a16="http://schemas.microsoft.com/office/drawing/2014/main" id="{6959F1D4-0854-C048-A05F-BA4B85A11F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49775" y="2219325"/>
              <a:ext cx="712788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head</a:t>
              </a:r>
              <a:endParaRPr lang="zh-CN" altLang="en-US" sz="2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847" name="直接箭头连接符 40">
              <a:extLst>
                <a:ext uri="{FF2B5EF4-FFF2-40B4-BE49-F238E27FC236}">
                  <a16:creationId xmlns:a16="http://schemas.microsoft.com/office/drawing/2014/main" id="{33ED17A3-712E-2948-9F5B-4BF2F577D666}"/>
                </a:ext>
              </a:extLst>
            </p:cNvPr>
            <p:cNvCxnSpPr>
              <a:cxnSpLocks noChangeShapeType="1"/>
              <a:stCxn id="77846" idx="3"/>
            </p:cNvCxnSpPr>
            <p:nvPr/>
          </p:nvCxnSpPr>
          <p:spPr bwMode="auto">
            <a:xfrm flipV="1">
              <a:off x="5262563" y="2409825"/>
              <a:ext cx="822325" cy="9525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77837" name="组合 10">
            <a:extLst>
              <a:ext uri="{FF2B5EF4-FFF2-40B4-BE49-F238E27FC236}">
                <a16:creationId xmlns:a16="http://schemas.microsoft.com/office/drawing/2014/main" id="{6B1EBD38-4393-C240-93AC-12030B6FDAF9}"/>
              </a:ext>
            </a:extLst>
          </p:cNvPr>
          <p:cNvGrpSpPr>
            <a:grpSpLocks/>
          </p:cNvGrpSpPr>
          <p:nvPr/>
        </p:nvGrpSpPr>
        <p:grpSpPr bwMode="auto">
          <a:xfrm>
            <a:off x="2003425" y="2819400"/>
            <a:ext cx="1143000" cy="914400"/>
            <a:chOff x="2405744" y="2514600"/>
            <a:chExt cx="1143000" cy="914400"/>
          </a:xfrm>
        </p:grpSpPr>
        <p:sp>
          <p:nvSpPr>
            <p:cNvPr id="77841" name="椭圆 11">
              <a:extLst>
                <a:ext uri="{FF2B5EF4-FFF2-40B4-BE49-F238E27FC236}">
                  <a16:creationId xmlns:a16="http://schemas.microsoft.com/office/drawing/2014/main" id="{9B593D6B-E122-7442-8E74-EA1518E1CA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4600" y="2514600"/>
              <a:ext cx="914400" cy="914400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FandolSong" pitchFamily="2" charset="-128"/>
              </a:endParaRPr>
            </a:p>
          </p:txBody>
        </p:sp>
        <p:sp>
          <p:nvSpPr>
            <p:cNvPr id="77842" name="文本框 12">
              <a:extLst>
                <a:ext uri="{FF2B5EF4-FFF2-40B4-BE49-F238E27FC236}">
                  <a16:creationId xmlns:a16="http://schemas.microsoft.com/office/drawing/2014/main" id="{192D77D1-B27A-A448-93B1-A71B2AC07D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5744" y="2771745"/>
              <a:ext cx="11430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key</a:t>
              </a:r>
              <a:r>
                <a:rPr lang="en-US" altLang="zh-CN" sz="20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000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77838" name="直接箭头连接符 13">
            <a:extLst>
              <a:ext uri="{FF2B5EF4-FFF2-40B4-BE49-F238E27FC236}">
                <a16:creationId xmlns:a16="http://schemas.microsoft.com/office/drawing/2014/main" id="{1DE561C1-4BD0-5E40-933C-87709D5B45B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568575" y="3733800"/>
            <a:ext cx="0" cy="3810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7839" name="直接箭头连接符 3">
            <a:extLst>
              <a:ext uri="{FF2B5EF4-FFF2-40B4-BE49-F238E27FC236}">
                <a16:creationId xmlns:a16="http://schemas.microsoft.com/office/drawing/2014/main" id="{2EB0EA0A-4D62-6345-BF3C-613EEB54E2DD}"/>
              </a:ext>
            </a:extLst>
          </p:cNvPr>
          <p:cNvCxnSpPr>
            <a:cxnSpLocks noChangeShapeType="1"/>
            <a:stCxn id="77834" idx="2"/>
          </p:cNvCxnSpPr>
          <p:nvPr/>
        </p:nvCxnSpPr>
        <p:spPr bwMode="auto">
          <a:xfrm>
            <a:off x="890588" y="2209800"/>
            <a:ext cx="1243012" cy="914400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7840" name="文本框 4">
            <a:extLst>
              <a:ext uri="{FF2B5EF4-FFF2-40B4-BE49-F238E27FC236}">
                <a16:creationId xmlns:a16="http://schemas.microsoft.com/office/drawing/2014/main" id="{F193253F-523B-EC43-A32E-7FC1C1E4B3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3695700"/>
            <a:ext cx="4495800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FandolSong" pitchFamily="2" charset="-128"/>
              </a:rPr>
              <a:t>For dequeue,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zh-CN" b="0" dirty="0">
                <a:latin typeface="FandolSong" pitchFamily="2" charset="-128"/>
              </a:rPr>
              <a:t>only head moves forward, tail keeps still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FandolSong" pitchFamily="2" charset="-128"/>
              </a:rPr>
              <a:t>For enqueue,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zh-CN" b="0" dirty="0">
                <a:latin typeface="FandolSong" pitchFamily="2" charset="-128"/>
              </a:rPr>
              <a:t>only tail moves forward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灯片编号占位符 5">
            <a:extLst>
              <a:ext uri="{FF2B5EF4-FFF2-40B4-BE49-F238E27FC236}">
                <a16:creationId xmlns:a16="http://schemas.microsoft.com/office/drawing/2014/main" id="{ADAA8B3D-9A93-354E-BCF8-335F37B52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35DFFD5-F3B8-C446-9CBE-98D2098FE696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38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3693A086-D932-0344-A2BE-F500DD28C0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>
                <a:ea typeface="宋体" panose="02010600030101010101" pitchFamily="2" charset="-122"/>
              </a:rPr>
              <a:t>Enqueue and Dequeue for a Empty Queue in Parallel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grpSp>
        <p:nvGrpSpPr>
          <p:cNvPr id="79876" name="组合 41">
            <a:extLst>
              <a:ext uri="{FF2B5EF4-FFF2-40B4-BE49-F238E27FC236}">
                <a16:creationId xmlns:a16="http://schemas.microsoft.com/office/drawing/2014/main" id="{E8EC9372-611D-C744-A3EE-82C872D27A5C}"/>
              </a:ext>
            </a:extLst>
          </p:cNvPr>
          <p:cNvGrpSpPr>
            <a:grpSpLocks/>
          </p:cNvGrpSpPr>
          <p:nvPr/>
        </p:nvGrpSpPr>
        <p:grpSpPr bwMode="auto">
          <a:xfrm>
            <a:off x="701675" y="3352800"/>
            <a:ext cx="2640013" cy="2228850"/>
            <a:chOff x="3189514" y="1933545"/>
            <a:chExt cx="2639786" cy="2228910"/>
          </a:xfrm>
        </p:grpSpPr>
        <p:grpSp>
          <p:nvGrpSpPr>
            <p:cNvPr id="79909" name="组合 29">
              <a:extLst>
                <a:ext uri="{FF2B5EF4-FFF2-40B4-BE49-F238E27FC236}">
                  <a16:creationId xmlns:a16="http://schemas.microsoft.com/office/drawing/2014/main" id="{65306DA0-D58E-C34D-ABE7-2BCF6E46DA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59086" y="1933545"/>
              <a:ext cx="1143000" cy="914400"/>
              <a:chOff x="2405744" y="2514600"/>
              <a:chExt cx="1143000" cy="914400"/>
            </a:xfrm>
          </p:grpSpPr>
          <p:sp>
            <p:nvSpPr>
              <p:cNvPr id="79918" name="椭圆 30">
                <a:extLst>
                  <a:ext uri="{FF2B5EF4-FFF2-40B4-BE49-F238E27FC236}">
                    <a16:creationId xmlns:a16="http://schemas.microsoft.com/office/drawing/2014/main" id="{9C3BE6FA-B835-A84C-BBAA-4D2288A2EC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14600" y="2514600"/>
                <a:ext cx="914400" cy="914400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000" b="0" dirty="0">
                  <a:latin typeface="FandolSong" pitchFamily="2" charset="-128"/>
                </a:endParaRPr>
              </a:p>
            </p:txBody>
          </p:sp>
          <p:sp>
            <p:nvSpPr>
              <p:cNvPr id="79919" name="文本框 31">
                <a:extLst>
                  <a:ext uri="{FF2B5EF4-FFF2-40B4-BE49-F238E27FC236}">
                    <a16:creationId xmlns:a16="http://schemas.microsoft.com/office/drawing/2014/main" id="{4E8957E9-9537-FD44-A078-589FB3EDC57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05744" y="2771745"/>
                <a:ext cx="1143000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dummy</a:t>
                </a:r>
                <a:endParaRPr lang="zh-CN" alt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910" name="组合 32">
              <a:extLst>
                <a:ext uri="{FF2B5EF4-FFF2-40B4-BE49-F238E27FC236}">
                  <a16:creationId xmlns:a16="http://schemas.microsoft.com/office/drawing/2014/main" id="{9CB52A9E-2E62-E54C-8328-BD98FAFDF8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86300" y="3248055"/>
              <a:ext cx="1143000" cy="914400"/>
              <a:chOff x="2405744" y="2514600"/>
              <a:chExt cx="1143000" cy="914400"/>
            </a:xfrm>
          </p:grpSpPr>
          <p:sp>
            <p:nvSpPr>
              <p:cNvPr id="79916" name="椭圆 33">
                <a:extLst>
                  <a:ext uri="{FF2B5EF4-FFF2-40B4-BE49-F238E27FC236}">
                    <a16:creationId xmlns:a16="http://schemas.microsoft.com/office/drawing/2014/main" id="{CBC24D4F-6D82-9F44-A2EC-CAC8F3F73D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14600" y="2514600"/>
                <a:ext cx="914400" cy="914400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000" b="0" dirty="0">
                  <a:latin typeface="FandolSong" pitchFamily="2" charset="-128"/>
                </a:endParaRPr>
              </a:p>
            </p:txBody>
          </p:sp>
          <p:sp>
            <p:nvSpPr>
              <p:cNvPr id="79917" name="文本框 34">
                <a:extLst>
                  <a:ext uri="{FF2B5EF4-FFF2-40B4-BE49-F238E27FC236}">
                    <a16:creationId xmlns:a16="http://schemas.microsoft.com/office/drawing/2014/main" id="{ECAC938A-8051-4F47-A182-D12AB899F56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05744" y="2771745"/>
                <a:ext cx="1143000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key</a:t>
                </a:r>
                <a:endParaRPr lang="zh-CN" alt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79911" name="直接箭头连接符 35">
              <a:extLst>
                <a:ext uri="{FF2B5EF4-FFF2-40B4-BE49-F238E27FC236}">
                  <a16:creationId xmlns:a16="http://schemas.microsoft.com/office/drawing/2014/main" id="{85A4D23E-FA59-0E48-8B69-5AD0212D40E9}"/>
                </a:ext>
              </a:extLst>
            </p:cNvPr>
            <p:cNvCxnSpPr>
              <a:cxnSpLocks noChangeShapeType="1"/>
              <a:stCxn id="79918" idx="4"/>
            </p:cNvCxnSpPr>
            <p:nvPr/>
          </p:nvCxnSpPr>
          <p:spPr bwMode="auto">
            <a:xfrm>
              <a:off x="5225142" y="2847945"/>
              <a:ext cx="0" cy="3810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9912" name="文本框 37">
              <a:extLst>
                <a:ext uri="{FF2B5EF4-FFF2-40B4-BE49-F238E27FC236}">
                  <a16:creationId xmlns:a16="http://schemas.microsoft.com/office/drawing/2014/main" id="{131ED5A4-27E9-7949-8497-7BA59C8580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32969" y="2640995"/>
              <a:ext cx="53893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tail</a:t>
              </a:r>
              <a:endParaRPr lang="zh-CN" altLang="en-US" sz="2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9913" name="直接箭头连接符 38">
              <a:extLst>
                <a:ext uri="{FF2B5EF4-FFF2-40B4-BE49-F238E27FC236}">
                  <a16:creationId xmlns:a16="http://schemas.microsoft.com/office/drawing/2014/main" id="{06B2C6DC-635F-B546-96E2-B955398074D3}"/>
                </a:ext>
              </a:extLst>
            </p:cNvPr>
            <p:cNvCxnSpPr>
              <a:cxnSpLocks noChangeShapeType="1"/>
              <a:stCxn id="79912" idx="3"/>
            </p:cNvCxnSpPr>
            <p:nvPr/>
          </p:nvCxnSpPr>
          <p:spPr bwMode="auto">
            <a:xfrm flipV="1">
              <a:off x="3771899" y="2490774"/>
              <a:ext cx="952501" cy="350276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9914" name="文本框 39">
              <a:extLst>
                <a:ext uri="{FF2B5EF4-FFF2-40B4-BE49-F238E27FC236}">
                  <a16:creationId xmlns:a16="http://schemas.microsoft.com/office/drawing/2014/main" id="{5AAC3425-5244-614C-AA02-C82CBDED14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89514" y="2219235"/>
              <a:ext cx="71205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head</a:t>
              </a:r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9915" name="直接箭头连接符 40">
              <a:extLst>
                <a:ext uri="{FF2B5EF4-FFF2-40B4-BE49-F238E27FC236}">
                  <a16:creationId xmlns:a16="http://schemas.microsoft.com/office/drawing/2014/main" id="{8204023B-5F2C-384A-9C28-6C1BDB178796}"/>
                </a:ext>
              </a:extLst>
            </p:cNvPr>
            <p:cNvCxnSpPr>
              <a:cxnSpLocks noChangeShapeType="1"/>
              <a:stCxn id="79914" idx="3"/>
            </p:cNvCxnSpPr>
            <p:nvPr/>
          </p:nvCxnSpPr>
          <p:spPr bwMode="auto">
            <a:xfrm flipV="1">
              <a:off x="3901568" y="2409734"/>
              <a:ext cx="822832" cy="9556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79877" name="组合 54">
            <a:extLst>
              <a:ext uri="{FF2B5EF4-FFF2-40B4-BE49-F238E27FC236}">
                <a16:creationId xmlns:a16="http://schemas.microsoft.com/office/drawing/2014/main" id="{2D1BE4B7-30B3-0145-8C70-FD3FC688CA64}"/>
              </a:ext>
            </a:extLst>
          </p:cNvPr>
          <p:cNvGrpSpPr>
            <a:grpSpLocks/>
          </p:cNvGrpSpPr>
          <p:nvPr/>
        </p:nvGrpSpPr>
        <p:grpSpPr bwMode="auto">
          <a:xfrm>
            <a:off x="3995738" y="1406525"/>
            <a:ext cx="2640012" cy="2228850"/>
            <a:chOff x="3189514" y="1933545"/>
            <a:chExt cx="2639786" cy="2228910"/>
          </a:xfrm>
        </p:grpSpPr>
        <p:grpSp>
          <p:nvGrpSpPr>
            <p:cNvPr id="79898" name="组合 55">
              <a:extLst>
                <a:ext uri="{FF2B5EF4-FFF2-40B4-BE49-F238E27FC236}">
                  <a16:creationId xmlns:a16="http://schemas.microsoft.com/office/drawing/2014/main" id="{E9C8EA34-D824-3947-8DB3-E51A766E74F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59086" y="1933545"/>
              <a:ext cx="1143000" cy="914400"/>
              <a:chOff x="2405744" y="2514600"/>
              <a:chExt cx="1143000" cy="914400"/>
            </a:xfrm>
          </p:grpSpPr>
          <p:sp>
            <p:nvSpPr>
              <p:cNvPr id="79907" name="椭圆 64">
                <a:extLst>
                  <a:ext uri="{FF2B5EF4-FFF2-40B4-BE49-F238E27FC236}">
                    <a16:creationId xmlns:a16="http://schemas.microsoft.com/office/drawing/2014/main" id="{7EDC710F-79C0-CE4D-9BCD-B53603DEC6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14600" y="2514600"/>
                <a:ext cx="914400" cy="914400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000" b="0" dirty="0">
                  <a:latin typeface="FandolSong" pitchFamily="2" charset="-128"/>
                </a:endParaRPr>
              </a:p>
            </p:txBody>
          </p:sp>
          <p:sp>
            <p:nvSpPr>
              <p:cNvPr id="79908" name="文本框 65">
                <a:extLst>
                  <a:ext uri="{FF2B5EF4-FFF2-40B4-BE49-F238E27FC236}">
                    <a16:creationId xmlns:a16="http://schemas.microsoft.com/office/drawing/2014/main" id="{25661A05-9372-D14F-A503-A12D94352FD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05744" y="2771745"/>
                <a:ext cx="1143000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dummy</a:t>
                </a:r>
                <a:endParaRPr lang="zh-CN" alt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899" name="组合 56">
              <a:extLst>
                <a:ext uri="{FF2B5EF4-FFF2-40B4-BE49-F238E27FC236}">
                  <a16:creationId xmlns:a16="http://schemas.microsoft.com/office/drawing/2014/main" id="{AA48C7BD-6BA0-3A48-8CB9-980D09DC1BD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86300" y="3248055"/>
              <a:ext cx="1143000" cy="914400"/>
              <a:chOff x="2405744" y="2514600"/>
              <a:chExt cx="1143000" cy="914400"/>
            </a:xfrm>
          </p:grpSpPr>
          <p:sp>
            <p:nvSpPr>
              <p:cNvPr id="79905" name="椭圆 62">
                <a:extLst>
                  <a:ext uri="{FF2B5EF4-FFF2-40B4-BE49-F238E27FC236}">
                    <a16:creationId xmlns:a16="http://schemas.microsoft.com/office/drawing/2014/main" id="{98CBF219-5ACB-CA4C-BB2C-20CE5E9BD0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14600" y="2514600"/>
                <a:ext cx="914400" cy="914400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000" b="0" dirty="0">
                  <a:latin typeface="FandolSong" pitchFamily="2" charset="-128"/>
                </a:endParaRPr>
              </a:p>
            </p:txBody>
          </p:sp>
          <p:sp>
            <p:nvSpPr>
              <p:cNvPr id="79906" name="文本框 63">
                <a:extLst>
                  <a:ext uri="{FF2B5EF4-FFF2-40B4-BE49-F238E27FC236}">
                    <a16:creationId xmlns:a16="http://schemas.microsoft.com/office/drawing/2014/main" id="{DAD5CF4A-785C-E948-A921-55C9C6C6EDA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05744" y="2771745"/>
                <a:ext cx="1143000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key</a:t>
                </a:r>
                <a:endParaRPr lang="zh-CN" alt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79900" name="直接箭头连接符 57">
              <a:extLst>
                <a:ext uri="{FF2B5EF4-FFF2-40B4-BE49-F238E27FC236}">
                  <a16:creationId xmlns:a16="http://schemas.microsoft.com/office/drawing/2014/main" id="{21381DEF-B7A5-E946-BAD1-2723FE117550}"/>
                </a:ext>
              </a:extLst>
            </p:cNvPr>
            <p:cNvCxnSpPr>
              <a:cxnSpLocks noChangeShapeType="1"/>
              <a:stCxn id="79907" idx="4"/>
            </p:cNvCxnSpPr>
            <p:nvPr/>
          </p:nvCxnSpPr>
          <p:spPr bwMode="auto">
            <a:xfrm>
              <a:off x="5225142" y="2847945"/>
              <a:ext cx="0" cy="3810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9901" name="文本框 58">
              <a:extLst>
                <a:ext uri="{FF2B5EF4-FFF2-40B4-BE49-F238E27FC236}">
                  <a16:creationId xmlns:a16="http://schemas.microsoft.com/office/drawing/2014/main" id="{CC385877-E29C-2344-931E-E69A5C1D4F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32969" y="2640995"/>
              <a:ext cx="53893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tail</a:t>
              </a:r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9902" name="直接箭头连接符 59">
              <a:extLst>
                <a:ext uri="{FF2B5EF4-FFF2-40B4-BE49-F238E27FC236}">
                  <a16:creationId xmlns:a16="http://schemas.microsoft.com/office/drawing/2014/main" id="{B500542E-DDCA-214E-90BD-A3A797EE2122}"/>
                </a:ext>
              </a:extLst>
            </p:cNvPr>
            <p:cNvCxnSpPr>
              <a:cxnSpLocks noChangeShapeType="1"/>
              <a:stCxn id="79901" idx="3"/>
            </p:cNvCxnSpPr>
            <p:nvPr/>
          </p:nvCxnSpPr>
          <p:spPr bwMode="auto">
            <a:xfrm flipV="1">
              <a:off x="3771899" y="2490774"/>
              <a:ext cx="952501" cy="350276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9903" name="文本框 60">
              <a:extLst>
                <a:ext uri="{FF2B5EF4-FFF2-40B4-BE49-F238E27FC236}">
                  <a16:creationId xmlns:a16="http://schemas.microsoft.com/office/drawing/2014/main" id="{9374EC89-547F-0A41-9C8F-34181CC83D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89514" y="2219235"/>
              <a:ext cx="71205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head</a:t>
              </a:r>
              <a:endParaRPr lang="zh-CN" altLang="en-US" sz="2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9904" name="直接箭头连接符 61">
              <a:extLst>
                <a:ext uri="{FF2B5EF4-FFF2-40B4-BE49-F238E27FC236}">
                  <a16:creationId xmlns:a16="http://schemas.microsoft.com/office/drawing/2014/main" id="{C5995E2C-B4E2-5A44-9865-2622A7BBA4A2}"/>
                </a:ext>
              </a:extLst>
            </p:cNvPr>
            <p:cNvCxnSpPr>
              <a:cxnSpLocks noChangeShapeType="1"/>
              <a:stCxn id="79903" idx="3"/>
              <a:endCxn id="79906" idx="1"/>
            </p:cNvCxnSpPr>
            <p:nvPr/>
          </p:nvCxnSpPr>
          <p:spPr bwMode="auto">
            <a:xfrm>
              <a:off x="3901568" y="2419290"/>
              <a:ext cx="784732" cy="1285965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79878" name="组合 67">
            <a:extLst>
              <a:ext uri="{FF2B5EF4-FFF2-40B4-BE49-F238E27FC236}">
                <a16:creationId xmlns:a16="http://schemas.microsoft.com/office/drawing/2014/main" id="{2928D102-E5E2-1542-832E-D6443FAAFA71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4114800"/>
            <a:ext cx="2640013" cy="1943100"/>
            <a:chOff x="3189514" y="2219235"/>
            <a:chExt cx="2639786" cy="1943220"/>
          </a:xfrm>
        </p:grpSpPr>
        <p:grpSp>
          <p:nvGrpSpPr>
            <p:cNvPr id="79891" name="组合 69">
              <a:extLst>
                <a:ext uri="{FF2B5EF4-FFF2-40B4-BE49-F238E27FC236}">
                  <a16:creationId xmlns:a16="http://schemas.microsoft.com/office/drawing/2014/main" id="{59DE2519-DB3E-A14A-870B-888987909EE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86300" y="3248055"/>
              <a:ext cx="1143000" cy="914400"/>
              <a:chOff x="2405744" y="2514600"/>
              <a:chExt cx="1143000" cy="914400"/>
            </a:xfrm>
          </p:grpSpPr>
          <p:sp>
            <p:nvSpPr>
              <p:cNvPr id="79896" name="椭圆 75">
                <a:extLst>
                  <a:ext uri="{FF2B5EF4-FFF2-40B4-BE49-F238E27FC236}">
                    <a16:creationId xmlns:a16="http://schemas.microsoft.com/office/drawing/2014/main" id="{CEB981DB-2BD7-A44A-A41D-98B467B1C4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14600" y="2514600"/>
                <a:ext cx="914400" cy="914400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000" b="0" dirty="0">
                  <a:latin typeface="FandolSong" pitchFamily="2" charset="-128"/>
                </a:endParaRPr>
              </a:p>
            </p:txBody>
          </p:sp>
          <p:sp>
            <p:nvSpPr>
              <p:cNvPr id="79897" name="文本框 76">
                <a:extLst>
                  <a:ext uri="{FF2B5EF4-FFF2-40B4-BE49-F238E27FC236}">
                    <a16:creationId xmlns:a16="http://schemas.microsoft.com/office/drawing/2014/main" id="{C14B3B7D-0C57-6B4A-AC62-1ABB459957D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05744" y="2771745"/>
                <a:ext cx="1143000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dummy</a:t>
                </a:r>
                <a:endParaRPr lang="zh-CN" alt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9892" name="文本框 71">
              <a:extLst>
                <a:ext uri="{FF2B5EF4-FFF2-40B4-BE49-F238E27FC236}">
                  <a16:creationId xmlns:a16="http://schemas.microsoft.com/office/drawing/2014/main" id="{CC17D58E-604A-DC40-9358-7D92E02C9A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32969" y="2640995"/>
              <a:ext cx="53893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tail</a:t>
              </a:r>
              <a:endParaRPr lang="zh-CN" altLang="en-US" sz="2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9893" name="直接箭头连接符 72">
              <a:extLst>
                <a:ext uri="{FF2B5EF4-FFF2-40B4-BE49-F238E27FC236}">
                  <a16:creationId xmlns:a16="http://schemas.microsoft.com/office/drawing/2014/main" id="{854C18AA-8804-A246-B23D-A148B839A860}"/>
                </a:ext>
              </a:extLst>
            </p:cNvPr>
            <p:cNvCxnSpPr>
              <a:cxnSpLocks noChangeShapeType="1"/>
              <a:stCxn id="79892" idx="3"/>
              <a:endCxn id="79897" idx="1"/>
            </p:cNvCxnSpPr>
            <p:nvPr/>
          </p:nvCxnSpPr>
          <p:spPr bwMode="auto">
            <a:xfrm>
              <a:off x="3771899" y="2841050"/>
              <a:ext cx="914401" cy="864205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9894" name="文本框 73">
              <a:extLst>
                <a:ext uri="{FF2B5EF4-FFF2-40B4-BE49-F238E27FC236}">
                  <a16:creationId xmlns:a16="http://schemas.microsoft.com/office/drawing/2014/main" id="{DCD6ABCD-52A8-FC4A-9EA7-45718BE015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89514" y="2219235"/>
              <a:ext cx="71205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head</a:t>
              </a:r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9895" name="直接箭头连接符 74">
              <a:extLst>
                <a:ext uri="{FF2B5EF4-FFF2-40B4-BE49-F238E27FC236}">
                  <a16:creationId xmlns:a16="http://schemas.microsoft.com/office/drawing/2014/main" id="{878EC7A3-2C7C-7947-A3A7-BA973481C89F}"/>
                </a:ext>
              </a:extLst>
            </p:cNvPr>
            <p:cNvCxnSpPr>
              <a:cxnSpLocks noChangeShapeType="1"/>
              <a:stCxn id="79894" idx="3"/>
              <a:endCxn id="79897" idx="1"/>
            </p:cNvCxnSpPr>
            <p:nvPr/>
          </p:nvCxnSpPr>
          <p:spPr bwMode="auto">
            <a:xfrm>
              <a:off x="3901568" y="2419290"/>
              <a:ext cx="784732" cy="1285965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79879" name="组合 37">
            <a:extLst>
              <a:ext uri="{FF2B5EF4-FFF2-40B4-BE49-F238E27FC236}">
                <a16:creationId xmlns:a16="http://schemas.microsoft.com/office/drawing/2014/main" id="{C4522CDB-72BD-B542-A78B-CCF565086AFD}"/>
              </a:ext>
            </a:extLst>
          </p:cNvPr>
          <p:cNvGrpSpPr>
            <a:grpSpLocks/>
          </p:cNvGrpSpPr>
          <p:nvPr/>
        </p:nvGrpSpPr>
        <p:grpSpPr bwMode="auto">
          <a:xfrm>
            <a:off x="696913" y="1606550"/>
            <a:ext cx="2613025" cy="1095375"/>
            <a:chOff x="4549775" y="1933575"/>
            <a:chExt cx="2613025" cy="1095375"/>
          </a:xfrm>
        </p:grpSpPr>
        <p:grpSp>
          <p:nvGrpSpPr>
            <p:cNvPr id="79884" name="组合 29">
              <a:extLst>
                <a:ext uri="{FF2B5EF4-FFF2-40B4-BE49-F238E27FC236}">
                  <a16:creationId xmlns:a16="http://schemas.microsoft.com/office/drawing/2014/main" id="{BC558DF0-2D81-A940-AA13-CD303B2A12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19800" y="1933575"/>
              <a:ext cx="1143000" cy="914400"/>
              <a:chOff x="2405744" y="2514600"/>
              <a:chExt cx="1143000" cy="914400"/>
            </a:xfrm>
          </p:grpSpPr>
          <p:sp>
            <p:nvSpPr>
              <p:cNvPr id="79889" name="椭圆 30">
                <a:extLst>
                  <a:ext uri="{FF2B5EF4-FFF2-40B4-BE49-F238E27FC236}">
                    <a16:creationId xmlns:a16="http://schemas.microsoft.com/office/drawing/2014/main" id="{18942FA8-CC98-7D43-B4B0-F7056A2AF5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14600" y="2514600"/>
                <a:ext cx="914400" cy="914400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000" b="0" dirty="0">
                  <a:latin typeface="FandolSong" pitchFamily="2" charset="-128"/>
                </a:endParaRPr>
              </a:p>
            </p:txBody>
          </p:sp>
          <p:sp>
            <p:nvSpPr>
              <p:cNvPr id="79890" name="文本框 31">
                <a:extLst>
                  <a:ext uri="{FF2B5EF4-FFF2-40B4-BE49-F238E27FC236}">
                    <a16:creationId xmlns:a16="http://schemas.microsoft.com/office/drawing/2014/main" id="{6D8EEEEE-8235-5E40-92A2-F02CBDDB846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05744" y="2771745"/>
                <a:ext cx="1143000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dummy</a:t>
                </a:r>
                <a:endParaRPr lang="zh-CN" alt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9885" name="文本框 37">
              <a:extLst>
                <a:ext uri="{FF2B5EF4-FFF2-40B4-BE49-F238E27FC236}">
                  <a16:creationId xmlns:a16="http://schemas.microsoft.com/office/drawing/2014/main" id="{6BEF69A1-B74F-874F-B285-F6751086EF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7238" y="2628900"/>
              <a:ext cx="538162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tail</a:t>
              </a:r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9886" name="直接箭头连接符 38">
              <a:extLst>
                <a:ext uri="{FF2B5EF4-FFF2-40B4-BE49-F238E27FC236}">
                  <a16:creationId xmlns:a16="http://schemas.microsoft.com/office/drawing/2014/main" id="{41A5AE96-A2A7-D344-807E-AA14D9ABF962}"/>
                </a:ext>
              </a:extLst>
            </p:cNvPr>
            <p:cNvCxnSpPr>
              <a:cxnSpLocks noChangeShapeType="1"/>
              <a:stCxn id="79885" idx="3"/>
            </p:cNvCxnSpPr>
            <p:nvPr/>
          </p:nvCxnSpPr>
          <p:spPr bwMode="auto">
            <a:xfrm flipV="1">
              <a:off x="5105400" y="2490788"/>
              <a:ext cx="1023938" cy="338137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9887" name="文本框 39">
              <a:extLst>
                <a:ext uri="{FF2B5EF4-FFF2-40B4-BE49-F238E27FC236}">
                  <a16:creationId xmlns:a16="http://schemas.microsoft.com/office/drawing/2014/main" id="{C45D4E96-F363-B547-89F4-4FD7864BD1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49775" y="2219325"/>
              <a:ext cx="712788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head</a:t>
              </a:r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9888" name="直接箭头连接符 40">
              <a:extLst>
                <a:ext uri="{FF2B5EF4-FFF2-40B4-BE49-F238E27FC236}">
                  <a16:creationId xmlns:a16="http://schemas.microsoft.com/office/drawing/2014/main" id="{52653DA4-2083-2D48-B31D-D74E917AC145}"/>
                </a:ext>
              </a:extLst>
            </p:cNvPr>
            <p:cNvCxnSpPr>
              <a:cxnSpLocks noChangeShapeType="1"/>
              <a:stCxn id="79887" idx="3"/>
            </p:cNvCxnSpPr>
            <p:nvPr/>
          </p:nvCxnSpPr>
          <p:spPr bwMode="auto">
            <a:xfrm flipV="1">
              <a:off x="5262563" y="2409825"/>
              <a:ext cx="822325" cy="9525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79880" name="文本框 2">
            <a:extLst>
              <a:ext uri="{FF2B5EF4-FFF2-40B4-BE49-F238E27FC236}">
                <a16:creationId xmlns:a16="http://schemas.microsoft.com/office/drawing/2014/main" id="{8461905C-7E8E-E340-9684-87211170FC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0463" y="2782888"/>
            <a:ext cx="25733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 dirty="0">
                <a:solidFill>
                  <a:srgbClr val="00B0F0"/>
                </a:solidFill>
                <a:latin typeface="FandolSong" pitchFamily="2" charset="-128"/>
              </a:rPr>
              <a:t>1 initial state</a:t>
            </a:r>
            <a:endParaRPr lang="zh-CN" altLang="en-US" sz="2400" b="0" dirty="0">
              <a:solidFill>
                <a:srgbClr val="00B0F0"/>
              </a:solidFill>
              <a:latin typeface="FandolSong" pitchFamily="2" charset="-128"/>
            </a:endParaRPr>
          </a:p>
        </p:txBody>
      </p:sp>
      <p:sp>
        <p:nvSpPr>
          <p:cNvPr id="79881" name="文本框 46">
            <a:extLst>
              <a:ext uri="{FF2B5EF4-FFF2-40B4-BE49-F238E27FC236}">
                <a16:creationId xmlns:a16="http://schemas.microsoft.com/office/drawing/2014/main" id="{3FD721B4-3DA7-FA44-9422-BD0D9A65EC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0463" y="5634038"/>
            <a:ext cx="25733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 dirty="0">
                <a:solidFill>
                  <a:srgbClr val="00B0F0"/>
                </a:solidFill>
                <a:latin typeface="FandolSong" pitchFamily="2" charset="-128"/>
              </a:rPr>
              <a:t>2 enqueueing</a:t>
            </a:r>
            <a:endParaRPr lang="zh-CN" altLang="en-US" sz="2400" b="0" dirty="0">
              <a:solidFill>
                <a:srgbClr val="00B0F0"/>
              </a:solidFill>
              <a:latin typeface="FandolSong" pitchFamily="2" charset="-128"/>
            </a:endParaRPr>
          </a:p>
        </p:txBody>
      </p:sp>
      <p:sp>
        <p:nvSpPr>
          <p:cNvPr id="79882" name="文本框 47">
            <a:extLst>
              <a:ext uri="{FF2B5EF4-FFF2-40B4-BE49-F238E27FC236}">
                <a16:creationId xmlns:a16="http://schemas.microsoft.com/office/drawing/2014/main" id="{92A15300-A68F-6A48-9702-DB1A654365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1863" y="3729038"/>
            <a:ext cx="25733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 dirty="0">
                <a:solidFill>
                  <a:srgbClr val="00B0F0"/>
                </a:solidFill>
                <a:latin typeface="FandolSong" pitchFamily="2" charset="-128"/>
              </a:rPr>
              <a:t>3 </a:t>
            </a:r>
            <a:r>
              <a:rPr lang="en-US" altLang="zh-CN" sz="2400" b="0" dirty="0" err="1">
                <a:solidFill>
                  <a:srgbClr val="00B0F0"/>
                </a:solidFill>
                <a:latin typeface="FandolSong" pitchFamily="2" charset="-128"/>
              </a:rPr>
              <a:t>dequeueing</a:t>
            </a:r>
            <a:endParaRPr lang="zh-CN" altLang="en-US" sz="2400" b="0" dirty="0">
              <a:solidFill>
                <a:srgbClr val="00B0F0"/>
              </a:solidFill>
              <a:latin typeface="FandolSong" pitchFamily="2" charset="-128"/>
            </a:endParaRPr>
          </a:p>
        </p:txBody>
      </p:sp>
      <p:sp>
        <p:nvSpPr>
          <p:cNvPr id="79883" name="文本框 48">
            <a:extLst>
              <a:ext uri="{FF2B5EF4-FFF2-40B4-BE49-F238E27FC236}">
                <a16:creationId xmlns:a16="http://schemas.microsoft.com/office/drawing/2014/main" id="{8AD76663-41F1-D944-A633-5806A82187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6091238"/>
            <a:ext cx="25733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 dirty="0">
                <a:solidFill>
                  <a:srgbClr val="00B0F0"/>
                </a:solidFill>
                <a:latin typeface="FandolSong" pitchFamily="2" charset="-128"/>
              </a:rPr>
              <a:t>4 final state</a:t>
            </a:r>
            <a:endParaRPr lang="zh-CN" altLang="en-US" sz="2400" b="0" dirty="0">
              <a:solidFill>
                <a:srgbClr val="00B0F0"/>
              </a:solidFill>
              <a:latin typeface="FandolSong" pitchFamily="2" charset="-128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灯片编号占位符 5">
            <a:extLst>
              <a:ext uri="{FF2B5EF4-FFF2-40B4-BE49-F238E27FC236}">
                <a16:creationId xmlns:a16="http://schemas.microsoft.com/office/drawing/2014/main" id="{B29D9F9A-7603-F64F-AB4A-B5BBC9A86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973EE12-A404-6D4E-8DEF-85543234A529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39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95FF374D-9CEC-0E4A-B240-ECE1730AA7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Concurrent Hash Table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81924" name="Rectangle 2">
            <a:extLst>
              <a:ext uri="{FF2B5EF4-FFF2-40B4-BE49-F238E27FC236}">
                <a16:creationId xmlns:a16="http://schemas.microsoft.com/office/drawing/2014/main" id="{0E3E67FB-2A13-8844-850E-7AAC9AC4E2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4709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#define BUCKETS 101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zh-CN" sz="2000" b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typedef struct __hash_t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list_t lists[BUCKETS];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} hash_t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zh-CN" sz="2000" b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void Hash_Init(hash_t *H)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int i;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for (i = 0; i &lt; BUCKETS; i++)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   List_Init(&amp;H-&gt;lists[i]);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5">
            <a:extLst>
              <a:ext uri="{FF2B5EF4-FFF2-40B4-BE49-F238E27FC236}">
                <a16:creationId xmlns:a16="http://schemas.microsoft.com/office/drawing/2014/main" id="{8BB43273-14A8-294B-9493-B19F14BF5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6055459-5D92-2C45-9C55-26A358ECD665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CFB74774-4411-C747-95C6-A879A2E9D2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Pthread Locks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0244" name="Rectangle 2">
            <a:extLst>
              <a:ext uri="{FF2B5EF4-FFF2-40B4-BE49-F238E27FC236}">
                <a16:creationId xmlns:a16="http://schemas.microsoft.com/office/drawing/2014/main" id="{DF4F20D2-8F74-CD43-85D8-6709BF133F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7897813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2200" b="0">
                <a:latin typeface="Times New Roman" panose="02020603050405020304" pitchFamily="18" charset="0"/>
                <a:cs typeface="Times New Roman" panose="02020603050405020304" pitchFamily="18" charset="0"/>
              </a:rPr>
              <a:t>int pthread_mutex_trylock(pthread_mutex_t *mutex);</a:t>
            </a:r>
          </a:p>
          <a:p>
            <a:pPr>
              <a:buFontTx/>
              <a:buNone/>
            </a:pPr>
            <a:r>
              <a:rPr lang="en-US" altLang="zh-CN" sz="2200" b="0">
                <a:latin typeface="Times New Roman" panose="02020603050405020304" pitchFamily="18" charset="0"/>
                <a:cs typeface="Times New Roman" panose="02020603050405020304" pitchFamily="18" charset="0"/>
              </a:rPr>
              <a:t>int pthread_mutex_timedlock(pthread_mutex_t *mutex,</a:t>
            </a:r>
          </a:p>
          <a:p>
            <a:pPr>
              <a:buFontTx/>
              <a:buNone/>
            </a:pPr>
            <a:r>
              <a:rPr lang="en-US" altLang="zh-CN" sz="2200" b="0">
                <a:latin typeface="Times New Roman" panose="02020603050405020304" pitchFamily="18" charset="0"/>
                <a:cs typeface="Times New Roman" panose="02020603050405020304" pitchFamily="18" charset="0"/>
              </a:rPr>
              <a:t>			         struct timespec *abs_timeout);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8F021E3-8694-8D47-A42D-5CE47C78EB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924175"/>
            <a:ext cx="8470900" cy="256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zh-CN" b="0" dirty="0">
                <a:latin typeface="FandolSong" pitchFamily="2" charset="-128"/>
              </a:rPr>
              <a:t>The </a:t>
            </a:r>
            <a:r>
              <a:rPr lang="en-US" altLang="zh-CN" b="0" dirty="0" err="1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trylock</a:t>
            </a:r>
            <a:r>
              <a:rPr lang="en-US" altLang="zh-CN" b="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()</a:t>
            </a:r>
            <a:r>
              <a:rPr lang="en-US" altLang="zh-CN" b="0" dirty="0">
                <a:latin typeface="FandolSong" pitchFamily="2" charset="-128"/>
              </a:rPr>
              <a:t> returns failure if the lock is already held</a:t>
            </a:r>
          </a:p>
          <a:p>
            <a:pPr>
              <a:defRPr/>
            </a:pPr>
            <a:r>
              <a:rPr lang="en-US" altLang="zh-CN" b="0" dirty="0">
                <a:latin typeface="FandolSong" pitchFamily="2" charset="-128"/>
              </a:rPr>
              <a:t>the </a:t>
            </a:r>
            <a:r>
              <a:rPr lang="en-US" altLang="zh-CN" b="0" dirty="0" err="1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timedlock</a:t>
            </a:r>
            <a:r>
              <a:rPr lang="en-US" altLang="zh-CN" b="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()</a:t>
            </a:r>
            <a:r>
              <a:rPr lang="en-US" altLang="zh-CN" b="0" dirty="0">
                <a:latin typeface="FandolSong" pitchFamily="2" charset="-128"/>
              </a:rPr>
              <a:t> returns after a timeout or after acquiring the lock, whichever happens first</a:t>
            </a:r>
            <a:endParaRPr lang="en-US" altLang="zh-CN" b="0" kern="0" dirty="0">
              <a:latin typeface="FandolSong" pitchFamily="2" charset="-128"/>
              <a:ea typeface="宋体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灯片编号占位符 5">
            <a:extLst>
              <a:ext uri="{FF2B5EF4-FFF2-40B4-BE49-F238E27FC236}">
                <a16:creationId xmlns:a16="http://schemas.microsoft.com/office/drawing/2014/main" id="{803BA31B-5205-4344-A787-39729B3F3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C7E0407-BD28-FA4D-9624-B956CE51755B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40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83971" name="Rectangle 3">
            <a:extLst>
              <a:ext uri="{FF2B5EF4-FFF2-40B4-BE49-F238E27FC236}">
                <a16:creationId xmlns:a16="http://schemas.microsoft.com/office/drawing/2014/main" id="{F43F416A-855D-104A-8530-F73B4F28B7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Concurrent Hash Table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83972" name="Rectangle 2">
            <a:extLst>
              <a:ext uri="{FF2B5EF4-FFF2-40B4-BE49-F238E27FC236}">
                <a16:creationId xmlns:a16="http://schemas.microsoft.com/office/drawing/2014/main" id="{370AFD4C-FF60-BC42-B372-4407DE1E96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4709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void Hash_Insert(hash_t *H, int key)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int bucket = key % BUCKETS;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return List_Insert(&amp;H-&gt;lists[bucket], key);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zh-CN" sz="2000" b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void Hash_Lookup(hash_t *H, int key)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int bucket = key % BUCKETS;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return List_Lookup(&amp;H-&gt;lists[bucket], key);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zh-CN" sz="2000" b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灯片编号占位符 5">
            <a:extLst>
              <a:ext uri="{FF2B5EF4-FFF2-40B4-BE49-F238E27FC236}">
                <a16:creationId xmlns:a16="http://schemas.microsoft.com/office/drawing/2014/main" id="{0CE31CC3-FDFA-5944-875E-1663150B2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3066A8D-BC7F-DF44-9275-037353AC1990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41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86019" name="Rectangle 2">
            <a:extLst>
              <a:ext uri="{FF2B5EF4-FFF2-40B4-BE49-F238E27FC236}">
                <a16:creationId xmlns:a16="http://schemas.microsoft.com/office/drawing/2014/main" id="{08388AA9-0CEB-B944-94A8-130F1A314F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077200" cy="2057400"/>
          </a:xfrm>
        </p:spPr>
        <p:txBody>
          <a:bodyPr lIns="90487" tIns="44450" rIns="90487" bIns="44450"/>
          <a:lstStyle/>
          <a:p>
            <a:r>
              <a:rPr lang="en-US" altLang="zh-CN">
                <a:ea typeface="宋体" panose="02010600030101010101" pitchFamily="2" charset="-122"/>
              </a:rPr>
              <a:t>Scaling Concurrent Hash Tables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Based on concurrent lists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Each bucket is represented by a list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A lock per hash bucket</a:t>
            </a:r>
          </a:p>
        </p:txBody>
      </p:sp>
      <p:sp>
        <p:nvSpPr>
          <p:cNvPr id="86020" name="Rectangle 3">
            <a:extLst>
              <a:ext uri="{FF2B5EF4-FFF2-40B4-BE49-F238E27FC236}">
                <a16:creationId xmlns:a16="http://schemas.microsoft.com/office/drawing/2014/main" id="{62468DB3-12EF-EC48-A593-49899135DF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Concurrent Hash Tables</a:t>
            </a:r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86021" name="Chart 5">
            <a:extLst>
              <a:ext uri="{FF2B5EF4-FFF2-40B4-BE49-F238E27FC236}">
                <a16:creationId xmlns:a16="http://schemas.microsoft.com/office/drawing/2014/main" id="{E7EF3C5F-0738-B940-88E0-CCE5AF7B27DD}"/>
              </a:ext>
            </a:extLst>
          </p:cNvPr>
          <p:cNvGraphicFramePr>
            <a:graphicFrameLocks/>
          </p:cNvGraphicFramePr>
          <p:nvPr/>
        </p:nvGraphicFramePr>
        <p:xfrm>
          <a:off x="1897063" y="3606800"/>
          <a:ext cx="5054600" cy="307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25" name="Chart" r:id="rId4" imgW="5270500" imgH="3206750" progId="Excel.Chart.8">
                  <p:embed/>
                </p:oleObj>
              </mc:Choice>
              <mc:Fallback>
                <p:oleObj name="Chart" r:id="rId4" imgW="5270500" imgH="3206750" progId="Excel.Chart.8">
                  <p:embed/>
                  <p:pic>
                    <p:nvPicPr>
                      <p:cNvPr id="0" name="Chart 5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7063" y="3606800"/>
                        <a:ext cx="5054600" cy="307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5">
            <a:extLst>
              <a:ext uri="{FF2B5EF4-FFF2-40B4-BE49-F238E27FC236}">
                <a16:creationId xmlns:a16="http://schemas.microsoft.com/office/drawing/2014/main" id="{86E978E3-BAD2-F549-9C1E-497474587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D97E9F8-CA6E-7747-BAA7-EF6B7FF2DE85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81D663BE-588D-9D45-8A5E-E9CFA418AC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70900" cy="4732338"/>
          </a:xfrm>
        </p:spPr>
        <p:txBody>
          <a:bodyPr lIns="90487" tIns="44450" rIns="90487" bIns="44450"/>
          <a:lstStyle/>
          <a:p>
            <a:pPr>
              <a:defRPr/>
            </a:pPr>
            <a:r>
              <a:rPr lang="en-US" altLang="zh-CN" dirty="0">
                <a:ea typeface="宋体" charset="0"/>
              </a:rPr>
              <a:t>Concurrent Data Structure</a:t>
            </a:r>
          </a:p>
          <a:p>
            <a:pPr lvl="1">
              <a:defRPr/>
            </a:pPr>
            <a:r>
              <a:rPr lang="en-US" altLang="zh-CN" dirty="0">
                <a:ea typeface="宋体" charset="0"/>
              </a:rPr>
              <a:t>Enabling many threads to access the structure</a:t>
            </a:r>
          </a:p>
          <a:p>
            <a:pPr lvl="1">
              <a:defRPr/>
            </a:pPr>
            <a:r>
              <a:rPr lang="en-US" altLang="zh-CN" dirty="0">
                <a:ea typeface="宋体" charset="0"/>
              </a:rPr>
              <a:t>Thread safe</a:t>
            </a:r>
          </a:p>
          <a:p>
            <a:pPr lvl="1">
              <a:defRPr/>
            </a:pPr>
            <a:r>
              <a:rPr lang="en-US" altLang="zh-CN" dirty="0">
                <a:ea typeface="宋体" charset="0"/>
              </a:rPr>
              <a:t>High performance </a:t>
            </a:r>
          </a:p>
          <a:p>
            <a:pPr marL="457200" lvl="1" indent="0">
              <a:buFontTx/>
              <a:buNone/>
              <a:defRPr/>
            </a:pPr>
            <a:r>
              <a:rPr lang="en-US" altLang="zh-CN" dirty="0">
                <a:ea typeface="宋体" charset="0"/>
              </a:rPr>
              <a:t> </a:t>
            </a:r>
          </a:p>
          <a:p>
            <a:pPr>
              <a:defRPr/>
            </a:pPr>
            <a:r>
              <a:rPr lang="en-US" altLang="zh-CN" dirty="0">
                <a:ea typeface="宋体" charset="0"/>
              </a:rPr>
              <a:t>How to add locks to data structures?</a:t>
            </a:r>
          </a:p>
          <a:p>
            <a:pPr lvl="1">
              <a:defRPr/>
            </a:pPr>
            <a:r>
              <a:rPr lang="en-US" altLang="zh-CN" dirty="0">
                <a:ea typeface="宋体" charset="0"/>
              </a:rPr>
              <a:t>Counter</a:t>
            </a:r>
          </a:p>
          <a:p>
            <a:pPr lvl="1">
              <a:defRPr/>
            </a:pPr>
            <a:r>
              <a:rPr lang="en-US" altLang="zh-CN" dirty="0">
                <a:ea typeface="宋体" charset="0"/>
              </a:rPr>
              <a:t>Linked List</a:t>
            </a:r>
          </a:p>
          <a:p>
            <a:pPr lvl="1">
              <a:defRPr/>
            </a:pPr>
            <a:r>
              <a:rPr lang="en-US" altLang="zh-CN" dirty="0">
                <a:ea typeface="宋体" charset="0"/>
              </a:rPr>
              <a:t>Queue</a:t>
            </a:r>
          </a:p>
          <a:p>
            <a:pPr lvl="1">
              <a:defRPr/>
            </a:pPr>
            <a:r>
              <a:rPr lang="en-US" altLang="zh-CN" dirty="0">
                <a:ea typeface="宋体" charset="0"/>
              </a:rPr>
              <a:t>Hash Table</a:t>
            </a:r>
          </a:p>
        </p:txBody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7DB11AA9-98EA-9C42-9EC2-F2ED72118F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Lock-based Concurrent Data Structure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5">
            <a:extLst>
              <a:ext uri="{FF2B5EF4-FFF2-40B4-BE49-F238E27FC236}">
                <a16:creationId xmlns:a16="http://schemas.microsoft.com/office/drawing/2014/main" id="{9E77F749-A684-A044-9548-EA5CA2F02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7F6F480-37F5-4D4F-A826-E8DC5EA6583A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6B154798-ED84-A745-AD78-7A3454E863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 Simple Counter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4340" name="Rectangle 2">
            <a:extLst>
              <a:ext uri="{FF2B5EF4-FFF2-40B4-BE49-F238E27FC236}">
                <a16:creationId xmlns:a16="http://schemas.microsoft.com/office/drawing/2014/main" id="{165253DC-FDD7-5743-8DBB-977B055563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588" y="1752600"/>
            <a:ext cx="8470900" cy="439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2400" b="0">
                <a:latin typeface="Consolas" panose="020B0609020204030204" pitchFamily="49" charset="0"/>
                <a:cs typeface="Consolas" panose="020B0609020204030204" pitchFamily="49" charset="0"/>
              </a:rPr>
              <a:t>typedef struct __conter_t { </a:t>
            </a:r>
          </a:p>
          <a:p>
            <a:pPr>
              <a:buFontTx/>
              <a:buNone/>
            </a:pPr>
            <a:r>
              <a:rPr lang="en-US" altLang="zh-CN" sz="2400" b="0">
                <a:latin typeface="Consolas" panose="020B0609020204030204" pitchFamily="49" charset="0"/>
                <a:cs typeface="Consolas" panose="020B0609020204030204" pitchFamily="49" charset="0"/>
              </a:rPr>
              <a:t>   int value; </a:t>
            </a:r>
          </a:p>
          <a:p>
            <a:pPr>
              <a:buFontTx/>
              <a:buNone/>
            </a:pPr>
            <a:r>
              <a:rPr lang="en-US" altLang="zh-CN" sz="2400" b="0">
                <a:latin typeface="Consolas" panose="020B0609020204030204" pitchFamily="49" charset="0"/>
                <a:cs typeface="Consolas" panose="020B0609020204030204" pitchFamily="49" charset="0"/>
              </a:rPr>
              <a:t>} counter_t</a:t>
            </a:r>
          </a:p>
          <a:p>
            <a:pPr>
              <a:buFontTx/>
              <a:buNone/>
            </a:pPr>
            <a:endParaRPr lang="en-US" altLang="zh-CN" sz="2400" b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Tx/>
              <a:buNone/>
            </a:pPr>
            <a:r>
              <a:rPr lang="en-US" altLang="zh-CN" sz="2400" b="0">
                <a:latin typeface="Consolas" panose="020B0609020204030204" pitchFamily="49" charset="0"/>
                <a:cs typeface="Consolas" panose="020B0609020204030204" pitchFamily="49" charset="0"/>
              </a:rPr>
              <a:t>void init(counter *c) { c-&gt;value=0; }</a:t>
            </a:r>
          </a:p>
          <a:p>
            <a:pPr>
              <a:buFontTx/>
              <a:buNone/>
            </a:pPr>
            <a:r>
              <a:rPr lang="en-US" altLang="zh-CN" sz="2400" b="0">
                <a:latin typeface="Consolas" panose="020B0609020204030204" pitchFamily="49" charset="0"/>
                <a:cs typeface="Consolas" panose="020B0609020204030204" pitchFamily="49" charset="0"/>
              </a:rPr>
              <a:t>void increment(counter_t *c) { c-&gt;value++; } </a:t>
            </a:r>
          </a:p>
          <a:p>
            <a:pPr>
              <a:buFontTx/>
              <a:buNone/>
            </a:pPr>
            <a:r>
              <a:rPr lang="en-US" altLang="zh-CN" sz="2400" b="0">
                <a:latin typeface="Consolas" panose="020B0609020204030204" pitchFamily="49" charset="0"/>
                <a:cs typeface="Consolas" panose="020B0609020204030204" pitchFamily="49" charset="0"/>
              </a:rPr>
              <a:t>void decrement(counter_t *c) { c-&gt;value--; } </a:t>
            </a:r>
          </a:p>
          <a:p>
            <a:pPr>
              <a:buFontTx/>
              <a:buNone/>
            </a:pPr>
            <a:r>
              <a:rPr lang="en-US" altLang="zh-CN" sz="2400" b="0">
                <a:latin typeface="Consolas" panose="020B0609020204030204" pitchFamily="49" charset="0"/>
                <a:cs typeface="Consolas" panose="020B0609020204030204" pitchFamily="49" charset="0"/>
              </a:rPr>
              <a:t>int get(counter_t *c) { return c-&gt;value; }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5">
            <a:extLst>
              <a:ext uri="{FF2B5EF4-FFF2-40B4-BE49-F238E27FC236}">
                <a16:creationId xmlns:a16="http://schemas.microsoft.com/office/drawing/2014/main" id="{31016047-2B1D-5E4D-AC01-79D2C8A7C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8DCE3F5-D930-6A4B-B37C-ADEB9078D8E0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41346133-D733-8C42-AD91-B78D64F80B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 Lock-based Counter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6388" name="Rectangle 2">
            <a:extLst>
              <a:ext uri="{FF2B5EF4-FFF2-40B4-BE49-F238E27FC236}">
                <a16:creationId xmlns:a16="http://schemas.microsoft.com/office/drawing/2014/main" id="{95AD0955-CCE5-B643-BE41-579F05156B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588" y="1755775"/>
            <a:ext cx="8470900" cy="438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zh-CN" sz="2000" b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void init(counter *c) { </a:t>
            </a:r>
          </a:p>
          <a:p>
            <a:pPr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c-&gt;value=0; </a:t>
            </a:r>
          </a:p>
          <a:p>
            <a:pPr>
              <a:buFontTx/>
              <a:buNone/>
            </a:pPr>
            <a:r>
              <a:rPr lang="en-US" altLang="zh-CN" sz="2000" b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pthread_mutex_init(&amp;c-&gt;lock, NULL);</a:t>
            </a:r>
          </a:p>
          <a:p>
            <a:pPr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buFontTx/>
              <a:buNone/>
            </a:pPr>
            <a:endParaRPr lang="en-US" altLang="zh-CN" sz="2000" b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void increment(counter_t *c) { </a:t>
            </a:r>
          </a:p>
          <a:p>
            <a:pPr>
              <a:buFontTx/>
              <a:buNone/>
            </a:pPr>
            <a:r>
              <a:rPr lang="en-US" altLang="zh-CN" sz="2000" b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Pthread_mutex_lock(&amp;c-&gt;lock);</a:t>
            </a:r>
          </a:p>
          <a:p>
            <a:pPr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c-&gt;value++; </a:t>
            </a:r>
          </a:p>
          <a:p>
            <a:pPr>
              <a:buFontTx/>
              <a:buNone/>
            </a:pPr>
            <a:r>
              <a:rPr lang="en-US" altLang="zh-CN" sz="2000" b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Pthread_mutex_unlock(&amp;c-&gt;lock);</a:t>
            </a:r>
          </a:p>
          <a:p>
            <a:pPr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6389" name="Rectangle 3">
            <a:extLst>
              <a:ext uri="{FF2B5EF4-FFF2-40B4-BE49-F238E27FC236}">
                <a16:creationId xmlns:a16="http://schemas.microsoft.com/office/drawing/2014/main" id="{8D9725A6-E5E8-3A4D-9546-97825A14E1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901700"/>
            <a:ext cx="3959225" cy="1323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</a:rPr>
              <a:t>typedef struct __conter_t {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</a:rPr>
              <a:t>   int value;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</a:rPr>
              <a:t>   </a:t>
            </a:r>
            <a:r>
              <a:rPr lang="en-US" altLang="zh-CN" sz="2000" b="0">
                <a:solidFill>
                  <a:srgbClr val="FF0000"/>
                </a:solidFill>
                <a:latin typeface="Consolas" panose="020B0609020204030204" pitchFamily="49" charset="0"/>
              </a:rPr>
              <a:t>pthread_mutex_t lock;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</a:rPr>
              <a:t>} counter_t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5">
            <a:extLst>
              <a:ext uri="{FF2B5EF4-FFF2-40B4-BE49-F238E27FC236}">
                <a16:creationId xmlns:a16="http://schemas.microsoft.com/office/drawing/2014/main" id="{0A6EF1B3-B077-D54F-8826-2606F2067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B130639-5993-4146-8A04-B109FCCE24F9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483203BA-D8B5-9940-942F-E035707E4B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 Lock-based Counter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8436" name="Rectangle 2">
            <a:extLst>
              <a:ext uri="{FF2B5EF4-FFF2-40B4-BE49-F238E27FC236}">
                <a16:creationId xmlns:a16="http://schemas.microsoft.com/office/drawing/2014/main" id="{F8888119-499C-3644-A09E-2A80BD51FB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588" y="1752600"/>
            <a:ext cx="8470900" cy="439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void decrement(counter_t *c) { </a:t>
            </a:r>
          </a:p>
          <a:p>
            <a:pPr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sz="2000" b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Pthread_mutex_lock(&amp;c-&gt;lock);</a:t>
            </a:r>
          </a:p>
          <a:p>
            <a:pPr>
              <a:buFontTx/>
              <a:buNone/>
            </a:pPr>
            <a:r>
              <a:rPr lang="en-US" altLang="zh-CN" sz="2000" b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c-&gt;value--; </a:t>
            </a:r>
          </a:p>
          <a:p>
            <a:pPr>
              <a:buFontTx/>
              <a:buNone/>
            </a:pPr>
            <a:r>
              <a:rPr lang="en-US" altLang="zh-CN" sz="2000" b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Pthread_mutex_unlock(&amp;c-&gt;lock); </a:t>
            </a:r>
          </a:p>
          <a:p>
            <a:pPr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  <a:p>
            <a:pPr>
              <a:buFontTx/>
              <a:buNone/>
            </a:pPr>
            <a:endParaRPr lang="en-US" altLang="zh-CN" sz="2000" b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int get(counter_t *c) {</a:t>
            </a:r>
          </a:p>
          <a:p>
            <a:pPr>
              <a:buFontTx/>
              <a:buNone/>
            </a:pPr>
            <a:r>
              <a:rPr lang="en-US" altLang="zh-CN" sz="2000" b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Pthread_mutex_lock(&amp;c-&gt;lock);</a:t>
            </a:r>
          </a:p>
          <a:p>
            <a:pPr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rc = c-&gt;value; </a:t>
            </a:r>
          </a:p>
          <a:p>
            <a:pPr>
              <a:buFontTx/>
              <a:buNone/>
            </a:pPr>
            <a:r>
              <a:rPr lang="en-US" altLang="zh-CN" sz="2000" b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Pthread_mutex_unlock(&amp;c-&gt;lock);</a:t>
            </a:r>
          </a:p>
          <a:p>
            <a:pPr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return rc</a:t>
            </a:r>
          </a:p>
          <a:p>
            <a:pPr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5">
            <a:extLst>
              <a:ext uri="{FF2B5EF4-FFF2-40B4-BE49-F238E27FC236}">
                <a16:creationId xmlns:a16="http://schemas.microsoft.com/office/drawing/2014/main" id="{DC1864C1-4D4D-8B43-A769-A2AC5C752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2CBCA79-1609-F645-BB17-2AC23D2FAA1E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D59A6482-5D18-D448-8397-24C0BE54F2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70900" cy="4732338"/>
          </a:xfrm>
        </p:spPr>
        <p:txBody>
          <a:bodyPr lIns="90487" tIns="44450" rIns="90487" bIns="44450"/>
          <a:lstStyle/>
          <a:p>
            <a:r>
              <a:rPr lang="en-US" altLang="zh-CN">
                <a:ea typeface="宋体" panose="02010600030101010101" pitchFamily="2" charset="-122"/>
              </a:rPr>
              <a:t>Traditional Lock-based Counter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Simple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Works correctly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Poor performance</a:t>
            </a:r>
          </a:p>
          <a:p>
            <a:pPr lvl="1"/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25523CB0-F3BE-E340-A646-B7CCEF30B8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Performance</a:t>
            </a:r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20485" name="Chart 6">
            <a:extLst>
              <a:ext uri="{FF2B5EF4-FFF2-40B4-BE49-F238E27FC236}">
                <a16:creationId xmlns:a16="http://schemas.microsoft.com/office/drawing/2014/main" id="{87AFC976-9C08-C940-8799-96CBA7416652}"/>
              </a:ext>
            </a:extLst>
          </p:cNvPr>
          <p:cNvGraphicFramePr>
            <a:graphicFrameLocks/>
          </p:cNvGraphicFramePr>
          <p:nvPr/>
        </p:nvGraphicFramePr>
        <p:xfrm>
          <a:off x="3994150" y="2667000"/>
          <a:ext cx="4483100" cy="355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2" name="Chart" r:id="rId4" imgW="4673600" imgH="3708400" progId="Excel.Chart.8">
                  <p:embed/>
                </p:oleObj>
              </mc:Choice>
              <mc:Fallback>
                <p:oleObj name="Chart" r:id="rId4" imgW="4673600" imgH="3708400" progId="Excel.Chart.8">
                  <p:embed/>
                  <p:pic>
                    <p:nvPicPr>
                      <p:cNvPr id="0" name="Chart 6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4150" y="2667000"/>
                        <a:ext cx="4483100" cy="355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EA964476-2190-6D41-8188-F5C4C6B8AC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3810000"/>
            <a:ext cx="3405188" cy="224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 dirty="0">
                <a:solidFill>
                  <a:srgbClr val="FF0000"/>
                </a:solidFill>
                <a:latin typeface="FandolSong" pitchFamily="2" charset="-128"/>
              </a:rPr>
              <a:t>Note that if the data structure is not too slow, you are done! 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zh-CN" sz="2000" b="0" dirty="0">
              <a:solidFill>
                <a:srgbClr val="FF0000"/>
              </a:solidFill>
              <a:latin typeface="FandolSong" pitchFamily="2" charset="-128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 dirty="0">
                <a:solidFill>
                  <a:srgbClr val="FF0000"/>
                </a:solidFill>
                <a:latin typeface="FandolSong" pitchFamily="2" charset="-128"/>
              </a:rPr>
              <a:t>No need to do something fancy if something simple will work.</a:t>
            </a:r>
            <a:endParaRPr lang="zh-CN" altLang="en-US" sz="2000" b="0" dirty="0">
              <a:solidFill>
                <a:srgbClr val="FF0000"/>
              </a:solidFill>
              <a:latin typeface="FandolSong" pitchFamily="2" charset="-128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364D02E-BC93-8440-BA46-8BCC7C170EE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362575" y="5486400"/>
            <a:ext cx="2520950" cy="0"/>
          </a:xfrm>
          <a:prstGeom prst="straightConnector1">
            <a:avLst/>
          </a:prstGeom>
          <a:noFill/>
          <a:ln w="76200" algn="ctr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056A3C0-D467-E846-A5B6-D22B71E6DE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4972050"/>
            <a:ext cx="2133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 dirty="0">
                <a:solidFill>
                  <a:srgbClr val="0000FF"/>
                </a:solidFill>
                <a:latin typeface="FandolSong" pitchFamily="2" charset="-128"/>
              </a:rPr>
              <a:t>Perfect Scaling</a:t>
            </a:r>
            <a:endParaRPr lang="zh-CN" altLang="en-US" sz="2000" b="0" dirty="0">
              <a:solidFill>
                <a:srgbClr val="0000FF"/>
              </a:solidFill>
              <a:latin typeface="FandolSong" pitchFamily="2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</p:bldLst>
  </p:timing>
</p:sld>
</file>

<file path=ppt/theme/theme1.xml><?xml version="1.0" encoding="utf-8"?>
<a:theme xmlns:a="http://schemas.openxmlformats.org/drawingml/2006/main" name="icfp99">
  <a:themeElements>
    <a:clrScheme name="icfp99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B2B2B2"/>
      </a:folHlink>
    </a:clrScheme>
    <a:fontScheme name="icfp99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  <a:ea typeface="宋体" pitchFamily="2" charset="-122"/>
          </a:defRPr>
        </a:defPPr>
      </a:lstStyle>
    </a:lnDef>
  </a:objectDefaults>
  <a:extraClrSchemeLst>
    <a:extraClrScheme>
      <a:clrScheme name="icfp9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cfp99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Ocean</Template>
  <TotalTime>2033</TotalTime>
  <Words>3001</Words>
  <Application>Microsoft Macintosh PowerPoint</Application>
  <PresentationFormat>如螢幕大小 (4:3)</PresentationFormat>
  <Paragraphs>607</Paragraphs>
  <Slides>41</Slides>
  <Notes>41</Notes>
  <HiddenSlides>0</HiddenSlides>
  <MMClips>0</MMClips>
  <ScaleCrop>false</ScaleCrop>
  <HeadingPairs>
    <vt:vector size="8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41</vt:i4>
      </vt:variant>
    </vt:vector>
  </HeadingPairs>
  <TitlesOfParts>
    <vt:vector size="48" baseType="lpstr">
      <vt:lpstr>FandolSong</vt:lpstr>
      <vt:lpstr>宋体</vt:lpstr>
      <vt:lpstr>Comic Sans MS</vt:lpstr>
      <vt:lpstr>Consolas</vt:lpstr>
      <vt:lpstr>Times New Roman</vt:lpstr>
      <vt:lpstr>icfp99</vt:lpstr>
      <vt:lpstr>Chart</vt:lpstr>
      <vt:lpstr>Lock-based Concurrent  Data Structures </vt:lpstr>
      <vt:lpstr>Basic Idea</vt:lpstr>
      <vt:lpstr>Pthread Locks</vt:lpstr>
      <vt:lpstr>Pthread Locks</vt:lpstr>
      <vt:lpstr>Lock-based Concurrent Data Structure</vt:lpstr>
      <vt:lpstr>A Simple Counter</vt:lpstr>
      <vt:lpstr>A Lock-based Counter</vt:lpstr>
      <vt:lpstr>A Lock-based Counter</vt:lpstr>
      <vt:lpstr>Performance</vt:lpstr>
      <vt:lpstr>Scalable Counting</vt:lpstr>
      <vt:lpstr>Sloppy Counter</vt:lpstr>
      <vt:lpstr>Example</vt:lpstr>
      <vt:lpstr>Sloppy Counter</vt:lpstr>
      <vt:lpstr>Example</vt:lpstr>
      <vt:lpstr>Example</vt:lpstr>
      <vt:lpstr>Sloppy Counter</vt:lpstr>
      <vt:lpstr>Sloppy Counter</vt:lpstr>
      <vt:lpstr>Sloppy Counter</vt:lpstr>
      <vt:lpstr>Sloppy Counter</vt:lpstr>
      <vt:lpstr>Simple Linked List</vt:lpstr>
      <vt:lpstr>Simple Linked List (sequential) </vt:lpstr>
      <vt:lpstr>Simple Linked List (concurrent buggy) </vt:lpstr>
      <vt:lpstr>Simple Linked List (concurrent still buggy)</vt:lpstr>
      <vt:lpstr>Simple Linked List</vt:lpstr>
      <vt:lpstr>Simple Linked List</vt:lpstr>
      <vt:lpstr>Concurrent Linked Lists</vt:lpstr>
      <vt:lpstr>Concurrent Linked Lists</vt:lpstr>
      <vt:lpstr>Simple Linked List</vt:lpstr>
      <vt:lpstr>Simple Linked List</vt:lpstr>
      <vt:lpstr>Scaling Linked Lists</vt:lpstr>
      <vt:lpstr>Concurrent Queues</vt:lpstr>
      <vt:lpstr>Michael and Scott Concurrent Queue</vt:lpstr>
      <vt:lpstr>Michael and Scott Concurrent Queue</vt:lpstr>
      <vt:lpstr>Michael and Scott Concurrent Queue</vt:lpstr>
      <vt:lpstr>Michael and Scott Concurrent Queue</vt:lpstr>
      <vt:lpstr>Michael and Scott Concurrent Queue</vt:lpstr>
      <vt:lpstr>DeQueue</vt:lpstr>
      <vt:lpstr>Enqueue and Dequeue for a Empty Queue in Parallel</vt:lpstr>
      <vt:lpstr>Concurrent Hash Table</vt:lpstr>
      <vt:lpstr>Concurrent Hash Table</vt:lpstr>
      <vt:lpstr>Concurrent Hash Tables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Lock-based Concurrent  Data Structures</dc:title>
  <dc:creator>Microsoft Office User</dc:creator>
  <cp:lastModifiedBy>微软大 法好</cp:lastModifiedBy>
  <cp:revision>51</cp:revision>
  <dcterms:created xsi:type="dcterms:W3CDTF">2016-05-25T13:10:17Z</dcterms:created>
  <dcterms:modified xsi:type="dcterms:W3CDTF">2020-09-29T05:50:51Z</dcterms:modified>
</cp:coreProperties>
</file>