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1315" r:id="rId2"/>
    <p:sldId id="1318" r:id="rId3"/>
    <p:sldId id="1372" r:id="rId4"/>
    <p:sldId id="1344" r:id="rId5"/>
    <p:sldId id="1345" r:id="rId6"/>
    <p:sldId id="1373" r:id="rId7"/>
    <p:sldId id="1321" r:id="rId8"/>
    <p:sldId id="1374" r:id="rId9"/>
    <p:sldId id="1324" r:id="rId10"/>
    <p:sldId id="1375" r:id="rId11"/>
    <p:sldId id="1376" r:id="rId12"/>
    <p:sldId id="1350" r:id="rId13"/>
    <p:sldId id="1377" r:id="rId14"/>
    <p:sldId id="1378" r:id="rId15"/>
    <p:sldId id="1379" r:id="rId16"/>
    <p:sldId id="1380" r:id="rId17"/>
    <p:sldId id="1381" r:id="rId18"/>
    <p:sldId id="1352" r:id="rId19"/>
    <p:sldId id="1382" r:id="rId20"/>
    <p:sldId id="1388" r:id="rId21"/>
    <p:sldId id="1383" r:id="rId22"/>
    <p:sldId id="1384" r:id="rId23"/>
    <p:sldId id="1385" r:id="rId24"/>
    <p:sldId id="1386" r:id="rId25"/>
    <p:sldId id="1389" r:id="rId26"/>
    <p:sldId id="1390" r:id="rId27"/>
    <p:sldId id="1391" r:id="rId28"/>
    <p:sldId id="139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0" autoAdjust="0"/>
    <p:restoredTop sz="75983" autoAdjust="0"/>
  </p:normalViewPr>
  <p:slideViewPr>
    <p:cSldViewPr>
      <p:cViewPr varScale="1">
        <p:scale>
          <a:sx n="92" d="100"/>
          <a:sy n="92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C9A630D-DFB4-8F4D-8ADE-1CEB9BF5A2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0766D3-BD7F-6F46-9DCD-9A432B6F77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E9E0609-771F-5447-85EE-A613865C868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3406233-DCD5-BF41-8C96-193FE8E162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E36CC7C-5987-AC4A-8160-E570F5AFCD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871F40A-4968-064A-BA6F-495D23895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A0D901-642A-7A41-B390-1E2555A3B4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A52F8861-E80F-F340-A76F-C2638EFB2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F1E3B6B-784D-F248-AB5C-DCEDA729AA17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DDFA1C6-442F-7640-BF63-08C49CE598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EE7210A-9A00-1D4D-B309-436F2BE41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9CB7DDB2-64DF-2940-9E67-00428D43D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B523C3C-E8D1-BE43-98BE-03DFD179FF23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1CF38EB-EC56-3B4E-9BB8-82B01B136F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4F60689-29EC-3843-A0D2-9C0B4375E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B1DA95A0-5B28-A548-80C8-E348DF3989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15579D8-3F9B-B845-8F22-6C86710CF93A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DEE5C9F-E65D-5C41-9674-7849BD2418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7343737-DCF8-4E46-9D66-EEDC44103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BF10FD66-5250-AB4C-B2D1-550CFC783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EEDD0E0-6621-D64F-8F8F-510CD768BF45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6E1F304-0E43-FD4D-8C14-049E645E2F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1A5303-6E36-8D4F-A94F-501545084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Calling signal before calling wait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70E9D16-2767-7948-BAC3-4530094A0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17179FC-D844-F343-BD15-B0E945A702C0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A572F98-2E6E-0C43-850F-DE0989DEA2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092198-B6F0-934F-89D5-0FF2D472C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7&gt;2&gt;3&gt;8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95042AB-659D-A64D-A314-69E9EF7E8C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254BC3-320C-3640-9F85-B072B586C9EE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27448D3-C400-7A43-93DD-3F52D8A75B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7921C3-FA89-F444-AFE8-91423D9E0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099FD7EF-FD36-6242-A98C-4D6E55638B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68513C2-41EA-354D-A2B9-C30EC29E9349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94E8650-66BD-BA4E-8093-A19F21D671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A744658-3E83-1D46-AF9D-486E75908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/>
              <a:t>putting a lock around the code doesn’t work; we need something more.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6C05A966-217E-1842-836E-C888BF080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CC6DFFD-4DB2-DD49-8EB7-7C842F0B4F74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99CD047-E00E-9B4F-807F-A6FFCFCA5C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826E432-C011-324B-A754-477E8DE16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CED1955D-F7CB-9448-993A-E792A308E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B0568F1-4EBA-3E46-9858-8F528B3AA85A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C384CFD-031E-7140-BEC6-6BF51D314B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1E14D8E-7F2E-A04E-AD38-79DF15BEC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/>
              <a:t>With just a single producer and a single consumer, the code in Figure 30.8 works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24F89994-49D4-6842-A034-BA05A9C18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AFE821-CDC0-BC4C-9047-9F23EC7E1F09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E21E003-92F1-A944-96E9-EE7ECBA40A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1D2D079-EB73-8847-BA19-B41034E84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/>
              <a:t>two consumers (Tc1 and Tc2) and one producer (Tp). </a:t>
            </a:r>
          </a:p>
          <a:p>
            <a:pPr eaLnBrk="1" hangingPunct="1"/>
            <a:r>
              <a:rPr lang="en-US" altLang="zh-TW"/>
              <a:t>C1-&gt;P-&gt;C2-&gt;C1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CN"/>
              <a:t>C1: lock, unlock+wait</a:t>
            </a:r>
          </a:p>
          <a:p>
            <a:pPr eaLnBrk="1" hangingPunct="1"/>
            <a:r>
              <a:rPr lang="en-US" altLang="zh-CN"/>
              <a:t>P:  lock, put, signal, unlock, lock, unlock+wait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BC73B3F3-3ED8-7E4A-B7B7-36485B78C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5D95D4-F70F-5E4E-8F88-00D9622970D1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5345087-1050-4D4A-A432-81C46A3C08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32EE160-5942-C04E-A859-07DC4821E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C2: lock, get, signal, unlock</a:t>
            </a:r>
          </a:p>
          <a:p>
            <a:pPr eaLnBrk="1" hangingPunct="1"/>
            <a:r>
              <a:rPr lang="en-US" altLang="zh-CN"/>
              <a:t>C1: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00760ADA-1B69-624F-87B3-D121F994C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B9F4586-F80C-7144-8B68-44423201A5A3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EC43314-B8F6-0B44-82D8-F887EC7F26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EE7997-5C70-D040-9131-D7FC1F103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5320CA62-D1E8-4B40-BBF6-5BCB03792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3B61E7C-9581-6448-9E45-ECE2725C246D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3C6EBE4-A225-084C-826D-C9FB18BA3A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015B075-A2A4-2C45-BDCB-A0965405D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5D612D6-FD52-7D46-90D4-0C4AB3050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780B944-6A80-E54C-ADD6-EBA100FC2936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4804B8F-082E-CA4C-B090-815AF233C8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08E5F4E-1913-8646-AFC6-11203D81D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E708D5A1-FFE5-8D4E-84B3-76F7273EF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8E9E953-B8D5-044C-ABD8-E3567350C772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7D060B7-A26A-9C45-87CA-4EC3EFA339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F158624-0C5C-A84C-B678-75653084F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CB5C38D9-4B52-BC47-868A-C12376FCCF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C0A328-F383-7E49-9089-2D6A00967036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6963378-4A98-074D-9321-A50D9517C6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C7005F9-19F8-4044-ABA5-DA94851D0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P-&gt;C1-&gt;C2 every one asleep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70643DA5-6A6F-C041-AB95-CA0636D9F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069FA84-B91E-084A-8487-09CE8D1E60DA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7070D6B-E3B0-D54B-8D49-BE311E47A1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7DC63E8-DB8B-C84B-BB82-A2EDC2A05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FCB15593-B634-E54F-9CAE-B0190BA91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0DF26F3-AE03-284D-B85F-3B6669D29955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9EECF02-5954-8145-ADEF-830D11C8D1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B96F1EB-53A3-9043-A559-552679975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6DB93035-EA57-D24B-9A07-E1EEE7A24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6B3B60-B6D4-F44F-8894-AE7A3826286E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28CE98F-41E7-0545-B169-721D185CDE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5FE3D9-9FAD-0C42-9414-9209B4999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859DDF57-225C-E244-ACFA-2E51BFEAE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292B889-26BC-3B47-A723-DA4DBBE6D6A0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37153C8-40FE-0A44-A696-3998EC35F0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D26D61E-B01E-6F4F-84FE-5B68A3C55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14EA601E-AF6E-C447-99E6-B915AF04E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A48FAA2-506C-E349-B044-0333D35BA64C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26A8B40-FFA0-1D4F-8F40-4BCBD909E3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B234223-90BD-434D-BF60-B1F0A1318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2511D20-768A-B24F-AEF9-7391795287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8FBD339-A4A1-734C-BDED-C35E68CC3932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EC4C7D3-CF0D-6A44-B9CC-2779C96250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504131A-664B-7F4A-AA5A-4E12D01FA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0AD6C20D-4065-FD45-AA3C-313A8FE6B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656C33A-95BC-F048-8B54-B1AAA30CA563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A9EB851-3825-3F4E-AE9E-DA21CCC3CF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912474F-FC1F-7E48-869C-4D12A8E50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7AB415F-845D-F84F-A0F5-6909FF1F0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0865E96-F4AF-5F42-AACD-6272E3214BBC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99E2D6F-E7D1-5D49-BB01-781B24225F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F30D95-7541-B544-A268-4A8F1B3FC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C3CAE47D-FB06-8A4E-99BA-8FB6BEA98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D662273-AFDA-F442-915D-AE3FD5447E07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F095B64-647C-D44C-B26B-D8A3341225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89517F2-732F-FF4E-90E0-F4096DB4A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5587EE6-B4B5-B340-A84C-E9B69FF9D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43E52E-6993-DA40-A381-519A8B23E1EB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5A439AF-C822-5341-BD91-BF8B0F0B1A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4B4C779-BBA2-894A-92E8-A3CD699B6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51DC794-5996-844F-BD16-2A3915707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8F74A3-9898-3E4F-9635-C428B70E33C2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36FBC77-41AB-FB47-994B-8C329C55F4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141505B-3F1B-FF4A-A512-F9CB6F18B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3F33000C-5560-8A4B-8963-22154BA5C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7C18FE5-8FDE-F84C-A5B9-08ED1BD075E2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F86BA14-EAFC-E048-9137-95D1C85CC6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946E771-4F6D-154A-8C47-41D3543A0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41D0421-B7CF-404C-9C9B-6DA36D207C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7EF8D-9F56-6844-BBFB-BF65DC4B8891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4AEB073-09B6-C74B-918E-C617DAF4B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3057FA9-DF2F-DA44-9ED8-B02051FBD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E08EC-89A1-D649-91DC-1EB629FC17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3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F7FFC-9C46-5A46-AD15-7EE86E6CE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F00B4-FC07-DB43-AB38-67B1D9F25AC0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65D9E9-8479-254A-957E-7D3653AEC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F2A11E-91CB-3642-9F48-EA108156D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3EE8A-2635-634F-AC2D-F13275D4BB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09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42E284-CA0A-9348-8305-D905CBCC6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A9E63-CE58-4C42-9FFA-FD1D9E7388A0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9F91CF-9239-2D47-B5F6-76B369887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DAF989-9B93-8346-9A3D-EB6F4DF0C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5DDE9-9120-DC49-A36A-37AFE1334C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26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50F0A8-8A1F-0548-914E-B84C97ABF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091C7-3AB8-3142-B3BB-BD751FDD9CA0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667E03-7C49-D04E-892C-A609C566F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EF3D23-1F07-DE45-91C5-648FABC1F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CAE01-187E-8642-AD58-252016ADF7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0B76AD-3EB0-A743-BBEC-E7A6B2793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7066-886B-2D4A-9C88-A5D2CBB42AE2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AE5ECB-C6D4-4F41-A692-E1B7AC7EB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813CB9-780A-3C41-A211-483CBD692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41CA5-C7D0-564D-A2C3-B14F802C3B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69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AA850-FCAB-5345-AE13-07994CACC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5ACBC-2078-254E-B070-3DEA46ED257D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6EB07-DF0D-EE4C-87D2-5B6981FDA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2B5C6-8425-6E4F-9A55-BA230534B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96F45-B191-C147-89F7-1FDF585A1A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8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C9D6F5-11AD-464A-98E1-93DF03932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6A08E-1EBD-D442-AF55-5CF28857002A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A885C3-9FCC-E245-A6F7-AE745B16D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3B8532-3EC3-1943-BF4E-9DCEF6A72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76CE-149C-6D41-B1EB-EF2645AF92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5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FAA0F1-9FAD-CF43-A7B4-E931D732AC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19499-400B-424F-B955-06BA92BB4284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A7EB72-E43F-D544-8A04-690A9C086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8F951B-95A5-6B40-9D3F-C1B0434BE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F9256-E597-D547-844B-78841B39E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5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F8B221B-EF8E-814B-8EE3-AC7AC3AA2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9E34-7216-DE4E-9B22-444AADF0FE7F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022BCC-171B-CD4F-BA3C-282FD49C30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A5079F-EB24-D242-BEAE-17B157EA1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35872-701F-FE49-B990-951863E0F8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2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44D4B-017C-1349-9B64-4CC9E5273B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9F08E-4CC3-5F41-A6F1-751D37EE64C1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E748E-7106-3A45-9DA2-4EC960ADA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A82A0-862B-3B43-BDC2-78EB7CEFC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A563D-CDD2-2E4D-B642-1EE1197673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199DF-F89B-5445-9977-153D4BE7D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4DCE5-A4A9-9D44-B0DF-FF520A0B3A27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0C8AC-7082-1346-8F1D-536E7E0DF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16CD5-77D5-2A40-88A4-698E1F795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ED1C8-B535-3347-8FAA-1C8E3195AB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41DBAF-E43D-1C42-86F4-159FBCF90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6C9381-75E3-154C-A30C-DD6D7326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A569CE9-31D7-2547-A689-7E91710FB5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662D65BB-9615-E542-9A9F-F964735A0406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ECD0AD4-88F0-AE46-AD6E-C4D3754B2C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397AD51-4E81-2641-863E-DAF0ACF471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FF943C-6AE6-6542-93D3-5FF05F4CA6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5D2CE86-9C41-BE41-A831-2B1CCE434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Avenir Book" panose="02000503020000020003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Avenir Book" panose="02000503020000020003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Avenir Book" panose="02000503020000020003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Avenir Book" panose="02000503020000020003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Avenir Book" panose="02000503020000020003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Avenir Book" panose="02000503020000020003" pitchFamily="2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>
            <a:extLst>
              <a:ext uri="{FF2B5EF4-FFF2-40B4-BE49-F238E27FC236}">
                <a16:creationId xmlns:a16="http://schemas.microsoft.com/office/drawing/2014/main" id="{02FD7285-C799-CA4D-B7F5-486792A0A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95B57E-8997-4847-A29B-C61361B1218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DECA471-B4D6-6F42-9448-5EF678D757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Conditional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BF974EF4-3639-6444-8E59-7E6C624D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438F41-9B48-DF49-AC48-F3FCF67C0C8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BEFA320A-8BA7-634A-B13D-9DEA29AE0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4B09165-09FB-0448-9F3F-1D3F8316C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91200"/>
          </a:xfrm>
          <a:solidFill>
            <a:schemeClr val="bg1"/>
          </a:solidFill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void *child(void *arg) 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printf("child\n");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thr_exit();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return NULL;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}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void thr_join() 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 	Pthread_mutex_lock(&amp;m);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	while (done == 0)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		Pthread_cond_wait(&amp;c, &amp;m);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 	Pthread_mutex_unlock(&amp;m);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}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664472F9-8F41-3F48-9B19-E6410D25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36127-1022-0645-9195-3EEF784B71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37DE9E-F0CA-A048-AD6A-D4376A997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54150"/>
            <a:ext cx="7924800" cy="4732338"/>
          </a:xfrm>
        </p:spPr>
        <p:txBody>
          <a:bodyPr lIns="90487" tIns="44450" rIns="90487" bIns="44450"/>
          <a:lstStyle/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char 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[]) {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("parent: begin\n");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pthread_t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Pthread_create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(&amp;p, NULL, child, NULL);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thr_join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 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("parent: end\n");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 	return 0;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 }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Parent runs first at line 29, done is 0, releases the lock and goes to sleep, will be woken by child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Child runs first at line 29, done set to 1, parent runs later without sleeping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DC86657-3F54-5441-B859-68801E2E4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308A6A79-7F9A-2843-B02F-79CB241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A82AC-5B81-1843-9B15-EB4F0DAD33B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5B64C54C-2419-E745-BD3D-34E6B5DC7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Broken Implementation (w/o done)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FC5BFFD-93EA-3A4B-9B6A-52156127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5074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 void thr_exit() {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 	Pthread_mutex_lock(&amp;m);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 	Pthread_cond_signal(&amp;c);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 	Pthread_mutex_unlock(&amp;m);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 }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7 void thr_join() {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8 	Pthread_mutex_lock(&amp;m);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9 	Pthread_cond_wait(&amp;c, &amp;m);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10 	Pthread_mutex_unlock(&amp;m);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11 }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7836683F-0EF1-4147-B6C5-46D3CED5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09A7C-CEDD-7547-9376-B3708C29295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F5E3565-9890-D841-9F2F-9B3304B81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Broken Implementation (w/o lock)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79C352A-3BAC-1A4C-BD0D-F2C2FD12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 void thr_exit() {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 	done = 1;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 	Pthread_cond_signal(&amp;c);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 }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6 void thr_join() {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7 	if (done == 0)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8 		Pthread_cond_wait(&amp;c);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9 }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7EEB4D68-1C9D-9D48-AC20-AEEE8535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E1D80-6730-A74B-BB3B-A8D6E73B3C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C5F86E8D-F22E-9649-B805-45535FDF9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4D7514F-68F6-3348-A9AF-60CC8CBD7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int buffer;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 int count = 0; // initially, empty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 void put(int value)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	assert(count ==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	count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 	buffer =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int get()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 	assert(count == 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	count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	return buffer;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E0F1D038-5532-A049-98F6-C3DE5A7F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B9EA4F-630C-904D-AF16-D23EB9457DA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36AC601C-D062-9B42-B689-0E1FEA515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ADF60B8-C54B-A441-AE92-1A1832559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0724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void *producer(void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 	int loops = (int) arg;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 	for (i = 0; i &lt; loops;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		put(i);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 void *consumer(void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 	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		int tmp = get();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		printf("%d\n", tmp);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15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4B842944-DA3C-BE40-8E5E-AABB054A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F2BE88-B4D4-1D43-80ED-2FFB568BD1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A77215D8-6DB7-1844-BE98-6C568CF85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19633BE-AA14-D047-9091-223F578D0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cond_t cond;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 mutex_t mutex;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 void *producer(void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	for (i = 0; i &lt; loops;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 		Pthread_mutex_lock(&amp;mutex); 		// p1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 		if (count == 1) 				// 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 		      Pthread_cond_wait(&amp;cond, &amp;mutex); 	// p3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		put(i); 					// p4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 		Pthread_cond_signal(&amp;cond); 		// p5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		Pthread_mutex_unlock(&amp;mutex); 		// p6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>
            <a:extLst>
              <a:ext uri="{FF2B5EF4-FFF2-40B4-BE49-F238E27FC236}">
                <a16:creationId xmlns:a16="http://schemas.microsoft.com/office/drawing/2014/main" id="{7F3A0755-4367-2A4A-881B-FCB5835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092F6-12DF-574B-BA9B-42FDE13AA0E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1F017C16-5420-284B-8B41-D7305521D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F14B07C-9BAC-D34A-B7B5-08003390B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16 void *consumer(void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17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18 	for (i = 0; i &lt; loops;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19 		Pthread_mutex_lock(&amp;mutex); 		// c1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20 		if (count == 0) 				// c2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21 		      Pthread_cond_wait(&amp;cond, &amp;mutex); 	// c3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22 		int tmp = get(); 				// c4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23 		Pthread_cond_signal(&amp;cond); 		// c5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24 		Pthread_mutex_unlock(&amp;mutex); 		// c6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25 		printf("%d\n", tmp);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27 }</a:t>
            </a: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>
            <a:extLst>
              <a:ext uri="{FF2B5EF4-FFF2-40B4-BE49-F238E27FC236}">
                <a16:creationId xmlns:a16="http://schemas.microsoft.com/office/drawing/2014/main" id="{9D6B6A8E-3AF8-2A40-83E0-B1412A45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F653C6-1B7E-9A4F-BC34-920996F25FA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6569EB7E-BAC7-5147-84CC-23606A386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(Why Broken)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E0FF15-14E6-7743-A899-AB9289BFEB0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97000"/>
          <a:ext cx="8077200" cy="4754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Running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Running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now full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awoken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full;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>
            <a:extLst>
              <a:ext uri="{FF2B5EF4-FFF2-40B4-BE49-F238E27FC236}">
                <a16:creationId xmlns:a16="http://schemas.microsoft.com/office/drawing/2014/main" id="{C868411A-1700-6448-B2C0-BE77F50E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DEC44-F46E-414B-A91E-587669950E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089F1A14-8F42-3747-9B3A-EFE4802A1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(Why Broken)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FA0F87-E0DD-6C4B-B082-4E1B5AC82EF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97000"/>
          <a:ext cx="8077200" cy="277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sneaks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--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--and grabs data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awoken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</a:p>
                  </a:txBody>
                  <a:tcPr marT="45702" marB="457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No data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FE66D901-5278-4B47-A8FC-32AF212C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196166-31A3-B740-BA8E-555B9E83803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01FEEE1-7F9F-6842-BA5D-A74ACA0F5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/>
              <a:t>Locks are not the only primitives that are needed to build concurrent programs</a:t>
            </a:r>
          </a:p>
          <a:p>
            <a:pPr lvl="1">
              <a:defRPr/>
            </a:pPr>
            <a:r>
              <a:rPr lang="en-US" altLang="zh-CN" dirty="0"/>
              <a:t>A thread wishes to check whether a </a:t>
            </a:r>
            <a:r>
              <a:rPr lang="en-US" altLang="zh-CN" b="1" dirty="0"/>
              <a:t>condition </a:t>
            </a:r>
            <a:r>
              <a:rPr lang="en-US" altLang="zh-CN" dirty="0"/>
              <a:t>is true before continuing its execution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void *child(void 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("child\n");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// XXX how to indicate we are done?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return NULL;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}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1BE1E57-C91F-854E-9078-908FDCBAA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Variables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DB6B5DE4-94F7-1743-88D8-FE942423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17B7E-2B78-A644-B1B2-0F37F737029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A39E750-14AA-7C4D-AB91-72F595F2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Mesa Semantics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Signaling a thread only wakes it up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state of the world has changed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there is no guarantee that when the woken thread runs, the state will still be as desired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Hoare semantics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provides a stronger guarantee that the woken thread will run immediately upon being woken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hard to implement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Virtually every system ever built employs Mesa semantics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35EE7CC-8D01-A541-B886-9EBCE2346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Different semantics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D5FDF692-A8CD-DD4E-BC4C-8A4E2FAD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00E22-ECF8-1843-8DBD-C384F91DB0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0F79FCD-3655-F34B-A4D1-FBE39180B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76ABBA3-DF4A-C044-915E-68B44B6ED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cond_t cond;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 mutex_t mutex;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 void *producer(void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	for (i = 0; i &lt; loops;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 		Pthread_mutex_lock(&amp;mutex); 		// p1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 		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(count == 1) 			// 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 		      Pthread_cond_wait(&amp;cond, &amp;mutex); 	// p3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		put(i); 					// p4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 		Pthread_cond_signal(&amp;cond); 		// p5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		Pthread_mutex_unlock(&amp;mutex); 		// p6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F58A935A-2313-654C-AAE0-BBE84DB4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53452-E5FA-B94E-A0D6-330C177FF11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0830E61D-9CBD-1646-8CE3-C53891F1C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(Still Broken)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A13BB11-5CF2-2243-86B7-5D4F40942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16 void *consumer(void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17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18 	for (i = 0; i &lt; loops;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19 		Pthread_mutex_lock(&amp;mutex); 		// c1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20 		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(count == 0) 				// c2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21 		      Pthread_cond_wait(&amp;cond, &amp;mutex); 	// c3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22 		int tmp = get(); 				// c4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23 		Pthread_cond_signal(&amp;cond); 		// c5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24 		Pthread_mutex_unlock(&amp;mutex); 		// c6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25 		printf("%d\n", tmp);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27 }</a:t>
            </a: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45F93B26-5CD8-1242-A613-B269601B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47E6E-F86C-4C48-BE9C-E48493C74F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41284A4D-3492-1D4C-A39C-832DFB6BF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(Why Broken)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2D19CE-042C-3348-846F-8EFF54A4BC8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97000"/>
          <a:ext cx="8077200" cy="4754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Running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Running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 full now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awoken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10" marB="4571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7A39DC8-8BDD-E549-A984-5B88FED84E8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97000"/>
          <a:ext cx="8229600" cy="515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6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State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  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Ready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Sleep(full)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Recheck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condition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graps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Oops!</a:t>
                      </a: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Woke Tc2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Running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Nothing to get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Sleep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Running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Sleep</a:t>
                      </a:r>
                    </a:p>
                  </a:txBody>
                  <a:tcPr marT="45723" marB="457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      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asleep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527" name="Rectangle 3">
            <a:extLst>
              <a:ext uri="{FF2B5EF4-FFF2-40B4-BE49-F238E27FC236}">
                <a16:creationId xmlns:a16="http://schemas.microsoft.com/office/drawing/2014/main" id="{80E855F6-0F2A-DC47-B843-A7CE65526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(Why Broken)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>
            <a:extLst>
              <a:ext uri="{FF2B5EF4-FFF2-40B4-BE49-F238E27FC236}">
                <a16:creationId xmlns:a16="http://schemas.microsoft.com/office/drawing/2014/main" id="{A5A149AA-212A-B447-9B09-2DED18BB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E6BB4F-9768-5546-9BC0-0AA850FD5BB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8F282A54-A885-FE46-97F5-F3E09EF47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(Single buffer)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D29411B-466F-0F4C-BAA1-1C05B2EED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 cond_t </a:t>
            </a:r>
            <a:r>
              <a:rPr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empty, fill;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 mutex_t mutex;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4 void *producer(void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5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6 	for (i = 0; i &lt; loops;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7 		Pthread_mutex_lock(&amp;mutex);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8 		</a:t>
            </a:r>
            <a:r>
              <a:rPr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 (count == 1)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9 		      Pthread_cond_wait(&amp;</a:t>
            </a:r>
            <a:r>
              <a:rPr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, &amp;mutex);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10 		put(i);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11 		Pthread_cond_signal(&amp;</a:t>
            </a:r>
            <a:r>
              <a:rPr lang="en-US" altLang="zh-CN" sz="22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12 		Pthread_mutex_unlock(&amp;mutex);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13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14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39566D0D-A387-7644-BFD4-5D7206BD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83B51C-85CA-954E-AD51-8BEC8D5F2EE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476A814C-D56E-B74C-B7BB-E68904E33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(Single buffer)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043C3A0-A897-674B-B52E-280AD123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47800"/>
            <a:ext cx="85074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16 void *consumer(void *arg)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17 	int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n-NO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18 	for (i = 0; i &lt; loops; i++)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19 		Pthread_mutex_lock(&amp;mutex);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20 		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(count == 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21 		      Pthread_cond_wait(&amp;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, &amp;mutex);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22 		int tmp = get();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23 		Pthread_cond_signal(&amp;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24 		Pthread_mutex_unlock(&amp;mutex);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25 		printf("%d\n", tmp);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26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27 }</a:t>
            </a: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D105E7D5-5055-7844-A84D-5AED1C43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027B2-4775-4944-A874-0CF7D2BF30B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D16142C4-BBC5-A844-835E-3E74985E0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Producer/Consumer (more buffer slot)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B8F875A-D1C2-5444-8375-9B44447E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5715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 int buffer[MAX];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 int fill_ptr = 0;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 int use_ptr = 0;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 int count = 0;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6 void put(int value) {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7     buffer[fill_ptr] = value;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8     fill_ptr = (fill_ptr + 1) % MAX;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9     count++;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10 }</a:t>
            </a:r>
          </a:p>
          <a:p>
            <a:pPr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6669DA73-E6E9-C14C-847A-539BB1BCA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447800"/>
            <a:ext cx="5181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12 int get()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13     int tmp = buffer[use_ptr];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14     use_ptr = (use_ptr + 1) % MAX;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15     count--;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16     return tmp;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17 }</a:t>
            </a: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>
            <a:extLst>
              <a:ext uri="{FF2B5EF4-FFF2-40B4-BE49-F238E27FC236}">
                <a16:creationId xmlns:a16="http://schemas.microsoft.com/office/drawing/2014/main" id="{660E108A-DD0F-BB42-8FAB-8828C41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A6EE3-6949-9448-8F1A-138E4B05CA0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DFC17525-3457-6449-9CCA-E07BA9173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Covering Conditions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C1FDC80-3F52-4A4D-82FA-BD9177EB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51054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   void *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   allocate(int size)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	Pthread_mutex_lock(&amp;m);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 	while (bytesLeft &lt; size)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	        Pthread_cond_wait(&amp;c, &amp;m);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	void *ptr = ...; // get mem from heap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	bytesLeft -= size;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15 	Pthread_mutex_unlock(&amp;m);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16 	return ptr;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17 }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E5085609-B4BA-5244-88EF-2501AA06D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228600"/>
            <a:ext cx="4795837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  // how many bytes of the heap are free?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   int bytesLeft = MAX_HEAP_SIZE;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   // need lock and condition too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  cond_t c;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  mutex_t m;</a:t>
            </a:r>
          </a:p>
          <a:p>
            <a:pPr>
              <a:buFontTx/>
              <a:buNone/>
            </a:pP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C3B8D9D7-66DB-3048-9A4F-49CC16BA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86200"/>
            <a:ext cx="426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19 void free(void *ptr, int size) {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20 	Pthread_mutex_lock(&amp;m);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21 	bytesLeft += size;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22 	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Pthread_cond_signal(&amp;c); 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23 	Pthread_mutex_unlock(&amp;m);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24 }</a:t>
            </a:r>
          </a:p>
          <a:p>
            <a:pPr>
              <a:buFontTx/>
              <a:buNone/>
            </a:pP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8" name="文本框 1">
            <a:extLst>
              <a:ext uri="{FF2B5EF4-FFF2-40B4-BE49-F238E27FC236}">
                <a16:creationId xmlns:a16="http://schemas.microsoft.com/office/drawing/2014/main" id="{6389950D-1E09-8E4E-8AAD-DD69BB701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5689600"/>
            <a:ext cx="3769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solidFill>
                  <a:srgbClr val="FF0000"/>
                </a:solidFill>
                <a:latin typeface="Avenir Book" panose="02000503020000020003" pitchFamily="2" charset="0"/>
              </a:rPr>
              <a:t>Pthread_cond_broadcast</a:t>
            </a:r>
            <a:r>
              <a:rPr lang="en-US" altLang="zh-CN" sz="2400" b="0" dirty="0">
                <a:solidFill>
                  <a:srgbClr val="FF0000"/>
                </a:solidFill>
                <a:latin typeface="Avenir Book" panose="02000503020000020003" pitchFamily="2" charset="0"/>
              </a:rPr>
              <a:t>()</a:t>
            </a:r>
            <a:endParaRPr lang="zh-CN" altLang="en-US" sz="2400" b="0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7B47A81C-0AB2-434C-9FC4-51CFA3D1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7AC6C3-D634-FF41-84A3-746323ECEAB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AC68516-631A-D946-B0F8-6CEAF19F6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int main(int argc, char *argv[]) 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printf("parent: begin\n");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pthread_t c;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Pthread_create(&amp;c, NULL, child, NULL); // create child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// XXX how to wait for child?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printf("parent: end\n");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return 0;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}</a:t>
            </a:r>
            <a:endParaRPr lang="en-US" altLang="zh-CN" sz="8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FE06526-A8A6-1342-B030-50980376A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Variables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92BC00-02C9-344F-B9FC-2C14DC91B3E0}"/>
              </a:ext>
            </a:extLst>
          </p:cNvPr>
          <p:cNvSpPr/>
          <p:nvPr/>
        </p:nvSpPr>
        <p:spPr>
          <a:xfrm>
            <a:off x="5791200" y="4343400"/>
            <a:ext cx="2514600" cy="1646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Desired output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parent: begin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child</a:t>
            </a: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parent: end</a:t>
            </a:r>
            <a:endParaRPr lang="zh-CN" altLang="en-US" sz="2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76C69603-3006-AE4D-9ACE-EF9539F7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105F9-3222-2145-BB8A-BB7F29D159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B728A30A-8B39-F544-B5FC-5B5186641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Spin-based Approach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B5F1EB0-6019-2447-9057-C8E5A35DE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228600"/>
            <a:ext cx="8077200" cy="6248400"/>
          </a:xfrm>
          <a:solidFill>
            <a:schemeClr val="bg1"/>
          </a:solidFill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volatile int done = 0;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void *child(void *arg) {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printf("child\n");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	 done = 1;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return NULL;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}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int main(int argc, char *argv[]) {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printf("parent: begin\n");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pthread_t c;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Pthread_create(&amp;c, NULL, child, NULL); // create child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while (done == 0)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	; // spin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printf("parent: end\n");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return 0;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3DE0C5-AE7D-3647-B052-B1AB58A03D98}"/>
              </a:ext>
            </a:extLst>
          </p:cNvPr>
          <p:cNvSpPr/>
          <p:nvPr/>
        </p:nvSpPr>
        <p:spPr>
          <a:xfrm>
            <a:off x="4800600" y="331788"/>
            <a:ext cx="365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0" dirty="0">
                <a:latin typeface="Avenir Book" panose="02000503020000020003" pitchFamily="2" charset="0"/>
              </a:rPr>
              <a:t>Spin-based Approach</a:t>
            </a:r>
            <a:endParaRPr lang="zh-CN" altLang="en-US" sz="2800" b="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82490E43-A40A-F744-B101-09933FE0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184E0-FDC7-3F49-824E-61052432104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6F6A953-4C95-7841-8730-EBF1A3304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495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This solution will generally work,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but it is hugely inefficient as the parent spins and wastes CPU time. </a:t>
            </a:r>
          </a:p>
          <a:p>
            <a:r>
              <a:rPr lang="en-US" altLang="zh-CN">
                <a:ea typeface="宋体" panose="02010600030101010101" pitchFamily="2" charset="-122"/>
              </a:rPr>
              <a:t>What we would like here instead is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way to put the parent to sleep until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condition we are waiting for (e.g., the child is done executing) comes true.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E00452-2C50-A947-9778-F37A6EFFE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Variables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77D7D139-CFB4-674B-A9EF-FFFD3386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CCDE5D-7E2D-AC4C-B1F5-9C7CF24112C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D66CF8E-C003-D940-8A9F-C828E26B7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495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condition variable </a:t>
            </a:r>
            <a:r>
              <a:rPr lang="en-US" altLang="zh-CN">
                <a:ea typeface="宋体" panose="02010600030101010101" pitchFamily="2" charset="-122"/>
              </a:rPr>
              <a:t>is an explicit queue that threads can put themselves 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when some state of execution (i.e., some </a:t>
            </a:r>
            <a:r>
              <a:rPr lang="en-US" altLang="zh-CN" b="1">
                <a:ea typeface="宋体" panose="02010600030101010101" pitchFamily="2" charset="-122"/>
              </a:rPr>
              <a:t>condition</a:t>
            </a:r>
            <a:r>
              <a:rPr lang="en-US" altLang="zh-CN">
                <a:ea typeface="宋体" panose="02010600030101010101" pitchFamily="2" charset="-122"/>
              </a:rPr>
              <a:t>) is not as desired (by </a:t>
            </a:r>
            <a:r>
              <a:rPr lang="en-US" altLang="zh-CN" b="1">
                <a:ea typeface="宋体" panose="02010600030101010101" pitchFamily="2" charset="-122"/>
              </a:rPr>
              <a:t>waiting </a:t>
            </a:r>
            <a:r>
              <a:rPr lang="en-US" altLang="zh-CN">
                <a:ea typeface="宋体" panose="02010600030101010101" pitchFamily="2" charset="-122"/>
              </a:rPr>
              <a:t>on the condition)</a:t>
            </a:r>
          </a:p>
          <a:p>
            <a:r>
              <a:rPr lang="en-US" altLang="zh-CN">
                <a:ea typeface="宋体" panose="02010600030101010101" pitchFamily="2" charset="-122"/>
              </a:rPr>
              <a:t>Some other thread, when it changes said state, can then wake one (or more) of those waiting threads and thus allow them to continue (by </a:t>
            </a:r>
            <a:r>
              <a:rPr lang="en-US" altLang="zh-CN" b="1">
                <a:ea typeface="宋体" panose="02010600030101010101" pitchFamily="2" charset="-122"/>
              </a:rPr>
              <a:t>signaling </a:t>
            </a:r>
            <a:r>
              <a:rPr lang="en-US" altLang="zh-CN">
                <a:ea typeface="宋体" panose="02010600030101010101" pitchFamily="2" charset="-122"/>
              </a:rPr>
              <a:t>on the condition)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631629D-ACE6-394E-B8BC-69C21DF55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55F51F33-FA7E-4648-85A3-6EAAAF3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68827-D402-764B-A8C1-6F89BD48EB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DF334ED-8161-084B-AE71-444094E59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Declare a condition variable: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pthread cond t c;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proper initialization is also required</a:t>
            </a:r>
          </a:p>
          <a:p>
            <a:r>
              <a:rPr lang="en-US" altLang="zh-CN">
                <a:ea typeface="宋体" panose="02010600030101010101" pitchFamily="2" charset="-122"/>
              </a:rPr>
              <a:t>A condition variable has two operations associated with it: wait() and signal()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wait(): a thread wishes to put itself to sleep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signal(): a thread has changed something in the program and thus wants to wake a sleeping thread waiting on this condition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28C6A98-1076-A148-A69E-364176DF3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Interfaces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3899FF7E-45B3-0649-BEC8-17D242E3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142EB-2FDA-7442-8B2A-0F33F82C6AE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65EB4B0-83DF-C141-8CA1-12130FD5D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732338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pthread_cond_wait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*c,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*m);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pthread_cond_signal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*c);</a:t>
            </a:r>
          </a:p>
          <a:p>
            <a:pPr>
              <a:defRPr/>
            </a:pPr>
            <a:r>
              <a:rPr lang="en-US" altLang="zh-CN" dirty="0"/>
              <a:t>wait() call</a:t>
            </a:r>
          </a:p>
          <a:p>
            <a:pPr lvl="1">
              <a:defRPr/>
            </a:pPr>
            <a:r>
              <a:rPr lang="en-US" altLang="zh-CN" dirty="0"/>
              <a:t>Takes a </a:t>
            </a:r>
            <a:r>
              <a:rPr lang="en-US" altLang="zh-CN" dirty="0" err="1"/>
              <a:t>mutex</a:t>
            </a:r>
            <a:r>
              <a:rPr lang="en-US" altLang="zh-CN" dirty="0"/>
              <a:t> as a parameter</a:t>
            </a:r>
          </a:p>
          <a:p>
            <a:pPr lvl="1">
              <a:defRPr/>
            </a:pPr>
            <a:r>
              <a:rPr lang="en-US" altLang="zh-CN" dirty="0"/>
              <a:t>This </a:t>
            </a:r>
            <a:r>
              <a:rPr lang="en-US" altLang="zh-CN" dirty="0" err="1"/>
              <a:t>mutex</a:t>
            </a:r>
            <a:r>
              <a:rPr lang="en-US" altLang="zh-CN" dirty="0"/>
              <a:t> is locked when wait() is called</a:t>
            </a:r>
          </a:p>
          <a:p>
            <a:pPr lvl="1">
              <a:defRPr/>
            </a:pPr>
            <a:r>
              <a:rPr lang="en-US" altLang="zh-CN" dirty="0"/>
              <a:t>The responsibility of wait() is to release the lock and put the calling thread to sleep (atomically)</a:t>
            </a:r>
          </a:p>
          <a:p>
            <a:pPr>
              <a:defRPr/>
            </a:pPr>
            <a:r>
              <a:rPr lang="en-US" altLang="zh-CN" dirty="0"/>
              <a:t>When the thread wakes up (after some other thread has signaled it), it must re-acquire the lock before returning to the caller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3647BEE-8E13-5B46-B83E-5D22E537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Posix Interfaces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D66CC839-D980-104F-A59D-02923AE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7F7D48-C724-3A4F-AFE6-28C8F7DE10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F0DF007-AA0F-8149-9529-5B20D3CC2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54150"/>
            <a:ext cx="7924800" cy="4732338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int done = 0;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pthread_mutex_t m = PTHREAD_MUTEX_INITIALIZER;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pthread_cond_t c = PTHREAD_COND_INITIALIZER;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void thr_exit() 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Pthread_mutex_lock(&amp;m);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done = 1;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Pthread_cond_signal(&amp;c);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Pthread_mutex_unlock(&amp;m);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}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A431903-D253-A44D-A712-568DB8228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17514</TotalTime>
  <Words>2914</Words>
  <Application>Microsoft Macintosh PowerPoint</Application>
  <PresentationFormat>如螢幕大小 (4:3)</PresentationFormat>
  <Paragraphs>567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Comic Sans MS</vt:lpstr>
      <vt:lpstr>宋体</vt:lpstr>
      <vt:lpstr>Arial</vt:lpstr>
      <vt:lpstr>Times New Roman</vt:lpstr>
      <vt:lpstr>icfp99</vt:lpstr>
      <vt:lpstr>Conditional Variables</vt:lpstr>
      <vt:lpstr>Conditional Variables</vt:lpstr>
      <vt:lpstr>Conditional Variables</vt:lpstr>
      <vt:lpstr>Spin-based Approach</vt:lpstr>
      <vt:lpstr>Conditional Variables</vt:lpstr>
      <vt:lpstr>Definition</vt:lpstr>
      <vt:lpstr>Posix Interfaces</vt:lpstr>
      <vt:lpstr>Posix Interfaces</vt:lpstr>
      <vt:lpstr>Example</vt:lpstr>
      <vt:lpstr>Example</vt:lpstr>
      <vt:lpstr>Example</vt:lpstr>
      <vt:lpstr>Broken Implementation (w/o done)</vt:lpstr>
      <vt:lpstr>Broken Implementation (w/o lock)</vt:lpstr>
      <vt:lpstr>Producer/Consumer (Broken)</vt:lpstr>
      <vt:lpstr>Producer/Consumer (Broken)</vt:lpstr>
      <vt:lpstr>Producer/Consumer (Still Broken)</vt:lpstr>
      <vt:lpstr>Producer/Consumer (Still Broken)</vt:lpstr>
      <vt:lpstr>Producer/Consumer (Why Broken)</vt:lpstr>
      <vt:lpstr>Producer/Consumer (Why Broken)</vt:lpstr>
      <vt:lpstr>Different semantics</vt:lpstr>
      <vt:lpstr>Producer/Consumer (Still Broken)</vt:lpstr>
      <vt:lpstr>Producer/Consumer (Still Broken)</vt:lpstr>
      <vt:lpstr>Producer/Consumer (Why Broken)</vt:lpstr>
      <vt:lpstr>Producer/Consumer (Why Broken)</vt:lpstr>
      <vt:lpstr>Producer/Consumer (Single buffer)</vt:lpstr>
      <vt:lpstr>Producer/Consumer (Single buffer)</vt:lpstr>
      <vt:lpstr>Producer/Consumer (more buffer slot)</vt:lpstr>
      <vt:lpstr>Covering Conditions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570</cp:revision>
  <dcterms:created xsi:type="dcterms:W3CDTF">2000-01-15T07:54:11Z</dcterms:created>
  <dcterms:modified xsi:type="dcterms:W3CDTF">2020-12-19T05:53:15Z</dcterms:modified>
</cp:coreProperties>
</file>