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956" r:id="rId2"/>
    <p:sldId id="1225" r:id="rId3"/>
    <p:sldId id="1226" r:id="rId4"/>
    <p:sldId id="1227" r:id="rId5"/>
    <p:sldId id="1180" r:id="rId6"/>
    <p:sldId id="1181" r:id="rId7"/>
    <p:sldId id="1189" r:id="rId8"/>
    <p:sldId id="1190" r:id="rId9"/>
    <p:sldId id="1191" r:id="rId10"/>
    <p:sldId id="1192" r:id="rId11"/>
    <p:sldId id="1194" r:id="rId12"/>
    <p:sldId id="1228" r:id="rId13"/>
    <p:sldId id="1195" r:id="rId14"/>
    <p:sldId id="1196" r:id="rId15"/>
    <p:sldId id="1201" r:id="rId16"/>
    <p:sldId id="1197" r:id="rId17"/>
    <p:sldId id="1198" r:id="rId18"/>
    <p:sldId id="1199" r:id="rId19"/>
    <p:sldId id="1200" r:id="rId20"/>
    <p:sldId id="1193" r:id="rId21"/>
    <p:sldId id="1202" r:id="rId22"/>
    <p:sldId id="1230" r:id="rId23"/>
    <p:sldId id="1231" r:id="rId24"/>
    <p:sldId id="1229" r:id="rId25"/>
    <p:sldId id="1203" r:id="rId26"/>
    <p:sldId id="1222" r:id="rId27"/>
    <p:sldId id="1205" r:id="rId28"/>
    <p:sldId id="1206" r:id="rId29"/>
    <p:sldId id="1207" r:id="rId30"/>
    <p:sldId id="1208" r:id="rId31"/>
    <p:sldId id="1209" r:id="rId32"/>
    <p:sldId id="1210" r:id="rId33"/>
    <p:sldId id="1223" r:id="rId34"/>
    <p:sldId id="1212" r:id="rId35"/>
    <p:sldId id="1214" r:id="rId36"/>
    <p:sldId id="1213" r:id="rId37"/>
    <p:sldId id="1220" r:id="rId38"/>
    <p:sldId id="1219" r:id="rId39"/>
    <p:sldId id="1216" r:id="rId40"/>
    <p:sldId id="1217" r:id="rId41"/>
    <p:sldId id="12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66"/>
    <a:srgbClr val="00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11" autoAdjust="0"/>
    <p:restoredTop sz="85852" autoAdjust="0"/>
  </p:normalViewPr>
  <p:slideViewPr>
    <p:cSldViewPr>
      <p:cViewPr varScale="1">
        <p:scale>
          <a:sx n="85" d="100"/>
          <a:sy n="85" d="100"/>
        </p:scale>
        <p:origin x="8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293917608125072"/>
          <c:y val="0.10632295044001852"/>
          <c:w val="0.7196179083383808"/>
          <c:h val="0.738369338448078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 w="25082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2"/>
            <c:spPr>
              <a:noFill/>
              <a:ln w="25082">
                <a:solidFill>
                  <a:srgbClr val="00CC66"/>
                </a:solidFill>
              </a:ln>
              <a:effectLst/>
            </c:spPr>
          </c:marker>
          <c:cat>
            <c:numRef>
              <c:f>Sheet1!$A$2:$A$5</c:f>
              <c:numCache>
                <c:formatCode>g/"通""用""格""式"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0</c:v>
                </c:pt>
                <c:pt idx="1">
                  <c:v>5.5</c:v>
                </c:pt>
                <c:pt idx="2">
                  <c:v>9.5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C8-4B6D-B894-95E8B07E34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Sloppy</c:v>
                </c:pt>
              </c:strCache>
            </c:strRef>
          </c:tx>
          <c:spPr>
            <a:ln w="25082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25082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g/"通""用""格""式"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C8-4B6D-B894-95E8B07E3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8231103"/>
        <c:axId val="1"/>
      </c:lineChart>
      <c:catAx>
        <c:axId val="908231103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1881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80" b="0" i="0" u="none" strike="noStrike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endParaRPr lang="zh-CN"/>
          </a:p>
        </c:txPr>
        <c:crossAx val="1"/>
        <c:crossesAt val="0"/>
        <c:auto val="0"/>
        <c:lblAlgn val="ctr"/>
        <c:lblOffset val="100"/>
        <c:tickLblSkip val="1"/>
        <c:noMultiLvlLbl val="1"/>
      </c:catAx>
      <c:valAx>
        <c:axId val="1"/>
        <c:scaling>
          <c:orientation val="minMax"/>
          <c:max val="15"/>
        </c:scaling>
        <c:delete val="0"/>
        <c:axPos val="l"/>
        <c:title>
          <c:tx>
            <c:rich>
              <a:bodyPr/>
              <a:lstStyle/>
              <a:p>
                <a:pPr>
                  <a:defRPr sz="1767" b="0" i="0" u="none" strike="noStrike" baseline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</a:defRPr>
                </a:pPr>
                <a:r>
                  <a:rPr lang="en-US" altLang="zh-CN"/>
                  <a:t>Time (seconds)</a:t>
                </a:r>
              </a:p>
            </c:rich>
          </c:tx>
          <c:layout>
            <c:manualLayout>
              <c:xMode val="edge"/>
              <c:yMode val="edge"/>
              <c:x val="3.8788612961841308E-2"/>
              <c:y val="0.14322298572094933"/>
            </c:manualLayout>
          </c:layout>
          <c:overlay val="0"/>
          <c:spPr>
            <a:noFill/>
            <a:ln w="25126">
              <a:noFill/>
            </a:ln>
          </c:spPr>
        </c:title>
        <c:numFmt formatCode="@" sourceLinked="0"/>
        <c:majorTickMark val="out"/>
        <c:minorTickMark val="none"/>
        <c:tickLblPos val="nextTo"/>
        <c:spPr>
          <a:noFill/>
          <a:ln w="1881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80" b="0" i="0" u="none" strike="noStrike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pPr>
            <a:endParaRPr lang="zh-CN"/>
          </a:p>
        </c:txPr>
        <c:crossAx val="908231103"/>
        <c:crosses val="autoZero"/>
        <c:crossBetween val="between"/>
        <c:majorUnit val="5"/>
      </c:valAx>
      <c:spPr>
        <a:noFill/>
        <a:ln w="25363">
          <a:noFill/>
        </a:ln>
      </c:spPr>
    </c:plotArea>
    <c:legend>
      <c:legendPos val="b"/>
      <c:layout>
        <c:manualLayout>
          <c:xMode val="edge"/>
          <c:yMode val="edge"/>
          <c:x val="0.24800672265239193"/>
          <c:y val="0.10354797162291053"/>
          <c:w val="0.4622724966032053"/>
          <c:h val="0.18710833559598156"/>
        </c:manualLayout>
      </c:layout>
      <c:overlay val="0"/>
      <c:spPr>
        <a:noFill/>
        <a:ln w="25126">
          <a:noFill/>
        </a:ln>
      </c:spPr>
      <c:txPr>
        <a:bodyPr rot="0" spcFirstLastPara="1" vertOverflow="ellipsis" vert="horz" wrap="square" anchor="ctr" anchorCtr="1"/>
        <a:lstStyle/>
        <a:p>
          <a:pPr>
            <a:defRPr sz="1580" b="0" i="0" u="none" strike="noStrike" kern="1200" baseline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charset="0"/>
              </a:defRPr>
            </a:lvl1pPr>
          </a:lstStyle>
          <a:p>
            <a:pPr>
              <a:defRPr/>
            </a:pPr>
            <a:fld id="{A97E7F4C-BF59-4AC6-9C51-46BFCD6128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94C945A-6364-4F64-B44C-E824BF81835D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A6E93B3-A61B-459C-9F43-9749F89FDFA5}" type="slidenum">
              <a:rPr lang="zh-CN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2C0F17F-A7BF-4555-84C0-0969F0BEB93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1B37E3-D6CB-4669-BCFB-90E9B3779D30}" type="slidenum">
              <a:rPr lang="zh-CN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7887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F630F32-1BBA-4B0A-9392-9ED4C89FC6BB}" type="slidenum">
              <a:rPr lang="zh-CN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1B37E3-D6CB-4669-BCFB-90E9B3779D30}" type="slidenum">
              <a:rPr lang="zh-CN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6FE7536-DE03-44D4-BA48-C4A376A35BD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93C0E57-9EC5-4DFE-9AEC-6BB979BD7FD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B2DD3E0-2B70-4297-9711-BB4D7F295BD7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CDAD658-F485-4436-AD15-2126D87FB64F}" type="slidenum">
              <a:rPr lang="zh-CN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EABC91F-1BCC-4833-8D48-A2CD82817E47}" type="slidenum">
              <a:rPr lang="zh-CN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3C2F952-76B3-4EE5-B2A0-586F495A41F4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57451C9-DA8B-47F6-B843-DD64E2E80AD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8786431-E003-422C-81D4-3B3357E736C0}" type="slidenum">
              <a:rPr lang="zh-CN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8786431-E003-422C-81D4-3B3357E736C0}" type="slidenum">
              <a:rPr lang="zh-CN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554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8786431-E003-422C-81D4-3B3357E736C0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4599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8786431-E003-422C-81D4-3B3357E736C0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0850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1848794-B3B8-427F-96EA-BB385DC61ED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0ED89DF-03D8-40CA-BEFD-7A9CABD3427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4E7215-3EE9-4BB4-9D96-56CF3A6B0A82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0323836-E219-48F1-955E-4CDD77CE937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59EA9AD-2D33-4B8E-83C4-D1CC066CCE5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0017803-E05B-4078-9E1B-93D706BBAE0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429CC1D-DDA0-44B8-ACF4-D62C50FD8431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E898E09-8C6C-4C30-81B0-F81E3747576E}" type="slidenum">
              <a:rPr lang="zh-CN" altLang="en-US" sz="12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E163926-CA6E-402C-9F00-252A5B175397}" type="slidenum">
              <a:rPr lang="zh-CN" altLang="en-US" sz="12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7879423-0078-4049-A2C3-914A11132667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4EDE523-E9AA-4C7C-8360-31C943D99BD2}" type="slidenum">
              <a:rPr lang="zh-CN" altLang="en-US" sz="1200" b="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68FC2C0-668C-48D2-B124-52B8A4FD4CA4}" type="slidenum">
              <a:rPr lang="zh-CN" altLang="en-US" sz="1200" b="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E46B52A-9BB9-4344-A04A-4AAC7FD68034}" type="slidenum">
              <a:rPr lang="zh-CN" altLang="en-US" sz="1200" b="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375B8BB-9DAA-417D-953A-B85EB0D8AA9C}" type="slidenum">
              <a:rPr lang="zh-CN" altLang="en-US" sz="12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9E516C3-095D-45C5-9CD8-F402AB509E4B}" type="slidenum">
              <a:rPr lang="zh-CN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8FB19C9-37FE-495F-8F75-A80A09E283C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28463ED-28D2-46AE-9AA9-78557FDF2190}" type="slidenum">
              <a:rPr lang="zh-CN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08D44EC-B7C2-4F7E-944F-B1E327482AC3}" type="slidenum">
              <a:rPr lang="zh-CN" altLang="en-US" sz="1200" b="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C4108BE-77C2-42E7-99EC-EB6FA8B9F660}" type="slidenum">
              <a:rPr lang="zh-CN" altLang="en-US" sz="12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14485AF-25EC-4A5D-8505-D1A665CF2EF5}" type="slidenum">
              <a:rPr lang="zh-CN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E30A65B-7EA2-48FD-8B8B-91507621A554}" type="slidenum">
              <a:rPr lang="zh-CN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26ACBCC-A585-4A34-97A7-09B12FF3723C}" type="slidenum">
              <a:rPr lang="zh-CN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EE437C-A53E-426A-81CD-925DF8C3A9D8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EF23A2E-A107-48F1-BBAB-85F4431086A5}" type="slidenum">
              <a:rPr lang="zh-CN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C804A-136D-4698-92DF-9AC222DD78D6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F1836-E502-407A-9BFF-666E838994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29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928F9-F148-4F4B-B2D9-8FBAACB85EF6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923F-2AD4-45AB-B7D5-9D60CF2B7C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6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53CE-6EB4-4D57-887E-D00A200B51BD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BE2E1-2BA5-4F33-B27E-555EB6A05F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4983-8F0C-4C32-9754-53F97647B746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7EF60-2392-432B-970C-58E8306CC6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9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BD13A-DFB0-4806-B2E1-736B8625C79F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AAC95-A8BD-404C-AD1A-2239D9EAEF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32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4D7D0-B9AD-403F-BE3C-69CFBB08934C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7E1E3-AD39-4E54-8902-17F7F540F4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8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F9123-5C41-4187-A864-CC91E3B31C82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6C299-BD71-4165-BABD-3B947FC9E6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46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42AB-6FC7-47AB-A222-3E90925D2310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6F9F8-4C79-41C8-BF61-69B1A38E99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21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1C03-D66A-4712-8A53-BBF5755B72AF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A4820-03CF-4C8A-86D0-F9088AD546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88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A8E1E-D07E-4433-A7D2-0ABEC8EAB0A7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D314A-9228-4806-A126-5C9E1C2003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06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8AECB-FC61-4869-BA87-0738BEFE7133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91C68-CBCD-4365-8324-4B8F2A4351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44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CAB6162-F759-47AA-B528-60E2E64C275D}" type="datetime1">
              <a:rPr lang="zh-CN" altLang="en-US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  <a:ea typeface="宋体" charset="0"/>
              </a:defRPr>
            </a:lvl1pPr>
          </a:lstStyle>
          <a:p>
            <a:pPr>
              <a:defRPr/>
            </a:pPr>
            <a:fld id="{CF5ED23D-8CD3-42B6-B5F8-95DDCF72B8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D02C2-4051-4840-8759-3C56D5015292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 smtClean="0">
                <a:ea typeface="宋体" panose="02010600030101010101" pitchFamily="2" charset="-122"/>
              </a:rPr>
              <a:t>Lock-based Concurrent </a:t>
            </a:r>
            <a:r>
              <a:rPr lang="zh-CN" altLang="en-US" sz="3200" smtClean="0">
                <a:ea typeface="宋体" panose="02010600030101010101" pitchFamily="2" charset="-122"/>
              </a:rPr>
              <a:t/>
            </a:r>
            <a:br>
              <a:rPr lang="zh-CN" altLang="en-US" sz="3200" smtClean="0">
                <a:ea typeface="宋体" panose="02010600030101010101" pitchFamily="2" charset="-122"/>
              </a:rPr>
            </a:br>
            <a:r>
              <a:rPr lang="en-US" altLang="zh-CN" sz="3200" smtClean="0">
                <a:ea typeface="宋体" panose="02010600030101010101" pitchFamily="2" charset="-122"/>
              </a:rPr>
              <a:t>Data Structures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F5F21F-9C73-4849-A3D5-27FF9F0F675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2209800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Sloppy Counter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Represent a single logical counter via numerous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 smtClean="0">
                <a:ea typeface="宋体" panose="02010600030101010101" pitchFamily="2" charset="-122"/>
              </a:rPr>
              <a:t> physical counters (one per CPU core), as well as a single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  <a:r>
              <a:rPr lang="en-US" altLang="zh-CN" smtClean="0">
                <a:ea typeface="宋体" panose="02010600030101010101" pitchFamily="2" charset="-122"/>
              </a:rPr>
              <a:t> counter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Scalable Counting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57600" y="3733800"/>
          <a:ext cx="4751388" cy="22002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1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776663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u="sng"/>
              <a:t>Example</a:t>
            </a:r>
            <a:r>
              <a:rPr lang="en-US" altLang="zh-CN" sz="2000" b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/>
              <a:t>A machine with 4 CPUs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/>
              <a:t>- 4 local counter (</a:t>
            </a:r>
            <a:r>
              <a:rPr lang="en-US" altLang="zh-CN" sz="2000">
                <a:latin typeface="Consolas" panose="020B0609020204030204" pitchFamily="49" charset="0"/>
              </a:rPr>
              <a:t>L1-L4</a:t>
            </a:r>
            <a:r>
              <a:rPr lang="en-US" altLang="zh-CN" sz="2000" b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/>
              <a:t>- 1 global counter (</a:t>
            </a:r>
            <a:r>
              <a:rPr lang="en-US" altLang="zh-CN" sz="2000">
                <a:latin typeface="Consolas" panose="020B0609020204030204" pitchFamily="49" charset="0"/>
              </a:rPr>
              <a:t>G</a:t>
            </a:r>
            <a:r>
              <a:rPr lang="en-US" altLang="zh-CN" sz="2000" b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2D4E7-C7A3-49DC-8A6B-61BFEBAB6DFF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 smtClean="0"/>
              <a:t>Scalable Write 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increment/decrement</a:t>
            </a:r>
            <a:r>
              <a:rPr lang="en-US" altLang="zh-CN" dirty="0" smtClean="0"/>
              <a:t>)</a:t>
            </a:r>
            <a:endParaRPr lang="en-US" altLang="zh-CN" dirty="0" smtClean="0">
              <a:ea typeface="宋体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local counter is synchronized via the corresponding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Each thread always increases </a:t>
            </a:r>
            <a:r>
              <a:rPr lang="en-US" altLang="zh-CN" dirty="0" smtClean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 smtClean="0">
                <a:ea typeface="宋体" charset="0"/>
              </a:rPr>
              <a:t> counter on the same CPU </a:t>
            </a:r>
            <a:r>
              <a:rPr lang="en-US" altLang="zh-CN" dirty="0" smtClean="0">
                <a:ea typeface="宋体" charset="0"/>
              </a:rPr>
              <a:t>core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Local values are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periodically</a:t>
            </a:r>
            <a:r>
              <a:rPr lang="en-US" altLang="zh-CN" dirty="0">
                <a:ea typeface="宋体" charset="0"/>
              </a:rPr>
              <a:t> transferred to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counter (local counter is reset to zero)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Global counter is synchronized via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lock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Sloppiness (S)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The frequency of local-to-global transfer</a:t>
            </a:r>
            <a:endParaRPr lang="en-US" altLang="zh-CN" dirty="0" smtClean="0">
              <a:ea typeface="宋体" charset="0"/>
            </a:endParaRPr>
          </a:p>
          <a:p>
            <a:pPr marL="457200" lvl="1" indent="0">
              <a:buFontTx/>
              <a:buNone/>
              <a:defRPr/>
            </a:pPr>
            <a:endParaRPr lang="en-US" altLang="zh-CN" sz="1600" dirty="0">
              <a:ea typeface="宋体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Sloppy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E24EA-C898-44DA-A660-C1D15026C44F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3417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 = 5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79188"/>
              </p:ext>
            </p:extLst>
          </p:nvPr>
        </p:nvGraphicFramePr>
        <p:xfrm>
          <a:off x="784212" y="3202767"/>
          <a:ext cx="6171960" cy="3962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36855"/>
              </p:ext>
            </p:extLst>
          </p:nvPr>
        </p:nvGraphicFramePr>
        <p:xfrm>
          <a:off x="782810" y="2806519"/>
          <a:ext cx="6171960" cy="3962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02">
                  <a:extLst>
                    <a:ext uri="{9D8B030D-6E8A-4147-A177-3AD203B41FA5}">
                      <a16:colId xmlns:a16="http://schemas.microsoft.com/office/drawing/2014/main" val="3707132969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32999053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401342914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721506405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1268824840"/>
                    </a:ext>
                  </a:extLst>
                </a:gridCol>
                <a:gridCol w="2087574">
                  <a:extLst>
                    <a:ext uri="{9D8B030D-6E8A-4147-A177-3AD203B41FA5}">
                      <a16:colId xmlns:a16="http://schemas.microsoft.com/office/drawing/2014/main" val="3680128344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5995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26313"/>
              </p:ext>
            </p:extLst>
          </p:nvPr>
        </p:nvGraphicFramePr>
        <p:xfrm>
          <a:off x="784440" y="5943600"/>
          <a:ext cx="6171960" cy="3962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02">
                  <a:extLst>
                    <a:ext uri="{9D8B030D-6E8A-4147-A177-3AD203B41FA5}">
                      <a16:colId xmlns:a16="http://schemas.microsoft.com/office/drawing/2014/main" val="522163523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424959461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16326148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630448925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1487841549"/>
                    </a:ext>
                  </a:extLst>
                </a:gridCol>
                <a:gridCol w="2087574">
                  <a:extLst>
                    <a:ext uri="{9D8B030D-6E8A-4147-A177-3AD203B41FA5}">
                      <a16:colId xmlns:a16="http://schemas.microsoft.com/office/drawing/2014/main" val="2767700503"/>
                    </a:ext>
                  </a:extLst>
                </a:gridCol>
              </a:tblGrid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5522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16271"/>
              </p:ext>
            </p:extLst>
          </p:nvPr>
        </p:nvGraphicFramePr>
        <p:xfrm>
          <a:off x="787810" y="5541742"/>
          <a:ext cx="6171960" cy="3962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02">
                  <a:extLst>
                    <a:ext uri="{9D8B030D-6E8A-4147-A177-3AD203B41FA5}">
                      <a16:colId xmlns:a16="http://schemas.microsoft.com/office/drawing/2014/main" val="2510902010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390343028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15838936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189385944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3793633149"/>
                    </a:ext>
                  </a:extLst>
                </a:gridCol>
                <a:gridCol w="2087574">
                  <a:extLst>
                    <a:ext uri="{9D8B030D-6E8A-4147-A177-3AD203B41FA5}">
                      <a16:colId xmlns:a16="http://schemas.microsoft.com/office/drawing/2014/main" val="1927098650"/>
                    </a:ext>
                  </a:extLst>
                </a:gridCol>
              </a:tblGrid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4311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43603"/>
              </p:ext>
            </p:extLst>
          </p:nvPr>
        </p:nvGraphicFramePr>
        <p:xfrm>
          <a:off x="784680" y="5147940"/>
          <a:ext cx="6171960" cy="3962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02">
                  <a:extLst>
                    <a:ext uri="{9D8B030D-6E8A-4147-A177-3AD203B41FA5}">
                      <a16:colId xmlns:a16="http://schemas.microsoft.com/office/drawing/2014/main" val="3616671860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113098583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45473412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951207980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3858947620"/>
                    </a:ext>
                  </a:extLst>
                </a:gridCol>
                <a:gridCol w="2087574">
                  <a:extLst>
                    <a:ext uri="{9D8B030D-6E8A-4147-A177-3AD203B41FA5}">
                      <a16:colId xmlns:a16="http://schemas.microsoft.com/office/drawing/2014/main" val="3880466734"/>
                    </a:ext>
                  </a:extLst>
                </a:gridCol>
              </a:tblGrid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831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3823"/>
              </p:ext>
            </p:extLst>
          </p:nvPr>
        </p:nvGraphicFramePr>
        <p:xfrm>
          <a:off x="784212" y="3956790"/>
          <a:ext cx="6171960" cy="118874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02">
                  <a:extLst>
                    <a:ext uri="{9D8B030D-6E8A-4147-A177-3AD203B41FA5}">
                      <a16:colId xmlns:a16="http://schemas.microsoft.com/office/drawing/2014/main" val="1988998427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357897865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110808573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147743961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164790969"/>
                    </a:ext>
                  </a:extLst>
                </a:gridCol>
                <a:gridCol w="2087574">
                  <a:extLst>
                    <a:ext uri="{9D8B030D-6E8A-4147-A177-3AD203B41FA5}">
                      <a16:colId xmlns:a16="http://schemas.microsoft.com/office/drawing/2014/main" val="2572496986"/>
                    </a:ext>
                  </a:extLst>
                </a:gridCol>
              </a:tblGrid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83074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7050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8814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4240"/>
              </p:ext>
            </p:extLst>
          </p:nvPr>
        </p:nvGraphicFramePr>
        <p:xfrm>
          <a:off x="784440" y="3581400"/>
          <a:ext cx="6171960" cy="3962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02">
                  <a:extLst>
                    <a:ext uri="{9D8B030D-6E8A-4147-A177-3AD203B41FA5}">
                      <a16:colId xmlns:a16="http://schemas.microsoft.com/office/drawing/2014/main" val="315058156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428784099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77663943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984931470"/>
                    </a:ext>
                  </a:extLst>
                </a:gridCol>
                <a:gridCol w="881402">
                  <a:extLst>
                    <a:ext uri="{9D8B030D-6E8A-4147-A177-3AD203B41FA5}">
                      <a16:colId xmlns:a16="http://schemas.microsoft.com/office/drawing/2014/main" val="222967373"/>
                    </a:ext>
                  </a:extLst>
                </a:gridCol>
                <a:gridCol w="2087574">
                  <a:extLst>
                    <a:ext uri="{9D8B030D-6E8A-4147-A177-3AD203B41FA5}">
                      <a16:colId xmlns:a16="http://schemas.microsoft.com/office/drawing/2014/main" val="3617428019"/>
                    </a:ext>
                  </a:extLst>
                </a:gridCol>
              </a:tblGrid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D16E1D-3D71-4DE2-AAF9-3D50FF1EF75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 dirty="0" smtClean="0"/>
              <a:t>Scalable Read 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zh-CN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ea typeface="宋体" charset="0"/>
              </a:rPr>
              <a:t>Read global counter exclusively via the global lock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Exact </a:t>
            </a:r>
            <a:r>
              <a:rPr lang="en-US" altLang="zh-CN" dirty="0" smtClean="0">
                <a:ea typeface="宋体" panose="02010600030101010101" pitchFamily="2" charset="-122"/>
              </a:rPr>
              <a:t>(non-scalable) Read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Acquire all the local locks and the global </a:t>
            </a:r>
            <a:r>
              <a:rPr lang="en-US" altLang="zh-CN" dirty="0" smtClean="0">
                <a:ea typeface="宋体" panose="02010600030101010101" pitchFamily="2" charset="-122"/>
              </a:rPr>
              <a:t>lock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Add up the local counters and the global counter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How to set the sloppiness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Smaller S: more precise and more non-scalable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Bigger S: more imprecise and more scalable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Sloppy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E24EA-C898-44DA-A660-C1D15026C44F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 = 5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743200"/>
          <a:ext cx="5400675" cy="32972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738947"/>
              </p:ext>
            </p:extLst>
          </p:nvPr>
        </p:nvGraphicFramePr>
        <p:xfrm>
          <a:off x="4597400" y="1566074"/>
          <a:ext cx="4673600" cy="368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C6D30-9B96-43FF-8E1E-45908464818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Each thread adds the counter 1 million times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072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09863"/>
            <a:ext cx="48006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5E5CA-39CC-4459-A853-807FE926517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Sloppy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__counter_t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global        //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glock;        // global 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local[NCPUS]; // local counter (per cpu)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llock[NCPUS]; // ... and 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threshold;    // update frequency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counter_t;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9D0F3D-CD74-4790-B0EE-4F8084BFC69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Sloppy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init: record threshold, init locks, init 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if all local counts and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(counter_t *c, int threshold)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c-&gt;threshold = threshold;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c-&gt;global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pthread_mutex_init(&amp;c-&gt;glock,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for (i = 0; i &lt; NCPUS;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c-&gt;local[i]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pthread_mutex_init(c-&gt;llock[i],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D934EB-6616-4F50-9667-B9A25E815EC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Sloppy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update: usually, just grab local lock and update local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amount once local count has risen by ‘threshold’,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grab global lock and transfer local values to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update (counter_t *c, int threadID, int amt)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cpu = threadID % NCPUS;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c-&gt;local[cpu] += amt;                // assumes amt &gt;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(c-&gt;local[cpu] &gt;= c-&gt;threshold) { // transfer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c-&gt;global += c-&gt;local[cpu];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c-&gt;local[cpu]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F2126C-BA2A-492A-A241-878673167E96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Sloppy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get: just return global amount (which may not be perfect)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 (counter_t *c)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val = c-&gt;global;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val; // only approximate!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3869C-0547-4504-ADBA-D106C77B1F9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We have introduced how to protect a </a:t>
            </a:r>
            <a:r>
              <a:rPr lang="en-US" altLang="zh-CN" b="1" smtClean="0">
                <a:ea typeface="宋体" panose="02010600030101010101" pitchFamily="2" charset="-122"/>
              </a:rPr>
              <a:t>critical section</a:t>
            </a:r>
            <a:r>
              <a:rPr lang="en-US" altLang="zh-CN" smtClean="0">
                <a:ea typeface="宋体" panose="02010600030101010101" pitchFamily="2" charset="-122"/>
              </a:rPr>
              <a:t> using semaphores. Now we introduce a more basic way – lock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Lock is type of variables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Each lock variable has   </a:t>
            </a:r>
          </a:p>
          <a:p>
            <a:pPr lvl="2"/>
            <a:r>
              <a:rPr lang="en-US" altLang="zh-CN" sz="2400" smtClean="0">
                <a:ea typeface="宋体" panose="02010600030101010101" pitchFamily="2" charset="-122"/>
              </a:rPr>
              <a:t>Two states: unlocked or locked</a:t>
            </a:r>
          </a:p>
          <a:p>
            <a:pPr lvl="3"/>
            <a:r>
              <a:rPr lang="en-US" altLang="zh-CN" sz="2400" smtClean="0">
                <a:ea typeface="宋体" panose="02010600030101010101" pitchFamily="2" charset="-122"/>
              </a:rPr>
              <a:t>Unlocked: no thread holds the lock (also known as available or free)</a:t>
            </a:r>
          </a:p>
          <a:p>
            <a:pPr lvl="3"/>
            <a:r>
              <a:rPr lang="en-US" altLang="zh-CN" sz="2400" smtClean="0">
                <a:ea typeface="宋体" panose="02010600030101010101" pitchFamily="2" charset="-122"/>
              </a:rPr>
              <a:t>Locked: exactly one thread holds the lock (known as acquired or held)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Basic Idea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CE9C6-A3AE-4A4A-9358-728DE96EB0E2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Linked List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node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__list_t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list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list_t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List_Init(list_t *L)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pthread_mutex_init(&amp;L-&gt;lock,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D3ED4-EB2C-41AE-B08A-D0886A15681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Simple Linked </a:t>
            </a:r>
            <a:r>
              <a:rPr lang="en-US" altLang="zh-CN" dirty="0" smtClean="0">
                <a:ea typeface="宋体" panose="02010600030101010101" pitchFamily="2" charset="-122"/>
              </a:rPr>
              <a:t>List (sequential)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(list *L, 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*new = 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L-&gt;head = new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D3ED4-EB2C-41AE-B08A-D0886A15681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Simple Linked </a:t>
            </a:r>
            <a:r>
              <a:rPr lang="en-US" altLang="zh-CN" dirty="0" smtClean="0">
                <a:ea typeface="宋体" panose="02010600030101010101" pitchFamily="2" charset="-122"/>
              </a:rPr>
              <a:t>List (concurrent buggy)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(list *L, 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key) 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b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  <a:endParaRPr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*new = 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L-&gt;head = new</a:t>
            </a: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b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b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  <a:endParaRPr lang="en-US" altLang="zh-CN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D3ED4-EB2C-41AE-B08A-D0886A15681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Simple Linked </a:t>
            </a:r>
            <a:r>
              <a:rPr lang="en-US" altLang="zh-CN" dirty="0" smtClean="0">
                <a:ea typeface="宋体" panose="02010600030101010101" pitchFamily="2" charset="-122"/>
              </a:rPr>
              <a:t>List (concurrent still buggy)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(list *L,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-1;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4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D3ED4-EB2C-41AE-B08A-D0886A15681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Linked List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(list *L,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46763" y="31019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exceptional control flow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2971800"/>
            <a:ext cx="4495800" cy="9906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632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EF8FD-6AC0-478E-8C00-DCB38A5A14F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Linked List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7763" y="32543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exceptional control flow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0" y="3276600"/>
            <a:ext cx="4495800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2D3977-B624-4777-B765-8D282DB5C5E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Simple Concurrent Linked List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Use lock to synchronize the whole insert and lookup function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Don’t forget to release the lock for exceptional control flow (error prone)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Concurrent Linked Lists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b="0" dirty="0"/>
              <a:t>A recent study of Linux kernel patches found that a huge fraction of bugs (nearly 40%) are found on such </a:t>
            </a:r>
            <a:r>
              <a:rPr lang="en-US" altLang="zh-CN" sz="2400" b="0" dirty="0">
                <a:solidFill>
                  <a:srgbClr val="FF0000"/>
                </a:solidFill>
              </a:rPr>
              <a:t>rarely-taken code paths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97798-DFA6-4F5B-B416-00D42100FA4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Can we avoid calling unlock in the failure path?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List_Insert(): malloc() itself is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thread-safe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List_Lookup(): a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 smtClean="0">
                <a:ea typeface="宋体" panose="02010600030101010101" pitchFamily="2" charset="-122"/>
              </a:rPr>
              <a:t> exit path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Concurrent Linked Lists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42CBC-31AF-4850-81D7-338323D8713F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Linked List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synchronization not needed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new-&gt;key = key;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just lock critical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A519A8-B4F2-4DEE-A3BC-8E96BC0F12B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Linked List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rv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rv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rv;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335C9-60A4-4E25-BCFE-F35F15ECF4CF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Pthread Locks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636588" y="3124200"/>
            <a:ext cx="78978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pthread_mutex_t lock = PTHREAD_MUTEX_INITIALIZER;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int rc = pthread_mutex_init(&amp;lock, NULL);</a:t>
            </a:r>
          </a:p>
          <a:p>
            <a:pPr>
              <a:buFontTx/>
              <a:buNone/>
            </a:pPr>
            <a:endParaRPr lang="en-US" altLang="zh-CN" sz="22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pthread_mutex_lock(&amp;lock);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balance = balance + 1;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pthread_mutex_unlock(&amp;lock);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 smtClean="0">
                <a:ea typeface="宋体" charset="0"/>
              </a:rPr>
              <a:t>The POSIX library provides mutual exclusion between threads</a:t>
            </a:r>
          </a:p>
          <a:p>
            <a:pPr lvl="1">
              <a:defRPr/>
            </a:pPr>
            <a:r>
              <a:rPr lang="en-US" altLang="zh-CN" b="0" kern="0" dirty="0" smtClean="0">
                <a:ea typeface="宋体" charset="0"/>
              </a:rPr>
              <a:t>Also known as </a:t>
            </a:r>
            <a:r>
              <a:rPr lang="en-US" altLang="zh-CN" kern="0" dirty="0" err="1" smtClean="0">
                <a:ea typeface="宋体" charset="0"/>
              </a:rPr>
              <a:t>mutex</a:t>
            </a:r>
            <a:endParaRPr lang="en-US" altLang="zh-CN" kern="0" dirty="0" smtClean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C4D429-E544-4A91-A48A-C3C97083ACA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352800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Hand-over-hand locking (a.k.a. lock coupling)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Use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a lock per node</a:t>
            </a:r>
            <a:r>
              <a:rPr lang="en-US" altLang="zh-CN" smtClean="0">
                <a:ea typeface="宋体" panose="02010600030101010101" pitchFamily="2" charset="-122"/>
              </a:rPr>
              <a:t> of the list, rather than a single lock for the entire list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Grab the next node’s lock before releasing the current node’s lock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overheads of acquiring and releasing locks for each node make it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impractical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Scaling Linked Lists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981575"/>
            <a:ext cx="69342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MORE CONCURRENCY ISN’T NECESSARILY FASTER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A4209-4903-40E3-A567-C15AA3B957C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 lIns="90487" tIns="44450" rIns="90487" bIns="44450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Simple (always work) Solution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 a big lock (leave it as homework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Michael and Scott Concurrent Queues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 two locks, one for head, and one for tail</a:t>
            </a: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Queue_Enqueue</a:t>
            </a:r>
            <a:r>
              <a:rPr lang="en-US" altLang="zh-CN" dirty="0" smtClean="0">
                <a:ea typeface="宋体" panose="02010600030101010101" pitchFamily="2" charset="-122"/>
              </a:rPr>
              <a:t> always uses tail lock</a:t>
            </a: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Queue_Dequeue</a:t>
            </a:r>
            <a:r>
              <a:rPr lang="en-US" altLang="zh-CN" dirty="0" smtClean="0">
                <a:ea typeface="宋体" panose="02010600030101010101" pitchFamily="2" charset="-122"/>
              </a:rPr>
              <a:t> always uses head lock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 dummy node enables the separation of head and tail </a:t>
            </a:r>
            <a:r>
              <a:rPr lang="en-US" altLang="zh-CN" dirty="0" smtClean="0">
                <a:ea typeface="宋体" panose="02010600030101010101" pitchFamily="2" charset="-122"/>
              </a:rPr>
              <a:t>operations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Only one thread can do dequeuer and only one thread can do </a:t>
            </a:r>
            <a:r>
              <a:rPr lang="en-US" altLang="zh-CN" dirty="0" err="1" smtClean="0">
                <a:ea typeface="宋体" panose="02010600030101010101" pitchFamily="2" charset="-122"/>
              </a:rPr>
              <a:t>enqueue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Dequeue</a:t>
            </a:r>
            <a:r>
              <a:rPr lang="en-US" altLang="zh-CN" dirty="0" smtClean="0">
                <a:ea typeface="宋体" panose="02010600030101010101" pitchFamily="2" charset="-122"/>
              </a:rPr>
              <a:t> and </a:t>
            </a:r>
            <a:r>
              <a:rPr lang="en-US" altLang="zh-CN" dirty="0" err="1" smtClean="0">
                <a:ea typeface="宋体" panose="02010600030101010101" pitchFamily="2" charset="-122"/>
              </a:rPr>
              <a:t>Enqueue</a:t>
            </a:r>
            <a:r>
              <a:rPr lang="en-US" altLang="zh-CN" dirty="0" smtClean="0">
                <a:ea typeface="宋体" panose="02010600030101010101" pitchFamily="2" charset="-122"/>
              </a:rPr>
              <a:t> can be parallel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Concurrent Queues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B16CE-FB61-4B98-8096-97B4B8D545D7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Michael and Scott Concurrent Queue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9396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__queue_t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pthread_mutex_t  head_lock;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 tail_lock;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queue_t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4FF3D-83AD-4801-B1BD-6F03146340EE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Michael and Scott Concurrent Queue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61444" name="组合 3"/>
          <p:cNvGrpSpPr>
            <a:grpSpLocks/>
          </p:cNvGrpSpPr>
          <p:nvPr/>
        </p:nvGrpSpPr>
        <p:grpSpPr bwMode="auto">
          <a:xfrm>
            <a:off x="2003425" y="1905000"/>
            <a:ext cx="1143000" cy="914400"/>
            <a:chOff x="2405744" y="2514600"/>
            <a:chExt cx="1143000" cy="914400"/>
          </a:xfrm>
        </p:grpSpPr>
        <p:sp>
          <p:nvSpPr>
            <p:cNvPr id="61462" name="椭圆 1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1463" name="文本框 2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45" name="组合 10"/>
          <p:cNvGrpSpPr>
            <a:grpSpLocks/>
          </p:cNvGrpSpPr>
          <p:nvPr/>
        </p:nvGrpSpPr>
        <p:grpSpPr bwMode="auto">
          <a:xfrm>
            <a:off x="2003425" y="4419600"/>
            <a:ext cx="1143000" cy="914400"/>
            <a:chOff x="2405744" y="2514600"/>
            <a:chExt cx="1143000" cy="914400"/>
          </a:xfrm>
        </p:grpSpPr>
        <p:sp>
          <p:nvSpPr>
            <p:cNvPr id="61460" name="椭圆 11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1461" name="文本框 12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446" name="直接箭头连接符 5"/>
          <p:cNvCxnSpPr>
            <a:cxnSpLocks noChangeShapeType="1"/>
            <a:stCxn id="61462" idx="4"/>
          </p:cNvCxnSpPr>
          <p:nvPr/>
        </p:nvCxnSpPr>
        <p:spPr bwMode="auto">
          <a:xfrm>
            <a:off x="2568575" y="2819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7" name="直接箭头连接符 13"/>
          <p:cNvCxnSpPr>
            <a:cxnSpLocks noChangeShapeType="1"/>
            <a:endCxn id="61460" idx="0"/>
          </p:cNvCxnSpPr>
          <p:nvPr/>
        </p:nvCxnSpPr>
        <p:spPr bwMode="auto">
          <a:xfrm>
            <a:off x="2568575" y="4038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8" name="文本框 14"/>
          <p:cNvSpPr txBox="1">
            <a:spLocks noChangeArrowheads="1"/>
          </p:cNvSpPr>
          <p:nvPr/>
        </p:nvSpPr>
        <p:spPr bwMode="auto">
          <a:xfrm>
            <a:off x="468313" y="4686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449" name="直接箭头连接符 23"/>
          <p:cNvCxnSpPr>
            <a:cxnSpLocks noChangeShapeType="1"/>
            <a:stCxn id="61448" idx="3"/>
            <a:endCxn id="61461" idx="1"/>
          </p:cNvCxnSpPr>
          <p:nvPr/>
        </p:nvCxnSpPr>
        <p:spPr bwMode="auto">
          <a:xfrm flipV="1">
            <a:off x="1006475" y="4876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0" name="文本框 27"/>
          <p:cNvSpPr txBox="1">
            <a:spLocks noChangeArrowheads="1"/>
          </p:cNvSpPr>
          <p:nvPr/>
        </p:nvSpPr>
        <p:spPr bwMode="auto">
          <a:xfrm>
            <a:off x="533400" y="2190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451" name="直接箭头连接符 28"/>
          <p:cNvCxnSpPr>
            <a:cxnSpLocks noChangeShapeType="1"/>
            <a:stCxn id="61450" idx="3"/>
          </p:cNvCxnSpPr>
          <p:nvPr/>
        </p:nvCxnSpPr>
        <p:spPr bwMode="auto">
          <a:xfrm flipV="1">
            <a:off x="1246188" y="2381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452" name="组合 29"/>
          <p:cNvGrpSpPr>
            <a:grpSpLocks/>
          </p:cNvGrpSpPr>
          <p:nvPr/>
        </p:nvGrpSpPr>
        <p:grpSpPr bwMode="auto">
          <a:xfrm>
            <a:off x="6019800" y="1933575"/>
            <a:ext cx="1143000" cy="914400"/>
            <a:chOff x="2405744" y="2514600"/>
            <a:chExt cx="1143000" cy="914400"/>
          </a:xfrm>
        </p:grpSpPr>
        <p:sp>
          <p:nvSpPr>
            <p:cNvPr id="61458" name="椭圆 30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1459" name="文本框 31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453" name="文本框 37"/>
          <p:cNvSpPr txBox="1">
            <a:spLocks noChangeArrowheads="1"/>
          </p:cNvSpPr>
          <p:nvPr/>
        </p:nvSpPr>
        <p:spPr bwMode="auto">
          <a:xfrm>
            <a:off x="4567238" y="26289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454" name="直接箭头连接符 38"/>
          <p:cNvCxnSpPr>
            <a:cxnSpLocks noChangeShapeType="1"/>
            <a:stCxn id="61453" idx="3"/>
          </p:cNvCxnSpPr>
          <p:nvPr/>
        </p:nvCxnSpPr>
        <p:spPr bwMode="auto">
          <a:xfrm flipV="1">
            <a:off x="5105400" y="2490788"/>
            <a:ext cx="1023938" cy="338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文本框 39"/>
          <p:cNvSpPr txBox="1">
            <a:spLocks noChangeArrowheads="1"/>
          </p:cNvSpPr>
          <p:nvPr/>
        </p:nvSpPr>
        <p:spPr bwMode="auto">
          <a:xfrm>
            <a:off x="4549775" y="2219325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456" name="直接箭头连接符 40"/>
          <p:cNvCxnSpPr>
            <a:cxnSpLocks noChangeShapeType="1"/>
            <a:stCxn id="61455" idx="3"/>
          </p:cNvCxnSpPr>
          <p:nvPr/>
        </p:nvCxnSpPr>
        <p:spPr bwMode="auto">
          <a:xfrm flipV="1">
            <a:off x="5262563" y="2409825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7" name="文本框 1"/>
          <p:cNvSpPr txBox="1">
            <a:spLocks noChangeArrowheads="1"/>
          </p:cNvSpPr>
          <p:nvPr/>
        </p:nvSpPr>
        <p:spPr bwMode="auto">
          <a:xfrm>
            <a:off x="3602038" y="4140200"/>
            <a:ext cx="4975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Head is always a dummy node whose value will never be used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0D281E-2A9F-4642-99DF-61C5E435686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Michael and Scott Concurrent Queue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Queue_Init(queue_t *q)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q-&gt;tail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pthread_mutex_init(&amp;q-&gt;head_lock,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pthread_mutex_init(&amp;q-&gt;tail_lock,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B18EC-DBC2-4F34-A8DB-A10F55DBCF5D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Michael and Scott Concurrent Queue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Queue_Dequeu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*q,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(&amp;q-&gt;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head_lock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q-&gt;head;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new_head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the dummy node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new_head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phtread_mutex_unlock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(&amp;q-&gt;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head_lock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queue was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*value =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new_head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-&gt;value;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q-&gt;head =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new_head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(&amp;-&gt;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head_lock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free(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15A0D-287E-45F5-B8BE-A641C25233AD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Michael and Scott Concurrent Queue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Queue_Enqueu(queue_t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assert(tmp !=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tmp-&gt;value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q-&gt;tail-&gt;next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4D2309-B439-4F8D-A98B-26A79D0D860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DeQueue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69636" name="组合 3"/>
          <p:cNvGrpSpPr>
            <a:grpSpLocks/>
          </p:cNvGrpSpPr>
          <p:nvPr/>
        </p:nvGrpSpPr>
        <p:grpSpPr bwMode="auto">
          <a:xfrm>
            <a:off x="2003425" y="1524000"/>
            <a:ext cx="1143000" cy="914400"/>
            <a:chOff x="2405744" y="2514600"/>
            <a:chExt cx="1143000" cy="914400"/>
          </a:xfrm>
        </p:grpSpPr>
        <p:sp>
          <p:nvSpPr>
            <p:cNvPr id="69660" name="椭圆 1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9661" name="文本框 2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637" name="组合 10"/>
          <p:cNvGrpSpPr>
            <a:grpSpLocks/>
          </p:cNvGrpSpPr>
          <p:nvPr/>
        </p:nvGrpSpPr>
        <p:grpSpPr bwMode="auto">
          <a:xfrm>
            <a:off x="2003425" y="5181600"/>
            <a:ext cx="1143000" cy="914400"/>
            <a:chOff x="2405744" y="2514600"/>
            <a:chExt cx="1143000" cy="914400"/>
          </a:xfrm>
        </p:grpSpPr>
        <p:sp>
          <p:nvSpPr>
            <p:cNvPr id="69658" name="椭圆 11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9659" name="文本框 12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9638" name="直接箭头连接符 5"/>
          <p:cNvCxnSpPr>
            <a:cxnSpLocks noChangeShapeType="1"/>
            <a:stCxn id="69660" idx="4"/>
          </p:cNvCxnSpPr>
          <p:nvPr/>
        </p:nvCxnSpPr>
        <p:spPr bwMode="auto">
          <a:xfrm>
            <a:off x="2568575" y="2438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直接箭头连接符 13"/>
          <p:cNvCxnSpPr>
            <a:cxnSpLocks noChangeShapeType="1"/>
            <a:endCxn id="69658" idx="0"/>
          </p:cNvCxnSpPr>
          <p:nvPr/>
        </p:nvCxnSpPr>
        <p:spPr bwMode="auto">
          <a:xfrm>
            <a:off x="2568575" y="4800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0" name="文本框 14"/>
          <p:cNvSpPr txBox="1">
            <a:spLocks noChangeArrowheads="1"/>
          </p:cNvSpPr>
          <p:nvPr/>
        </p:nvSpPr>
        <p:spPr bwMode="auto">
          <a:xfrm>
            <a:off x="468313" y="5448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1" name="直接箭头连接符 23"/>
          <p:cNvCxnSpPr>
            <a:cxnSpLocks noChangeShapeType="1"/>
            <a:stCxn id="69640" idx="3"/>
            <a:endCxn id="69659" idx="1"/>
          </p:cNvCxnSpPr>
          <p:nvPr/>
        </p:nvCxnSpPr>
        <p:spPr bwMode="auto">
          <a:xfrm flipV="1">
            <a:off x="1006475" y="5638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2" name="文本框 27"/>
          <p:cNvSpPr txBox="1">
            <a:spLocks noChangeArrowheads="1"/>
          </p:cNvSpPr>
          <p:nvPr/>
        </p:nvSpPr>
        <p:spPr bwMode="auto">
          <a:xfrm>
            <a:off x="533400" y="1809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3" name="直接箭头连接符 28"/>
          <p:cNvCxnSpPr>
            <a:cxnSpLocks noChangeShapeType="1"/>
            <a:stCxn id="69642" idx="3"/>
          </p:cNvCxnSpPr>
          <p:nvPr/>
        </p:nvCxnSpPr>
        <p:spPr bwMode="auto">
          <a:xfrm flipV="1">
            <a:off x="1246188" y="2000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644" name="组合 5"/>
          <p:cNvGrpSpPr>
            <a:grpSpLocks/>
          </p:cNvGrpSpPr>
          <p:nvPr/>
        </p:nvGrpSpPr>
        <p:grpSpPr bwMode="auto">
          <a:xfrm>
            <a:off x="4549775" y="1933575"/>
            <a:ext cx="2613025" cy="1095375"/>
            <a:chOff x="4549775" y="1933575"/>
            <a:chExt cx="2613025" cy="1095375"/>
          </a:xfrm>
        </p:grpSpPr>
        <p:grpSp>
          <p:nvGrpSpPr>
            <p:cNvPr id="69651" name="组合 29"/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69656" name="椭圆 30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69657" name="文本框 31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652" name="文本框 37"/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653" name="直接箭头连接符 38"/>
            <p:cNvCxnSpPr>
              <a:cxnSpLocks noChangeShapeType="1"/>
              <a:stCxn id="69652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54" name="文本框 39"/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655" name="直接箭头连接符 40"/>
            <p:cNvCxnSpPr>
              <a:cxnSpLocks noChangeShapeType="1"/>
              <a:stCxn id="69654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45" name="组合 10"/>
          <p:cNvGrpSpPr>
            <a:grpSpLocks/>
          </p:cNvGrpSpPr>
          <p:nvPr/>
        </p:nvGrpSpPr>
        <p:grpSpPr bwMode="auto">
          <a:xfrm>
            <a:off x="2003425" y="2819400"/>
            <a:ext cx="1143000" cy="914400"/>
            <a:chOff x="2405744" y="2514600"/>
            <a:chExt cx="1143000" cy="914400"/>
          </a:xfrm>
        </p:grpSpPr>
        <p:sp>
          <p:nvSpPr>
            <p:cNvPr id="69649" name="椭圆 11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9650" name="文本框 12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9646" name="直接箭头连接符 13"/>
          <p:cNvCxnSpPr>
            <a:cxnSpLocks noChangeShapeType="1"/>
          </p:cNvCxnSpPr>
          <p:nvPr/>
        </p:nvCxnSpPr>
        <p:spPr bwMode="auto">
          <a:xfrm>
            <a:off x="2568575" y="3733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直接箭头连接符 3"/>
          <p:cNvCxnSpPr>
            <a:cxnSpLocks noChangeShapeType="1"/>
            <a:stCxn id="69642" idx="2"/>
          </p:cNvCxnSpPr>
          <p:nvPr/>
        </p:nvCxnSpPr>
        <p:spPr bwMode="auto">
          <a:xfrm>
            <a:off x="890588" y="2209800"/>
            <a:ext cx="1243012" cy="914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8" name="文本框 4"/>
          <p:cNvSpPr txBox="1">
            <a:spLocks noChangeArrowheads="1"/>
          </p:cNvSpPr>
          <p:nvPr/>
        </p:nvSpPr>
        <p:spPr bwMode="auto">
          <a:xfrm>
            <a:off x="3657600" y="3695700"/>
            <a:ext cx="449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For dequeue,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/>
              <a:t>only head moves forward, tail keeps still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For enqueue,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/>
              <a:t>only tail moves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1E0B1-9856-4EEE-99BE-C3F930DBD59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Enqueue and Dequeue for a Empty Queue in Parallel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grpSp>
        <p:nvGrpSpPr>
          <p:cNvPr id="71684" name="组合 41"/>
          <p:cNvGrpSpPr>
            <a:grpSpLocks/>
          </p:cNvGrpSpPr>
          <p:nvPr/>
        </p:nvGrpSpPr>
        <p:grpSpPr bwMode="auto">
          <a:xfrm>
            <a:off x="701675" y="3352800"/>
            <a:ext cx="2640013" cy="2228850"/>
            <a:chOff x="3189514" y="1933545"/>
            <a:chExt cx="2639786" cy="2228910"/>
          </a:xfrm>
        </p:grpSpPr>
        <p:grpSp>
          <p:nvGrpSpPr>
            <p:cNvPr id="71717" name="组合 29"/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1726" name="椭圆 30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71727" name="文本框 31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8" name="组合 32"/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1724" name="椭圆 33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71725" name="文本框 34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719" name="直接箭头连接符 35"/>
            <p:cNvCxnSpPr>
              <a:cxnSpLocks noChangeShapeType="1"/>
              <a:stCxn id="71726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0" name="文本框 37"/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721" name="直接箭头连接符 38"/>
            <p:cNvCxnSpPr>
              <a:cxnSpLocks noChangeShapeType="1"/>
              <a:stCxn id="71720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2" name="文本框 39"/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723" name="直接箭头连接符 40"/>
            <p:cNvCxnSpPr>
              <a:cxnSpLocks noChangeShapeType="1"/>
              <a:stCxn id="71722" idx="3"/>
            </p:cNvCxnSpPr>
            <p:nvPr/>
          </p:nvCxnSpPr>
          <p:spPr bwMode="auto">
            <a:xfrm flipV="1">
              <a:off x="3901568" y="2409734"/>
              <a:ext cx="822832" cy="9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685" name="组合 54"/>
          <p:cNvGrpSpPr>
            <a:grpSpLocks/>
          </p:cNvGrpSpPr>
          <p:nvPr/>
        </p:nvGrpSpPr>
        <p:grpSpPr bwMode="auto">
          <a:xfrm>
            <a:off x="3995738" y="1406525"/>
            <a:ext cx="2640012" cy="2228850"/>
            <a:chOff x="3189514" y="1933545"/>
            <a:chExt cx="2639786" cy="2228910"/>
          </a:xfrm>
        </p:grpSpPr>
        <p:grpSp>
          <p:nvGrpSpPr>
            <p:cNvPr id="71706" name="组合 55"/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1715" name="椭圆 64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71716" name="文本框 65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7" name="组合 56"/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1713" name="椭圆 62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71714" name="文本框 63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708" name="直接箭头连接符 57"/>
            <p:cNvCxnSpPr>
              <a:cxnSpLocks noChangeShapeType="1"/>
              <a:stCxn id="71715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09" name="文本框 58"/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710" name="直接箭头连接符 59"/>
            <p:cNvCxnSpPr>
              <a:cxnSpLocks noChangeShapeType="1"/>
              <a:stCxn id="71709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11" name="文本框 60"/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712" name="直接箭头连接符 61"/>
            <p:cNvCxnSpPr>
              <a:cxnSpLocks noChangeShapeType="1"/>
              <a:stCxn id="71711" idx="3"/>
              <a:endCxn id="71714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686" name="组合 67"/>
          <p:cNvGrpSpPr>
            <a:grpSpLocks/>
          </p:cNvGrpSpPr>
          <p:nvPr/>
        </p:nvGrpSpPr>
        <p:grpSpPr bwMode="auto">
          <a:xfrm>
            <a:off x="4114800" y="4114800"/>
            <a:ext cx="2640013" cy="1943100"/>
            <a:chOff x="3189514" y="2219235"/>
            <a:chExt cx="2639786" cy="1943220"/>
          </a:xfrm>
        </p:grpSpPr>
        <p:grpSp>
          <p:nvGrpSpPr>
            <p:cNvPr id="71699" name="组合 69"/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1704" name="椭圆 75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71705" name="文本框 76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700" name="文本框 71"/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701" name="直接箭头连接符 72"/>
            <p:cNvCxnSpPr>
              <a:cxnSpLocks noChangeShapeType="1"/>
              <a:stCxn id="71700" idx="3"/>
              <a:endCxn id="71705" idx="1"/>
            </p:cNvCxnSpPr>
            <p:nvPr/>
          </p:nvCxnSpPr>
          <p:spPr bwMode="auto">
            <a:xfrm>
              <a:off x="3771899" y="2841050"/>
              <a:ext cx="914401" cy="8642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02" name="文本框 73"/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703" name="直接箭头连接符 74"/>
            <p:cNvCxnSpPr>
              <a:cxnSpLocks noChangeShapeType="1"/>
              <a:stCxn id="71702" idx="3"/>
              <a:endCxn id="71705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687" name="组合 37"/>
          <p:cNvGrpSpPr>
            <a:grpSpLocks/>
          </p:cNvGrpSpPr>
          <p:nvPr/>
        </p:nvGrpSpPr>
        <p:grpSpPr bwMode="auto">
          <a:xfrm>
            <a:off x="696913" y="1606550"/>
            <a:ext cx="2613025" cy="1095375"/>
            <a:chOff x="4549775" y="1933575"/>
            <a:chExt cx="2613025" cy="1095375"/>
          </a:xfrm>
        </p:grpSpPr>
        <p:grpSp>
          <p:nvGrpSpPr>
            <p:cNvPr id="71692" name="组合 29"/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1697" name="椭圆 30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71698" name="文本框 31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693" name="文本框 37"/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694" name="直接箭头连接符 38"/>
            <p:cNvCxnSpPr>
              <a:cxnSpLocks noChangeShapeType="1"/>
              <a:stCxn id="71693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695" name="文本框 39"/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696" name="直接箭头连接符 40"/>
            <p:cNvCxnSpPr>
              <a:cxnSpLocks noChangeShapeType="1"/>
              <a:stCxn id="71695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688" name="文本框 2"/>
          <p:cNvSpPr txBox="1">
            <a:spLocks noChangeArrowheads="1"/>
          </p:cNvSpPr>
          <p:nvPr/>
        </p:nvSpPr>
        <p:spPr bwMode="auto">
          <a:xfrm>
            <a:off x="1160463" y="278288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1 initial state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71689" name="文本框 46"/>
          <p:cNvSpPr txBox="1">
            <a:spLocks noChangeArrowheads="1"/>
          </p:cNvSpPr>
          <p:nvPr/>
        </p:nvSpPr>
        <p:spPr bwMode="auto">
          <a:xfrm>
            <a:off x="1160463" y="5634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2 enqueueing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71690" name="文本框 47"/>
          <p:cNvSpPr txBox="1">
            <a:spLocks noChangeArrowheads="1"/>
          </p:cNvSpPr>
          <p:nvPr/>
        </p:nvSpPr>
        <p:spPr bwMode="auto">
          <a:xfrm>
            <a:off x="4741863" y="3729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3 dequeueing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71691" name="文本框 48"/>
          <p:cNvSpPr txBox="1">
            <a:spLocks noChangeArrowheads="1"/>
          </p:cNvSpPr>
          <p:nvPr/>
        </p:nvSpPr>
        <p:spPr bwMode="auto">
          <a:xfrm>
            <a:off x="4876800" y="6091238"/>
            <a:ext cx="2573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4 final state</a:t>
            </a:r>
            <a:endParaRPr lang="zh-CN" altLang="en-US" sz="24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19678-6FB7-4012-AEAE-603383AE5CA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Concurrent Hash Table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#define BUCKETS 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hash_t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lists[BUCKETS];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hash_t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Hash_Init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hash_t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&lt; BUCKETS;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(&amp;H-&gt;lists[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E8536-9FE7-4FF8-AB39-76F8A90B2DC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Pthread Locks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7897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pthread_mutex_trylock(pthread_mutex_t *mutex);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pthread_mutex_timedlock(pthread_mutex_t *mutex,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struct timespec *abs_timeout);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/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 smtClean="0"/>
              <a:t> returns failure </a:t>
            </a:r>
            <a:r>
              <a:rPr lang="en-US" altLang="zh-CN" b="0" dirty="0"/>
              <a:t>if the lock is already </a:t>
            </a:r>
            <a:r>
              <a:rPr lang="en-US" altLang="zh-CN" b="0" dirty="0" smtClean="0"/>
              <a:t>held</a:t>
            </a:r>
          </a:p>
          <a:p>
            <a:pPr>
              <a:defRPr/>
            </a:pPr>
            <a:r>
              <a:rPr lang="en-US" altLang="zh-CN" b="0" dirty="0" smtClean="0"/>
              <a:t>the </a:t>
            </a:r>
            <a:r>
              <a:rPr lang="en-US" altLang="zh-CN" b="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lang="en-US" altLang="zh-CN" b="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 smtClean="0"/>
              <a:t> returns </a:t>
            </a:r>
            <a:r>
              <a:rPr lang="en-US" altLang="zh-CN" b="0" dirty="0"/>
              <a:t>after a timeout or after acquiring the lock, </a:t>
            </a:r>
            <a:r>
              <a:rPr lang="en-US" altLang="zh-CN" b="0" dirty="0" smtClean="0"/>
              <a:t>whichever happens first</a:t>
            </a:r>
            <a:endParaRPr lang="en-US" altLang="zh-CN" kern="0" dirty="0" smtClean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EE302-6A90-4155-A1AE-89B25E84F9B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Concurrent Hash Table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Hash_Insert(hash_t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List_Insert(&amp;H-&gt;lists[bucket],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Hash_Lookup(hash_t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List_Lookup(&amp;H-&gt;lists[bucket],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E8BBC-034B-433D-9AE1-A5007F730FB6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057400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Scaling Concurrent Hash Tables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Based on concurrent lists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Each bucket is represented by a list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 lock per hash bucket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Concurrent Hash Tables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77829" name="Chart 5"/>
          <p:cNvGraphicFramePr>
            <a:graphicFrameLocks/>
          </p:cNvGraphicFramePr>
          <p:nvPr/>
        </p:nvGraphicFramePr>
        <p:xfrm>
          <a:off x="1897063" y="3606800"/>
          <a:ext cx="505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Chart" r:id="rId4" imgW="5060119" imgH="3078747" progId="Excel.Chart.8">
                  <p:embed/>
                </p:oleObj>
              </mc:Choice>
              <mc:Fallback>
                <p:oleObj name="Chart" r:id="rId4" imgW="5060119" imgH="3078747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606800"/>
                        <a:ext cx="50546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5B8C9-1BBF-4178-8F14-673CF7FA658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 smtClean="0">
                <a:ea typeface="宋体" charset="0"/>
              </a:rPr>
              <a:t>Concurrent Data Structure</a:t>
            </a: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Enabling many threads to access the structure</a:t>
            </a: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Thread safe</a:t>
            </a: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High performance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>
                <a:ea typeface="宋体" charset="0"/>
              </a:rPr>
              <a:t> </a:t>
            </a:r>
          </a:p>
          <a:p>
            <a:pPr>
              <a:defRPr/>
            </a:pPr>
            <a:r>
              <a:rPr lang="en-US" altLang="zh-CN" dirty="0" smtClean="0">
                <a:ea typeface="宋体" charset="0"/>
              </a:rPr>
              <a:t>How to add locks to data structures?</a:t>
            </a:r>
            <a:endParaRPr lang="en-US" altLang="zh-CN" dirty="0">
              <a:ea typeface="宋体" charset="0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Counter</a:t>
            </a:r>
            <a:endParaRPr lang="en-US" altLang="zh-CN" dirty="0">
              <a:ea typeface="宋体" charset="0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Linked List</a:t>
            </a:r>
            <a:endParaRPr lang="en-US" altLang="zh-CN" dirty="0">
              <a:ea typeface="宋体" charset="0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Queue</a:t>
            </a:r>
          </a:p>
          <a:p>
            <a:pPr lvl="1">
              <a:defRPr/>
            </a:pPr>
            <a:r>
              <a:rPr lang="en-US" altLang="zh-CN" dirty="0" smtClean="0">
                <a:ea typeface="宋体" charset="0"/>
              </a:rPr>
              <a:t>Hash Table</a:t>
            </a:r>
            <a:endParaRPr lang="en-US" altLang="zh-CN" dirty="0">
              <a:ea typeface="宋体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Lock-based Concurrent Data Structure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77B83F-A902-4AD0-9542-44C7AEFAD7C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Simple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__conter_t {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   int value;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} counter_t</a:t>
            </a:r>
          </a:p>
          <a:p>
            <a:pPr>
              <a:buFontTx/>
              <a:buNone/>
            </a:pPr>
            <a:endParaRPr lang="en-US" altLang="zh-CN" sz="2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c-&gt;value=0; }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c-&gt;value++;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c-&gt;value--;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 return c-&gt;value;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8B667-64EA-42EF-958F-6B8D6F0B7CEF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Lock-based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 txBox="1">
            <a:spLocks noChangeArrowheads="1"/>
          </p:cNvSpPr>
          <p:nvPr/>
        </p:nvSpPr>
        <p:spPr bwMode="auto">
          <a:xfrm>
            <a:off x="636588" y="1755775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c-&gt;value=0;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pthread_mutex_init(&amp;c-&gt;lock, NULL);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c-&gt;value++;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typedef struct __conter_t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int 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</a:rPr>
              <a:t>pthread_mutex_t 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} counter_t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4E874-BF70-43A2-89A2-BFC655AB433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Lock-based Counter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c-&gt;value--;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rc = c-&gt;value;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rc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A7A50-3A08-4287-8733-27EDDEDD7590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 smtClean="0">
                <a:ea typeface="宋体" panose="02010600030101010101" pitchFamily="2" charset="-122"/>
              </a:rPr>
              <a:t>Traditional Lock-based Counter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Simple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Works correctly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Poor performance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20485" name="Chart 6"/>
          <p:cNvGraphicFramePr>
            <a:graphicFrameLocks/>
          </p:cNvGraphicFramePr>
          <p:nvPr/>
        </p:nvGraphicFramePr>
        <p:xfrm>
          <a:off x="3994150" y="2667000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Chart" r:id="rId4" imgW="4487045" imgH="3560373" progId="Excel.Chart.8">
                  <p:embed/>
                </p:oleObj>
              </mc:Choice>
              <mc:Fallback>
                <p:oleObj name="Chart" r:id="rId4" imgW="4487045" imgH="3560373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667000"/>
                        <a:ext cx="44831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10000"/>
            <a:ext cx="3405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Note that if the data structure is not too slow, you are done!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No need to do something fancy if something simple will work.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362575" y="5486400"/>
            <a:ext cx="2520950" cy="0"/>
          </a:xfrm>
          <a:prstGeom prst="straightConnector1">
            <a:avLst/>
          </a:prstGeom>
          <a:noFill/>
          <a:ln w="762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77000" y="497205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Perfect Scaling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1986</TotalTime>
  <Words>2479</Words>
  <Application>Microsoft Office PowerPoint</Application>
  <PresentationFormat>全屏显示(4:3)</PresentationFormat>
  <Paragraphs>607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Comic Sans MS</vt:lpstr>
      <vt:lpstr>宋体</vt:lpstr>
      <vt:lpstr>Arial</vt:lpstr>
      <vt:lpstr>Times New Roman</vt:lpstr>
      <vt:lpstr>Consolas</vt:lpstr>
      <vt:lpstr>Wingdings</vt:lpstr>
      <vt:lpstr>icfp99</vt:lpstr>
      <vt:lpstr>Microsoft Excel Chart</vt:lpstr>
      <vt:lpstr>Lock-based Concurrent  Data Structures </vt:lpstr>
      <vt:lpstr>Basic Idea</vt:lpstr>
      <vt:lpstr>Pthread Locks</vt:lpstr>
      <vt:lpstr>Pthread Locks</vt:lpstr>
      <vt:lpstr>Lock-based Concurrent Data Structure</vt:lpstr>
      <vt:lpstr>A Simple Counter</vt:lpstr>
      <vt:lpstr>A Lock-based Counter</vt:lpstr>
      <vt:lpstr>A Lock-based Counter</vt:lpstr>
      <vt:lpstr>Performance</vt:lpstr>
      <vt:lpstr>Scalable Counting</vt:lpstr>
      <vt:lpstr>Sloppy Counter</vt:lpstr>
      <vt:lpstr>Example</vt:lpstr>
      <vt:lpstr>Sloppy Counter</vt:lpstr>
      <vt:lpstr>Example</vt:lpstr>
      <vt:lpstr>Example</vt:lpstr>
      <vt:lpstr>Sloppy Counter</vt:lpstr>
      <vt:lpstr>Sloppy Counter</vt:lpstr>
      <vt:lpstr>Sloppy Counter</vt:lpstr>
      <vt:lpstr>Sloppy Counter</vt:lpstr>
      <vt:lpstr>Simple Linked List</vt:lpstr>
      <vt:lpstr>Simple Linked List (sequential) </vt:lpstr>
      <vt:lpstr>Simple Linked List (concurrent buggy) </vt:lpstr>
      <vt:lpstr>Simple Linked List (concurrent still buggy)</vt:lpstr>
      <vt:lpstr>Simple Linked List</vt:lpstr>
      <vt:lpstr>Simple Linked List</vt:lpstr>
      <vt:lpstr>Concurrent Linked Lists</vt:lpstr>
      <vt:lpstr>Concurrent Linked Lists</vt:lpstr>
      <vt:lpstr>Simple Linked List</vt:lpstr>
      <vt:lpstr>Simple Linked List</vt:lpstr>
      <vt:lpstr>Scaling Linked Lists</vt:lpstr>
      <vt:lpstr>Concurrent Queues</vt:lpstr>
      <vt:lpstr>Michael and Scott Concurrent Queue</vt:lpstr>
      <vt:lpstr>Michael and Scott Concurrent Queue</vt:lpstr>
      <vt:lpstr>Michael and Scott Concurrent Queue</vt:lpstr>
      <vt:lpstr>Michael and Scott Concurrent Queue</vt:lpstr>
      <vt:lpstr>Michael and Scott Concurrent Queue</vt:lpstr>
      <vt:lpstr>DeQueue</vt:lpstr>
      <vt:lpstr>Enqueue and Dequeue for a Empty Queue in Parallel</vt:lpstr>
      <vt:lpstr>Concurrent Hash Table</vt:lpstr>
      <vt:lpstr>Concurrent Hash Table</vt:lpstr>
      <vt:lpstr>Concurrent Hash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Lock-based Concurrent  Data Structures</dc:title>
  <dc:creator>Microsoft Office User</dc:creator>
  <cp:lastModifiedBy>byzang</cp:lastModifiedBy>
  <cp:revision>50</cp:revision>
  <dcterms:created xsi:type="dcterms:W3CDTF">2016-05-25T13:10:17Z</dcterms:created>
  <dcterms:modified xsi:type="dcterms:W3CDTF">2018-06-04T15:07:08Z</dcterms:modified>
</cp:coreProperties>
</file>