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1096" r:id="rId2"/>
    <p:sldId id="1097" r:id="rId3"/>
    <p:sldId id="1098" r:id="rId4"/>
    <p:sldId id="1099" r:id="rId5"/>
    <p:sldId id="1100" r:id="rId6"/>
    <p:sldId id="1101" r:id="rId7"/>
    <p:sldId id="1102" r:id="rId8"/>
    <p:sldId id="1103" r:id="rId9"/>
    <p:sldId id="1104" r:id="rId10"/>
    <p:sldId id="1105" r:id="rId11"/>
    <p:sldId id="1190" r:id="rId12"/>
    <p:sldId id="1191" r:id="rId13"/>
    <p:sldId id="1192" r:id="rId14"/>
    <p:sldId id="1193" r:id="rId15"/>
    <p:sldId id="1194" r:id="rId16"/>
    <p:sldId id="1195" r:id="rId17"/>
    <p:sldId id="1196" r:id="rId18"/>
    <p:sldId id="1197" r:id="rId19"/>
    <p:sldId id="1198" r:id="rId20"/>
    <p:sldId id="1200" r:id="rId21"/>
    <p:sldId id="1207" r:id="rId22"/>
    <p:sldId id="1203" r:id="rId23"/>
    <p:sldId id="1204" r:id="rId24"/>
    <p:sldId id="1205" r:id="rId25"/>
    <p:sldId id="120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60" autoAdjust="0"/>
  </p:normalViewPr>
  <p:slideViewPr>
    <p:cSldViewPr>
      <p:cViewPr varScale="1">
        <p:scale>
          <a:sx n="104" d="100"/>
          <a:sy n="104" d="100"/>
        </p:scale>
        <p:origin x="200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DDEEED3-1708-BC46-AADA-DADA8C2975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E150B7-D7AA-4440-B6DF-3E44175817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2E782BC-CA9E-C645-ACA2-4FE4360F887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84EC27D-51EB-434C-BC48-071F737367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213C5E7-7355-CB44-8028-AF21A6AB48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DCBC7E8-C7B5-3440-A725-05058F0B4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FDD9C539-5C86-344D-BE10-39E8AC2B273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A68F9EF-1E86-F14E-8004-5A3E7FB8F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06B4824-B38E-784C-B8CC-DB79060D486A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9B2CB33-5023-6E45-9C9A-B86E2B1B05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0088584-CE35-6245-8AC8-DB903EC77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A810987-47FF-C743-8371-8827883D0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A502E4B-7F98-6A44-A93D-6CDF079D9555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B1EE9FF-7D7D-5E45-B29F-DC7E1153B2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47DEFF7-D320-E64D-8160-6FE11406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82186E3-226F-7E4F-AA5E-7833CBE08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386D62-BAE2-ED47-A218-884F08C556DF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E52BB02-D3A9-514C-BF02-3D8608BE5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58A23BE-5F07-7E47-8880-3AB254B51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573C5FA-0373-C24A-9CEB-3A1FA04CB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7108E8-FA48-CF44-8199-EB8DF91070E0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92F8A80-EC5D-E145-8569-B80D1CA66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C92EC98-912B-4C45-8B59-C8062A78C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F2AF352-A593-F143-A39C-F7408DA24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0C9E54-29D1-854B-AAA4-BAC932DA4D86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D39407-9A8F-114F-96D6-9B518E778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17E9F1-B6F3-D74D-A183-B386968CA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865DACF-3EA3-104D-8EF2-F2EDA7E5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6BD5E93-1D52-1146-B643-942CBEE1B66B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7B5EB3C-194A-0145-AF77-A98E83FEA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AB6A172-FAE2-D040-B094-4D48E721F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E1B327F-9D40-804D-BC90-D4681A832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2EA6B22-A606-4A43-B7E1-CA9232EECFDD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E0027AE-E554-D845-8981-81949D489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7722229-1A25-E14E-9679-E73572CF4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648F14D-8F93-D44E-BA6F-D1235B339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D028D7C-BD16-C94E-AEFA-D3B5FB33D962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C1C1696-4C88-8140-A60E-CFC884887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0BE19E7-59F5-A845-B752-C31D385F6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8B31D99-CAAD-2446-8991-0F6D41BAD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63E256-1CFD-A546-82D6-62386C6A72A8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EFE4B93-95F1-E84A-BF56-15B95ECDE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F32F106-FB58-E748-BCE0-ABEAB4CBB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2C88E37-B022-3241-BE71-1E9A2039D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46F771-45AD-834A-AFF3-7BDEFF63A15C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017169-6862-F040-9EA5-6B7B633CF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1F0583A-9580-FF44-B0BF-3D8782478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7BFAB39-9953-F743-9BB8-099851786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EEA9165-2998-2248-8BE5-DD845AE8C871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A533563-D58C-2243-9377-9E8D1FFBA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07B10EF-CC7A-0A4A-B5F2-8B80D36CD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DC92C2D-618E-D74C-A637-4F5077917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4F70FE-3CE3-EB41-9E54-6E252F89549D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265417C-FA47-F84E-B1EB-CB9DAF5060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CD42C6E-1CFB-C244-B2B7-1E03691DC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5C11451-717D-1E4F-B8AA-B9FC00E6A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C64B3FD-F636-2C43-9DBE-3FC888A39362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1439263-1554-6344-918E-90CE71014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32FDA83-DEE4-7843-9161-5BDC74FDB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4EC2564-E5F9-E34E-A9C2-1B95B7B3B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F076CF9-956E-7E4A-A801-B7D04E3859F1}" type="slidenum">
              <a:rPr lang="zh-CN" altLang="en-US" sz="1200" b="0">
                <a:latin typeface="Nanum Myeongjo" panose="02020603020101020101" pitchFamily="18" charset="-127"/>
              </a:rPr>
              <a:pPr/>
              <a:t>21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1C907A3-6480-0B4C-8A77-7CFC5EC03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9F8711C-7A13-754C-BE57-7B754BAC9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A3E40EE-EF60-1649-81EB-E26541224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4DA3EA-9F41-1D46-AB5B-E3B50D59A534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3A11DB4-A8FB-B546-A892-B7E8AB732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7A500C0-4B96-7246-954E-18665FE7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590DB6C-0559-3341-A531-134D5B654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C3303F-D4F9-8949-AC55-9392897CEE9F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BF376B1-C5F8-4C4F-9DC0-4C33F164E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4F0AC7C-47F4-0342-91D3-E7AFD3E63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B6C41E0-1A19-EA4F-B460-3C2BC8079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1B6149-871A-3F4F-BD8D-E105AD4C662B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91AE46B-EAE5-D44C-9A71-195AB1BA9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58A59B4-725D-5249-8146-556B32841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4C0A9BF-E00A-AE4F-A643-56BC002A2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965915-C08A-5F48-AFDB-72A5B4BC7C23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5D142EF-B6D8-794B-8B9B-D5A60A4BC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C7D4D3D-4896-634A-9675-637F4D364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CBEA20B-018B-1B47-8386-030D131E7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FDB4A58-586E-4B48-A953-7798C1CE40B2}" type="slidenum">
              <a:rPr lang="zh-CN" altLang="en-US" sz="1200" b="0">
                <a:latin typeface="Nanum Myeongjo" panose="02020603020101020101" pitchFamily="18" charset="-127"/>
              </a:rPr>
              <a:pPr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6671231-9B92-1A4D-BD24-17C2912630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EF877FC-3101-524D-B61C-381B33BD8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699926B-CC5E-524A-AA4B-A59693A5E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088B01-8C88-9C4A-83D8-38DFFFC620EA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6BF2AAD-EC88-F645-BC3A-FCAE9EA456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BFBDD56-680C-DC49-B848-DD1B51D81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FCD1E62-316F-1B40-84EB-0312ECC13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56A5DE-BA1F-4E43-9AC6-93971D9358CF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E94AEBA-EB04-9047-B03E-4652078038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113C6DF-1C5D-AD4A-BBCC-81E671ECC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30751D8-42CB-5C45-B4DD-E207C8819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2C118C8-BE88-5C45-A9E4-BFFDDB91314E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9706891-7F3D-4C4D-852C-E15BE804EF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42866DE-B4E4-204B-8D0C-58EAA4B8B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181CF6D-CA27-E449-AD5E-A3133B6CF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4412484-58BF-9E49-933B-1930EB77817B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9E15A5C-C6DC-F74E-AB89-4F6503F449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02EF9F3-ECFA-314F-9278-731069031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D7AE9B0-BE3C-A04A-85B3-708487208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76AECB-9428-2B4D-BE19-ADD16A54097E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93A58A7-CC82-3045-B217-CC07CCA4E0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E9C340A-21D6-084A-A4DB-2C1126975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BEEFA80-D253-B649-B697-7C52EC1CE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108259-BD0C-BE47-BE79-44DED1CBF412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FB4AAC6-87DA-9642-A066-5CCB56EA13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7328869-351E-114D-B1A8-014A1144D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AEF103AC-A4B4-274C-99A6-864ED6865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46FF0-B139-7746-8906-78AF9743EE73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DC81350-929A-F94D-96D5-2D161566E7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39C30B0-011C-604F-B3EE-B219FF2EFE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BA4171-526F-A54B-A437-9A0E5D7E2D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0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DF43BB-491A-0647-9957-D10772C61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624E1-9055-9B46-8752-6840027B4067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99552D-BE19-0440-B8EB-9B78F9F6E4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6DF9E7-4A11-D54E-8F37-AC70073D7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DF973-BFCB-704E-BE94-BA59D3FCD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83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03B34C-EFDD-6941-873B-CA5A643531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DDB43-9281-8F4A-BFB8-3249FF6DC2DB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434B5E-6103-6E48-A144-85FD1A6DE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85E554-2739-CE4E-AB3A-7E6BC8493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FEA4F-D5A3-4F4E-A1ED-F9A0737900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52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A6183C-4272-2147-9399-4738E3F40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DE2A3-A4A4-3148-AA9E-8A68C3CC0F41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0BAD2B-CF57-3F4F-BEB3-5EF5C2628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AB62D2-64DD-F245-B202-3468A4225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AD191-2461-E641-8A38-EE0407F7D9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40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63064C-FF8E-C74B-968E-135B5092B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53E6-8943-CF45-8587-727CABFB4ED5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2681CF-DD4E-7D4E-A291-7BA8F4534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8990EE-24FD-BB4A-B913-F6B89AD04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2AD8F-88CA-E043-A742-27F8EE0CC9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89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F67C3D-767D-9C4E-AF0D-FC32AA905F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50F7-6F86-CD41-ABD8-31B56A08965A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5920-E3A4-A641-815B-D192D758F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322757-BE39-2F4E-8925-99FFD8009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0FE13-63E7-CF46-9586-698F17EF0B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69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A3CBF-F401-B944-A1D4-FE5FBDACA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93D38-00AD-554A-A423-52D770C14074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3C827-E0C6-3A48-BB8B-D7DEA61EB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E7953-6DAE-424D-B770-3BA815BAE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C0B1F-4357-EA47-86C0-EC4132B98E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0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478684-0E38-9849-A566-A1F8E2F62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DE3D1-A643-FD4C-9C84-55A8A36D1046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6E17B6F-5D22-314E-A5C1-48004B67C0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98702D-6E79-064A-8EF8-AA87FCC7E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9853A-5A41-684E-A1AD-9858FBB54B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53F191-B5B6-874F-BCE8-A0F427CF39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D598D-6811-E741-81C2-22646C18D847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9A23DA-240E-D342-ACE7-FEC4D6723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3FF391-C300-8F4D-87DE-F1F83D125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DE331-398E-544F-8B67-F93A2E652B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1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41CE8B1-BF21-8F40-B959-6C534A740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7036F-606E-374F-A4AF-56B72A2579AE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312C3E-F778-B447-A08D-12AC0C890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C1E154-5390-CE43-AF39-56C094A2D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33C5E-FACB-C040-AE12-AD9E15EE08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1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229D1-DC5C-8F4A-8CEB-0E759A1D70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CE383-ACEC-3B4B-BE1F-DFDD9C43C56E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8197A-FE46-074F-913B-3A97F5D92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B4E61-9794-0D42-98E7-0D0572747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E2DBC-7313-6E43-857B-56640BD459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83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3B89D-2BC8-CE49-A4D9-FEC388FACF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AA916-D6F7-B044-AA94-FE28E65291EB}" type="datetime1">
              <a:rPr lang="zh-CN" altLang="en-US"/>
              <a:pPr>
                <a:defRPr/>
              </a:pPr>
              <a:t>2020/6/16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3437C-F6D3-EE45-9848-78121DEE4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A0CBE-9CC3-804A-9468-2C841BA5F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1326E-F453-394D-BF81-4C34F81F17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44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A0F0D1-66EF-8045-9CBF-6C1726C77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577EE2-F097-044A-BACB-B2AA21BB9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47902FE-4980-0F41-B20C-DADB4EE975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C2C71FA6-A0B7-EC4C-A9DF-027307C3AD2D}" type="datetime1">
              <a:rPr lang="zh-CN" altLang="en-US" smtClean="0"/>
              <a:pPr>
                <a:defRPr/>
              </a:pPr>
              <a:t>2020/6/16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FF4D237-4872-D741-9CC5-C0655A66F5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E9537CC-DB18-D148-A137-F1E91B4062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68942FA4-44E1-F740-984A-8A8D0715CC1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5B830A1-8119-F446-83D8-9348AABB6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1ECE240A-D0FE-C94B-B766-04229C516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0DA76-4398-4D43-81FB-F2D89932332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47CEE4E-8753-D841-952C-41441C1D72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Data Move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B0D600AE-56E1-7640-A7B2-720643A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7A2CF-DBD0-974E-851E-B2254C0EC94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B8D0632-55A6-B443-8616-A14C7BBAE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F4DD0B7-97F7-1743-A821-998F26624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Initial value %dl=8d  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=0000000098765432</a:t>
            </a:r>
          </a:p>
          <a:p>
            <a:pPr marL="533400" indent="-533400"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>
              <a:buFontTx/>
              <a:buAutoNum type="arabicPlain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movb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%dl, %al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=000000009876548d</a:t>
            </a:r>
          </a:p>
          <a:p>
            <a:pPr marL="533400" indent="-533400">
              <a:buFontTx/>
              <a:buAutoNum type="arabicPlain" startAt="2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movsbl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%dl,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=00000000ffffff8d</a:t>
            </a:r>
          </a:p>
          <a:p>
            <a:pPr marL="533400" indent="-533400">
              <a:buFontTx/>
              <a:buAutoNum type="arabicPlain" startAt="3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movzbq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%dl,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=0000000000008d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E1024906-46AA-3142-9DA9-D5BFA822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C092A-87C6-C44E-BCC9-D4620A111B9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6636778-A584-C94F-932A-0B9A53730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1C747D5-4601-F74F-8584-531DC9C64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stack operation instructions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Push and Pop</a:t>
            </a:r>
          </a:p>
          <a:p>
            <a:r>
              <a:rPr lang="en-US" altLang="zh-CN">
                <a:ea typeface="宋体" panose="02010600030101010101" pitchFamily="2" charset="-122"/>
              </a:rPr>
              <a:t>Push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decreases the %rsp (enlarge the stack)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stores the value in a register into the stack</a:t>
            </a:r>
          </a:p>
          <a:p>
            <a:r>
              <a:rPr lang="en-US" altLang="zh-CN">
                <a:ea typeface="宋体" panose="02010600030101010101" pitchFamily="2" charset="-122"/>
              </a:rPr>
              <a:t>Pop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stores the value in the top of the stack into a register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increases the %rsp (shrink the stack)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E348643E-3DDF-5845-BF79-517AC1BD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84D84F-7757-B943-A8BA-6AF7EBE8B98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F397AB1-8A7C-6D49-AD1C-F3786629F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3955" name="Group 3">
            <a:extLst>
              <a:ext uri="{FF2B5EF4-FFF2-40B4-BE49-F238E27FC236}">
                <a16:creationId xmlns:a16="http://schemas.microsoft.com/office/drawing/2014/main" id="{E01E3609-8217-0B42-9E90-09FAEE2278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x108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2" name="Text Box 31">
            <a:extLst>
              <a:ext uri="{FF2B5EF4-FFF2-40B4-BE49-F238E27FC236}">
                <a16:creationId xmlns:a16="http://schemas.microsoft.com/office/drawing/2014/main" id="{C4C75EA2-932E-874D-9E14-7149BC456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90" y="3581400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pushq</a:t>
            </a:r>
            <a:r>
              <a:rPr lang="en-US" altLang="zh-CN" b="0" dirty="0">
                <a:latin typeface="Nanum Myeongjo" panose="02020603020101020101" pitchFamily="18" charset="-127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</a:rPr>
              <a:t>rax</a:t>
            </a: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26643" name="灯片编号占位符 5">
            <a:extLst>
              <a:ext uri="{FF2B5EF4-FFF2-40B4-BE49-F238E27FC236}">
                <a16:creationId xmlns:a16="http://schemas.microsoft.com/office/drawing/2014/main" id="{712ABC79-512E-C046-A917-47710E6058DA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FFCBB56-46D7-0D4A-AB10-3CF91DF329CE}" type="slidenum">
              <a:rPr lang="zh-CN" altLang="en-US" sz="1400" b="0">
                <a:latin typeface="Nanum Myeongjo" panose="02020603020101020101" pitchFamily="18" charset="-127"/>
              </a:rPr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26644" name="Text Box 18">
            <a:extLst>
              <a:ext uri="{FF2B5EF4-FFF2-40B4-BE49-F238E27FC236}">
                <a16:creationId xmlns:a16="http://schemas.microsoft.com/office/drawing/2014/main" id="{0FE895BF-8A69-AD45-B83C-A528C26B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Stack “top”</a:t>
            </a:r>
          </a:p>
        </p:txBody>
      </p:sp>
      <p:graphicFrame>
        <p:nvGraphicFramePr>
          <p:cNvPr id="24" name="Group 19">
            <a:extLst>
              <a:ext uri="{FF2B5EF4-FFF2-40B4-BE49-F238E27FC236}">
                <a16:creationId xmlns:a16="http://schemas.microsoft.com/office/drawing/2014/main" id="{D9AF4BF2-DD72-D749-B15C-7DE99AF79BE9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676400"/>
          <a:ext cx="1219200" cy="329088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46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53" name="Text Box 29">
            <a:extLst>
              <a:ext uri="{FF2B5EF4-FFF2-40B4-BE49-F238E27FC236}">
                <a16:creationId xmlns:a16="http://schemas.microsoft.com/office/drawing/2014/main" id="{9E259D83-29F6-FA42-93BA-D2AAEFFF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x108</a:t>
            </a: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4462677D-2CB4-0946-9928-9B2FCDE83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529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kumimoji="1" lang="en-US" altLang="zh-CN" sz="2000" b="0" dirty="0" err="1">
                <a:latin typeface="Nanum Myeongjo" panose="02020603020101020101" pitchFamily="18" charset="-127"/>
              </a:rPr>
              <a:t>rsp</a:t>
            </a:r>
            <a:endParaRPr kumimoji="1"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26655" name="Line 31">
            <a:extLst>
              <a:ext uri="{FF2B5EF4-FFF2-40B4-BE49-F238E27FC236}">
                <a16:creationId xmlns:a16="http://schemas.microsoft.com/office/drawing/2014/main" id="{5FFE75F6-A803-5646-8C02-DF2C2D02A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04C84889-7803-B243-8865-DCB8EFB42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815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4C33AFB3-8ADA-D549-8A1A-37D370D4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19874-5522-B940-8C54-3822688352F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3E4E2C5-A1C1-A044-A101-34E90718B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3955" name="Group 3">
            <a:extLst>
              <a:ext uri="{FF2B5EF4-FFF2-40B4-BE49-F238E27FC236}">
                <a16:creationId xmlns:a16="http://schemas.microsoft.com/office/drawing/2014/main" id="{00D07187-EC8F-6246-A824-65C5A15952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x100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90" name="Text Box 31">
            <a:extLst>
              <a:ext uri="{FF2B5EF4-FFF2-40B4-BE49-F238E27FC236}">
                <a16:creationId xmlns:a16="http://schemas.microsoft.com/office/drawing/2014/main" id="{BBFFC800-7F2B-2849-BC7B-A6C6315F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90" y="3581400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pushq</a:t>
            </a:r>
            <a:r>
              <a:rPr lang="en-US" altLang="zh-CN" b="0" dirty="0">
                <a:latin typeface="Nanum Myeongjo" panose="02020603020101020101" pitchFamily="18" charset="-127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</a:rPr>
              <a:t>rax</a:t>
            </a: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28691" name="灯片编号占位符 5">
            <a:extLst>
              <a:ext uri="{FF2B5EF4-FFF2-40B4-BE49-F238E27FC236}">
                <a16:creationId xmlns:a16="http://schemas.microsoft.com/office/drawing/2014/main" id="{80A02CE3-0036-6D41-A738-5404C469B246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EA24954-6F65-6040-9BD6-A5951EB4BA9C}" type="slidenum">
              <a:rPr lang="zh-CN" altLang="en-US" sz="1400" b="0">
                <a:latin typeface="Nanum Myeongjo" panose="02020603020101020101" pitchFamily="18" charset="-127"/>
              </a:rPr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28692" name="Text Box 17">
            <a:extLst>
              <a:ext uri="{FF2B5EF4-FFF2-40B4-BE49-F238E27FC236}">
                <a16:creationId xmlns:a16="http://schemas.microsoft.com/office/drawing/2014/main" id="{02035E95-68B3-8540-809C-1EA5D77E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x100</a:t>
            </a:r>
          </a:p>
        </p:txBody>
      </p:sp>
      <p:sp>
        <p:nvSpPr>
          <p:cNvPr id="28693" name="Text Box 18">
            <a:extLst>
              <a:ext uri="{FF2B5EF4-FFF2-40B4-BE49-F238E27FC236}">
                <a16:creationId xmlns:a16="http://schemas.microsoft.com/office/drawing/2014/main" id="{362F4939-98DA-2C40-8ECE-648FB357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Stack “top”</a:t>
            </a:r>
          </a:p>
        </p:txBody>
      </p:sp>
      <p:graphicFrame>
        <p:nvGraphicFramePr>
          <p:cNvPr id="24" name="Group 19">
            <a:extLst>
              <a:ext uri="{FF2B5EF4-FFF2-40B4-BE49-F238E27FC236}">
                <a16:creationId xmlns:a16="http://schemas.microsoft.com/office/drawing/2014/main" id="{3D90C0BA-47A8-BD4C-8DA4-12DE5F6855DD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4" name="Text Box 29">
            <a:extLst>
              <a:ext uri="{FF2B5EF4-FFF2-40B4-BE49-F238E27FC236}">
                <a16:creationId xmlns:a16="http://schemas.microsoft.com/office/drawing/2014/main" id="{D69EE906-6C24-4C44-BF37-FF0410BB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x108</a:t>
            </a:r>
          </a:p>
        </p:txBody>
      </p:sp>
      <p:sp>
        <p:nvSpPr>
          <p:cNvPr id="28705" name="Text Box 30">
            <a:extLst>
              <a:ext uri="{FF2B5EF4-FFF2-40B4-BE49-F238E27FC236}">
                <a16:creationId xmlns:a16="http://schemas.microsoft.com/office/drawing/2014/main" id="{31724BF2-E711-0347-B85F-06A83624B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%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rsp</a:t>
            </a:r>
            <a:endParaRPr kumimoji="1"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8706" name="Line 31">
            <a:extLst>
              <a:ext uri="{FF2B5EF4-FFF2-40B4-BE49-F238E27FC236}">
                <a16:creationId xmlns:a16="http://schemas.microsoft.com/office/drawing/2014/main" id="{A3913644-6924-9F4A-8EC0-9CEDABB35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8707" name="Line 32">
            <a:extLst>
              <a:ext uri="{FF2B5EF4-FFF2-40B4-BE49-F238E27FC236}">
                <a16:creationId xmlns:a16="http://schemas.microsoft.com/office/drawing/2014/main" id="{1BDF3E38-70BE-684E-9C8E-585E78B23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155319-301D-0742-A3F3-EBDD8578A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025900"/>
            <a:ext cx="42005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lang="en-US" altLang="zh-CN" b="0" kern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 S			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]-8</a:t>
            </a:r>
            <a:endParaRPr lang="zh-CN" altLang="zh-CN" sz="2800" b="0" kern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63A4E007-5599-9C4F-98FA-1A0EA0F3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28267-6DA2-1C48-B8AB-06848E8BFCD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8DBA82A-15D0-B34D-9C4E-8AE66E68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3955" name="Group 3">
            <a:extLst>
              <a:ext uri="{FF2B5EF4-FFF2-40B4-BE49-F238E27FC236}">
                <a16:creationId xmlns:a16="http://schemas.microsoft.com/office/drawing/2014/main" id="{F29FE679-9F57-2C46-99EC-6751264EAA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x100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38" name="Text Box 31">
            <a:extLst>
              <a:ext uri="{FF2B5EF4-FFF2-40B4-BE49-F238E27FC236}">
                <a16:creationId xmlns:a16="http://schemas.microsoft.com/office/drawing/2014/main" id="{FC0041D1-A21A-914A-8B7D-06A152C1D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90" y="3581400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pushq</a:t>
            </a:r>
            <a:r>
              <a:rPr lang="en-US" altLang="zh-CN" b="0" dirty="0">
                <a:latin typeface="Nanum Myeongjo" panose="02020603020101020101" pitchFamily="18" charset="-127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</a:rPr>
              <a:t>rax</a:t>
            </a: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30739" name="灯片编号占位符 5">
            <a:extLst>
              <a:ext uri="{FF2B5EF4-FFF2-40B4-BE49-F238E27FC236}">
                <a16:creationId xmlns:a16="http://schemas.microsoft.com/office/drawing/2014/main" id="{79DE03EE-8972-324B-83DF-7A737BD0D2AC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5292B3D-F221-3542-BA92-4E4744257BAE}" type="slidenum">
              <a:rPr lang="zh-CN" altLang="en-US" sz="1400" b="0">
                <a:latin typeface="Nanum Myeongjo" panose="02020603020101020101" pitchFamily="18" charset="-127"/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30740" name="Text Box 17">
            <a:extLst>
              <a:ext uri="{FF2B5EF4-FFF2-40B4-BE49-F238E27FC236}">
                <a16:creationId xmlns:a16="http://schemas.microsoft.com/office/drawing/2014/main" id="{6C06AB53-F135-EA47-B442-0E9730F6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x100</a:t>
            </a:r>
          </a:p>
        </p:txBody>
      </p:sp>
      <p:sp>
        <p:nvSpPr>
          <p:cNvPr id="30741" name="Text Box 18">
            <a:extLst>
              <a:ext uri="{FF2B5EF4-FFF2-40B4-BE49-F238E27FC236}">
                <a16:creationId xmlns:a16="http://schemas.microsoft.com/office/drawing/2014/main" id="{7C917B34-465C-E746-9EDF-E8BAA241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Stack “top”</a:t>
            </a:r>
          </a:p>
        </p:txBody>
      </p:sp>
      <p:graphicFrame>
        <p:nvGraphicFramePr>
          <p:cNvPr id="24" name="Group 19">
            <a:extLst>
              <a:ext uri="{FF2B5EF4-FFF2-40B4-BE49-F238E27FC236}">
                <a16:creationId xmlns:a16="http://schemas.microsoft.com/office/drawing/2014/main" id="{212F8474-F67E-D04C-AAE5-B6C5F16FD179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2" name="Text Box 29">
            <a:extLst>
              <a:ext uri="{FF2B5EF4-FFF2-40B4-BE49-F238E27FC236}">
                <a16:creationId xmlns:a16="http://schemas.microsoft.com/office/drawing/2014/main" id="{FDDF25C9-AF7E-6647-8661-EF47C972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x108</a:t>
            </a:r>
          </a:p>
        </p:txBody>
      </p:sp>
      <p:sp>
        <p:nvSpPr>
          <p:cNvPr id="30753" name="Text Box 30">
            <a:extLst>
              <a:ext uri="{FF2B5EF4-FFF2-40B4-BE49-F238E27FC236}">
                <a16:creationId xmlns:a16="http://schemas.microsoft.com/office/drawing/2014/main" id="{A6C3DAE1-F94C-E54B-A5F4-159DB097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kumimoji="1" lang="en-US" altLang="zh-CN" sz="2000" b="0" dirty="0" err="1">
                <a:latin typeface="Nanum Myeongjo" panose="02020603020101020101" pitchFamily="18" charset="-127"/>
              </a:rPr>
              <a:t>rsp</a:t>
            </a:r>
            <a:endParaRPr kumimoji="1"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30754" name="Line 31">
            <a:extLst>
              <a:ext uri="{FF2B5EF4-FFF2-40B4-BE49-F238E27FC236}">
                <a16:creationId xmlns:a16="http://schemas.microsoft.com/office/drawing/2014/main" id="{9FA5E70E-0948-9441-ACCB-34F1A3027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0755" name="Line 32">
            <a:extLst>
              <a:ext uri="{FF2B5EF4-FFF2-40B4-BE49-F238E27FC236}">
                <a16:creationId xmlns:a16="http://schemas.microsoft.com/office/drawing/2014/main" id="{72B0478E-6499-2246-AC9D-6F8C0B84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C368B-769E-664A-A1DB-A8A57A69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025900"/>
            <a:ext cx="42005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lang="en-US" altLang="zh-CN" b="0" kern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 S			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]-8</a:t>
            </a:r>
            <a:endParaRPr lang="zh-CN" altLang="zh-CN" sz="2800" b="0" kern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M[R[%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]] 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S</a:t>
            </a:r>
            <a:endParaRPr lang="zh-CN" altLang="zh-CN" sz="2800" b="0" kern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0" kern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Push quad word</a:t>
            </a:r>
            <a:endParaRPr lang="zh-CN" altLang="zh-CN" b="0" kern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A999E084-C86F-3947-A891-194860BD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949A0-B7E3-E346-A57C-4B544F52879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7441A8C-AEBE-4C4E-9A42-B1A2109F0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3955" name="Group 3">
            <a:extLst>
              <a:ext uri="{FF2B5EF4-FFF2-40B4-BE49-F238E27FC236}">
                <a16:creationId xmlns:a16="http://schemas.microsoft.com/office/drawing/2014/main" id="{1F1A6779-20E1-4647-ADFD-DA767824F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x100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6" name="Text Box 31">
            <a:extLst>
              <a:ext uri="{FF2B5EF4-FFF2-40B4-BE49-F238E27FC236}">
                <a16:creationId xmlns:a16="http://schemas.microsoft.com/office/drawing/2014/main" id="{A2DB8DC0-74F7-6646-B9BA-A8B3FF025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99" y="3581400"/>
            <a:ext cx="20649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popq</a:t>
            </a:r>
            <a:r>
              <a:rPr lang="en-US" altLang="zh-CN" b="0" dirty="0">
                <a:latin typeface="Nanum Myeongjo" panose="02020603020101020101" pitchFamily="18" charset="-127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</p:txBody>
      </p:sp>
      <p:sp>
        <p:nvSpPr>
          <p:cNvPr id="32787" name="灯片编号占位符 5">
            <a:extLst>
              <a:ext uri="{FF2B5EF4-FFF2-40B4-BE49-F238E27FC236}">
                <a16:creationId xmlns:a16="http://schemas.microsoft.com/office/drawing/2014/main" id="{CABF9F9A-3580-D848-BA7F-01B1A59A01A2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A41C9F7-61E6-D049-A9CC-71A6A64C2A57}" type="slidenum">
              <a:rPr lang="zh-CN" altLang="en-US" sz="1400" b="0">
                <a:latin typeface="Nanum Myeongjo" panose="02020603020101020101" pitchFamily="18" charset="-127"/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32788" name="Text Box 17">
            <a:extLst>
              <a:ext uri="{FF2B5EF4-FFF2-40B4-BE49-F238E27FC236}">
                <a16:creationId xmlns:a16="http://schemas.microsoft.com/office/drawing/2014/main" id="{4469B873-C603-DD40-AB67-734EE0BED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x100</a:t>
            </a:r>
          </a:p>
        </p:txBody>
      </p:sp>
      <p:sp>
        <p:nvSpPr>
          <p:cNvPr id="32789" name="Text Box 18">
            <a:extLst>
              <a:ext uri="{FF2B5EF4-FFF2-40B4-BE49-F238E27FC236}">
                <a16:creationId xmlns:a16="http://schemas.microsoft.com/office/drawing/2014/main" id="{485AA91A-3AC2-F349-8FEB-B22EB1BA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Stack “top”</a:t>
            </a:r>
          </a:p>
        </p:txBody>
      </p:sp>
      <p:graphicFrame>
        <p:nvGraphicFramePr>
          <p:cNvPr id="24" name="Group 19">
            <a:extLst>
              <a:ext uri="{FF2B5EF4-FFF2-40B4-BE49-F238E27FC236}">
                <a16:creationId xmlns:a16="http://schemas.microsoft.com/office/drawing/2014/main" id="{DE107E37-ADE1-614E-A6C7-1CBFE1F0E220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00" name="Text Box 29">
            <a:extLst>
              <a:ext uri="{FF2B5EF4-FFF2-40B4-BE49-F238E27FC236}">
                <a16:creationId xmlns:a16="http://schemas.microsoft.com/office/drawing/2014/main" id="{CCBA432B-E3D2-5741-A8A7-55AC7FF1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x108</a:t>
            </a:r>
          </a:p>
        </p:txBody>
      </p:sp>
      <p:sp>
        <p:nvSpPr>
          <p:cNvPr id="32801" name="Text Box 30">
            <a:extLst>
              <a:ext uri="{FF2B5EF4-FFF2-40B4-BE49-F238E27FC236}">
                <a16:creationId xmlns:a16="http://schemas.microsoft.com/office/drawing/2014/main" id="{08820FF6-DA71-4744-A86A-478048FB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kumimoji="1" lang="en-US" altLang="zh-CN" sz="2000" b="0" dirty="0" err="1">
                <a:latin typeface="Nanum Myeongjo" panose="02020603020101020101" pitchFamily="18" charset="-127"/>
              </a:rPr>
              <a:t>rsp</a:t>
            </a:r>
            <a:endParaRPr kumimoji="1"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32802" name="Line 31">
            <a:extLst>
              <a:ext uri="{FF2B5EF4-FFF2-40B4-BE49-F238E27FC236}">
                <a16:creationId xmlns:a16="http://schemas.microsoft.com/office/drawing/2014/main" id="{CD43B112-F324-9041-B0CB-5C30AFD0A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2803" name="Line 32">
            <a:extLst>
              <a:ext uri="{FF2B5EF4-FFF2-40B4-BE49-F238E27FC236}">
                <a16:creationId xmlns:a16="http://schemas.microsoft.com/office/drawing/2014/main" id="{34AB6319-3F1F-FD41-B031-53F0ACA5B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06A3894B-A50C-DE4D-9693-F77F1E64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25900"/>
            <a:ext cx="4191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popl</a:t>
            </a:r>
            <a:r>
              <a:rPr lang="en-US" altLang="zh-CN" b="0" kern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   D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D 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M[R[%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]]</a:t>
            </a:r>
            <a:endParaRPr lang="zh-CN" altLang="zh-CN" sz="2800" b="0" kern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9BB839B2-6C3A-5042-A116-85AEB7C7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09CAC-24F1-1740-9FFD-C429BE50663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8FDA7C0-C402-0B42-AAC3-CC7328959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3955" name="Group 3">
            <a:extLst>
              <a:ext uri="{FF2B5EF4-FFF2-40B4-BE49-F238E27FC236}">
                <a16:creationId xmlns:a16="http://schemas.microsoft.com/office/drawing/2014/main" id="{FA5E963C-0BE6-F54D-B19F-035603691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x100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5" name="Text Box 31">
            <a:extLst>
              <a:ext uri="{FF2B5EF4-FFF2-40B4-BE49-F238E27FC236}">
                <a16:creationId xmlns:a16="http://schemas.microsoft.com/office/drawing/2014/main" id="{672B9148-4DBB-F94C-A42C-768472B1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99" y="3581400"/>
            <a:ext cx="20649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popq</a:t>
            </a:r>
            <a:r>
              <a:rPr lang="en-US" altLang="zh-CN" b="0" dirty="0">
                <a:latin typeface="Nanum Myeongjo" panose="02020603020101020101" pitchFamily="18" charset="-127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</p:txBody>
      </p:sp>
      <p:sp>
        <p:nvSpPr>
          <p:cNvPr id="34836" name="灯片编号占位符 5">
            <a:extLst>
              <a:ext uri="{FF2B5EF4-FFF2-40B4-BE49-F238E27FC236}">
                <a16:creationId xmlns:a16="http://schemas.microsoft.com/office/drawing/2014/main" id="{454CFDAC-FCA1-0F4B-BB45-ECEBD199F5B3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C5BF91C-5EE8-F445-AA56-5EA2FB7AF8D4}" type="slidenum">
              <a:rPr lang="zh-CN" altLang="en-US" sz="1400" b="0">
                <a:latin typeface="Nanum Myeongjo" panose="02020603020101020101" pitchFamily="18" charset="-127"/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34837" name="Text Box 17">
            <a:extLst>
              <a:ext uri="{FF2B5EF4-FFF2-40B4-BE49-F238E27FC236}">
                <a16:creationId xmlns:a16="http://schemas.microsoft.com/office/drawing/2014/main" id="{2EFFDE40-4C80-754C-9F9D-BB8BD068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x100</a:t>
            </a:r>
          </a:p>
        </p:txBody>
      </p:sp>
      <p:sp>
        <p:nvSpPr>
          <p:cNvPr id="34838" name="Text Box 18">
            <a:extLst>
              <a:ext uri="{FF2B5EF4-FFF2-40B4-BE49-F238E27FC236}">
                <a16:creationId xmlns:a16="http://schemas.microsoft.com/office/drawing/2014/main" id="{54F2BAF2-5635-5F4D-8001-CF90AF793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Stack “top”</a:t>
            </a:r>
          </a:p>
        </p:txBody>
      </p:sp>
      <p:graphicFrame>
        <p:nvGraphicFramePr>
          <p:cNvPr id="24" name="Group 19">
            <a:extLst>
              <a:ext uri="{FF2B5EF4-FFF2-40B4-BE49-F238E27FC236}">
                <a16:creationId xmlns:a16="http://schemas.microsoft.com/office/drawing/2014/main" id="{C73169A8-9CDF-224C-B93D-DAA278DFD898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49" name="Text Box 29">
            <a:extLst>
              <a:ext uri="{FF2B5EF4-FFF2-40B4-BE49-F238E27FC236}">
                <a16:creationId xmlns:a16="http://schemas.microsoft.com/office/drawing/2014/main" id="{641B042A-05AF-7A4E-B602-29FEB32B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x108</a:t>
            </a:r>
          </a:p>
        </p:txBody>
      </p:sp>
      <p:sp>
        <p:nvSpPr>
          <p:cNvPr id="34850" name="Text Box 30">
            <a:extLst>
              <a:ext uri="{FF2B5EF4-FFF2-40B4-BE49-F238E27FC236}">
                <a16:creationId xmlns:a16="http://schemas.microsoft.com/office/drawing/2014/main" id="{3E75F064-BFE1-8E49-85C5-47916EB5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kumimoji="1" lang="en-US" altLang="zh-CN" sz="2000" b="0" dirty="0" err="1">
                <a:latin typeface="Nanum Myeongjo" panose="02020603020101020101" pitchFamily="18" charset="-127"/>
              </a:rPr>
              <a:t>rsp</a:t>
            </a:r>
            <a:endParaRPr kumimoji="1"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34851" name="Line 31">
            <a:extLst>
              <a:ext uri="{FF2B5EF4-FFF2-40B4-BE49-F238E27FC236}">
                <a16:creationId xmlns:a16="http://schemas.microsoft.com/office/drawing/2014/main" id="{F38B81E3-4884-A349-9AB6-DDB6C263A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4852" name="Line 32">
            <a:extLst>
              <a:ext uri="{FF2B5EF4-FFF2-40B4-BE49-F238E27FC236}">
                <a16:creationId xmlns:a16="http://schemas.microsoft.com/office/drawing/2014/main" id="{48AD4897-215A-F147-881F-3955DAF4F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E09CC1F6-4DA9-EC44-BE46-2200B53DA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25900"/>
            <a:ext cx="4191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popl</a:t>
            </a:r>
            <a:r>
              <a:rPr lang="en-US" altLang="zh-CN" b="0" kern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   D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D 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M[R[%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]]</a:t>
            </a:r>
            <a:endParaRPr lang="zh-CN" altLang="zh-CN" sz="2800" b="0" kern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R[%</a:t>
            </a:r>
            <a:r>
              <a:rPr lang="en-US" altLang="zh-CN" sz="2800" b="0" kern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rsp</a:t>
            </a:r>
            <a:r>
              <a:rPr lang="en-US" altLang="zh-CN" sz="2800" b="0" kern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]+8</a:t>
            </a:r>
          </a:p>
          <a:p>
            <a:pPr marL="0" indent="0">
              <a:buFontTx/>
              <a:buNone/>
              <a:defRPr/>
            </a:pPr>
            <a:r>
              <a:rPr lang="en-US" altLang="zh-CN" b="0" kern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Pop quad word</a:t>
            </a:r>
            <a:endParaRPr lang="zh-CN" altLang="zh-CN" b="0" kern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B6D3DBF1-DAAF-FA4E-80B9-A04FE94E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3BC2E0-9027-684C-93B2-61FBA327E93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CC96ED45-E682-4A48-9B93-7F65F91DB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3955" name="Group 3">
            <a:extLst>
              <a:ext uri="{FF2B5EF4-FFF2-40B4-BE49-F238E27FC236}">
                <a16:creationId xmlns:a16="http://schemas.microsoft.com/office/drawing/2014/main" id="{FBE1B9C8-5C50-9247-BC10-8F0DC4D731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x108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883" name="Text Box 31">
            <a:extLst>
              <a:ext uri="{FF2B5EF4-FFF2-40B4-BE49-F238E27FC236}">
                <a16:creationId xmlns:a16="http://schemas.microsoft.com/office/drawing/2014/main" id="{6E8EB3C2-E7DD-FB46-89EE-55E3C6063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99" y="3581400"/>
            <a:ext cx="20649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popq</a:t>
            </a:r>
            <a:r>
              <a:rPr lang="en-US" altLang="zh-CN" b="0" dirty="0">
                <a:latin typeface="Nanum Myeongjo" panose="02020603020101020101" pitchFamily="18" charset="-127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</p:txBody>
      </p:sp>
      <p:sp>
        <p:nvSpPr>
          <p:cNvPr id="36884" name="灯片编号占位符 5">
            <a:extLst>
              <a:ext uri="{FF2B5EF4-FFF2-40B4-BE49-F238E27FC236}">
                <a16:creationId xmlns:a16="http://schemas.microsoft.com/office/drawing/2014/main" id="{12604988-B37F-334A-A64E-BA2051D096E8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09B6B92-B44D-5D49-98AA-1A72E5FDBEF3}" type="slidenum">
              <a:rPr lang="zh-CN" altLang="en-US" sz="1400" b="0">
                <a:latin typeface="Nanum Myeongjo" panose="02020603020101020101" pitchFamily="18" charset="-127"/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  <p:sp>
        <p:nvSpPr>
          <p:cNvPr id="36885" name="Text Box 17">
            <a:extLst>
              <a:ext uri="{FF2B5EF4-FFF2-40B4-BE49-F238E27FC236}">
                <a16:creationId xmlns:a16="http://schemas.microsoft.com/office/drawing/2014/main" id="{6FBE4363-CC2B-BD44-8AEF-D80A5F194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x100</a:t>
            </a:r>
          </a:p>
        </p:txBody>
      </p:sp>
      <p:sp>
        <p:nvSpPr>
          <p:cNvPr id="36886" name="Text Box 18">
            <a:extLst>
              <a:ext uri="{FF2B5EF4-FFF2-40B4-BE49-F238E27FC236}">
                <a16:creationId xmlns:a16="http://schemas.microsoft.com/office/drawing/2014/main" id="{D8667203-47D4-9D4E-A402-2C96F68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Stack “top”</a:t>
            </a:r>
          </a:p>
        </p:txBody>
      </p:sp>
      <p:graphicFrame>
        <p:nvGraphicFramePr>
          <p:cNvPr id="24" name="Group 19">
            <a:extLst>
              <a:ext uri="{FF2B5EF4-FFF2-40B4-BE49-F238E27FC236}">
                <a16:creationId xmlns:a16="http://schemas.microsoft.com/office/drawing/2014/main" id="{DBB65A9D-5BCA-414F-9B59-55332CBCB656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897" name="Text Box 29">
            <a:extLst>
              <a:ext uri="{FF2B5EF4-FFF2-40B4-BE49-F238E27FC236}">
                <a16:creationId xmlns:a16="http://schemas.microsoft.com/office/drawing/2014/main" id="{53026BD7-CEBA-EB4E-943A-D50280BF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0" dirty="0">
                <a:latin typeface="Nanum Myeongjo" panose="02020603020101020101" pitchFamily="18" charset="-127"/>
              </a:rPr>
              <a:t>0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x108</a:t>
            </a:r>
          </a:p>
        </p:txBody>
      </p:sp>
      <p:sp>
        <p:nvSpPr>
          <p:cNvPr id="36898" name="Text Box 30">
            <a:extLst>
              <a:ext uri="{FF2B5EF4-FFF2-40B4-BE49-F238E27FC236}">
                <a16:creationId xmlns:a16="http://schemas.microsoft.com/office/drawing/2014/main" id="{9116CFA5-6B26-6F4A-89E9-BB0C4068A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2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rsp</a:t>
            </a:r>
            <a:endParaRPr kumimoji="1"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6899" name="Line 31">
            <a:extLst>
              <a:ext uri="{FF2B5EF4-FFF2-40B4-BE49-F238E27FC236}">
                <a16:creationId xmlns:a16="http://schemas.microsoft.com/office/drawing/2014/main" id="{4FBF8C55-E102-F145-98E1-B48A7F210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6900" name="Line 32">
            <a:extLst>
              <a:ext uri="{FF2B5EF4-FFF2-40B4-BE49-F238E27FC236}">
                <a16:creationId xmlns:a16="http://schemas.microsoft.com/office/drawing/2014/main" id="{3975DCBA-AB7D-994F-97F6-72946F62F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7E0A1DB9-3484-664D-AC91-5F93B995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A7375-6F2A-7D4D-9789-4B5EE73711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C00FF68-96D9-3741-9269-AFAD03197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CF87B0A-BD31-DF49-822B-136150294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int main()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{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int a = 4 , b = 3, c = 2;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decode1(&amp;a, &amp;b, &amp;c); 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printf</a:t>
            </a:r>
            <a:r>
              <a:rPr kumimoji="1" lang="en-US" altLang="zh-CN" dirty="0">
                <a:ea typeface="宋体" panose="02010600030101010101" pitchFamily="2" charset="-122"/>
              </a:rPr>
              <a:t>(“a = %d, b = %d, c = %d\n”, a, b, c);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}</a:t>
            </a:r>
          </a:p>
          <a:p>
            <a:pPr marL="533400" indent="-533400">
              <a:lnSpc>
                <a:spcPts val="2600"/>
              </a:lnSpc>
              <a:buFontTx/>
              <a:buNone/>
            </a:pPr>
            <a:endParaRPr kumimoji="1"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EDA25575-21E3-6548-AFF4-DE565321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5B1CE-48AB-BF40-874D-1C5D82CF799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7C69D21-A9F2-9840-8742-AED76E84C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8D4ADD5-F867-5A4B-86BD-56F362D9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532188"/>
            <a:ext cx="1038225" cy="488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2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EBCA3DE-3036-5A44-ABD4-BD01AB24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021138"/>
            <a:ext cx="1038225" cy="488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800" b="0" dirty="0">
              <a:latin typeface="Nanum Myeongjo" panose="02020603020101020101" pitchFamily="18" charset="-127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EF624DD3-2377-914F-A204-595D716A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510088"/>
            <a:ext cx="1038225" cy="487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800" b="0" dirty="0">
              <a:latin typeface="Nanum Myeongjo" panose="02020603020101020101" pitchFamily="18" charset="-127"/>
            </a:endParaRP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49E3E7D6-6275-2746-A930-EEE80463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997450"/>
            <a:ext cx="1038225" cy="488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800" b="0" dirty="0">
              <a:latin typeface="Nanum Myeongjo" panose="02020603020101020101" pitchFamily="18" charset="-127"/>
            </a:endParaRPr>
          </a:p>
        </p:txBody>
      </p:sp>
      <p:sp>
        <p:nvSpPr>
          <p:cNvPr id="40968" name="Text Box 11">
            <a:extLst>
              <a:ext uri="{FF2B5EF4-FFF2-40B4-BE49-F238E27FC236}">
                <a16:creationId xmlns:a16="http://schemas.microsoft.com/office/drawing/2014/main" id="{4B4B9E15-A6EF-384B-AC52-1F58E9F4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231" y="2066925"/>
            <a:ext cx="7906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Stack</a:t>
            </a:r>
          </a:p>
        </p:txBody>
      </p:sp>
      <p:sp>
        <p:nvSpPr>
          <p:cNvPr id="40969" name="Rectangle 12">
            <a:extLst>
              <a:ext uri="{FF2B5EF4-FFF2-40B4-BE49-F238E27FC236}">
                <a16:creationId xmlns:a16="http://schemas.microsoft.com/office/drawing/2014/main" id="{D7AFBCA6-D198-DC4C-90B8-F37AFF5F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1676400"/>
            <a:ext cx="1038225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Nanum Myeongjo" panose="02020603020101020101" pitchFamily="18" charset="-127"/>
              </a:rPr>
              <a:t>•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Nanum Myeongjo" panose="02020603020101020101" pitchFamily="18" charset="-127"/>
              </a:rPr>
              <a:t>•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Nanum Myeongjo" panose="02020603020101020101" pitchFamily="18" charset="-127"/>
              </a:rPr>
              <a:t>•</a:t>
            </a:r>
          </a:p>
        </p:txBody>
      </p:sp>
      <p:sp>
        <p:nvSpPr>
          <p:cNvPr id="40970" name="Rectangle 13">
            <a:extLst>
              <a:ext uri="{FF2B5EF4-FFF2-40B4-BE49-F238E27FC236}">
                <a16:creationId xmlns:a16="http://schemas.microsoft.com/office/drawing/2014/main" id="{5B42AAE5-A142-6149-AAE0-0C4E9B691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044825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3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sp>
        <p:nvSpPr>
          <p:cNvPr id="40971" name="Text Box 14">
            <a:extLst>
              <a:ext uri="{FF2B5EF4-FFF2-40B4-BE49-F238E27FC236}">
                <a16:creationId xmlns:a16="http://schemas.microsoft.com/office/drawing/2014/main" id="{9ECEC7EF-7689-654A-92AB-F7EFE546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30448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sp>
        <p:nvSpPr>
          <p:cNvPr id="40972" name="Rectangle 13">
            <a:extLst>
              <a:ext uri="{FF2B5EF4-FFF2-40B4-BE49-F238E27FC236}">
                <a16:creationId xmlns:a16="http://schemas.microsoft.com/office/drawing/2014/main" id="{B2B00591-1BF5-8347-98E3-F9300481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2573338"/>
            <a:ext cx="1038225" cy="487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4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sp>
        <p:nvSpPr>
          <p:cNvPr id="40973" name="TextBox 18">
            <a:extLst>
              <a:ext uri="{FF2B5EF4-FFF2-40B4-BE49-F238E27FC236}">
                <a16:creationId xmlns:a16="http://schemas.microsoft.com/office/drawing/2014/main" id="{E8F0368C-E271-DC4C-82A3-73B300D10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291" y="258603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0974" name="TextBox 19">
            <a:extLst>
              <a:ext uri="{FF2B5EF4-FFF2-40B4-BE49-F238E27FC236}">
                <a16:creationId xmlns:a16="http://schemas.microsoft.com/office/drawing/2014/main" id="{964207A3-D528-7042-9104-2050C903E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388" y="3035300"/>
            <a:ext cx="3289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b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40975" name="直接箭头连接符 21">
            <a:extLst>
              <a:ext uri="{FF2B5EF4-FFF2-40B4-BE49-F238E27FC236}">
                <a16:creationId xmlns:a16="http://schemas.microsoft.com/office/drawing/2014/main" id="{AF79D1E3-1EF4-7443-9A6A-9782A86A17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962400"/>
            <a:ext cx="1103313" cy="23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6" name="TextBox 44">
            <a:extLst>
              <a:ext uri="{FF2B5EF4-FFF2-40B4-BE49-F238E27FC236}">
                <a16:creationId xmlns:a16="http://schemas.microsoft.com/office/drawing/2014/main" id="{3CB5934F-F0D1-9F40-9586-3AC022B4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838" y="5715000"/>
            <a:ext cx="5694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Can the variable either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a </a:t>
            </a:r>
            <a:r>
              <a:rPr lang="en-US" altLang="zh-CN" b="0" dirty="0">
                <a:latin typeface="Nanum Myeongjo" panose="02020603020101020101" pitchFamily="18" charset="-127"/>
              </a:rPr>
              <a:t>or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b </a:t>
            </a:r>
            <a:r>
              <a:rPr lang="en-US" altLang="zh-CN" b="0" dirty="0">
                <a:latin typeface="Nanum Myeongjo" panose="02020603020101020101" pitchFamily="18" charset="-127"/>
              </a:rPr>
              <a:t>or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c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be in a register?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0977" name="TextBox 19">
            <a:extLst>
              <a:ext uri="{FF2B5EF4-FFF2-40B4-BE49-F238E27FC236}">
                <a16:creationId xmlns:a16="http://schemas.microsoft.com/office/drawing/2014/main" id="{DCB58EEA-F521-3E49-B7F6-07142205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25" y="3581400"/>
            <a:ext cx="303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c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0978" name="TextBox 18">
            <a:extLst>
              <a:ext uri="{FF2B5EF4-FFF2-40B4-BE49-F238E27FC236}">
                <a16:creationId xmlns:a16="http://schemas.microsoft.com/office/drawing/2014/main" id="{F797A7E4-FE4F-1243-AF57-EE0778CD2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29038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rsp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D6BE6F5B-2CD6-9145-B4E4-B7323463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7397E9-B075-874A-94AF-AE8E0953F6B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E0FB4AF-506B-1F4D-92E2-F4127982A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Move Instructions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5DF1791-E6CF-C44D-B30B-D800D869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Format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mov  src, dest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src and dest can only be one of the following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Immediate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Register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Memory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8A9A2895-DC05-604F-8B1A-DCA0F769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DE1539-460E-F545-A5AA-05DBE52DCCA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D18D9FB-C219-184E-A08D-9D33C0894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A2F3824-826D-AE4C-8635-FBECFE64A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5181600" cy="4419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void decode1(long *</a:t>
            </a:r>
            <a:r>
              <a:rPr kumimoji="1" lang="en-US" altLang="zh-CN" dirty="0" err="1">
                <a:ea typeface="宋体" panose="02010600030101010101" pitchFamily="2" charset="-122"/>
              </a:rPr>
              <a:t>xp</a:t>
            </a:r>
            <a:r>
              <a:rPr kumimoji="1" lang="en-US" altLang="zh-CN" dirty="0">
                <a:ea typeface="宋体" panose="02010600030101010101" pitchFamily="2" charset="-122"/>
              </a:rPr>
              <a:t>, long *</a:t>
            </a:r>
            <a:r>
              <a:rPr kumimoji="1" lang="en-US" altLang="zh-CN" dirty="0" err="1">
                <a:ea typeface="宋体" panose="02010600030101010101" pitchFamily="2" charset="-122"/>
              </a:rPr>
              <a:t>yp</a:t>
            </a:r>
            <a:r>
              <a:rPr kumimoji="1" lang="en-US" altLang="zh-CN" dirty="0">
                <a:ea typeface="宋体" panose="02010600030101010101" pitchFamily="2" charset="-122"/>
              </a:rPr>
              <a:t>, long *</a:t>
            </a:r>
            <a:r>
              <a:rPr kumimoji="1" lang="en-US" altLang="zh-CN" dirty="0" err="1">
                <a:ea typeface="宋体" panose="02010600030101010101" pitchFamily="2" charset="-122"/>
              </a:rPr>
              <a:t>zp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long x, y, z;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x = *</a:t>
            </a:r>
            <a:r>
              <a:rPr kumimoji="1" lang="en-US" altLang="zh-CN" dirty="0" err="1">
                <a:ea typeface="宋体" panose="02010600030101010101" pitchFamily="2" charset="-122"/>
              </a:rPr>
              <a:t>xp</a:t>
            </a:r>
            <a:r>
              <a:rPr kumimoji="1" lang="en-US" altLang="zh-CN" dirty="0">
                <a:ea typeface="宋体" panose="02010600030101010101" pitchFamily="2" charset="-122"/>
              </a:rPr>
              <a:t> ; y = *</a:t>
            </a:r>
            <a:r>
              <a:rPr kumimoji="1" lang="en-US" altLang="zh-CN" dirty="0" err="1">
                <a:ea typeface="宋体" panose="02010600030101010101" pitchFamily="2" charset="-122"/>
              </a:rPr>
              <a:t>yp</a:t>
            </a:r>
            <a:r>
              <a:rPr kumimoji="1" lang="en-US" altLang="zh-CN" dirty="0">
                <a:ea typeface="宋体" panose="02010600030101010101" pitchFamily="2" charset="-122"/>
              </a:rPr>
              <a:t>; z = *</a:t>
            </a:r>
            <a:r>
              <a:rPr kumimoji="1" lang="en-US" altLang="zh-CN" dirty="0" err="1">
                <a:ea typeface="宋体" panose="02010600030101010101" pitchFamily="2" charset="-122"/>
              </a:rPr>
              <a:t>zp</a:t>
            </a:r>
            <a:r>
              <a:rPr kumimoji="1" lang="en-US" altLang="zh-CN" dirty="0">
                <a:ea typeface="宋体" panose="02010600030101010101" pitchFamily="2" charset="-122"/>
              </a:rPr>
              <a:t> ; 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*</a:t>
            </a:r>
            <a:r>
              <a:rPr kumimoji="1" lang="en-US" altLang="zh-CN" dirty="0" err="1">
                <a:ea typeface="宋体" panose="02010600030101010101" pitchFamily="2" charset="-122"/>
              </a:rPr>
              <a:t>yp</a:t>
            </a:r>
            <a:r>
              <a:rPr kumimoji="1" lang="en-US" altLang="zh-CN" dirty="0">
                <a:ea typeface="宋体" panose="02010600030101010101" pitchFamily="2" charset="-122"/>
              </a:rPr>
              <a:t> = x ; *</a:t>
            </a:r>
            <a:r>
              <a:rPr kumimoji="1" lang="en-US" altLang="zh-CN" dirty="0" err="1">
                <a:ea typeface="宋体" panose="02010600030101010101" pitchFamily="2" charset="-122"/>
              </a:rPr>
              <a:t>zp</a:t>
            </a:r>
            <a:r>
              <a:rPr kumimoji="1" lang="en-US" altLang="zh-CN" dirty="0">
                <a:ea typeface="宋体" panose="02010600030101010101" pitchFamily="2" charset="-122"/>
              </a:rPr>
              <a:t> = y ; *</a:t>
            </a:r>
            <a:r>
              <a:rPr kumimoji="1" lang="en-US" altLang="zh-CN" dirty="0" err="1">
                <a:ea typeface="宋体" panose="02010600030101010101" pitchFamily="2" charset="-122"/>
              </a:rPr>
              <a:t>xp</a:t>
            </a:r>
            <a:r>
              <a:rPr kumimoji="1" lang="en-US" altLang="zh-CN" dirty="0">
                <a:ea typeface="宋体" panose="02010600030101010101" pitchFamily="2" charset="-122"/>
              </a:rPr>
              <a:t> = z 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return x 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9877" name="Text Box 4">
            <a:extLst>
              <a:ext uri="{FF2B5EF4-FFF2-40B4-BE49-F238E27FC236}">
                <a16:creationId xmlns:a16="http://schemas.microsoft.com/office/drawing/2014/main" id="{8AADB63B-6848-BF48-9E55-CF4CE6627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47813"/>
            <a:ext cx="31242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 %r8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%r8, 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9883FFD5-6381-1C41-9ACF-9BE4325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2EC91-006E-0C4B-8AD0-41F3E8DD917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0582F08-CE00-CC47-8D73-CDBE89DB0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6D74A738-6368-1E4F-AC9D-00AE8E74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12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),  %r8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rcx</a:t>
            </a:r>
            <a:endParaRPr kumimoji="1" lang="en-US" altLang="zh-CN" sz="2400" b="0" dirty="0">
              <a:solidFill>
                <a:srgbClr val="FF0000"/>
              </a:solidFill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rax</a:t>
            </a:r>
            <a:endParaRPr kumimoji="1" lang="en-US" altLang="zh-CN" sz="2400" b="0" dirty="0">
              <a:solidFill>
                <a:srgbClr val="FF0000"/>
              </a:solidFill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%r8, 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ret</a:t>
            </a:r>
          </a:p>
        </p:txBody>
      </p:sp>
      <p:grpSp>
        <p:nvGrpSpPr>
          <p:cNvPr id="45061" name="Group 3">
            <a:extLst>
              <a:ext uri="{FF2B5EF4-FFF2-40B4-BE49-F238E27FC236}">
                <a16:creationId xmlns:a16="http://schemas.microsoft.com/office/drawing/2014/main" id="{6DB4CC5E-C626-E64D-81AE-896E10657F8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00200"/>
            <a:ext cx="2838450" cy="3810000"/>
            <a:chOff x="2082" y="1152"/>
            <a:chExt cx="1788" cy="2400"/>
          </a:xfrm>
        </p:grpSpPr>
        <p:sp>
          <p:nvSpPr>
            <p:cNvPr id="45081" name="Rectangle 4">
              <a:extLst>
                <a:ext uri="{FF2B5EF4-FFF2-40B4-BE49-F238E27FC236}">
                  <a16:creationId xmlns:a16="http://schemas.microsoft.com/office/drawing/2014/main" id="{690F8CC0-99DA-1A4F-8230-7EA1441E3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2</a:t>
              </a:r>
            </a:p>
          </p:txBody>
        </p:sp>
        <p:sp>
          <p:nvSpPr>
            <p:cNvPr id="45082" name="Rectangle 5">
              <a:extLst>
                <a:ext uri="{FF2B5EF4-FFF2-40B4-BE49-F238E27FC236}">
                  <a16:creationId xmlns:a16="http://schemas.microsoft.com/office/drawing/2014/main" id="{B9D0DB87-0491-A14C-9728-5C97D583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Rtn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adr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83" name="Rectangle 6">
              <a:extLst>
                <a:ext uri="{FF2B5EF4-FFF2-40B4-BE49-F238E27FC236}">
                  <a16:creationId xmlns:a16="http://schemas.microsoft.com/office/drawing/2014/main" id="{0AB62A2E-7767-CA43-B208-8A4AC5FD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84" name="Rectangle 7">
              <a:extLst>
                <a:ext uri="{FF2B5EF4-FFF2-40B4-BE49-F238E27FC236}">
                  <a16:creationId xmlns:a16="http://schemas.microsoft.com/office/drawing/2014/main" id="{03AD7BFE-7897-F44F-A8A3-2A6336E9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85" name="Line 8">
              <a:extLst>
                <a:ext uri="{FF2B5EF4-FFF2-40B4-BE49-F238E27FC236}">
                  <a16:creationId xmlns:a16="http://schemas.microsoft.com/office/drawing/2014/main" id="{BA258A31-FE8B-7F48-8DBE-E89211690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3" y="27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86" name="Text Box 9">
              <a:extLst>
                <a:ext uri="{FF2B5EF4-FFF2-40B4-BE49-F238E27FC236}">
                  <a16:creationId xmlns:a16="http://schemas.microsoft.com/office/drawing/2014/main" id="{45DC59EF-D243-524B-B17B-3CC1E2200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67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%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rsp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87" name="Text Box 11">
              <a:extLst>
                <a:ext uri="{FF2B5EF4-FFF2-40B4-BE49-F238E27FC236}">
                  <a16:creationId xmlns:a16="http://schemas.microsoft.com/office/drawing/2014/main" id="{01D4E88B-EAA9-B445-B4CA-EBC6E1ED5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398"/>
              <a:ext cx="4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45088" name="Rectangle 12">
              <a:extLst>
                <a:ext uri="{FF2B5EF4-FFF2-40B4-BE49-F238E27FC236}">
                  <a16:creationId xmlns:a16="http://schemas.microsoft.com/office/drawing/2014/main" id="{E262B0E9-FBC6-AB4D-978C-CC0F271E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</p:txBody>
        </p:sp>
        <p:sp>
          <p:nvSpPr>
            <p:cNvPr id="45089" name="Rectangle 13">
              <a:extLst>
                <a:ext uri="{FF2B5EF4-FFF2-40B4-BE49-F238E27FC236}">
                  <a16:creationId xmlns:a16="http://schemas.microsoft.com/office/drawing/2014/main" id="{CC7B7838-746C-7242-B3EE-104A4549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3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90" name="Text Box 14">
              <a:extLst>
                <a:ext uri="{FF2B5EF4-FFF2-40B4-BE49-F238E27FC236}">
                  <a16:creationId xmlns:a16="http://schemas.microsoft.com/office/drawing/2014/main" id="{08B44347-456B-0D49-A817-E079207DB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45062" name="Rectangle 13">
            <a:extLst>
              <a:ext uri="{FF2B5EF4-FFF2-40B4-BE49-F238E27FC236}">
                <a16:creationId xmlns:a16="http://schemas.microsoft.com/office/drawing/2014/main" id="{126A969A-E621-FF46-B2CB-77D044F3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4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6AE8E88-9D6D-AE4C-9759-2D71A0DE495D}"/>
              </a:ext>
            </a:extLst>
          </p:cNvPr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a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b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c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BEC017-B3B1-5A42-ADC6-DE8F47693AA5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13203275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17642851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%r8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Nanum Myeongjo" panose="02020603020101020101" pitchFamily="18" charset="-127"/>
                        </a:rPr>
                        <a:t>4</a:t>
                      </a:r>
                      <a:endParaRPr lang="zh-CN" altLang="en-US" sz="2400" b="0" i="0" dirty="0">
                        <a:solidFill>
                          <a:srgbClr val="FF0000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5363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Nanum Myeongjo" panose="02020603020101020101" pitchFamily="18" charset="-127"/>
                        </a:rPr>
                        <a:t>3</a:t>
                      </a:r>
                      <a:endParaRPr lang="zh-CN" altLang="en-US" sz="2400" b="0" i="0" dirty="0">
                        <a:solidFill>
                          <a:srgbClr val="FF0000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2062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Nanum Myeongjo" panose="02020603020101020101" pitchFamily="18" charset="-127"/>
                        </a:rPr>
                        <a:t>2</a:t>
                      </a:r>
                      <a:endParaRPr lang="zh-CN" altLang="en-US" sz="2400" b="0" i="0" dirty="0">
                        <a:solidFill>
                          <a:srgbClr val="FF0000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4922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5F97D515-192D-1744-80FC-89896D69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D5725-7A6E-4647-8E44-47161618D8E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82F36A8-C6EB-7B4B-AEF8-B2A4513F0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0B542F2A-6FCE-034D-92E6-F28D23BC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12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 %r8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%r8,    (%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ret</a:t>
            </a:r>
          </a:p>
        </p:txBody>
      </p:sp>
      <p:grpSp>
        <p:nvGrpSpPr>
          <p:cNvPr id="47109" name="Group 3">
            <a:extLst>
              <a:ext uri="{FF2B5EF4-FFF2-40B4-BE49-F238E27FC236}">
                <a16:creationId xmlns:a16="http://schemas.microsoft.com/office/drawing/2014/main" id="{BFE48AD8-17AF-0E4B-8F9A-646BF93409E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00200"/>
            <a:ext cx="2838450" cy="3810000"/>
            <a:chOff x="2082" y="1152"/>
            <a:chExt cx="1788" cy="2400"/>
          </a:xfrm>
        </p:grpSpPr>
        <p:sp>
          <p:nvSpPr>
            <p:cNvPr id="47129" name="Rectangle 4">
              <a:extLst>
                <a:ext uri="{FF2B5EF4-FFF2-40B4-BE49-F238E27FC236}">
                  <a16:creationId xmlns:a16="http://schemas.microsoft.com/office/drawing/2014/main" id="{83F3A079-012B-4940-8D3B-2D1F4171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2</a:t>
              </a:r>
            </a:p>
          </p:txBody>
        </p:sp>
        <p:sp>
          <p:nvSpPr>
            <p:cNvPr id="47130" name="Rectangle 5">
              <a:extLst>
                <a:ext uri="{FF2B5EF4-FFF2-40B4-BE49-F238E27FC236}">
                  <a16:creationId xmlns:a16="http://schemas.microsoft.com/office/drawing/2014/main" id="{4FAEBA70-3C11-FB4E-B313-705BB59A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Rtn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adr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31" name="Rectangle 6">
              <a:extLst>
                <a:ext uri="{FF2B5EF4-FFF2-40B4-BE49-F238E27FC236}">
                  <a16:creationId xmlns:a16="http://schemas.microsoft.com/office/drawing/2014/main" id="{53AB0D08-B694-F84D-AEC1-8138569C2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32" name="Rectangle 7">
              <a:extLst>
                <a:ext uri="{FF2B5EF4-FFF2-40B4-BE49-F238E27FC236}">
                  <a16:creationId xmlns:a16="http://schemas.microsoft.com/office/drawing/2014/main" id="{D2B878D6-5BE3-6646-85B1-27D4628F0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33" name="Line 8">
              <a:extLst>
                <a:ext uri="{FF2B5EF4-FFF2-40B4-BE49-F238E27FC236}">
                  <a16:creationId xmlns:a16="http://schemas.microsoft.com/office/drawing/2014/main" id="{778EC842-7AE7-7C48-B806-F4818B873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3" y="27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34" name="Text Box 9">
              <a:extLst>
                <a:ext uri="{FF2B5EF4-FFF2-40B4-BE49-F238E27FC236}">
                  <a16:creationId xmlns:a16="http://schemas.microsoft.com/office/drawing/2014/main" id="{8EBBBC3A-AF1E-2D41-BCFF-13C28B9F0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67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%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rsp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35" name="Text Box 11">
              <a:extLst>
                <a:ext uri="{FF2B5EF4-FFF2-40B4-BE49-F238E27FC236}">
                  <a16:creationId xmlns:a16="http://schemas.microsoft.com/office/drawing/2014/main" id="{B0FB2F2E-8155-044D-83E4-3FB1509D5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398"/>
              <a:ext cx="4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47136" name="Rectangle 12">
              <a:extLst>
                <a:ext uri="{FF2B5EF4-FFF2-40B4-BE49-F238E27FC236}">
                  <a16:creationId xmlns:a16="http://schemas.microsoft.com/office/drawing/2014/main" id="{8A3B5F12-6685-CE4C-B2AD-DBCB2B5EB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</p:txBody>
        </p:sp>
        <p:sp>
          <p:nvSpPr>
            <p:cNvPr id="47137" name="Rectangle 13">
              <a:extLst>
                <a:ext uri="{FF2B5EF4-FFF2-40B4-BE49-F238E27FC236}">
                  <a16:creationId xmlns:a16="http://schemas.microsoft.com/office/drawing/2014/main" id="{A7CCB518-63B9-D140-B9DC-A503BDBD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4</a:t>
              </a:r>
              <a:endParaRPr lang="zh-CN" altLang="en-US" sz="1800" b="0" dirty="0">
                <a:solidFill>
                  <a:srgbClr val="FF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47138" name="Text Box 14">
              <a:extLst>
                <a:ext uri="{FF2B5EF4-FFF2-40B4-BE49-F238E27FC236}">
                  <a16:creationId xmlns:a16="http://schemas.microsoft.com/office/drawing/2014/main" id="{7EF41C9E-E6FC-9344-ACE5-28F20E9B8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47110" name="Rectangle 13">
            <a:extLst>
              <a:ext uri="{FF2B5EF4-FFF2-40B4-BE49-F238E27FC236}">
                <a16:creationId xmlns:a16="http://schemas.microsoft.com/office/drawing/2014/main" id="{E66B9292-22E4-914C-86DA-10FFEFEC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4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4F36FBB-2DB6-D049-B4DF-894FA461561E}"/>
              </a:ext>
            </a:extLst>
          </p:cNvPr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a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b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c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D9C73E-BF60-E947-A9A3-E45976237079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13203275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17642851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%r8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4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5363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3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2062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4922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1C3C3830-0532-CD41-833B-34023862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17D87-5A80-A443-A201-98A95371569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2DEADFF-2692-1345-8189-12420FCAE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B16387FC-2E44-8F46-98CF-5CE9393A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12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 %r8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%r8, 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rcx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,   (%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ret</a:t>
            </a:r>
          </a:p>
        </p:txBody>
      </p:sp>
      <p:grpSp>
        <p:nvGrpSpPr>
          <p:cNvPr id="49157" name="Group 3">
            <a:extLst>
              <a:ext uri="{FF2B5EF4-FFF2-40B4-BE49-F238E27FC236}">
                <a16:creationId xmlns:a16="http://schemas.microsoft.com/office/drawing/2014/main" id="{36C2D82D-7A18-3B47-82E7-2EC22217F96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00200"/>
            <a:ext cx="2838450" cy="3810000"/>
            <a:chOff x="2082" y="1152"/>
            <a:chExt cx="1788" cy="2400"/>
          </a:xfrm>
        </p:grpSpPr>
        <p:sp>
          <p:nvSpPr>
            <p:cNvPr id="49177" name="Rectangle 4">
              <a:extLst>
                <a:ext uri="{FF2B5EF4-FFF2-40B4-BE49-F238E27FC236}">
                  <a16:creationId xmlns:a16="http://schemas.microsoft.com/office/drawing/2014/main" id="{25B08F21-402F-4B44-B013-97352263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3</a:t>
              </a:r>
            </a:p>
          </p:txBody>
        </p:sp>
        <p:sp>
          <p:nvSpPr>
            <p:cNvPr id="49178" name="Rectangle 5">
              <a:extLst>
                <a:ext uri="{FF2B5EF4-FFF2-40B4-BE49-F238E27FC236}">
                  <a16:creationId xmlns:a16="http://schemas.microsoft.com/office/drawing/2014/main" id="{D430DDF4-4F13-0648-8666-B29590280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Rtn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adr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79" name="Rectangle 6">
              <a:extLst>
                <a:ext uri="{FF2B5EF4-FFF2-40B4-BE49-F238E27FC236}">
                  <a16:creationId xmlns:a16="http://schemas.microsoft.com/office/drawing/2014/main" id="{D025C47E-CFAB-CD49-AB59-BADBFDF7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80" name="Rectangle 7">
              <a:extLst>
                <a:ext uri="{FF2B5EF4-FFF2-40B4-BE49-F238E27FC236}">
                  <a16:creationId xmlns:a16="http://schemas.microsoft.com/office/drawing/2014/main" id="{C4A1A803-E8C3-FB47-8FCD-9B3A2604B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81" name="Line 8">
              <a:extLst>
                <a:ext uri="{FF2B5EF4-FFF2-40B4-BE49-F238E27FC236}">
                  <a16:creationId xmlns:a16="http://schemas.microsoft.com/office/drawing/2014/main" id="{16C29D98-E619-7A4B-9BC9-FD49B7AAF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3" y="27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82" name="Text Box 9">
              <a:extLst>
                <a:ext uri="{FF2B5EF4-FFF2-40B4-BE49-F238E27FC236}">
                  <a16:creationId xmlns:a16="http://schemas.microsoft.com/office/drawing/2014/main" id="{5043D78F-202B-6845-A3E1-76F9E9F6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67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%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rsp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83" name="Text Box 11">
              <a:extLst>
                <a:ext uri="{FF2B5EF4-FFF2-40B4-BE49-F238E27FC236}">
                  <a16:creationId xmlns:a16="http://schemas.microsoft.com/office/drawing/2014/main" id="{F8AD23DA-782A-1F43-A395-4B0385839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398"/>
              <a:ext cx="4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49184" name="Rectangle 12">
              <a:extLst>
                <a:ext uri="{FF2B5EF4-FFF2-40B4-BE49-F238E27FC236}">
                  <a16:creationId xmlns:a16="http://schemas.microsoft.com/office/drawing/2014/main" id="{F537AC9A-BAA1-3E49-BF1B-F91EF2F4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</p:txBody>
        </p:sp>
        <p:sp>
          <p:nvSpPr>
            <p:cNvPr id="49185" name="Rectangle 13">
              <a:extLst>
                <a:ext uri="{FF2B5EF4-FFF2-40B4-BE49-F238E27FC236}">
                  <a16:creationId xmlns:a16="http://schemas.microsoft.com/office/drawing/2014/main" id="{7F216EC5-4289-AF48-9F9C-A34EC121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4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86" name="Text Box 14">
              <a:extLst>
                <a:ext uri="{FF2B5EF4-FFF2-40B4-BE49-F238E27FC236}">
                  <a16:creationId xmlns:a16="http://schemas.microsoft.com/office/drawing/2014/main" id="{0C52C5D7-DFB5-704A-8DFF-CCFD42A1C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49158" name="Rectangle 13">
            <a:extLst>
              <a:ext uri="{FF2B5EF4-FFF2-40B4-BE49-F238E27FC236}">
                <a16:creationId xmlns:a16="http://schemas.microsoft.com/office/drawing/2014/main" id="{D344F44B-4A5B-314F-ABD1-893625D0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4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5FB8119-14E2-D14F-B33C-87EBD7CD3F7B}"/>
              </a:ext>
            </a:extLst>
          </p:cNvPr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a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b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c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CBF00BB-A33B-B648-87F1-6538B4234CB2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13203275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17642851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%r8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4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5363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3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2062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4922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CED5D37D-1DFE-B34F-A669-E77E391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0D738-8F3C-B44F-BB8C-CF59D82A7C6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2238BB4-4361-7A4D-AFE9-4626A6530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C16955A1-7AA0-F149-A8F1-2DCB789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12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 %r8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%r8, 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rax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,  (%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ret</a:t>
            </a:r>
          </a:p>
        </p:txBody>
      </p:sp>
      <p:grpSp>
        <p:nvGrpSpPr>
          <p:cNvPr id="51205" name="Group 3">
            <a:extLst>
              <a:ext uri="{FF2B5EF4-FFF2-40B4-BE49-F238E27FC236}">
                <a16:creationId xmlns:a16="http://schemas.microsoft.com/office/drawing/2014/main" id="{3FF77330-A680-574E-8F82-573453FC93A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00200"/>
            <a:ext cx="2838450" cy="3810000"/>
            <a:chOff x="2082" y="1152"/>
            <a:chExt cx="1788" cy="2400"/>
          </a:xfrm>
        </p:grpSpPr>
        <p:sp>
          <p:nvSpPr>
            <p:cNvPr id="51225" name="Rectangle 4">
              <a:extLst>
                <a:ext uri="{FF2B5EF4-FFF2-40B4-BE49-F238E27FC236}">
                  <a16:creationId xmlns:a16="http://schemas.microsoft.com/office/drawing/2014/main" id="{38615860-C3B8-2B4D-A220-874A9526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3</a:t>
              </a:r>
            </a:p>
          </p:txBody>
        </p:sp>
        <p:sp>
          <p:nvSpPr>
            <p:cNvPr id="51226" name="Rectangle 5">
              <a:extLst>
                <a:ext uri="{FF2B5EF4-FFF2-40B4-BE49-F238E27FC236}">
                  <a16:creationId xmlns:a16="http://schemas.microsoft.com/office/drawing/2014/main" id="{7ECE53A4-12A5-1E42-BBE0-36654D456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Rtn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adr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27" name="Rectangle 6">
              <a:extLst>
                <a:ext uri="{FF2B5EF4-FFF2-40B4-BE49-F238E27FC236}">
                  <a16:creationId xmlns:a16="http://schemas.microsoft.com/office/drawing/2014/main" id="{BC3708D7-79AC-CB41-804F-80CFE7F15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28" name="Rectangle 7">
              <a:extLst>
                <a:ext uri="{FF2B5EF4-FFF2-40B4-BE49-F238E27FC236}">
                  <a16:creationId xmlns:a16="http://schemas.microsoft.com/office/drawing/2014/main" id="{A34EF5AB-0EB8-4941-A03E-80D637EC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29" name="Line 8">
              <a:extLst>
                <a:ext uri="{FF2B5EF4-FFF2-40B4-BE49-F238E27FC236}">
                  <a16:creationId xmlns:a16="http://schemas.microsoft.com/office/drawing/2014/main" id="{DDD15EA4-E9EA-8F44-8F2E-915610851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3" y="27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30" name="Text Box 9">
              <a:extLst>
                <a:ext uri="{FF2B5EF4-FFF2-40B4-BE49-F238E27FC236}">
                  <a16:creationId xmlns:a16="http://schemas.microsoft.com/office/drawing/2014/main" id="{316BDDA5-C0C8-E843-8FED-403B65855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67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%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rsp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31" name="Text Box 11">
              <a:extLst>
                <a:ext uri="{FF2B5EF4-FFF2-40B4-BE49-F238E27FC236}">
                  <a16:creationId xmlns:a16="http://schemas.microsoft.com/office/drawing/2014/main" id="{826B16CE-8FBC-AB48-89C4-C575C573E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398"/>
              <a:ext cx="4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51232" name="Rectangle 12">
              <a:extLst>
                <a:ext uri="{FF2B5EF4-FFF2-40B4-BE49-F238E27FC236}">
                  <a16:creationId xmlns:a16="http://schemas.microsoft.com/office/drawing/2014/main" id="{68CB90F4-BF94-B249-8814-A0F5828F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</p:txBody>
        </p:sp>
        <p:sp>
          <p:nvSpPr>
            <p:cNvPr id="51233" name="Rectangle 13">
              <a:extLst>
                <a:ext uri="{FF2B5EF4-FFF2-40B4-BE49-F238E27FC236}">
                  <a16:creationId xmlns:a16="http://schemas.microsoft.com/office/drawing/2014/main" id="{00627AFE-D2D7-3D4D-9657-E7905760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4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34" name="Text Box 14">
              <a:extLst>
                <a:ext uri="{FF2B5EF4-FFF2-40B4-BE49-F238E27FC236}">
                  <a16:creationId xmlns:a16="http://schemas.microsoft.com/office/drawing/2014/main" id="{6ADB75D9-F7C7-A045-B11B-A4D4A72BF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1206" name="Rectangle 13">
            <a:extLst>
              <a:ext uri="{FF2B5EF4-FFF2-40B4-BE49-F238E27FC236}">
                <a16:creationId xmlns:a16="http://schemas.microsoft.com/office/drawing/2014/main" id="{5D5790BB-D729-E848-A0CC-C0F6EC82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2</a:t>
            </a:r>
            <a:endParaRPr lang="zh-CN" altLang="en-US" sz="1800" b="0" dirty="0">
              <a:solidFill>
                <a:srgbClr val="FF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931932A-78D4-9644-9700-AE2D20FB6E1E}"/>
              </a:ext>
            </a:extLst>
          </p:cNvPr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a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b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c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72ED61-0E84-534C-843A-C443F09F250F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13203275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17642851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%r8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4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5363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3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2062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4922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E3622AC-BEB8-1E4A-BAF6-A0D10D4032F9}"/>
              </a:ext>
            </a:extLst>
          </p:cNvPr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a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b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c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54" name="灯片编号占位符 5">
            <a:extLst>
              <a:ext uri="{FF2B5EF4-FFF2-40B4-BE49-F238E27FC236}">
                <a16:creationId xmlns:a16="http://schemas.microsoft.com/office/drawing/2014/main" id="{A3C5B40E-116A-C348-B246-F845B5E4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C944B-542B-4C48-BE51-C19615CBDCB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3255" name="Rectangle 2">
            <a:extLst>
              <a:ext uri="{FF2B5EF4-FFF2-40B4-BE49-F238E27FC236}">
                <a16:creationId xmlns:a16="http://schemas.microsoft.com/office/drawing/2014/main" id="{4B34CBC0-596B-5948-80AC-9C227569C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3256" name="Text Box 4">
            <a:extLst>
              <a:ext uri="{FF2B5EF4-FFF2-40B4-BE49-F238E27FC236}">
                <a16:creationId xmlns:a16="http://schemas.microsoft.com/office/drawing/2014/main" id="{B7DD0F62-9A4A-B147-9BBC-726C0379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12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 %r8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%r8, 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rcx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 (%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ret</a:t>
            </a:r>
          </a:p>
        </p:txBody>
      </p:sp>
      <p:grpSp>
        <p:nvGrpSpPr>
          <p:cNvPr id="53257" name="Group 3">
            <a:extLst>
              <a:ext uri="{FF2B5EF4-FFF2-40B4-BE49-F238E27FC236}">
                <a16:creationId xmlns:a16="http://schemas.microsoft.com/office/drawing/2014/main" id="{A250B30E-0C69-3043-9F6D-0B058FA2352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00200"/>
            <a:ext cx="2838450" cy="3810000"/>
            <a:chOff x="2082" y="1152"/>
            <a:chExt cx="1788" cy="2400"/>
          </a:xfrm>
        </p:grpSpPr>
        <p:sp>
          <p:nvSpPr>
            <p:cNvPr id="53273" name="Rectangle 4">
              <a:extLst>
                <a:ext uri="{FF2B5EF4-FFF2-40B4-BE49-F238E27FC236}">
                  <a16:creationId xmlns:a16="http://schemas.microsoft.com/office/drawing/2014/main" id="{BCAA52FD-8479-554E-A1B9-DA8C7F02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3</a:t>
              </a:r>
            </a:p>
          </p:txBody>
        </p:sp>
        <p:sp>
          <p:nvSpPr>
            <p:cNvPr id="53274" name="Rectangle 5">
              <a:extLst>
                <a:ext uri="{FF2B5EF4-FFF2-40B4-BE49-F238E27FC236}">
                  <a16:creationId xmlns:a16="http://schemas.microsoft.com/office/drawing/2014/main" id="{2B2B026D-7633-044F-9781-B4A0D0D87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3275" name="Rectangle 6">
              <a:extLst>
                <a:ext uri="{FF2B5EF4-FFF2-40B4-BE49-F238E27FC236}">
                  <a16:creationId xmlns:a16="http://schemas.microsoft.com/office/drawing/2014/main" id="{E4B4CE9E-87BA-AD44-8A6B-0819DCEF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3276" name="Rectangle 7">
              <a:extLst>
                <a:ext uri="{FF2B5EF4-FFF2-40B4-BE49-F238E27FC236}">
                  <a16:creationId xmlns:a16="http://schemas.microsoft.com/office/drawing/2014/main" id="{EBBBF44F-684C-0345-A31E-C6161F4FA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3277" name="Text Box 9">
              <a:extLst>
                <a:ext uri="{FF2B5EF4-FFF2-40B4-BE49-F238E27FC236}">
                  <a16:creationId xmlns:a16="http://schemas.microsoft.com/office/drawing/2014/main" id="{F174871F-3616-B347-8896-DE820F347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2526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%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rsp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3278" name="Text Box 11">
              <a:extLst>
                <a:ext uri="{FF2B5EF4-FFF2-40B4-BE49-F238E27FC236}">
                  <a16:creationId xmlns:a16="http://schemas.microsoft.com/office/drawing/2014/main" id="{0B147D62-3859-6746-B3A6-12BC78853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398"/>
              <a:ext cx="4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53279" name="Rectangle 12">
              <a:extLst>
                <a:ext uri="{FF2B5EF4-FFF2-40B4-BE49-F238E27FC236}">
                  <a16:creationId xmlns:a16="http://schemas.microsoft.com/office/drawing/2014/main" id="{20C84383-ABB5-2149-B62D-F3BA4DD6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</a:t>
              </a:r>
            </a:p>
          </p:txBody>
        </p:sp>
        <p:sp>
          <p:nvSpPr>
            <p:cNvPr id="53280" name="Rectangle 13">
              <a:extLst>
                <a:ext uri="{FF2B5EF4-FFF2-40B4-BE49-F238E27FC236}">
                  <a16:creationId xmlns:a16="http://schemas.microsoft.com/office/drawing/2014/main" id="{3EEBB30F-C808-B542-BB55-9D32FA2C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4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3281" name="Text Box 14">
              <a:extLst>
                <a:ext uri="{FF2B5EF4-FFF2-40B4-BE49-F238E27FC236}">
                  <a16:creationId xmlns:a16="http://schemas.microsoft.com/office/drawing/2014/main" id="{BACD2938-8942-D142-87A0-68B379A6F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3282" name="Line 8">
              <a:extLst>
                <a:ext uri="{FF2B5EF4-FFF2-40B4-BE49-F238E27FC236}">
                  <a16:creationId xmlns:a16="http://schemas.microsoft.com/office/drawing/2014/main" id="{5C18BA4F-E093-6A42-9913-73F9A9A1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8" y="2640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3258" name="Rectangle 13">
            <a:extLst>
              <a:ext uri="{FF2B5EF4-FFF2-40B4-BE49-F238E27FC236}">
                <a16:creationId xmlns:a16="http://schemas.microsoft.com/office/drawing/2014/main" id="{68C50A4A-31BC-C548-926A-6C996F6E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2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2D92F6F-6829-1246-804F-B2CFA2F5DB58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13203275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17642851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%r8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4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5363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3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2062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%</a:t>
                      </a:r>
                      <a:r>
                        <a:rPr lang="en-US" altLang="zh-CN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</a:rPr>
                        <a:t>2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4922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894E9CDD-40A3-774D-941A-01C9331B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D2096-BF7C-C149-9056-1EAAB9AEA90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64D330B-16E0-9043-8935-DC57E0B6E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Move Instructions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7FC697C-84CE-6D4C-9B7D-08FD43DAA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Format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only possible combinations of the (</a:t>
            </a:r>
            <a:r>
              <a:rPr lang="en-US" altLang="zh-CN" dirty="0" err="1">
                <a:ea typeface="宋体" panose="02010600030101010101" pitchFamily="2" charset="-122"/>
              </a:rPr>
              <a:t>src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dest</a:t>
            </a:r>
            <a:r>
              <a:rPr lang="en-US" altLang="zh-CN" dirty="0">
                <a:ea typeface="宋体" panose="02010600030101010101" pitchFamily="2" charset="-122"/>
              </a:rPr>
              <a:t>) are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(immediate, register)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(memory, register)		load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(register, register)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(immediate, memory)		limited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(register, memory)		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CF843563-E1D2-C94F-9064-C3BF2F9B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9D63AE-1E48-574A-A9BA-7E24980905D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6B6B62C-B9C3-0744-B3DF-B58ECFF8A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Formats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E402E03-1D15-B546-988A-B823A5840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Move data instruction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mov 		(general)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movb</a:t>
            </a:r>
            <a:r>
              <a:rPr lang="en-US" altLang="zh-CN" dirty="0">
                <a:ea typeface="宋体" panose="02010600030101010101" pitchFamily="2" charset="-122"/>
              </a:rPr>
              <a:t> 		(move byte)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movw</a:t>
            </a:r>
            <a:r>
              <a:rPr lang="en-US" altLang="zh-CN" dirty="0">
                <a:ea typeface="宋体" panose="02010600030101010101" pitchFamily="2" charset="-122"/>
              </a:rPr>
              <a:t> 		(move word)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		(move double word)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		(move quad word)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Immediate can only be represented as 32-bit signed sign extension to the destination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movabsq</a:t>
            </a:r>
            <a:r>
              <a:rPr lang="en-US" altLang="zh-CN" dirty="0">
                <a:ea typeface="宋体" panose="02010600030101010101" pitchFamily="2" charset="-122"/>
              </a:rPr>
              <a:t>	(move absolute quad word)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Only update the specific register byte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except </a:t>
            </a: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which updates the higher-order 4 bytes of the register to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5F5F24A1-70D2-DB43-A720-69A8BEF8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3BD70-B71C-7448-A333-D05D9D69D15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8096C9D-2DA8-7A4D-B60C-9D0CFC595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4B0478-0560-A847-869F-2E5775B3B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$0x4050,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immediate	register,  4 bytes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movw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%bp,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	  register	register,  2 bytes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movb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(%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), %al  memory	register,  1 byte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movb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$-17, (%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  immediate	memory, 1 byte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-12(%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  register	memory, 8 byte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3AAF25EF-7FCF-9D4C-9EDA-64A779A4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1F0D33-1837-2944-AA6D-A47FF4D03E0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9BC602A-5EE0-214E-9EF4-9B5276F08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Move with Zero Extension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7826760-BE0D-AB43-A66E-5AC42A81D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Move data instruction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movz</a:t>
            </a:r>
            <a:r>
              <a:rPr lang="en-US" altLang="zh-CN" sz="2000" dirty="0">
                <a:ea typeface="宋体" panose="02010600030101010101" pitchFamily="2" charset="-122"/>
              </a:rPr>
              <a:t> 	(move with zero extension)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movzbw</a:t>
            </a:r>
            <a:r>
              <a:rPr lang="en-US" altLang="zh-CN" sz="2000" dirty="0">
                <a:ea typeface="宋体" panose="02010600030101010101" pitchFamily="2" charset="-122"/>
              </a:rPr>
              <a:t>	(move zero-extension byte to word)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movzbl</a:t>
            </a:r>
            <a:r>
              <a:rPr lang="en-US" altLang="zh-CN" sz="2000" dirty="0">
                <a:ea typeface="宋体" panose="02010600030101010101" pitchFamily="2" charset="-122"/>
              </a:rPr>
              <a:t> 	(move zero-extension byte to double word)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movzbq</a:t>
            </a:r>
            <a:r>
              <a:rPr lang="en-US" altLang="zh-CN" sz="2000" dirty="0">
                <a:ea typeface="宋体" panose="02010600030101010101" pitchFamily="2" charset="-122"/>
              </a:rPr>
              <a:t> 	(move zero-extension byte to quad word)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movzwl</a:t>
            </a:r>
            <a:r>
              <a:rPr lang="en-US" altLang="zh-CN" sz="2000" dirty="0">
                <a:ea typeface="宋体" panose="02010600030101010101" pitchFamily="2" charset="-122"/>
              </a:rPr>
              <a:t> 	(move zero-extension word to double word)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movzwq</a:t>
            </a:r>
            <a:r>
              <a:rPr lang="en-US" altLang="zh-CN" sz="2000" dirty="0">
                <a:ea typeface="宋体" panose="02010600030101010101" pitchFamily="2" charset="-122"/>
              </a:rPr>
              <a:t>	(move zero-extension word to quad word)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no </a:t>
            </a:r>
            <a:r>
              <a:rPr lang="en-US" altLang="zh-CN" sz="2000" dirty="0" err="1">
                <a:ea typeface="宋体" panose="02010600030101010101" pitchFamily="2" charset="-122"/>
              </a:rPr>
              <a:t>movzlq</a:t>
            </a:r>
            <a:r>
              <a:rPr lang="en-US" altLang="zh-CN" sz="2000" dirty="0">
                <a:ea typeface="宋体" panose="02010600030101010101" pitchFamily="2" charset="-122"/>
              </a:rPr>
              <a:t>, it is implemented by </a:t>
            </a:r>
            <a:r>
              <a:rPr lang="en-US" altLang="zh-CN" sz="2000" dirty="0" err="1">
                <a:ea typeface="宋体" panose="02010600030101010101" pitchFamily="2" charset="-122"/>
              </a:rPr>
              <a:t>movl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43D9C312-034E-DD4D-95E7-250E11B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00AE47-9480-3A43-B3D9-195F21D78C0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C8BD572-D938-A74E-B7A9-AE43FD6DC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Move with Sign Extension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CBE5CAC-3529-4545-8A1D-53527F210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Move data instruction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movs 	 (move with sign extension)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movsbw	 (move sign-extension byte to word)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movsbl 	 (move sign-extension byte to double word)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movsbq  	 (move sign-extension byte to quad word)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movswl 	 (move sign-extension word to double word)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movswq	 (move sign-extension word to quad word)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movslq	 (move sign-extension double word to quad word)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02E9915A-190A-5044-94BE-659BBC6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60720-9D73-FA4B-A9DF-992EF7C42A3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AF5967D-3962-604A-89E6-8EA332481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570297F-DF41-5A49-AF7F-E86784E7C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long exchange(long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long y)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long x =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y 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x 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y in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exchange: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 x at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Set as return value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(%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Store y at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ret			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9A05C46D-2CB4-C540-89C8-FF95AD3F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2554A-3828-AC48-8E57-958A3D3BF85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96924EE-9B66-804D-BFF6-4999086FD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in Assembly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8A902C-E3B1-0147-B944-B9FE5C9B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altLang="zh-CN" sz="3200" b="0" kern="0" dirty="0">
                <a:latin typeface="Nanum Myeongjo" panose="02020603020101020101" pitchFamily="18" charset="-127"/>
              </a:rPr>
              <a:t>Persistent usage</a:t>
            </a:r>
          </a:p>
        </p:txBody>
      </p:sp>
      <p:sp>
        <p:nvSpPr>
          <p:cNvPr id="20485" name="Rectangle 10">
            <a:extLst>
              <a:ext uri="{FF2B5EF4-FFF2-40B4-BE49-F238E27FC236}">
                <a16:creationId xmlns:a16="http://schemas.microsoft.com/office/drawing/2014/main" id="{9F337361-89C6-E84E-9B69-ED0A4227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9800"/>
            <a:ext cx="6324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long 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a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[16];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void f(void){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	long 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	for(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=0; 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&lt;16; 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		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a[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]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=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	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, a(,%rdx,8)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kumimoji="1" lang="en-US" altLang="zh-CN" sz="2400" b="0" dirty="0">
                <a:latin typeface="Nanum Myeongjo" panose="02020603020101020101" pitchFamily="18" charset="-127"/>
              </a:rPr>
              <a:t>: 	%</a:t>
            </a:r>
            <a:r>
              <a:rPr kumimoji="1" lang="en-US" altLang="zh-CN" sz="2400" b="0" dirty="0" err="1">
                <a:latin typeface="Nanum Myeongjo" panose="02020603020101020101" pitchFamily="18" charset="-127"/>
              </a:rPr>
              <a:t>rdx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13595</TotalTime>
  <Words>1401</Words>
  <Application>Microsoft Macintosh PowerPoint</Application>
  <PresentationFormat>如螢幕大小 (4:3)</PresentationFormat>
  <Paragraphs>397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Comic Sans MS</vt:lpstr>
      <vt:lpstr>宋体</vt:lpstr>
      <vt:lpstr>Arial</vt:lpstr>
      <vt:lpstr>Times New Roman</vt:lpstr>
      <vt:lpstr>Courier</vt:lpstr>
      <vt:lpstr>Courier New</vt:lpstr>
      <vt:lpstr>Symbol</vt:lpstr>
      <vt:lpstr>Helvetica</vt:lpstr>
      <vt:lpstr>icfp99</vt:lpstr>
      <vt:lpstr>Data Move</vt:lpstr>
      <vt:lpstr>Move Instructions</vt:lpstr>
      <vt:lpstr>Move Instructions</vt:lpstr>
      <vt:lpstr>Data Formats</vt:lpstr>
      <vt:lpstr>Data Movement Example</vt:lpstr>
      <vt:lpstr>Move with Zero Extension</vt:lpstr>
      <vt:lpstr>Move with Sign Extension</vt:lpstr>
      <vt:lpstr>Example</vt:lpstr>
      <vt:lpstr>Array in Assembly</vt:lpstr>
      <vt:lpstr>Data Movement Example</vt:lpstr>
      <vt:lpstr>Stack operation</vt:lpstr>
      <vt:lpstr>Stack operations</vt:lpstr>
      <vt:lpstr>Stack operations</vt:lpstr>
      <vt:lpstr>Stack operations</vt:lpstr>
      <vt:lpstr>Stack operations</vt:lpstr>
      <vt:lpstr>Stack operations</vt:lpstr>
      <vt:lpstr>Stack operations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445</cp:revision>
  <dcterms:created xsi:type="dcterms:W3CDTF">2000-01-15T07:54:11Z</dcterms:created>
  <dcterms:modified xsi:type="dcterms:W3CDTF">2020-06-16T08:06:00Z</dcterms:modified>
</cp:coreProperties>
</file>