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922" r:id="rId2"/>
    <p:sldId id="923" r:id="rId3"/>
    <p:sldId id="924" r:id="rId4"/>
    <p:sldId id="911" r:id="rId5"/>
    <p:sldId id="912" r:id="rId6"/>
    <p:sldId id="913" r:id="rId7"/>
    <p:sldId id="915" r:id="rId8"/>
    <p:sldId id="916" r:id="rId9"/>
    <p:sldId id="925" r:id="rId10"/>
    <p:sldId id="918" r:id="rId11"/>
    <p:sldId id="914" r:id="rId12"/>
    <p:sldId id="917" r:id="rId13"/>
    <p:sldId id="919" r:id="rId14"/>
    <p:sldId id="920" r:id="rId15"/>
    <p:sldId id="921" r:id="rId16"/>
    <p:sldId id="783" r:id="rId17"/>
    <p:sldId id="784" r:id="rId18"/>
    <p:sldId id="926" r:id="rId19"/>
    <p:sldId id="927" r:id="rId20"/>
    <p:sldId id="929" r:id="rId21"/>
    <p:sldId id="892" r:id="rId22"/>
    <p:sldId id="809" r:id="rId23"/>
    <p:sldId id="894" r:id="rId24"/>
    <p:sldId id="770" r:id="rId25"/>
    <p:sldId id="778" r:id="rId26"/>
    <p:sldId id="928" r:id="rId27"/>
    <p:sldId id="756" r:id="rId28"/>
    <p:sldId id="757" r:id="rId29"/>
    <p:sldId id="930" r:id="rId30"/>
    <p:sldId id="771" r:id="rId31"/>
    <p:sldId id="931" r:id="rId32"/>
    <p:sldId id="932" r:id="rId33"/>
    <p:sldId id="799" r:id="rId34"/>
    <p:sldId id="933" r:id="rId35"/>
    <p:sldId id="800" r:id="rId36"/>
    <p:sldId id="899" r:id="rId37"/>
    <p:sldId id="779" r:id="rId38"/>
    <p:sldId id="780" r:id="rId39"/>
    <p:sldId id="781" r:id="rId40"/>
    <p:sldId id="782" r:id="rId41"/>
    <p:sldId id="763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5"/>
    <p:restoredTop sz="92394"/>
  </p:normalViewPr>
  <p:slideViewPr>
    <p:cSldViewPr>
      <p:cViewPr varScale="1">
        <p:scale>
          <a:sx n="113" d="100"/>
          <a:sy n="113" d="100"/>
        </p:scale>
        <p:origin x="1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9.xml"/><Relationship Id="rId1" Type="http://schemas.openxmlformats.org/officeDocument/2006/relationships/slide" Target="slides/slide3.xml"/><Relationship Id="rId5" Type="http://schemas.openxmlformats.org/officeDocument/2006/relationships/slide" Target="slides/slide41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8E43BB-3B9D-1B46-8414-2A7E3EED41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urier New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02EB8-2D68-AD40-85EE-9B217FA11A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urier New" charset="0"/>
                <a:ea typeface="宋体" charset="-122"/>
              </a:defRPr>
            </a:lvl1pPr>
          </a:lstStyle>
          <a:p>
            <a:pPr>
              <a:defRPr/>
            </a:pPr>
            <a:fld id="{11B9FD9E-5DD6-6A46-B3CE-2576FF7414CF}" type="datetimeFigureOut">
              <a:rPr lang="en-US"/>
              <a:pPr>
                <a:defRPr/>
              </a:pPr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7C27B-CA7E-8246-B84E-A811F6BA0B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urier New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8D9A1-A9CF-1046-8BE1-F524851D2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1E3D7F-1A26-8E44-B8AC-849350C354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E71399D-000C-8440-8510-F31F0690ED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AD2CA2-04E2-9340-96CE-D564698472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EEF757-9AF4-BB4E-8864-44D9210CBA2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B4E77CC-0B26-6E4F-8D9D-0B75C8E046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81E7543-A788-384C-AC5F-7A78C6229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B5F7D55-409C-7C4F-B665-93162672E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2816D2FC-D8C9-0E47-B136-C717C01DA32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13A0B4A-09F7-7E4C-8DC3-BD101725E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5A08247B-C751-4941-B153-28665F6F71E9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698DCFF-E14E-4A4D-8C26-EA868F81F7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FC8303F-6ABC-5943-9EC0-22DF02536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F08A951-B20F-FC44-96A0-2A87845F4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3529F854-FC05-7642-8210-F7A5FD9A7F12}" type="slidenum">
              <a:rPr lang="zh-CN" altLang="en-US" sz="1200" b="0">
                <a:latin typeface="Nanum Myeongjo" panose="02020603020101020101" pitchFamily="18" charset="-127"/>
              </a:rPr>
              <a:pPr/>
              <a:t>10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D24D832-5C19-874B-994F-A9A9DC4F3B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D30FB91-83A6-C147-A0C9-0044E1F06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70DDB71-556D-C946-BCEC-F68AD8C2F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F26D0B02-F50B-6547-A161-2D975B1696E1}" type="slidenum">
              <a:rPr lang="zh-CN" altLang="en-US" sz="1200" b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AD174BB-687A-8E4B-B0E9-7F67C652DA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94A098-FCE3-994B-9790-C3C432862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7A5B434-38A2-FF48-9DA1-C1A0E8C0B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2CEEF325-B781-C849-8B4B-F26E001FD0DF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8B5D665-5F6B-BA47-B18D-4F3F1154ED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1ADDD49-EB3B-424F-BACF-50B15DBC6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7B52DD8-FB5B-0D46-98F6-154C41C6D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60D04B5-B3E7-2242-8462-575C7D120EDD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0FD9DA3-4172-CD45-B95D-5A18BD233B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29918A5-212F-2F4B-B3A7-D8C984C6A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4E4A535-CD91-2747-8CCB-5EACAC23E2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EA780E9F-FB95-3644-96AA-29B20E87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Dependence on addresses of store and load</a:t>
            </a:r>
          </a:p>
          <a:p>
            <a:endParaRPr lang="en-US" altLang="zh-CN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28A416A-7F09-6942-A269-9F7C0292C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C4243DCC-37C4-5B40-AEE1-8274AF58963B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45147BD-ECB2-154F-ADD5-6B0CD06A71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5F08A6A-5C85-C34E-A0CC-8CBB138E7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F9EF103-E025-3F42-8D3B-59C2B8FF1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53C08E02-8EAA-8144-A0C7-7FDFF88220BA}" type="slidenum">
              <a:rPr lang="zh-CN" altLang="en-US" sz="1200" b="0">
                <a:latin typeface="Nanum Myeongjo" panose="02020603020101020101" pitchFamily="18" charset="-127"/>
              </a:rPr>
              <a:pPr/>
              <a:t>16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906F119-66DF-3545-A97F-7CE36E6D16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3EFAE8B-FE2F-1846-9109-CBB99B3F0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B128E98-5C84-E040-BE05-E44507E9C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F3C561B9-BEFA-5546-9461-6504AC684AB7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903966F-99F0-614D-83D5-CA42884EB9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6D173E5-3211-1745-BE42-5127CDBC0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FF9ABB0-C490-1E4F-8A70-EC1A5191A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C8C2F14-E1E7-C04D-94FB-4682EF514815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94A573B-2B6D-E747-B0FE-C7DD8EB6FE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AFBDB7B-2B2D-E04B-A23B-B0C07D243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11E0D2E-EEBE-804C-8FEC-66210D248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6FEDB1D-4A29-D54A-8C2E-A639B36BFDE1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86A5132-8C45-F34B-9557-5433AC5E80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E947712-51AA-274A-B7B0-10E15190D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CCD3A45-9D60-1F40-8100-48FD1E259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EF806D5-A38A-B24E-AE3C-A252A4F97E96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7364FFE-196A-9243-BDBB-AD5EBA0C7B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31B393F-D73F-BF49-8840-BFE134FF1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824AE19-2040-2945-BC43-3950DD4C4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10755C63-5B0D-C048-A906-9AA8647804B1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1E69BC3-7302-4445-B878-D02D2A39F0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25756A9-0EDE-524F-B09C-EBED4EF8E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49941E8-D373-DF4F-A83F-D5E9783EA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A1059B62-9C99-F143-934C-7CDAF9AA4E88}" type="slidenum">
              <a:rPr lang="zh-CN" altLang="en-US" sz="1200" b="0">
                <a:latin typeface="Nanum Myeongjo" panose="02020603020101020101" pitchFamily="18" charset="-127"/>
              </a:rPr>
              <a:pPr/>
              <a:t>21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AD3E3FA-A853-D04E-8732-4EC6D81373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F4712A4-2495-404A-B6C3-B9CC5FADA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9C50221-9A38-414F-8C1E-83AAAA9FD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3F82A67-3C2F-4D41-9063-A33227F65189}" type="slidenum">
              <a:rPr lang="zh-CN" altLang="en-US" sz="1200" b="0">
                <a:latin typeface="Nanum Myeongjo" panose="02020603020101020101" pitchFamily="18" charset="-127"/>
              </a:rPr>
              <a:pPr/>
              <a:t>23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AFBD6C4-01EA-2F4C-8977-1BDF509C0D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31BC406-0016-BD43-959E-AA8477200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/>
              <a:t>-pg let gcc do instrumentation.</a:t>
            </a:r>
          </a:p>
          <a:p>
            <a:pPr eaLnBrk="1" hangingPunct="1"/>
            <a:endParaRPr kumimoji="0" lang="en-US" altLang="zh-CN"/>
          </a:p>
          <a:p>
            <a:pPr eaLnBrk="1" hangingPunct="1"/>
            <a:r>
              <a:rPr kumimoji="0" lang="en-US" altLang="zh-CN"/>
              <a:t>What is s/call. What spent on each call. </a:t>
            </a:r>
          </a:p>
          <a:p>
            <a:pPr eaLnBrk="1" hangingPunct="1"/>
            <a:r>
              <a:rPr kumimoji="0" lang="en-US" altLang="zh-CN"/>
              <a:t>Self: Called by itself ,</a:t>
            </a:r>
          </a:p>
          <a:p>
            <a:pPr eaLnBrk="1" hangingPunct="1"/>
            <a:r>
              <a:rPr kumimoji="0" lang="en-US" altLang="zh-CN"/>
              <a:t>Total: called by itself and others.</a:t>
            </a:r>
          </a:p>
          <a:p>
            <a:pPr eaLnBrk="1" hangingPunct="1"/>
            <a:r>
              <a:rPr kumimoji="0" lang="en-US" altLang="zh-CN"/>
              <a:t> </a:t>
            </a:r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9B9A219-4049-A242-9AC3-EC431E11B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8DA83383-056F-4D47-B8B3-144DA8DFA7A6}" type="slidenum">
              <a:rPr lang="zh-CN" altLang="en-US" sz="1200" b="0">
                <a:latin typeface="Nanum Myeongjo" panose="02020603020101020101" pitchFamily="18" charset="-127"/>
              </a:rPr>
              <a:pPr/>
              <a:t>24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30DCA5F-43EC-AE49-9E97-377C18AFF6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11650FB-EA43-CE45-95D2-8059DBE1E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zh-CN" dirty="0"/>
          </a:p>
          <a:p>
            <a:pPr eaLnBrk="1" hangingPunct="1"/>
            <a:endParaRPr kumimoji="0"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BE95A42-E89D-6B48-B15D-E3704C449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937FDFD6-DAE8-1841-A86C-CE0B85C4BC4C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8B27514-1F45-154D-AF4F-DC30E2A74F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104BBB5-9EB4-8A44-B833-68747D39E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9702876-5452-F145-9915-0627D4690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2FA925CE-8048-AA4F-B4EF-6CAF13303F43}" type="slidenum">
              <a:rPr lang="zh-CN" altLang="en-US" sz="1200" b="0">
                <a:latin typeface="Nanum Myeongjo" panose="02020603020101020101" pitchFamily="18" charset="-127"/>
              </a:rPr>
              <a:pPr/>
              <a:t>27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ED74398-7D73-6B45-A54F-B160285494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BD34FEE-4EE0-C848-9067-8A170DDEA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DBD82FE-85A1-514B-8221-019C2CFFF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D12ADC9A-6779-F849-B3F1-69C946870949}" type="slidenum">
              <a:rPr lang="zh-CN" altLang="en-US" sz="1200" b="0">
                <a:latin typeface="Nanum Myeongjo" panose="02020603020101020101" pitchFamily="18" charset="-127"/>
              </a:rPr>
              <a:pPr/>
              <a:t>28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26A573D-36BB-9B45-83D2-D0ABCA6F88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4521FBE-052F-5E4A-99DC-345F60AD4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055DE320-6A94-A549-91D2-862D35ED7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802172FA-8835-2843-A086-5F9F25EE2F59}" type="slidenum">
              <a:rPr lang="zh-CN" altLang="en-US" sz="1200" b="0">
                <a:latin typeface="Nanum Myeongjo" panose="02020603020101020101" pitchFamily="18" charset="-127"/>
              </a:rPr>
              <a:pPr/>
              <a:t>29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0EDADAD-C819-0C44-81F1-3B2D39D9E1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E5C8CC3-BAF6-7140-8D60-34A58E26F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B4C1566-590F-A64A-80FA-5829EA83A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E468BA9-99B4-0E4C-9CAA-3D23D39E2E5A}" type="slidenum">
              <a:rPr lang="zh-CN" altLang="en-US" sz="1200" b="0">
                <a:latin typeface="Nanum Myeongjo" panose="02020603020101020101" pitchFamily="18" charset="-127"/>
              </a:rPr>
              <a:pPr/>
              <a:t>30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476FF17-E808-4C40-8862-72409BF5FC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B7B4A95-089F-4E4B-996F-931E2FF31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74FEC1E-7FF6-7C42-A980-63D63AF14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22604DC-7BCA-8A43-91FE-7ECCA1C9F1C1}" type="slidenum">
              <a:rPr lang="zh-CN" altLang="en-US" sz="1200" b="0">
                <a:latin typeface="Nanum Myeongjo" panose="02020603020101020101" pitchFamily="18" charset="-127"/>
              </a:rPr>
              <a:pPr/>
              <a:t>31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6C31B92-F1AB-5345-82FF-2CD5432C01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1315836-EC6F-6B47-94FA-045A449E4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5B70AF8-24FF-BC46-AA73-E016A7164A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1527CBE0-2561-FB40-B883-A9210688FE64}" type="slidenum">
              <a:rPr lang="zh-CN" altLang="en-US" sz="1200" b="0">
                <a:latin typeface="Nanum Myeongjo" panose="02020603020101020101" pitchFamily="18" charset="-127"/>
              </a:rPr>
              <a:pPr/>
              <a:t>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32A03E8-9D2D-614C-A285-6756EBA340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954A777-1819-BF46-983C-0399B4D1F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9926E81B-6A09-9D42-BCAB-85C10021D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EF30F673-DBB2-9948-9CBB-8176B9F865FE}" type="slidenum">
              <a:rPr lang="zh-CN" altLang="en-US" sz="1200" b="0">
                <a:latin typeface="Nanum Myeongjo" panose="02020603020101020101" pitchFamily="18" charset="-127"/>
              </a:rPr>
              <a:pPr/>
              <a:t>32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A8F2809-333F-B54E-AE24-F46EF76266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02FAE3D-22C7-9843-8869-52984FC09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2CCC1C1-E8F2-6044-8BF4-ECFD6EA44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9853CD8A-ABCE-A94D-B49A-BD9FFEAF5B22}" type="slidenum">
              <a:rPr lang="zh-CN" altLang="en-US" sz="1200" b="0">
                <a:latin typeface="Nanum Myeongjo" panose="02020603020101020101" pitchFamily="18" charset="-127"/>
              </a:rPr>
              <a:pPr/>
              <a:t>33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AB80C5D-0DCD-F741-824D-FCF455FBCD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3BFD4C1-FAE8-694A-ACEA-84A0E643C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2A72D7-896E-754F-A221-586C90416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220E41DD-2B5B-3F45-809E-87448F643E87}" type="slidenum">
              <a:rPr lang="zh-CN" altLang="en-US" sz="1200" b="0">
                <a:latin typeface="Nanum Myeongjo" panose="02020603020101020101" pitchFamily="18" charset="-127"/>
              </a:rPr>
              <a:pPr/>
              <a:t>34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AF707C4-AC38-A842-873A-EE819D79D6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1248AF7-188C-DF4C-BFD6-D29F2E222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ED507FD-431D-564B-AFC2-0378298E9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C3B22DB4-475B-0E45-947D-BFEF6178F806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3E3E673-E152-7E4A-BC98-1D031600A3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FFD180F-E2B1-184F-9DEB-34CC4BA92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B06D8E5-7A66-F240-80EC-BB68A8C6CE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360CE2FC-C516-E94E-934C-009401B5BFEF}" type="slidenum">
              <a:rPr lang="zh-CN" altLang="en-US" sz="1200" b="0">
                <a:latin typeface="Nanum Myeongjo" panose="02020603020101020101" pitchFamily="18" charset="-127"/>
              </a:rPr>
              <a:pPr/>
              <a:t>36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738AC2B-3E6E-5947-960C-94B205D260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FB7A343-4965-2048-AB81-388A80A4B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8128CA7-C88E-1249-8193-80CDE3DF7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C3C4EBDC-00AF-7643-9ED9-409057D786DA}" type="slidenum">
              <a:rPr lang="zh-CN" altLang="en-US" sz="1200" b="0">
                <a:latin typeface="Nanum Myeongjo" panose="02020603020101020101" pitchFamily="18" charset="-127"/>
              </a:rPr>
              <a:pPr/>
              <a:t>37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8035F22-B624-5B40-8375-8EC9E6D652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B3174FC-8ED0-4840-B32F-36E9555FD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4B9DAA2-7511-434C-B9D4-EC32A3943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30E8A53D-7CC7-AE4F-98F4-263AD966B1FA}" type="slidenum">
              <a:rPr lang="zh-CN" altLang="en-US" sz="1200" b="0">
                <a:latin typeface="Nanum Myeongjo" panose="02020603020101020101" pitchFamily="18" charset="-127"/>
              </a:rPr>
              <a:pPr/>
              <a:t>38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DD266E6-2382-F44F-920C-D4634318D2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9B535FF-429E-F84D-A2F9-240F5538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21BC4FC-3873-6C48-8BD4-A55CEDDB1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44C99790-C67C-AA49-A8C3-86BF49184574}" type="slidenum">
              <a:rPr lang="zh-CN" altLang="en-US" sz="1200" b="0">
                <a:latin typeface="Nanum Myeongjo" panose="02020603020101020101" pitchFamily="18" charset="-127"/>
              </a:rPr>
              <a:pPr/>
              <a:t>39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1B258F4-CA85-384D-9653-11959E564D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0094319-A23B-914D-ABD6-AF5610623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E350605-D7A2-844D-8079-23292EBCC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89D4A1E6-8E56-084A-ACBB-9FAF6558F5BD}" type="slidenum">
              <a:rPr lang="zh-CN" altLang="en-US" sz="1200" b="0">
                <a:latin typeface="Nanum Myeongjo" panose="02020603020101020101" pitchFamily="18" charset="-127"/>
              </a:rPr>
              <a:pPr/>
              <a:t>40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0D373DA-B338-1441-9D43-D8482A7FF0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5A13CB7-75E2-A54B-B7E1-E15306AA0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DB64A3B-3F87-904A-92B6-B41339E07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7970FDE5-FD08-6840-9F5F-06F165D01BE4}" type="slidenum">
              <a:rPr lang="zh-CN" altLang="en-US" sz="1200" b="0">
                <a:latin typeface="Nanum Myeongjo" panose="02020603020101020101" pitchFamily="18" charset="-127"/>
              </a:rPr>
              <a:pPr/>
              <a:t>41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62A57C0-5D2B-E44F-8081-B60E39DB5A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08C89FC-6CA9-0E4D-8F66-C8B6CBDD8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9CAEC2F-3A08-EB4C-9052-23E74D1FB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F362D25-9512-4E42-8611-F1FD845913BD}" type="slidenum">
              <a:rPr lang="zh-CN" altLang="en-US" sz="1200" b="0">
                <a:latin typeface="Nanum Myeongjo" panose="02020603020101020101" pitchFamily="18" charset="-127"/>
              </a:rPr>
              <a:pPr/>
              <a:t>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9B3FDCA-D6C7-2547-BBB7-3A6D42D09E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EDBFDF-0F96-1E42-A619-C95DE23AB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9CB5793-15C8-B349-9F00-1A287C8FF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8F3CE607-9D9E-C044-95E1-88BC7171CCD4}" type="slidenum">
              <a:rPr lang="zh-CN" altLang="en-US" sz="1200" b="0">
                <a:latin typeface="Nanum Myeongjo" panose="02020603020101020101" pitchFamily="18" charset="-127"/>
              </a:rPr>
              <a:pPr/>
              <a:t>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F21E184-9103-A74F-9ECB-EBE672C465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F6A9DEC-A18B-4347-822B-C7C59B927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5DECA1E-1B99-3847-8DAB-318122415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2265DA74-1721-E847-94D4-D1E58517A919}" type="slidenum">
              <a:rPr lang="zh-CN" altLang="en-US" sz="1200" b="0">
                <a:latin typeface="Nanum Myeongjo" panose="02020603020101020101" pitchFamily="18" charset="-127"/>
              </a:rPr>
              <a:pPr/>
              <a:t>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ACF4FE6-D8A4-0049-B831-1B592BD1DD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2F22237-D15A-624C-8C92-AFDCE1F84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D0C3394-6672-9447-80BB-B4E00732D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B1AA25F-EEAC-AD4D-A44F-BC53AB448742}" type="slidenum">
              <a:rPr lang="zh-CN" altLang="en-US" sz="1200" b="0">
                <a:latin typeface="Nanum Myeongjo" panose="02020603020101020101" pitchFamily="18" charset="-127"/>
              </a:rPr>
              <a:pPr/>
              <a:t>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DE6C6B5-ABB9-C847-8604-D2034E5941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EABA001-26C8-3A4F-A489-5BC806018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709D7F2-A1BD-B745-B86A-A933798CA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92181974-854E-B845-A358-AFE21CFE098E}" type="slidenum">
              <a:rPr lang="zh-CN" altLang="en-US" sz="1200" b="0">
                <a:latin typeface="Nanum Myeongjo" panose="02020603020101020101" pitchFamily="18" charset="-127"/>
              </a:rPr>
              <a:pPr/>
              <a:t>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07CE01D-999B-4147-BA87-CC0C82E26A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94E1782-C098-0E40-B1F4-75610F6E4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52E40C6-C542-7E40-8827-B2492CB34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82D32DBC-B048-8E46-990A-3DE37C47E446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6F5208D-11E1-6F46-8B69-66A801122D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3E4A1EB-1F79-9540-A33D-938906C4D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021AD07-BDB9-8747-9BD3-7C6D45E0D9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3797-13E5-2C4C-8FC5-4C380A520446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59852E4-ADED-2A40-92F1-F41766A232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A50C617-6146-614D-917F-EA2C0AC8C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9726D6-C630-F048-A599-1CE70E200D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0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1873F4-F530-7943-AE5A-3341D97AF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DDBEC-53AC-434C-9864-76CC0E5EF010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535250-5A72-E945-800A-EC175BE4C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BD2275-1FD1-104C-AD54-3AC4A783F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D31F9-B038-3246-AFDF-7D2B87F893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52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B86383-FBC5-844F-BBD3-EC5B7C337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1560A-3924-9649-A9DD-2F2CB7F2F6B9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F3932F-C2D3-5F43-8723-11F3E2D13B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2EF7AE-519D-9B4A-93EF-14B9FD557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33AAA-33CA-9149-AB21-B8FD8F2A7E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8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65D33-1327-5742-A5A4-F213E49A9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D4FDC-CAF7-DC4C-B27E-A78D2B304FB5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EF22A-D20B-0949-8B80-EC298571A9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18CA4-34F0-0748-9C39-B9906B4A1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A2F4E-9B54-334F-AB69-46F9A464AD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0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9ED9CB-145A-B64A-BFEA-BFC2814FF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F6BD-87BC-C043-9AD7-C95A00B8F711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3F5E3-7CCF-194E-8877-1015BA96B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9FAE3E-7876-1845-A79E-724F934D2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87371-450D-6244-B666-5D9B817DBE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0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48D641-4E1C-1E48-A7C5-327EB1EB9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FCB95-2DB9-2346-B295-C2ED258C83BC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0143CE-358B-5D4E-ABA8-941415C65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84986C-8ED8-B349-A8B6-E7965926EE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21F9E-FB32-3B4D-B7D6-E16FC5BEDC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94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9EE0E4-FEFE-D14A-8EE2-C2F997EFA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444FF-0525-3C4B-910A-286A93C57352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00A2F2-EB91-2E4B-B51B-CE38795D3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7BFA89-D0A8-1D4D-B9C7-694E0E952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693EC-47AF-C84D-9653-72FC4DA9DE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9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5BD5-754F-B04E-9213-8F8E09C42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9851-BDCE-5D4F-ADB6-C0F1C9633D8B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B4547-757C-FA46-A1DA-A9BFC3C74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33DD3-6A2D-7745-8498-D7288E1CFB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0101A-EE4D-D24A-BAE8-72DDF43629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15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F1FEFB-7F68-1844-A245-C9DA95C2DD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F84D8-0570-4245-9AC5-B5E40918408F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4DF81AE-311F-C044-9812-4CAD68171B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A53BF7F-ABB8-A749-8312-029F1CFE8D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A7EC9-F843-474C-9A2E-02A62E47CC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2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3823C6-53DF-3F4A-BDCC-6BAC9B405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6348-6EE4-3D40-8BB8-3B611262AD50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FB2C4D-B5B4-7B4D-88F5-218330646A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B48DC9-E359-744F-916E-BF0FA95CD9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42FD6-2F05-3540-B296-518093B7B8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46B5EB8-B988-2E4E-9098-904D01168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63D2-947C-A641-87E6-1DB2ABAF98AB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034466-EF30-8142-BD9C-3A14B228B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A3FAE5-D1BB-7F4A-AC23-8FF3E9CD4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1371B-3CA8-8A4A-8785-DA1C2B4A2E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15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36F77-28AC-E049-B7C1-FA5508FC2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7A9A0-E5D9-584F-84F7-2B64E8BD6379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FA5B1-07E5-8E4D-B18B-1ECEF6068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54D80-7747-0B40-8433-B14FE8389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89DC3-C0D2-1F43-B40A-19B00E252D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2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F51BC-4CF1-9849-A980-0DB23E776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8047A-2C44-1C46-8C1B-1056993A9A76}" type="datetime1">
              <a:rPr lang="zh-CN" altLang="en-US"/>
              <a:pPr>
                <a:defRPr/>
              </a:pPr>
              <a:t>2020/7/31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8FB0B9-DDAF-A847-9A89-A91EDB5F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42925-B4F6-1B41-9E94-9D9F31427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D2D9C-8671-5043-BE19-48A315212E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76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0F8E242-E623-3A4B-9438-A343DEB74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C073F9-E469-6946-8F7A-4652CF34B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5F6263-E2D9-E64C-8C53-CAB2EF37CE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3EF02B-A137-D94C-ADA9-E996BAB25FAD}" type="datetime1">
              <a:rPr lang="zh-CN" altLang="en-US" smtClean="0"/>
              <a:pPr>
                <a:defRPr/>
              </a:pPr>
              <a:t>2020/7/31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4886FFA-B746-114A-ACD6-7A565C3243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15D775D-80DE-094A-BF5F-E9736FA7AF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CAC4D165-442B-0B4F-8D4C-001706FF191B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C526615-1A35-6942-AC98-4A441B1A0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="0" i="0">
          <a:solidFill>
            <a:schemeClr val="tx1"/>
          </a:solidFill>
          <a:latin typeface="Nanum Myeongjo" panose="02020603020101020101" pitchFamily="18" charset="-127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0" i="0">
          <a:solidFill>
            <a:schemeClr val="tx1"/>
          </a:solidFill>
          <a:latin typeface="Nanum Myeongjo" panose="02020603020101020101" pitchFamily="18" charset="-127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0" i="0">
          <a:solidFill>
            <a:schemeClr val="tx1"/>
          </a:solidFill>
          <a:latin typeface="Nanum Myeongjo" panose="02020603020101020101" pitchFamily="18" charset="-127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0" i="0">
          <a:solidFill>
            <a:schemeClr val="tx1"/>
          </a:solidFill>
          <a:latin typeface="Nanum Myeongjo" panose="02020603020101020101" pitchFamily="18" charset="-127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0" i="0">
          <a:solidFill>
            <a:schemeClr val="tx1"/>
          </a:solidFill>
          <a:latin typeface="Nanum Myeongjo" panose="02020603020101020101" pitchFamily="18" charset="-127"/>
          <a:ea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1E2B57EC-DC37-E249-9203-6162D2584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441183-A09A-1A4D-B9DF-38DD890D77E6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6BA67BD-336E-EC4D-989F-1F26275667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Modern Processors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B210FED4-D1F3-7743-95A7-DD13903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0B010-FD2C-254C-B232-6709D63F1D1B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3E8CDEA-2007-BD47-9592-5B2DFA81D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Multi-functional Units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DBF64C2-F2A4-A547-8C27-A97865AB1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Multiple Instructions Can Execute in Parallel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Haswell</a:t>
            </a:r>
            <a:r>
              <a:rPr lang="en-US" altLang="zh-CN" dirty="0">
                <a:ea typeface="宋体" panose="02010600030101010101" pitchFamily="2" charset="-122"/>
              </a:rPr>
              <a:t> CPU (Core i7)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0. Integer arithmetic, FP multiplication, integer and FP division, branches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1. Integer arithmetic, FP addition, integer multiplication, FP multiplication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2. Load, address computation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3. Load, address computation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4. Store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5. Integer arithmetic(basic operations)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6. Integer arithmetic, branches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7. Store address computation </a:t>
            </a:r>
          </a:p>
          <a:p>
            <a:pPr marL="160338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Integer arithmetic: addition, bitwise operations, shifting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9774990F-E341-2A45-AC46-DE443430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FD47A-AC53-DD45-8730-4A07A6E6D456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C4B5E7C-BCE6-284B-B458-3A452B27A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 and Store Units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DC398C57-D73C-024E-B313-0DEA3B034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1219200" cy="22860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4688D008-FA71-6540-A1F7-7D30F163B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52600"/>
            <a:ext cx="91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Load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Unit</a:t>
            </a: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42AC4F94-2E69-1842-9E43-0FA26593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4572000" cy="2514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63DA2F89-C245-7045-80B5-E34B53F7B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1676400"/>
            <a:ext cx="2028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Store Unit</a:t>
            </a:r>
          </a:p>
        </p:txBody>
      </p:sp>
      <p:sp>
        <p:nvSpPr>
          <p:cNvPr id="27656" name="Rectangle 9">
            <a:extLst>
              <a:ext uri="{FF2B5EF4-FFF2-40B4-BE49-F238E27FC236}">
                <a16:creationId xmlns:a16="http://schemas.microsoft.com/office/drawing/2014/main" id="{4A093EA8-7D46-854B-84D2-941EED8AA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7010400" cy="1219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5609" name="Text Box 10">
            <a:extLst>
              <a:ext uri="{FF2B5EF4-FFF2-40B4-BE49-F238E27FC236}">
                <a16:creationId xmlns:a16="http://schemas.microsoft.com/office/drawing/2014/main" id="{5CA8019F-FF6E-6C4F-BD78-83C8B5220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625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Courier New" panose="02070309020205020404" pitchFamily="49" charset="0"/>
              </a:rPr>
              <a:t>Data Cache</a:t>
            </a:r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F75AE887-1FEC-EC42-8D98-575F7C437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6200"/>
            <a:ext cx="0" cy="914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5611" name="Text Box 12">
            <a:extLst>
              <a:ext uri="{FF2B5EF4-FFF2-40B4-BE49-F238E27FC236}">
                <a16:creationId xmlns:a16="http://schemas.microsoft.com/office/drawing/2014/main" id="{6BDAE38B-1091-F243-B8B7-6BD1A89B6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111625"/>
            <a:ext cx="147478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Address</a:t>
            </a:r>
          </a:p>
        </p:txBody>
      </p:sp>
      <p:sp>
        <p:nvSpPr>
          <p:cNvPr id="27660" name="Line 13">
            <a:extLst>
              <a:ext uri="{FF2B5EF4-FFF2-40B4-BE49-F238E27FC236}">
                <a16:creationId xmlns:a16="http://schemas.microsoft.com/office/drawing/2014/main" id="{2E5C4218-5AA5-F241-8290-10184AE5B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886200"/>
            <a:ext cx="0" cy="914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020AC791-43C2-4649-A1E7-0C642558A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4114800"/>
            <a:ext cx="9223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Data</a:t>
            </a:r>
          </a:p>
        </p:txBody>
      </p:sp>
      <p:graphicFrame>
        <p:nvGraphicFramePr>
          <p:cNvPr id="857127" name="Group 39">
            <a:extLst>
              <a:ext uri="{FF2B5EF4-FFF2-40B4-BE49-F238E27FC236}">
                <a16:creationId xmlns:a16="http://schemas.microsoft.com/office/drawing/2014/main" id="{0616A34E-EE4C-5340-8FF2-3439444D45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02300" y="2895600"/>
          <a:ext cx="1905000" cy="854076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31" name="Text Box 40">
            <a:extLst>
              <a:ext uri="{FF2B5EF4-FFF2-40B4-BE49-F238E27FC236}">
                <a16:creationId xmlns:a16="http://schemas.microsoft.com/office/drawing/2014/main" id="{DDC58AE6-7C9E-7949-82C2-EA24BAA0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2214563"/>
            <a:ext cx="2032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u="sng">
                <a:latin typeface="Courier New" panose="02070309020205020404" pitchFamily="49" charset="0"/>
              </a:rPr>
              <a:t>Store buffer</a:t>
            </a:r>
          </a:p>
        </p:txBody>
      </p:sp>
      <p:sp>
        <p:nvSpPr>
          <p:cNvPr id="25632" name="Text Box 41">
            <a:extLst>
              <a:ext uri="{FF2B5EF4-FFF2-40B4-BE49-F238E27FC236}">
                <a16:creationId xmlns:a16="http://schemas.microsoft.com/office/drawing/2014/main" id="{F8D5B863-ECA0-964E-952A-2EBBA12A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25908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address</a:t>
            </a:r>
          </a:p>
        </p:txBody>
      </p:sp>
      <p:sp>
        <p:nvSpPr>
          <p:cNvPr id="25633" name="Text Box 42">
            <a:extLst>
              <a:ext uri="{FF2B5EF4-FFF2-40B4-BE49-F238E27FC236}">
                <a16:creationId xmlns:a16="http://schemas.microsoft.com/office/drawing/2014/main" id="{83C09B06-77C8-1248-8FAB-3D4D71E2D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260508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5634" name="AutoShape 43">
            <a:extLst>
              <a:ext uri="{FF2B5EF4-FFF2-40B4-BE49-F238E27FC236}">
                <a16:creationId xmlns:a16="http://schemas.microsoft.com/office/drawing/2014/main" id="{D08F2C38-678D-C54A-8593-5EE3DD685705}"/>
              </a:ext>
            </a:extLst>
          </p:cNvPr>
          <p:cNvSpPr>
            <a:spLocks/>
          </p:cNvSpPr>
          <p:nvPr/>
        </p:nvSpPr>
        <p:spPr bwMode="auto">
          <a:xfrm>
            <a:off x="5245100" y="2895600"/>
            <a:ext cx="381000" cy="838200"/>
          </a:xfrm>
          <a:prstGeom prst="leftBrace">
            <a:avLst>
              <a:gd name="adj1" fmla="val 1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5635" name="Text Box 44">
            <a:extLst>
              <a:ext uri="{FF2B5EF4-FFF2-40B4-BE49-F238E27FC236}">
                <a16:creationId xmlns:a16="http://schemas.microsoft.com/office/drawing/2014/main" id="{D8A9A3CD-13CE-1A43-A10F-3D212637B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2895600"/>
            <a:ext cx="15700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Matching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addresses</a:t>
            </a:r>
          </a:p>
        </p:txBody>
      </p:sp>
      <p:sp>
        <p:nvSpPr>
          <p:cNvPr id="27684" name="Line 46">
            <a:extLst>
              <a:ext uri="{FF2B5EF4-FFF2-40B4-BE49-F238E27FC236}">
                <a16:creationId xmlns:a16="http://schemas.microsoft.com/office/drawing/2014/main" id="{14B307F8-BB69-2A44-854D-5269EEFE4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338513"/>
            <a:ext cx="120491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5637" name="Text Box 47">
            <a:extLst>
              <a:ext uri="{FF2B5EF4-FFF2-40B4-BE49-F238E27FC236}">
                <a16:creationId xmlns:a16="http://schemas.microsoft.com/office/drawing/2014/main" id="{EE4BE25C-6319-1944-AEA7-BFB964263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336708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5638" name="Text Box 48">
            <a:extLst>
              <a:ext uri="{FF2B5EF4-FFF2-40B4-BE49-F238E27FC236}">
                <a16:creationId xmlns:a16="http://schemas.microsoft.com/office/drawing/2014/main" id="{746C98F2-7C79-0C44-B6F1-E8C1CF59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194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address</a:t>
            </a:r>
          </a:p>
        </p:txBody>
      </p:sp>
      <p:sp>
        <p:nvSpPr>
          <p:cNvPr id="27687" name="Line 49">
            <a:extLst>
              <a:ext uri="{FF2B5EF4-FFF2-40B4-BE49-F238E27FC236}">
                <a16:creationId xmlns:a16="http://schemas.microsoft.com/office/drawing/2014/main" id="{0E2B20A3-8957-B643-8E63-E8A3FB1C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0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7688" name="Line 50">
            <a:extLst>
              <a:ext uri="{FF2B5EF4-FFF2-40B4-BE49-F238E27FC236}">
                <a16:creationId xmlns:a16="http://schemas.microsoft.com/office/drawing/2014/main" id="{19101434-789C-6F43-B068-65A17DC69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733800"/>
            <a:ext cx="0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5641" name="Text Box 51">
            <a:extLst>
              <a:ext uri="{FF2B5EF4-FFF2-40B4-BE49-F238E27FC236}">
                <a16:creationId xmlns:a16="http://schemas.microsoft.com/office/drawing/2014/main" id="{F74FA554-1EA5-C84F-86B1-9342D593D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4214813"/>
            <a:ext cx="1474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Address</a:t>
            </a:r>
          </a:p>
        </p:txBody>
      </p:sp>
      <p:sp>
        <p:nvSpPr>
          <p:cNvPr id="25642" name="Text Box 52">
            <a:extLst>
              <a:ext uri="{FF2B5EF4-FFF2-40B4-BE49-F238E27FC236}">
                <a16:creationId xmlns:a16="http://schemas.microsoft.com/office/drawing/2014/main" id="{0B27E74F-E898-894D-802F-5C8529CC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4214813"/>
            <a:ext cx="9223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Data</a:t>
            </a:r>
          </a:p>
        </p:txBody>
      </p:sp>
      <p:cxnSp>
        <p:nvCxnSpPr>
          <p:cNvPr id="25643" name="直接箭头连接符 2">
            <a:extLst>
              <a:ext uri="{FF2B5EF4-FFF2-40B4-BE49-F238E27FC236}">
                <a16:creationId xmlns:a16="http://schemas.microsoft.com/office/drawing/2014/main" id="{487F704A-E08C-A64E-BAA1-8EB176B739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3186113"/>
            <a:ext cx="12192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AF312F1F-C7B2-C541-976D-E4A0B79E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52E745-7E1C-A746-BDAF-4BF12AE28C44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9">
            <a:extLst>
              <a:ext uri="{FF2B5EF4-FFF2-40B4-BE49-F238E27FC236}">
                <a16:creationId xmlns:a16="http://schemas.microsoft.com/office/drawing/2014/main" id="{AA040557-F062-2241-8C84-86279B6D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25E6F5E3-ECA5-B141-9BB6-583C19BABB13}"/>
              </a:ext>
            </a:extLst>
          </p:cNvPr>
          <p:cNvSpPr/>
          <p:nvPr/>
        </p:nvSpPr>
        <p:spPr>
          <a:xfrm>
            <a:off x="5257800" y="1981200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zh-CN" altLang="zh-CN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3" name="Rectangle 1">
            <a:extLst>
              <a:ext uri="{FF2B5EF4-FFF2-40B4-BE49-F238E27FC236}">
                <a16:creationId xmlns:a16="http://schemas.microsoft.com/office/drawing/2014/main" id="{D2A27093-2091-D544-B622-E29B86A3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%rax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54" name="Rectangle 33">
            <a:extLst>
              <a:ext uri="{FF2B5EF4-FFF2-40B4-BE49-F238E27FC236}">
                <a16:creationId xmlns:a16="http://schemas.microsoft.com/office/drawing/2014/main" id="{F58FFA88-0FBC-D243-8C20-7C8AA5B5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%rdi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55" name="Rectangle 34">
            <a:extLst>
              <a:ext uri="{FF2B5EF4-FFF2-40B4-BE49-F238E27FC236}">
                <a16:creationId xmlns:a16="http://schemas.microsoft.com/office/drawing/2014/main" id="{3AE3B433-9F64-3142-B5DE-FA5F1D41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%rsi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56" name="Rectangle 35">
            <a:extLst>
              <a:ext uri="{FF2B5EF4-FFF2-40B4-BE49-F238E27FC236}">
                <a16:creationId xmlns:a16="http://schemas.microsoft.com/office/drawing/2014/main" id="{BC0727B4-4832-794F-9DDB-4576795F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57" name="Rectangle 36">
            <a:extLst>
              <a:ext uri="{FF2B5EF4-FFF2-40B4-BE49-F238E27FC236}">
                <a16:creationId xmlns:a16="http://schemas.microsoft.com/office/drawing/2014/main" id="{B93A1416-9FB9-7E46-9258-4F75073D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%rax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58" name="Rectangle 37">
            <a:extLst>
              <a:ext uri="{FF2B5EF4-FFF2-40B4-BE49-F238E27FC236}">
                <a16:creationId xmlns:a16="http://schemas.microsoft.com/office/drawing/2014/main" id="{718277AB-E729-0E45-BC6E-E0535AEA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%rdi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59" name="Rectangle 38">
            <a:extLst>
              <a:ext uri="{FF2B5EF4-FFF2-40B4-BE49-F238E27FC236}">
                <a16:creationId xmlns:a16="http://schemas.microsoft.com/office/drawing/2014/main" id="{20663887-84C6-384A-809B-10FAC4770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%rsi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60" name="Rectangle 39">
            <a:extLst>
              <a:ext uri="{FF2B5EF4-FFF2-40B4-BE49-F238E27FC236}">
                <a16:creationId xmlns:a16="http://schemas.microsoft.com/office/drawing/2014/main" id="{978E6C32-4E57-784F-B7F2-128A2941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61" name="Rounded Rectangle 2">
            <a:extLst>
              <a:ext uri="{FF2B5EF4-FFF2-40B4-BE49-F238E27FC236}">
                <a16:creationId xmlns:a16="http://schemas.microsoft.com/office/drawing/2014/main" id="{49086DC8-20C7-C549-8994-BB6E8C0D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984375"/>
            <a:ext cx="803275" cy="2936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s_addr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62" name="Rounded Rectangle 41">
            <a:extLst>
              <a:ext uri="{FF2B5EF4-FFF2-40B4-BE49-F238E27FC236}">
                <a16:creationId xmlns:a16="http://schemas.microsoft.com/office/drawing/2014/main" id="{78B966DB-9686-CF45-9D1E-B38CDF75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2573338"/>
            <a:ext cx="803275" cy="293687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load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63" name="Rounded Rectangle 42">
            <a:extLst>
              <a:ext uri="{FF2B5EF4-FFF2-40B4-BE49-F238E27FC236}">
                <a16:creationId xmlns:a16="http://schemas.microsoft.com/office/drawing/2014/main" id="{74DE9998-04D8-5B4E-8492-07CF037A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3160713"/>
            <a:ext cx="803275" cy="293687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sub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64" name="Rounded Rectangle 44">
            <a:extLst>
              <a:ext uri="{FF2B5EF4-FFF2-40B4-BE49-F238E27FC236}">
                <a16:creationId xmlns:a16="http://schemas.microsoft.com/office/drawing/2014/main" id="{DE12AD02-9569-434F-9FFB-72B9548C4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3457575"/>
            <a:ext cx="803275" cy="2936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jne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27665" name="Straight Arrow Connector 4">
            <a:extLst>
              <a:ext uri="{FF2B5EF4-FFF2-40B4-BE49-F238E27FC236}">
                <a16:creationId xmlns:a16="http://schemas.microsoft.com/office/drawing/2014/main" id="{2389A543-321B-3142-9EE3-7E617B7FA0D0}"/>
              </a:ext>
            </a:extLst>
          </p:cNvPr>
          <p:cNvCxnSpPr>
            <a:cxnSpLocks noChangeShapeType="1"/>
            <a:stCxn id="27653" idx="2"/>
          </p:cNvCxnSpPr>
          <p:nvPr/>
        </p:nvCxnSpPr>
        <p:spPr bwMode="auto">
          <a:xfrm>
            <a:off x="800100" y="1905000"/>
            <a:ext cx="0" cy="5334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Straight Arrow Connector 47">
            <a:extLst>
              <a:ext uri="{FF2B5EF4-FFF2-40B4-BE49-F238E27FC236}">
                <a16:creationId xmlns:a16="http://schemas.microsoft.com/office/drawing/2014/main" id="{160530A2-A356-8248-A058-C38536787CB7}"/>
              </a:ext>
            </a:extLst>
          </p:cNvPr>
          <p:cNvCxnSpPr>
            <a:cxnSpLocks noChangeShapeType="1"/>
            <a:stCxn id="27654" idx="2"/>
            <a:endCxn id="27658" idx="0"/>
          </p:cNvCxnSpPr>
          <p:nvPr/>
        </p:nvCxnSpPr>
        <p:spPr bwMode="auto">
          <a:xfrm>
            <a:off x="1485900" y="1905000"/>
            <a:ext cx="0" cy="22018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Straight Arrow Connector 54">
            <a:extLst>
              <a:ext uri="{FF2B5EF4-FFF2-40B4-BE49-F238E27FC236}">
                <a16:creationId xmlns:a16="http://schemas.microsoft.com/office/drawing/2014/main" id="{B7A895EF-495E-C749-AC43-4B80630B0EDD}"/>
              </a:ext>
            </a:extLst>
          </p:cNvPr>
          <p:cNvCxnSpPr>
            <a:cxnSpLocks noChangeShapeType="1"/>
            <a:stCxn id="27655" idx="2"/>
            <a:endCxn id="27659" idx="0"/>
          </p:cNvCxnSpPr>
          <p:nvPr/>
        </p:nvCxnSpPr>
        <p:spPr bwMode="auto">
          <a:xfrm>
            <a:off x="2171700" y="1905000"/>
            <a:ext cx="0" cy="22018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Straight Arrow Connector 63">
            <a:extLst>
              <a:ext uri="{FF2B5EF4-FFF2-40B4-BE49-F238E27FC236}">
                <a16:creationId xmlns:a16="http://schemas.microsoft.com/office/drawing/2014/main" id="{79F3EEE2-574E-E14C-B152-16AF8C8305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2057400"/>
            <a:ext cx="1828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Straight Arrow Connector 70">
            <a:extLst>
              <a:ext uri="{FF2B5EF4-FFF2-40B4-BE49-F238E27FC236}">
                <a16:creationId xmlns:a16="http://schemas.microsoft.com/office/drawing/2014/main" id="{855EB6BA-E4F2-BD49-A21C-30F642738704}"/>
              </a:ext>
            </a:extLst>
          </p:cNvPr>
          <p:cNvCxnSpPr>
            <a:cxnSpLocks noChangeShapeType="1"/>
            <a:stCxn id="27656" idx="2"/>
          </p:cNvCxnSpPr>
          <p:nvPr/>
        </p:nvCxnSpPr>
        <p:spPr bwMode="auto">
          <a:xfrm>
            <a:off x="2857500" y="1905000"/>
            <a:ext cx="0" cy="133191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Straight Arrow Connector 125">
            <a:extLst>
              <a:ext uri="{FF2B5EF4-FFF2-40B4-BE49-F238E27FC236}">
                <a16:creationId xmlns:a16="http://schemas.microsoft.com/office/drawing/2014/main" id="{D486C76B-752E-AB4D-A69F-A30CD2DB93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2667000"/>
            <a:ext cx="2527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Straight Arrow Connector 126">
            <a:extLst>
              <a:ext uri="{FF2B5EF4-FFF2-40B4-BE49-F238E27FC236}">
                <a16:creationId xmlns:a16="http://schemas.microsoft.com/office/drawing/2014/main" id="{95F79002-90EC-844B-A8EF-B9E287496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3382963"/>
            <a:ext cx="1143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Straight Arrow Connector 130">
            <a:extLst>
              <a:ext uri="{FF2B5EF4-FFF2-40B4-BE49-F238E27FC236}">
                <a16:creationId xmlns:a16="http://schemas.microsoft.com/office/drawing/2014/main" id="{511B64A1-13BC-BF4F-8B2D-39E1F254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3382963"/>
            <a:ext cx="0" cy="7239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21C26E35-4179-9A48-BF26-B18B9A8AD3CA}"/>
              </a:ext>
            </a:extLst>
          </p:cNvPr>
          <p:cNvCxnSpPr>
            <a:stCxn id="27663" idx="3"/>
            <a:endCxn id="27664" idx="3"/>
          </p:cNvCxnSpPr>
          <p:nvPr/>
        </p:nvCxnSpPr>
        <p:spPr bwMode="auto">
          <a:xfrm>
            <a:off x="4816475" y="3308350"/>
            <a:ext cx="12700" cy="296863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4" name="Rounded Rectangle 2">
            <a:extLst>
              <a:ext uri="{FF2B5EF4-FFF2-40B4-BE49-F238E27FC236}">
                <a16:creationId xmlns:a16="http://schemas.microsoft.com/office/drawing/2014/main" id="{51F5D8E4-D7B7-FC44-8CCA-FD9A1115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282825"/>
            <a:ext cx="803275" cy="2936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s_data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7675" name="Rounded Rectangle 41">
            <a:extLst>
              <a:ext uri="{FF2B5EF4-FFF2-40B4-BE49-F238E27FC236}">
                <a16:creationId xmlns:a16="http://schemas.microsoft.com/office/drawing/2014/main" id="{6CC2C9A5-99D8-3D48-8036-0D261B78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2860675"/>
            <a:ext cx="803275" cy="2936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add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85FEC41-AD08-C946-A2D6-4FEA1FEB8555}"/>
              </a:ext>
            </a:extLst>
          </p:cNvPr>
          <p:cNvCxnSpPr>
            <a:stCxn id="27674" idx="3"/>
            <a:endCxn id="27662" idx="3"/>
          </p:cNvCxnSpPr>
          <p:nvPr/>
        </p:nvCxnSpPr>
        <p:spPr bwMode="auto">
          <a:xfrm>
            <a:off x="4803775" y="2430463"/>
            <a:ext cx="12700" cy="290512"/>
          </a:xfrm>
          <a:prstGeom prst="curvedConnector3">
            <a:avLst>
              <a:gd name="adj1" fmla="val 1470150"/>
            </a:avLst>
          </a:prstGeom>
          <a:ln w="254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7" name="Straight Arrow Connector 68">
            <a:extLst>
              <a:ext uri="{FF2B5EF4-FFF2-40B4-BE49-F238E27FC236}">
                <a16:creationId xmlns:a16="http://schemas.microsoft.com/office/drawing/2014/main" id="{913E69DB-B195-854C-AE3C-9E4AF311C2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2971800"/>
            <a:ext cx="32131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Straight Arrow Connector 69">
            <a:extLst>
              <a:ext uri="{FF2B5EF4-FFF2-40B4-BE49-F238E27FC236}">
                <a16:creationId xmlns:a16="http://schemas.microsoft.com/office/drawing/2014/main" id="{88501C50-7207-2A49-BA83-D4D7FA7A99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2743200"/>
            <a:ext cx="32004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Straight Arrow Connector 58">
            <a:extLst>
              <a:ext uri="{FF2B5EF4-FFF2-40B4-BE49-F238E27FC236}">
                <a16:creationId xmlns:a16="http://schemas.microsoft.com/office/drawing/2014/main" id="{3FD962F5-0756-6943-8E53-6EF8A2DB37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2438400"/>
            <a:ext cx="31877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Straight Arrow Connector 58">
            <a:extLst>
              <a:ext uri="{FF2B5EF4-FFF2-40B4-BE49-F238E27FC236}">
                <a16:creationId xmlns:a16="http://schemas.microsoft.com/office/drawing/2014/main" id="{C07D52F6-A019-DF4B-B8E7-D23DBA2937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3236913"/>
            <a:ext cx="1143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67B5230-7159-3C45-B40D-C19165BC0A88}"/>
              </a:ext>
            </a:extLst>
          </p:cNvPr>
          <p:cNvSpPr/>
          <p:nvPr/>
        </p:nvSpPr>
        <p:spPr>
          <a:xfrm>
            <a:off x="5410200" y="2139950"/>
            <a:ext cx="34290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,(%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rsx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1CF4DC2-4FEB-F04A-9274-15BC50738E36}"/>
              </a:ext>
            </a:extLst>
          </p:cNvPr>
          <p:cNvSpPr/>
          <p:nvPr/>
        </p:nvSpPr>
        <p:spPr>
          <a:xfrm>
            <a:off x="5410200" y="28194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$1,%rax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491BCF2-1559-744C-A07C-DB8861783620}"/>
              </a:ext>
            </a:extLst>
          </p:cNvPr>
          <p:cNvSpPr/>
          <p:nvPr/>
        </p:nvSpPr>
        <p:spPr>
          <a:xfrm>
            <a:off x="5410200" y="31115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$1,%rdx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52F6963-56A7-9244-9DB6-8BF1F577B5D9}"/>
              </a:ext>
            </a:extLst>
          </p:cNvPr>
          <p:cNvSpPr/>
          <p:nvPr/>
        </p:nvSpPr>
        <p:spPr>
          <a:xfrm>
            <a:off x="5410200" y="3403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loop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0F13E28-6CBC-484C-AE66-C96DDB5CA7FC}"/>
              </a:ext>
            </a:extLst>
          </p:cNvPr>
          <p:cNvSpPr/>
          <p:nvPr/>
        </p:nvSpPr>
        <p:spPr>
          <a:xfrm>
            <a:off x="5410200" y="2514600"/>
            <a:ext cx="3657600" cy="31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686" name="Straight Arrow Connector 70">
            <a:extLst>
              <a:ext uri="{FF2B5EF4-FFF2-40B4-BE49-F238E27FC236}">
                <a16:creationId xmlns:a16="http://schemas.microsoft.com/office/drawing/2014/main" id="{61F895F6-9A71-7940-A7FC-2A1048112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27432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72FA9AC2-1551-EA4A-BEFC-390E2C0A1329}"/>
              </a:ext>
            </a:extLst>
          </p:cNvPr>
          <p:cNvCxnSpPr/>
          <p:nvPr/>
        </p:nvCxnSpPr>
        <p:spPr bwMode="auto">
          <a:xfrm>
            <a:off x="4791075" y="2122488"/>
            <a:ext cx="12700" cy="292100"/>
          </a:xfrm>
          <a:prstGeom prst="curvedConnector3">
            <a:avLst>
              <a:gd name="adj1" fmla="val 19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0879789A-9951-C84F-97AC-F8F7E2A235A3}"/>
              </a:ext>
            </a:extLst>
          </p:cNvPr>
          <p:cNvCxnSpPr>
            <a:stCxn id="27661" idx="3"/>
            <a:endCxn id="27662" idx="3"/>
          </p:cNvCxnSpPr>
          <p:nvPr/>
        </p:nvCxnSpPr>
        <p:spPr bwMode="auto">
          <a:xfrm>
            <a:off x="4803775" y="2132013"/>
            <a:ext cx="12700" cy="588962"/>
          </a:xfrm>
          <a:prstGeom prst="curvedConnector3">
            <a:avLst>
              <a:gd name="adj1" fmla="val 3189802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89" name="Straight Arrow Connector 69">
            <a:extLst>
              <a:ext uri="{FF2B5EF4-FFF2-40B4-BE49-F238E27FC236}">
                <a16:creationId xmlns:a16="http://schemas.microsoft.com/office/drawing/2014/main" id="{E27CA1D0-4266-5C45-B60A-CA9E9609D4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3048000"/>
            <a:ext cx="32004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0" name="Straight Arrow Connector 70">
            <a:extLst>
              <a:ext uri="{FF2B5EF4-FFF2-40B4-BE49-F238E27FC236}">
                <a16:creationId xmlns:a16="http://schemas.microsoft.com/office/drawing/2014/main" id="{F5F4CFDC-4C80-0A45-AAD2-4337ACA36ACC}"/>
              </a:ext>
            </a:extLst>
          </p:cNvPr>
          <p:cNvCxnSpPr>
            <a:cxnSpLocks noChangeShapeType="1"/>
            <a:endCxn id="27657" idx="0"/>
          </p:cNvCxnSpPr>
          <p:nvPr/>
        </p:nvCxnSpPr>
        <p:spPr bwMode="auto">
          <a:xfrm>
            <a:off x="800100" y="3048000"/>
            <a:ext cx="0" cy="10588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1" name="Rectangle 3">
            <a:extLst>
              <a:ext uri="{FF2B5EF4-FFF2-40B4-BE49-F238E27FC236}">
                <a16:creationId xmlns:a16="http://schemas.microsoft.com/office/drawing/2014/main" id="{D1A306C7-1165-2E4C-910F-EC487C6DA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259263"/>
            <a:ext cx="2949575" cy="19129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solidFill>
                  <a:srgbClr val="00B050"/>
                </a:solidFill>
                <a:latin typeface="Courier New" panose="02070309020205020404" pitchFamily="49" charset="0"/>
              </a:rPr>
              <a:t>//inner-loop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  while (cnt)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 *dest = val;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 	 val = (*src)+1;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 cnt--;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6B24363A-0C76-214F-9C6B-DE1865D5FFAB}"/>
              </a:ext>
            </a:extLst>
          </p:cNvPr>
          <p:cNvSpPr/>
          <p:nvPr/>
        </p:nvSpPr>
        <p:spPr bwMode="auto">
          <a:xfrm>
            <a:off x="5289550" y="2130425"/>
            <a:ext cx="2178050" cy="163671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68AED9BF-5496-DD40-94F5-6C0600D7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BE6E51-8A46-4D4B-872E-3CD9E8198C46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9700" name="Rectangle 29">
            <a:extLst>
              <a:ext uri="{FF2B5EF4-FFF2-40B4-BE49-F238E27FC236}">
                <a16:creationId xmlns:a16="http://schemas.microsoft.com/office/drawing/2014/main" id="{CA613875-EFDB-304F-ABDE-8C72D6F3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cxnSp>
        <p:nvCxnSpPr>
          <p:cNvPr id="29701" name="Straight Arrow Connector 188">
            <a:extLst>
              <a:ext uri="{FF2B5EF4-FFF2-40B4-BE49-F238E27FC236}">
                <a16:creationId xmlns:a16="http://schemas.microsoft.com/office/drawing/2014/main" id="{22E8BB3E-090E-9F44-9727-600631C61C22}"/>
              </a:ext>
            </a:extLst>
          </p:cNvPr>
          <p:cNvCxnSpPr>
            <a:cxnSpLocks noChangeShapeType="1"/>
            <a:stCxn id="29702" idx="2"/>
            <a:endCxn id="29715" idx="0"/>
          </p:cNvCxnSpPr>
          <p:nvPr/>
        </p:nvCxnSpPr>
        <p:spPr bwMode="auto">
          <a:xfrm>
            <a:off x="1746250" y="1965325"/>
            <a:ext cx="0" cy="7143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Rectangle 176">
            <a:extLst>
              <a:ext uri="{FF2B5EF4-FFF2-40B4-BE49-F238E27FC236}">
                <a16:creationId xmlns:a16="http://schemas.microsoft.com/office/drawing/2014/main" id="{0B2BCA15-A12F-9E4A-B768-033F45A2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%rax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03" name="Rectangle 177">
            <a:extLst>
              <a:ext uri="{FF2B5EF4-FFF2-40B4-BE49-F238E27FC236}">
                <a16:creationId xmlns:a16="http://schemas.microsoft.com/office/drawing/2014/main" id="{53B329EC-8C90-294F-B037-CEDD8123D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%rdi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04" name="Rectangle 178">
            <a:extLst>
              <a:ext uri="{FF2B5EF4-FFF2-40B4-BE49-F238E27FC236}">
                <a16:creationId xmlns:a16="http://schemas.microsoft.com/office/drawing/2014/main" id="{D62832F7-16F2-3749-9273-0AAE3477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%rsi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05" name="Rectangle 179">
            <a:extLst>
              <a:ext uri="{FF2B5EF4-FFF2-40B4-BE49-F238E27FC236}">
                <a16:creationId xmlns:a16="http://schemas.microsoft.com/office/drawing/2014/main" id="{2C2DAB4F-D51E-1349-873B-458133D7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06" name="Rectangle 180">
            <a:extLst>
              <a:ext uri="{FF2B5EF4-FFF2-40B4-BE49-F238E27FC236}">
                <a16:creationId xmlns:a16="http://schemas.microsoft.com/office/drawing/2014/main" id="{28B47493-1BCA-4846-87E1-E9D8BC1A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3434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%rax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07" name="Rectangle 181">
            <a:extLst>
              <a:ext uri="{FF2B5EF4-FFF2-40B4-BE49-F238E27FC236}">
                <a16:creationId xmlns:a16="http://schemas.microsoft.com/office/drawing/2014/main" id="{36D34515-BC3C-BE43-BD53-116DD815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434181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08" name="Rounded Rectangle 184">
            <a:extLst>
              <a:ext uri="{FF2B5EF4-FFF2-40B4-BE49-F238E27FC236}">
                <a16:creationId xmlns:a16="http://schemas.microsoft.com/office/drawing/2014/main" id="{11768F04-C4DF-1541-9FD7-3EDC02FBB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3048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sub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09" name="Rounded Rectangle 185">
            <a:extLst>
              <a:ext uri="{FF2B5EF4-FFF2-40B4-BE49-F238E27FC236}">
                <a16:creationId xmlns:a16="http://schemas.microsoft.com/office/drawing/2014/main" id="{8548933B-B012-474C-9F91-7296250E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209800"/>
            <a:ext cx="869950" cy="31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s_addr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10" name="Rounded Rectangle 186">
            <a:extLst>
              <a:ext uri="{FF2B5EF4-FFF2-40B4-BE49-F238E27FC236}">
                <a16:creationId xmlns:a16="http://schemas.microsoft.com/office/drawing/2014/main" id="{CE488BA5-7F6C-A644-B999-C7C99EE4E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3668713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jg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29711" name="Straight Arrow Connector 187">
            <a:extLst>
              <a:ext uri="{FF2B5EF4-FFF2-40B4-BE49-F238E27FC236}">
                <a16:creationId xmlns:a16="http://schemas.microsoft.com/office/drawing/2014/main" id="{50F48098-BDDC-334B-850C-DC96849DB8F4}"/>
              </a:ext>
            </a:extLst>
          </p:cNvPr>
          <p:cNvCxnSpPr>
            <a:cxnSpLocks noChangeShapeType="1"/>
            <a:endCxn id="29706" idx="0"/>
          </p:cNvCxnSpPr>
          <p:nvPr/>
        </p:nvCxnSpPr>
        <p:spPr bwMode="auto">
          <a:xfrm>
            <a:off x="1746250" y="4038600"/>
            <a:ext cx="0" cy="304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Straight Arrow Connector 189">
            <a:extLst>
              <a:ext uri="{FF2B5EF4-FFF2-40B4-BE49-F238E27FC236}">
                <a16:creationId xmlns:a16="http://schemas.microsoft.com/office/drawing/2014/main" id="{8D3C8DB1-0E65-C147-8194-2F73E672DE26}"/>
              </a:ext>
            </a:extLst>
          </p:cNvPr>
          <p:cNvCxnSpPr>
            <a:cxnSpLocks noChangeShapeType="1"/>
            <a:stCxn id="29704" idx="2"/>
            <a:endCxn id="29709" idx="0"/>
          </p:cNvCxnSpPr>
          <p:nvPr/>
        </p:nvCxnSpPr>
        <p:spPr bwMode="auto">
          <a:xfrm>
            <a:off x="3117850" y="1965325"/>
            <a:ext cx="0" cy="2444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Straight Arrow Connector 192">
            <a:extLst>
              <a:ext uri="{FF2B5EF4-FFF2-40B4-BE49-F238E27FC236}">
                <a16:creationId xmlns:a16="http://schemas.microsoft.com/office/drawing/2014/main" id="{2AA868A7-BCB7-234D-9316-DD22C33236B7}"/>
              </a:ext>
            </a:extLst>
          </p:cNvPr>
          <p:cNvCxnSpPr>
            <a:cxnSpLocks noChangeShapeType="1"/>
            <a:stCxn id="29705" idx="2"/>
            <a:endCxn id="29708" idx="0"/>
          </p:cNvCxnSpPr>
          <p:nvPr/>
        </p:nvCxnSpPr>
        <p:spPr bwMode="auto">
          <a:xfrm>
            <a:off x="3803650" y="1965325"/>
            <a:ext cx="0" cy="10826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Straight Arrow Connector 193">
            <a:extLst>
              <a:ext uri="{FF2B5EF4-FFF2-40B4-BE49-F238E27FC236}">
                <a16:creationId xmlns:a16="http://schemas.microsoft.com/office/drawing/2014/main" id="{653B08A7-164A-0741-9DE1-57FE31E6FBCA}"/>
              </a:ext>
            </a:extLst>
          </p:cNvPr>
          <p:cNvCxnSpPr>
            <a:cxnSpLocks noChangeShapeType="1"/>
            <a:stCxn id="29708" idx="2"/>
            <a:endCxn id="29707" idx="0"/>
          </p:cNvCxnSpPr>
          <p:nvPr/>
        </p:nvCxnSpPr>
        <p:spPr bwMode="auto">
          <a:xfrm>
            <a:off x="3803650" y="3340100"/>
            <a:ext cx="0" cy="100171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Rounded Rectangle 182">
            <a:extLst>
              <a:ext uri="{FF2B5EF4-FFF2-40B4-BE49-F238E27FC236}">
                <a16:creationId xmlns:a16="http://schemas.microsoft.com/office/drawing/2014/main" id="{98E424CD-82CD-8E46-A676-A3175DA5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2679700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s_data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16" name="Rounded Rectangle 183">
            <a:extLst>
              <a:ext uri="{FF2B5EF4-FFF2-40B4-BE49-F238E27FC236}">
                <a16:creationId xmlns:a16="http://schemas.microsoft.com/office/drawing/2014/main" id="{0776F984-C05C-F549-8A98-8A64C48F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46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add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29717" name="Straight Arrow Connector 196">
            <a:extLst>
              <a:ext uri="{FF2B5EF4-FFF2-40B4-BE49-F238E27FC236}">
                <a16:creationId xmlns:a16="http://schemas.microsoft.com/office/drawing/2014/main" id="{B38D53C4-B95D-6F4E-8D06-A6AA32331B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467100"/>
            <a:ext cx="0" cy="29845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ounded Rectangle 183">
            <a:extLst>
              <a:ext uri="{FF2B5EF4-FFF2-40B4-BE49-F238E27FC236}">
                <a16:creationId xmlns:a16="http://schemas.microsoft.com/office/drawing/2014/main" id="{CA57D980-B530-D84D-BB2A-471A8F9D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175000"/>
            <a:ext cx="8763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load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29719" name="Straight Arrow Connector 188">
            <a:extLst>
              <a:ext uri="{FF2B5EF4-FFF2-40B4-BE49-F238E27FC236}">
                <a16:creationId xmlns:a16="http://schemas.microsoft.com/office/drawing/2014/main" id="{46690384-8508-9046-8D62-D2D94A29F1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9350" y="1966913"/>
            <a:ext cx="0" cy="122713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0" name="Rectangle 176">
            <a:extLst>
              <a:ext uri="{FF2B5EF4-FFF2-40B4-BE49-F238E27FC236}">
                <a16:creationId xmlns:a16="http://schemas.microsoft.com/office/drawing/2014/main" id="{F4440611-3F91-0943-9C0F-5D46428A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166211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%rax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21" name="Rectangle 179">
            <a:extLst>
              <a:ext uri="{FF2B5EF4-FFF2-40B4-BE49-F238E27FC236}">
                <a16:creationId xmlns:a16="http://schemas.microsoft.com/office/drawing/2014/main" id="{AFD8A920-792D-3F4C-8586-68C621B6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166211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22" name="Rectangle 180">
            <a:extLst>
              <a:ext uri="{FF2B5EF4-FFF2-40B4-BE49-F238E27FC236}">
                <a16:creationId xmlns:a16="http://schemas.microsoft.com/office/drawing/2014/main" id="{73A4A80B-8F1D-084C-B158-53F2E858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9624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%rax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23" name="Rectangle 181">
            <a:extLst>
              <a:ext uri="{FF2B5EF4-FFF2-40B4-BE49-F238E27FC236}">
                <a16:creationId xmlns:a16="http://schemas.microsoft.com/office/drawing/2014/main" id="{FAB3CCF6-B8E3-3441-9866-D91230E0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9624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%rdx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9724" name="Rounded Rectangle 184">
            <a:extLst>
              <a:ext uri="{FF2B5EF4-FFF2-40B4-BE49-F238E27FC236}">
                <a16:creationId xmlns:a16="http://schemas.microsoft.com/office/drawing/2014/main" id="{D9CC225E-027E-B148-8656-4F09F6F32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89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sub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29725" name="Straight Arrow Connector 192">
            <a:extLst>
              <a:ext uri="{FF2B5EF4-FFF2-40B4-BE49-F238E27FC236}">
                <a16:creationId xmlns:a16="http://schemas.microsoft.com/office/drawing/2014/main" id="{E787CD0A-AB9F-C542-B4C5-917FD6E787BE}"/>
              </a:ext>
            </a:extLst>
          </p:cNvPr>
          <p:cNvCxnSpPr>
            <a:cxnSpLocks noChangeShapeType="1"/>
            <a:stCxn id="29721" idx="2"/>
            <a:endCxn id="29724" idx="0"/>
          </p:cNvCxnSpPr>
          <p:nvPr/>
        </p:nvCxnSpPr>
        <p:spPr bwMode="auto">
          <a:xfrm>
            <a:off x="6915150" y="1966913"/>
            <a:ext cx="0" cy="13223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Straight Arrow Connector 193">
            <a:extLst>
              <a:ext uri="{FF2B5EF4-FFF2-40B4-BE49-F238E27FC236}">
                <a16:creationId xmlns:a16="http://schemas.microsoft.com/office/drawing/2014/main" id="{0BBB3F13-E467-2242-9DCC-3FE4E8E2A06D}"/>
              </a:ext>
            </a:extLst>
          </p:cNvPr>
          <p:cNvCxnSpPr>
            <a:cxnSpLocks noChangeShapeType="1"/>
            <a:stCxn id="29724" idx="2"/>
            <a:endCxn id="29723" idx="0"/>
          </p:cNvCxnSpPr>
          <p:nvPr/>
        </p:nvCxnSpPr>
        <p:spPr bwMode="auto">
          <a:xfrm>
            <a:off x="6915150" y="3581400"/>
            <a:ext cx="0" cy="3810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7" name="Rounded Rectangle 183">
            <a:extLst>
              <a:ext uri="{FF2B5EF4-FFF2-40B4-BE49-F238E27FC236}">
                <a16:creationId xmlns:a16="http://schemas.microsoft.com/office/drawing/2014/main" id="{3663E689-374B-B248-8B9E-23FB61EA1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352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add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29728" name="Straight Arrow Connector 195">
            <a:extLst>
              <a:ext uri="{FF2B5EF4-FFF2-40B4-BE49-F238E27FC236}">
                <a16:creationId xmlns:a16="http://schemas.microsoft.com/office/drawing/2014/main" id="{0217512D-5F47-ED4C-A968-6D5E68A6F8CF}"/>
              </a:ext>
            </a:extLst>
          </p:cNvPr>
          <p:cNvCxnSpPr>
            <a:cxnSpLocks noChangeShapeType="1"/>
            <a:endCxn id="29729" idx="0"/>
          </p:cNvCxnSpPr>
          <p:nvPr/>
        </p:nvCxnSpPr>
        <p:spPr bwMode="auto">
          <a:xfrm>
            <a:off x="5810250" y="2554288"/>
            <a:ext cx="0" cy="327025"/>
          </a:xfrm>
          <a:prstGeom prst="straightConnector1">
            <a:avLst/>
          </a:prstGeom>
          <a:noFill/>
          <a:ln w="19050" cmpd="dbl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9" name="Rounded Rectangle 183">
            <a:extLst>
              <a:ext uri="{FF2B5EF4-FFF2-40B4-BE49-F238E27FC236}">
                <a16:creationId xmlns:a16="http://schemas.microsoft.com/office/drawing/2014/main" id="{8929D379-AAF0-424E-A9E1-80CE4FF8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8813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load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29730" name="Elbow Connector 10">
            <a:extLst>
              <a:ext uri="{FF2B5EF4-FFF2-40B4-BE49-F238E27FC236}">
                <a16:creationId xmlns:a16="http://schemas.microsoft.com/office/drawing/2014/main" id="{5D99EBE7-D936-9244-B920-1BFFF800E9F9}"/>
              </a:ext>
            </a:extLst>
          </p:cNvPr>
          <p:cNvCxnSpPr>
            <a:cxnSpLocks noChangeShapeType="1"/>
            <a:stCxn id="29709" idx="1"/>
          </p:cNvCxnSpPr>
          <p:nvPr/>
        </p:nvCxnSpPr>
        <p:spPr bwMode="auto">
          <a:xfrm rot="10800000" flipV="1">
            <a:off x="1962150" y="2366963"/>
            <a:ext cx="720725" cy="312737"/>
          </a:xfrm>
          <a:prstGeom prst="bentConnector3">
            <a:avLst>
              <a:gd name="adj1" fmla="val 99231"/>
            </a:avLst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1" name="Elbow Connector 67">
            <a:extLst>
              <a:ext uri="{FF2B5EF4-FFF2-40B4-BE49-F238E27FC236}">
                <a16:creationId xmlns:a16="http://schemas.microsoft.com/office/drawing/2014/main" id="{203757D3-7993-F04F-8B77-2EDF9C5CFB27}"/>
              </a:ext>
            </a:extLst>
          </p:cNvPr>
          <p:cNvCxnSpPr>
            <a:cxnSpLocks noChangeShapeType="1"/>
            <a:stCxn id="29715" idx="2"/>
            <a:endCxn id="29718" idx="1"/>
          </p:cNvCxnSpPr>
          <p:nvPr/>
        </p:nvCxnSpPr>
        <p:spPr bwMode="auto">
          <a:xfrm rot="16200000" flipH="1">
            <a:off x="1727200" y="2990850"/>
            <a:ext cx="349250" cy="311150"/>
          </a:xfrm>
          <a:prstGeom prst="bentConnector2">
            <a:avLst/>
          </a:prstGeom>
          <a:noFill/>
          <a:ln w="19050" cmpd="dbl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2" name="Elbow Connector 70">
            <a:extLst>
              <a:ext uri="{FF2B5EF4-FFF2-40B4-BE49-F238E27FC236}">
                <a16:creationId xmlns:a16="http://schemas.microsoft.com/office/drawing/2014/main" id="{4A281AEA-1EC3-5942-A223-DD06F9B47D10}"/>
              </a:ext>
            </a:extLst>
          </p:cNvPr>
          <p:cNvCxnSpPr>
            <a:cxnSpLocks noChangeShapeType="1"/>
            <a:stCxn id="29708" idx="1"/>
            <a:endCxn id="29710" idx="0"/>
          </p:cNvCxnSpPr>
          <p:nvPr/>
        </p:nvCxnSpPr>
        <p:spPr bwMode="auto">
          <a:xfrm rot="10800000" flipV="1">
            <a:off x="3143250" y="3194050"/>
            <a:ext cx="298450" cy="474663"/>
          </a:xfrm>
          <a:prstGeom prst="bentConnector2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Straight Arrow Connector 195">
            <a:extLst>
              <a:ext uri="{FF2B5EF4-FFF2-40B4-BE49-F238E27FC236}">
                <a16:creationId xmlns:a16="http://schemas.microsoft.com/office/drawing/2014/main" id="{23476BD0-3388-E445-A2FE-D78B0573FCA3}"/>
              </a:ext>
            </a:extLst>
          </p:cNvPr>
          <p:cNvCxnSpPr>
            <a:cxnSpLocks noChangeShapeType="1"/>
            <a:stCxn id="29720" idx="2"/>
          </p:cNvCxnSpPr>
          <p:nvPr/>
        </p:nvCxnSpPr>
        <p:spPr bwMode="auto">
          <a:xfrm>
            <a:off x="5810250" y="1966913"/>
            <a:ext cx="0" cy="3429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4" name="Straight Arrow Connector 195">
            <a:extLst>
              <a:ext uri="{FF2B5EF4-FFF2-40B4-BE49-F238E27FC236}">
                <a16:creationId xmlns:a16="http://schemas.microsoft.com/office/drawing/2014/main" id="{9C98548B-864A-624D-8A26-1C9DA2BB49C2}"/>
              </a:ext>
            </a:extLst>
          </p:cNvPr>
          <p:cNvCxnSpPr>
            <a:cxnSpLocks noChangeShapeType="1"/>
            <a:stCxn id="29729" idx="2"/>
            <a:endCxn id="29727" idx="0"/>
          </p:cNvCxnSpPr>
          <p:nvPr/>
        </p:nvCxnSpPr>
        <p:spPr bwMode="auto">
          <a:xfrm>
            <a:off x="5810250" y="3173413"/>
            <a:ext cx="0" cy="1793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Straight Arrow Connector 195">
            <a:extLst>
              <a:ext uri="{FF2B5EF4-FFF2-40B4-BE49-F238E27FC236}">
                <a16:creationId xmlns:a16="http://schemas.microsoft.com/office/drawing/2014/main" id="{586FBC66-864F-FB49-949F-E07F0089B049}"/>
              </a:ext>
            </a:extLst>
          </p:cNvPr>
          <p:cNvCxnSpPr>
            <a:cxnSpLocks noChangeShapeType="1"/>
            <a:stCxn id="29727" idx="2"/>
            <a:endCxn id="29722" idx="0"/>
          </p:cNvCxnSpPr>
          <p:nvPr/>
        </p:nvCxnSpPr>
        <p:spPr bwMode="auto">
          <a:xfrm>
            <a:off x="5810250" y="3644900"/>
            <a:ext cx="0" cy="3175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36" name="Group 64">
            <a:extLst>
              <a:ext uri="{FF2B5EF4-FFF2-40B4-BE49-F238E27FC236}">
                <a16:creationId xmlns:a16="http://schemas.microsoft.com/office/drawing/2014/main" id="{AAB5588B-C5C7-AB47-84FB-2245A9BCA19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057400"/>
            <a:ext cx="266700" cy="314325"/>
            <a:chOff x="3556000" y="2322512"/>
            <a:chExt cx="266700" cy="313932"/>
          </a:xfrm>
        </p:grpSpPr>
        <p:sp>
          <p:nvSpPr>
            <p:cNvPr id="29745" name="TextBox 25601">
              <a:extLst>
                <a:ext uri="{FF2B5EF4-FFF2-40B4-BE49-F238E27FC236}">
                  <a16:creationId xmlns:a16="http://schemas.microsoft.com/office/drawing/2014/main" id="{EE9FA81E-6D69-D746-8983-809B97A79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000" y="2322512"/>
              <a:ext cx="26670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46" name="Oval 63">
              <a:extLst>
                <a:ext uri="{FF2B5EF4-FFF2-40B4-BE49-F238E27FC236}">
                  <a16:creationId xmlns:a16="http://schemas.microsoft.com/office/drawing/2014/main" id="{28C520D2-0F97-0143-8487-7C3A03828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332784"/>
              <a:ext cx="241300" cy="258016"/>
            </a:xfrm>
            <a:prstGeom prst="ellips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29737" name="Group 91">
            <a:extLst>
              <a:ext uri="{FF2B5EF4-FFF2-40B4-BE49-F238E27FC236}">
                <a16:creationId xmlns:a16="http://schemas.microsoft.com/office/drawing/2014/main" id="{E5E87091-6E70-9044-AF71-070D4933371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651125"/>
            <a:ext cx="266700" cy="320675"/>
            <a:chOff x="3556000" y="2322512"/>
            <a:chExt cx="266700" cy="320088"/>
          </a:xfrm>
        </p:grpSpPr>
        <p:sp>
          <p:nvSpPr>
            <p:cNvPr id="29743" name="TextBox 92">
              <a:extLst>
                <a:ext uri="{FF2B5EF4-FFF2-40B4-BE49-F238E27FC236}">
                  <a16:creationId xmlns:a16="http://schemas.microsoft.com/office/drawing/2014/main" id="{B269DD8A-08AD-C74C-80ED-81FC4971C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000" y="2322512"/>
              <a:ext cx="266700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2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44" name="Oval 93">
              <a:extLst>
                <a:ext uri="{FF2B5EF4-FFF2-40B4-BE49-F238E27FC236}">
                  <a16:creationId xmlns:a16="http://schemas.microsoft.com/office/drawing/2014/main" id="{9F82F3AB-E991-274A-8EEE-4EB7076C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332784"/>
              <a:ext cx="241300" cy="258016"/>
            </a:xfrm>
            <a:prstGeom prst="ellips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29738" name="Group 94">
            <a:extLst>
              <a:ext uri="{FF2B5EF4-FFF2-40B4-BE49-F238E27FC236}">
                <a16:creationId xmlns:a16="http://schemas.microsoft.com/office/drawing/2014/main" id="{3633C388-8053-0847-9FF2-97F3B47F452C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3124200"/>
            <a:ext cx="266700" cy="320675"/>
            <a:chOff x="3556000" y="2322512"/>
            <a:chExt cx="266700" cy="320088"/>
          </a:xfrm>
        </p:grpSpPr>
        <p:sp>
          <p:nvSpPr>
            <p:cNvPr id="29741" name="TextBox 95">
              <a:extLst>
                <a:ext uri="{FF2B5EF4-FFF2-40B4-BE49-F238E27FC236}">
                  <a16:creationId xmlns:a16="http://schemas.microsoft.com/office/drawing/2014/main" id="{323A4681-327C-9640-9547-58583CE3A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000" y="2322512"/>
              <a:ext cx="266700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3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42" name="Oval 96">
              <a:extLst>
                <a:ext uri="{FF2B5EF4-FFF2-40B4-BE49-F238E27FC236}">
                  <a16:creationId xmlns:a16="http://schemas.microsoft.com/office/drawing/2014/main" id="{27176517-2700-0E49-BE43-6C8C616D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332784"/>
              <a:ext cx="241300" cy="258016"/>
            </a:xfrm>
            <a:prstGeom prst="ellips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cxnSp>
        <p:nvCxnSpPr>
          <p:cNvPr id="29739" name="Straight Arrow Connector 188">
            <a:extLst>
              <a:ext uri="{FF2B5EF4-FFF2-40B4-BE49-F238E27FC236}">
                <a16:creationId xmlns:a16="http://schemas.microsoft.com/office/drawing/2014/main" id="{3F39D864-380E-5B43-852E-0DF1976D3A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74950" y="2524125"/>
            <a:ext cx="0" cy="66992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0" name="Rounded Rectangle 182">
            <a:extLst>
              <a:ext uri="{FF2B5EF4-FFF2-40B4-BE49-F238E27FC236}">
                <a16:creationId xmlns:a16="http://schemas.microsoft.com/office/drawing/2014/main" id="{5C1BD454-A9B0-C448-8F5C-D8DF0278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75" y="2319338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s_data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9">
            <a:extLst>
              <a:ext uri="{FF2B5EF4-FFF2-40B4-BE49-F238E27FC236}">
                <a16:creationId xmlns:a16="http://schemas.microsoft.com/office/drawing/2014/main" id="{2B8E3195-EE25-854C-9E85-7F589F60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3054CD-AF95-9346-AD4A-080C02130423}"/>
              </a:ext>
            </a:extLst>
          </p:cNvPr>
          <p:cNvSpPr/>
          <p:nvPr/>
        </p:nvSpPr>
        <p:spPr bwMode="auto">
          <a:xfrm>
            <a:off x="685800" y="2344738"/>
            <a:ext cx="2178050" cy="163671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1748" name="Rounded Rectangle 184">
            <a:extLst>
              <a:ext uri="{FF2B5EF4-FFF2-40B4-BE49-F238E27FC236}">
                <a16:creationId xmlns:a16="http://schemas.microsoft.com/office/drawing/2014/main" id="{B45F2179-0BAC-1543-8B4B-2962D3C6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35036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sub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48" name="Straight Arrow Connector 192">
            <a:extLst>
              <a:ext uri="{FF2B5EF4-FFF2-40B4-BE49-F238E27FC236}">
                <a16:creationId xmlns:a16="http://schemas.microsoft.com/office/drawing/2014/main" id="{A8C13D00-D03F-5A42-947C-40CB54D585B3}"/>
              </a:ext>
            </a:extLst>
          </p:cNvPr>
          <p:cNvCxnSpPr>
            <a:cxnSpLocks noChangeShapeType="1"/>
            <a:endCxn id="31748" idx="0"/>
          </p:cNvCxnSpPr>
          <p:nvPr/>
        </p:nvCxnSpPr>
        <p:spPr bwMode="auto">
          <a:xfrm>
            <a:off x="2311400" y="2181225"/>
            <a:ext cx="0" cy="13223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3">
            <a:extLst>
              <a:ext uri="{FF2B5EF4-FFF2-40B4-BE49-F238E27FC236}">
                <a16:creationId xmlns:a16="http://schemas.microsoft.com/office/drawing/2014/main" id="{C214F557-B042-6B44-92FC-0E30B9AA75E7}"/>
              </a:ext>
            </a:extLst>
          </p:cNvPr>
          <p:cNvCxnSpPr>
            <a:cxnSpLocks noChangeShapeType="1"/>
            <a:stCxn id="31748" idx="2"/>
          </p:cNvCxnSpPr>
          <p:nvPr/>
        </p:nvCxnSpPr>
        <p:spPr bwMode="auto">
          <a:xfrm>
            <a:off x="2311400" y="3795713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ounded Rectangle 183">
            <a:extLst>
              <a:ext uri="{FF2B5EF4-FFF2-40B4-BE49-F238E27FC236}">
                <a16:creationId xmlns:a16="http://schemas.microsoft.com/office/drawing/2014/main" id="{36962E21-0540-2845-888B-041BD347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5671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add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1752" name="Rounded Rectangle 183">
            <a:extLst>
              <a:ext uri="{FF2B5EF4-FFF2-40B4-BE49-F238E27FC236}">
                <a16:creationId xmlns:a16="http://schemas.microsoft.com/office/drawing/2014/main" id="{E03D6CD6-4D2E-1945-9812-36E5F5ED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0956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load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31753" name="Straight Arrow Connector 195">
            <a:extLst>
              <a:ext uri="{FF2B5EF4-FFF2-40B4-BE49-F238E27FC236}">
                <a16:creationId xmlns:a16="http://schemas.microsoft.com/office/drawing/2014/main" id="{F4A59AAD-79FA-6646-8056-E07983D80A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06500" y="2181225"/>
            <a:ext cx="0" cy="3190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traight Arrow Connector 195">
            <a:extLst>
              <a:ext uri="{FF2B5EF4-FFF2-40B4-BE49-F238E27FC236}">
                <a16:creationId xmlns:a16="http://schemas.microsoft.com/office/drawing/2014/main" id="{C52516A8-DA69-DB4B-B384-99A77A08F142}"/>
              </a:ext>
            </a:extLst>
          </p:cNvPr>
          <p:cNvCxnSpPr>
            <a:cxnSpLocks noChangeShapeType="1"/>
            <a:stCxn id="31752" idx="2"/>
            <a:endCxn id="31751" idx="0"/>
          </p:cNvCxnSpPr>
          <p:nvPr/>
        </p:nvCxnSpPr>
        <p:spPr bwMode="auto">
          <a:xfrm>
            <a:off x="1206500" y="3387725"/>
            <a:ext cx="0" cy="1793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Arrow Connector 195">
            <a:extLst>
              <a:ext uri="{FF2B5EF4-FFF2-40B4-BE49-F238E27FC236}">
                <a16:creationId xmlns:a16="http://schemas.microsoft.com/office/drawing/2014/main" id="{5C0D8DDC-191A-F74E-BA46-53D6F7D3652E}"/>
              </a:ext>
            </a:extLst>
          </p:cNvPr>
          <p:cNvCxnSpPr>
            <a:cxnSpLocks noChangeShapeType="1"/>
            <a:stCxn id="31751" idx="2"/>
          </p:cNvCxnSpPr>
          <p:nvPr/>
        </p:nvCxnSpPr>
        <p:spPr bwMode="auto">
          <a:xfrm>
            <a:off x="1206500" y="3859213"/>
            <a:ext cx="0" cy="3175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AE092E-AF8F-024A-8A43-FD78416CEB78}"/>
              </a:ext>
            </a:extLst>
          </p:cNvPr>
          <p:cNvSpPr/>
          <p:nvPr/>
        </p:nvSpPr>
        <p:spPr bwMode="auto">
          <a:xfrm>
            <a:off x="685800" y="4478338"/>
            <a:ext cx="2178050" cy="163671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1757" name="Rounded Rectangle 184">
            <a:extLst>
              <a:ext uri="{FF2B5EF4-FFF2-40B4-BE49-F238E27FC236}">
                <a16:creationId xmlns:a16="http://schemas.microsoft.com/office/drawing/2014/main" id="{3E32350E-9C39-EE4F-BF6E-AA35BE57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56372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sub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9" name="Straight Arrow Connector 192">
            <a:extLst>
              <a:ext uri="{FF2B5EF4-FFF2-40B4-BE49-F238E27FC236}">
                <a16:creationId xmlns:a16="http://schemas.microsoft.com/office/drawing/2014/main" id="{8905E44B-37C6-A149-8E83-A9C5247C916B}"/>
              </a:ext>
            </a:extLst>
          </p:cNvPr>
          <p:cNvCxnSpPr>
            <a:cxnSpLocks noChangeShapeType="1"/>
            <a:endCxn id="31757" idx="0"/>
          </p:cNvCxnSpPr>
          <p:nvPr/>
        </p:nvCxnSpPr>
        <p:spPr bwMode="auto">
          <a:xfrm>
            <a:off x="2311400" y="4314825"/>
            <a:ext cx="0" cy="13223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3">
            <a:extLst>
              <a:ext uri="{FF2B5EF4-FFF2-40B4-BE49-F238E27FC236}">
                <a16:creationId xmlns:a16="http://schemas.microsoft.com/office/drawing/2014/main" id="{48C1D90A-F9CC-AF4B-AE47-FE345FD28DD8}"/>
              </a:ext>
            </a:extLst>
          </p:cNvPr>
          <p:cNvCxnSpPr>
            <a:cxnSpLocks noChangeShapeType="1"/>
            <a:stCxn id="31757" idx="2"/>
          </p:cNvCxnSpPr>
          <p:nvPr/>
        </p:nvCxnSpPr>
        <p:spPr bwMode="auto">
          <a:xfrm>
            <a:off x="2311400" y="5929313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0" name="Rounded Rectangle 183">
            <a:extLst>
              <a:ext uri="{FF2B5EF4-FFF2-40B4-BE49-F238E27FC236}">
                <a16:creationId xmlns:a16="http://schemas.microsoft.com/office/drawing/2014/main" id="{6DF68884-F1E1-2D48-99ED-7E281B67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57007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add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1761" name="Rounded Rectangle 183">
            <a:extLst>
              <a:ext uri="{FF2B5EF4-FFF2-40B4-BE49-F238E27FC236}">
                <a16:creationId xmlns:a16="http://schemas.microsoft.com/office/drawing/2014/main" id="{C79824EB-8F0C-034D-AEAE-DE621FE2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52292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load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31762" name="Straight Arrow Connector 195">
            <a:extLst>
              <a:ext uri="{FF2B5EF4-FFF2-40B4-BE49-F238E27FC236}">
                <a16:creationId xmlns:a16="http://schemas.microsoft.com/office/drawing/2014/main" id="{E64B1A57-1D2B-3E43-B886-B8440B07E1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06500" y="4314825"/>
            <a:ext cx="0" cy="3190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Straight Arrow Connector 195">
            <a:extLst>
              <a:ext uri="{FF2B5EF4-FFF2-40B4-BE49-F238E27FC236}">
                <a16:creationId xmlns:a16="http://schemas.microsoft.com/office/drawing/2014/main" id="{51FFCD95-35F3-C44B-B700-487B6266A215}"/>
              </a:ext>
            </a:extLst>
          </p:cNvPr>
          <p:cNvCxnSpPr>
            <a:cxnSpLocks noChangeShapeType="1"/>
            <a:stCxn id="31761" idx="2"/>
            <a:endCxn id="31760" idx="0"/>
          </p:cNvCxnSpPr>
          <p:nvPr/>
        </p:nvCxnSpPr>
        <p:spPr bwMode="auto">
          <a:xfrm>
            <a:off x="1206500" y="5521325"/>
            <a:ext cx="0" cy="1793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Straight Arrow Connector 195">
            <a:extLst>
              <a:ext uri="{FF2B5EF4-FFF2-40B4-BE49-F238E27FC236}">
                <a16:creationId xmlns:a16="http://schemas.microsoft.com/office/drawing/2014/main" id="{56E0B127-F5B0-4944-8ACD-582809B189A8}"/>
              </a:ext>
            </a:extLst>
          </p:cNvPr>
          <p:cNvCxnSpPr>
            <a:cxnSpLocks noChangeShapeType="1"/>
            <a:stCxn id="31760" idx="2"/>
          </p:cNvCxnSpPr>
          <p:nvPr/>
        </p:nvCxnSpPr>
        <p:spPr bwMode="auto">
          <a:xfrm>
            <a:off x="1206500" y="5992813"/>
            <a:ext cx="0" cy="3175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CC3FDFD-0B24-2E4D-85F1-351465B1C95B}"/>
              </a:ext>
            </a:extLst>
          </p:cNvPr>
          <p:cNvSpPr/>
          <p:nvPr/>
        </p:nvSpPr>
        <p:spPr bwMode="auto">
          <a:xfrm>
            <a:off x="5667375" y="2359025"/>
            <a:ext cx="2178050" cy="163671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1766" name="Rounded Rectangle 184">
            <a:extLst>
              <a:ext uri="{FF2B5EF4-FFF2-40B4-BE49-F238E27FC236}">
                <a16:creationId xmlns:a16="http://schemas.microsoft.com/office/drawing/2014/main" id="{60C6644F-D8BA-1F49-A6A0-F2C0D27A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35179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sub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31767" name="Straight Arrow Connector 192">
            <a:extLst>
              <a:ext uri="{FF2B5EF4-FFF2-40B4-BE49-F238E27FC236}">
                <a16:creationId xmlns:a16="http://schemas.microsoft.com/office/drawing/2014/main" id="{BDEA0AA9-B5D0-AC4F-BA08-44AC169B25FD}"/>
              </a:ext>
            </a:extLst>
          </p:cNvPr>
          <p:cNvCxnSpPr>
            <a:cxnSpLocks noChangeShapeType="1"/>
            <a:endCxn id="31766" idx="0"/>
          </p:cNvCxnSpPr>
          <p:nvPr/>
        </p:nvCxnSpPr>
        <p:spPr bwMode="auto">
          <a:xfrm>
            <a:off x="7292975" y="2195513"/>
            <a:ext cx="0" cy="13223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Straight Arrow Connector 193">
            <a:extLst>
              <a:ext uri="{FF2B5EF4-FFF2-40B4-BE49-F238E27FC236}">
                <a16:creationId xmlns:a16="http://schemas.microsoft.com/office/drawing/2014/main" id="{AC872C68-7065-4040-9860-5321C9804BA4}"/>
              </a:ext>
            </a:extLst>
          </p:cNvPr>
          <p:cNvCxnSpPr>
            <a:cxnSpLocks noChangeShapeType="1"/>
            <a:stCxn id="31766" idx="2"/>
          </p:cNvCxnSpPr>
          <p:nvPr/>
        </p:nvCxnSpPr>
        <p:spPr bwMode="auto">
          <a:xfrm>
            <a:off x="7292975" y="3810000"/>
            <a:ext cx="0" cy="3810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9" name="Rounded Rectangle 183">
            <a:extLst>
              <a:ext uri="{FF2B5EF4-FFF2-40B4-BE49-F238E27FC236}">
                <a16:creationId xmlns:a16="http://schemas.microsoft.com/office/drawing/2014/main" id="{42C509E7-CB88-8E41-921B-FF0863DEE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3581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add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5" name="Straight Arrow Connector 195">
            <a:extLst>
              <a:ext uri="{FF2B5EF4-FFF2-40B4-BE49-F238E27FC236}">
                <a16:creationId xmlns:a16="http://schemas.microsoft.com/office/drawing/2014/main" id="{F63DECF2-E978-024E-8DAB-2C31D1E79995}"/>
              </a:ext>
            </a:extLst>
          </p:cNvPr>
          <p:cNvCxnSpPr>
            <a:cxnSpLocks noChangeShapeType="1"/>
            <a:endCxn id="31771" idx="0"/>
          </p:cNvCxnSpPr>
          <p:nvPr/>
        </p:nvCxnSpPr>
        <p:spPr bwMode="auto">
          <a:xfrm>
            <a:off x="6188075" y="2806700"/>
            <a:ext cx="0" cy="303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1" name="Rounded Rectangle 183">
            <a:extLst>
              <a:ext uri="{FF2B5EF4-FFF2-40B4-BE49-F238E27FC236}">
                <a16:creationId xmlns:a16="http://schemas.microsoft.com/office/drawing/2014/main" id="{97727DE1-842F-7342-985A-6E072B9CC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31099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load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7" name="Straight Arrow Connector 195">
            <a:extLst>
              <a:ext uri="{FF2B5EF4-FFF2-40B4-BE49-F238E27FC236}">
                <a16:creationId xmlns:a16="http://schemas.microsoft.com/office/drawing/2014/main" id="{10F5531C-5EE5-2C43-97C4-23F0CFA47B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88075" y="2195513"/>
            <a:ext cx="0" cy="3190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5">
            <a:extLst>
              <a:ext uri="{FF2B5EF4-FFF2-40B4-BE49-F238E27FC236}">
                <a16:creationId xmlns:a16="http://schemas.microsoft.com/office/drawing/2014/main" id="{E537766F-05CB-8541-B97F-45A4957436B4}"/>
              </a:ext>
            </a:extLst>
          </p:cNvPr>
          <p:cNvCxnSpPr>
            <a:cxnSpLocks noChangeShapeType="1"/>
            <a:stCxn id="31771" idx="2"/>
            <a:endCxn id="31769" idx="0"/>
          </p:cNvCxnSpPr>
          <p:nvPr/>
        </p:nvCxnSpPr>
        <p:spPr bwMode="auto">
          <a:xfrm>
            <a:off x="6188075" y="3402013"/>
            <a:ext cx="0" cy="1793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5">
            <a:extLst>
              <a:ext uri="{FF2B5EF4-FFF2-40B4-BE49-F238E27FC236}">
                <a16:creationId xmlns:a16="http://schemas.microsoft.com/office/drawing/2014/main" id="{A9C836C3-A07A-E845-A2E6-25205EF0E1AA}"/>
              </a:ext>
            </a:extLst>
          </p:cNvPr>
          <p:cNvCxnSpPr>
            <a:cxnSpLocks noChangeShapeType="1"/>
            <a:stCxn id="31769" idx="2"/>
          </p:cNvCxnSpPr>
          <p:nvPr/>
        </p:nvCxnSpPr>
        <p:spPr bwMode="auto">
          <a:xfrm>
            <a:off x="6188075" y="3873500"/>
            <a:ext cx="0" cy="317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9B18E77-69F9-AD40-B6D6-532AC101368E}"/>
              </a:ext>
            </a:extLst>
          </p:cNvPr>
          <p:cNvSpPr/>
          <p:nvPr/>
        </p:nvSpPr>
        <p:spPr bwMode="auto">
          <a:xfrm>
            <a:off x="5667375" y="4492625"/>
            <a:ext cx="2178050" cy="163671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1776" name="Rounded Rectangle 184">
            <a:extLst>
              <a:ext uri="{FF2B5EF4-FFF2-40B4-BE49-F238E27FC236}">
                <a16:creationId xmlns:a16="http://schemas.microsoft.com/office/drawing/2014/main" id="{EA3AAEF4-6BE0-BF48-960B-0C6A00433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5651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sub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31777" name="Straight Arrow Connector 192">
            <a:extLst>
              <a:ext uri="{FF2B5EF4-FFF2-40B4-BE49-F238E27FC236}">
                <a16:creationId xmlns:a16="http://schemas.microsoft.com/office/drawing/2014/main" id="{93EA9948-7907-6246-A7F9-506CC6ABB133}"/>
              </a:ext>
            </a:extLst>
          </p:cNvPr>
          <p:cNvCxnSpPr>
            <a:cxnSpLocks noChangeShapeType="1"/>
            <a:endCxn id="31776" idx="0"/>
          </p:cNvCxnSpPr>
          <p:nvPr/>
        </p:nvCxnSpPr>
        <p:spPr bwMode="auto">
          <a:xfrm>
            <a:off x="7292975" y="4329113"/>
            <a:ext cx="0" cy="13223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8" name="Straight Arrow Connector 193">
            <a:extLst>
              <a:ext uri="{FF2B5EF4-FFF2-40B4-BE49-F238E27FC236}">
                <a16:creationId xmlns:a16="http://schemas.microsoft.com/office/drawing/2014/main" id="{AD3CFB68-C12A-F44E-8FB7-595C6F12044D}"/>
              </a:ext>
            </a:extLst>
          </p:cNvPr>
          <p:cNvCxnSpPr>
            <a:cxnSpLocks noChangeShapeType="1"/>
            <a:stCxn id="31776" idx="2"/>
          </p:cNvCxnSpPr>
          <p:nvPr/>
        </p:nvCxnSpPr>
        <p:spPr bwMode="auto">
          <a:xfrm>
            <a:off x="7292975" y="5943600"/>
            <a:ext cx="0" cy="3810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9" name="Rounded Rectangle 183">
            <a:extLst>
              <a:ext uri="{FF2B5EF4-FFF2-40B4-BE49-F238E27FC236}">
                <a16:creationId xmlns:a16="http://schemas.microsoft.com/office/drawing/2014/main" id="{7967C1F0-9F34-A140-9891-D8D7AB451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5715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add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8" name="Straight Arrow Connector 195">
            <a:extLst>
              <a:ext uri="{FF2B5EF4-FFF2-40B4-BE49-F238E27FC236}">
                <a16:creationId xmlns:a16="http://schemas.microsoft.com/office/drawing/2014/main" id="{63DE3D88-1C08-7240-B19C-CEB206659A01}"/>
              </a:ext>
            </a:extLst>
          </p:cNvPr>
          <p:cNvCxnSpPr>
            <a:cxnSpLocks noChangeShapeType="1"/>
            <a:endCxn id="31781" idx="0"/>
          </p:cNvCxnSpPr>
          <p:nvPr/>
        </p:nvCxnSpPr>
        <p:spPr bwMode="auto">
          <a:xfrm>
            <a:off x="6188075" y="4940300"/>
            <a:ext cx="0" cy="303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1" name="Rounded Rectangle 183">
            <a:extLst>
              <a:ext uri="{FF2B5EF4-FFF2-40B4-BE49-F238E27FC236}">
                <a16:creationId xmlns:a16="http://schemas.microsoft.com/office/drawing/2014/main" id="{60271C3E-8ED1-7343-A4AE-4D2C6025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52435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load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90" name="Straight Arrow Connector 195">
            <a:extLst>
              <a:ext uri="{FF2B5EF4-FFF2-40B4-BE49-F238E27FC236}">
                <a16:creationId xmlns:a16="http://schemas.microsoft.com/office/drawing/2014/main" id="{0DF5D8EB-0691-4D4E-AB4A-EB2344E344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88075" y="4329113"/>
            <a:ext cx="0" cy="3190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95">
            <a:extLst>
              <a:ext uri="{FF2B5EF4-FFF2-40B4-BE49-F238E27FC236}">
                <a16:creationId xmlns:a16="http://schemas.microsoft.com/office/drawing/2014/main" id="{52153C77-144A-DF44-9B16-FA170767D7B5}"/>
              </a:ext>
            </a:extLst>
          </p:cNvPr>
          <p:cNvCxnSpPr>
            <a:cxnSpLocks noChangeShapeType="1"/>
            <a:stCxn id="31781" idx="2"/>
            <a:endCxn id="31779" idx="0"/>
          </p:cNvCxnSpPr>
          <p:nvPr/>
        </p:nvCxnSpPr>
        <p:spPr bwMode="auto">
          <a:xfrm>
            <a:off x="6188075" y="5535613"/>
            <a:ext cx="0" cy="1793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95">
            <a:extLst>
              <a:ext uri="{FF2B5EF4-FFF2-40B4-BE49-F238E27FC236}">
                <a16:creationId xmlns:a16="http://schemas.microsoft.com/office/drawing/2014/main" id="{0A8319ED-0B69-B64C-9073-D61297EFCBAC}"/>
              </a:ext>
            </a:extLst>
          </p:cNvPr>
          <p:cNvCxnSpPr>
            <a:cxnSpLocks noChangeShapeType="1"/>
            <a:stCxn id="31779" idx="2"/>
          </p:cNvCxnSpPr>
          <p:nvPr/>
        </p:nvCxnSpPr>
        <p:spPr bwMode="auto">
          <a:xfrm>
            <a:off x="6188075" y="6007100"/>
            <a:ext cx="0" cy="317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5" name="TextBox 1">
            <a:extLst>
              <a:ext uri="{FF2B5EF4-FFF2-40B4-BE49-F238E27FC236}">
                <a16:creationId xmlns:a16="http://schemas.microsoft.com/office/drawing/2014/main" id="{EA710C47-679A-0D4C-A08A-B8DA0694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1528763"/>
            <a:ext cx="1466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Example A</a:t>
            </a:r>
            <a:endParaRPr kumimoji="0"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31786" name="TextBox 92">
            <a:extLst>
              <a:ext uri="{FF2B5EF4-FFF2-40B4-BE49-F238E27FC236}">
                <a16:creationId xmlns:a16="http://schemas.microsoft.com/office/drawing/2014/main" id="{DF4B1BEE-6900-004C-8727-05122AD92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1506538"/>
            <a:ext cx="14668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Example B</a:t>
            </a:r>
            <a:endParaRPr kumimoji="0"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31787" name="TextBox 98">
            <a:extLst>
              <a:ext uri="{FF2B5EF4-FFF2-40B4-BE49-F238E27FC236}">
                <a16:creationId xmlns:a16="http://schemas.microsoft.com/office/drawing/2014/main" id="{4BD27AAD-6116-074A-812E-E7A439D5D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1676400"/>
            <a:ext cx="25352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Critical Path</a:t>
            </a:r>
            <a:endParaRPr kumimoji="0" lang="zh-CN" altLang="en-US" sz="1800">
              <a:latin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2A1DFD-AAB3-9147-BDBB-D66ECE7503A0}"/>
              </a:ext>
            </a:extLst>
          </p:cNvPr>
          <p:cNvCxnSpPr/>
          <p:nvPr/>
        </p:nvCxnSpPr>
        <p:spPr bwMode="auto">
          <a:xfrm flipH="1">
            <a:off x="2508250" y="1924050"/>
            <a:ext cx="844550" cy="27146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07FF33-6F98-5A49-BCAC-7E971D337150}"/>
              </a:ext>
            </a:extLst>
          </p:cNvPr>
          <p:cNvCxnSpPr/>
          <p:nvPr/>
        </p:nvCxnSpPr>
        <p:spPr bwMode="auto">
          <a:xfrm>
            <a:off x="5257800" y="2000250"/>
            <a:ext cx="765175" cy="19526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90" name="Group 100">
            <a:extLst>
              <a:ext uri="{FF2B5EF4-FFF2-40B4-BE49-F238E27FC236}">
                <a16:creationId xmlns:a16="http://schemas.microsoft.com/office/drawing/2014/main" id="{703ADABD-2856-A949-95D4-24CAA50DD352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3836988"/>
            <a:ext cx="2806700" cy="923925"/>
            <a:chOff x="990599" y="5410200"/>
            <a:chExt cx="2370788" cy="922735"/>
          </a:xfrm>
        </p:grpSpPr>
        <p:sp>
          <p:nvSpPr>
            <p:cNvPr id="31795" name="TextBox 1">
              <a:extLst>
                <a:ext uri="{FF2B5EF4-FFF2-40B4-BE49-F238E27FC236}">
                  <a16:creationId xmlns:a16="http://schemas.microsoft.com/office/drawing/2014/main" id="{F2667AD6-66C5-2B44-9045-5CB340AB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599" y="5410200"/>
              <a:ext cx="2370788" cy="9227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panose="02070309020205020404" pitchFamily="49" charset="0"/>
                </a:rPr>
                <a:t>Function   bounds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panose="02070309020205020404" pitchFamily="49" charset="0"/>
                </a:rPr>
                <a:t>Example A    1</a:t>
              </a:r>
              <a:endParaRPr kumimoji="0" lang="en-US" altLang="zh-CN" sz="200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panose="02070309020205020404" pitchFamily="49" charset="0"/>
                </a:rPr>
                <a:t>Example B    7</a:t>
              </a:r>
            </a:p>
          </p:txBody>
        </p:sp>
        <p:cxnSp>
          <p:nvCxnSpPr>
            <p:cNvPr id="31796" name="Straight Connector 103">
              <a:extLst>
                <a:ext uri="{FF2B5EF4-FFF2-40B4-BE49-F238E27FC236}">
                  <a16:creationId xmlns:a16="http://schemas.microsoft.com/office/drawing/2014/main" id="{405BD8ED-E44F-B542-B3D0-60B15782FC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6800" y="5715000"/>
              <a:ext cx="2000909" cy="0"/>
            </a:xfrm>
            <a:prstGeom prst="lin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91" name="Rounded Rectangle 182">
            <a:extLst>
              <a:ext uri="{FF2B5EF4-FFF2-40B4-BE49-F238E27FC236}">
                <a16:creationId xmlns:a16="http://schemas.microsoft.com/office/drawing/2014/main" id="{84105DC5-6899-7548-B835-F00E5C69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2514600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s_data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1792" name="Rounded Rectangle 182">
            <a:extLst>
              <a:ext uri="{FF2B5EF4-FFF2-40B4-BE49-F238E27FC236}">
                <a16:creationId xmlns:a16="http://schemas.microsoft.com/office/drawing/2014/main" id="{CC1E504F-BE75-3141-815D-4AFF3645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4614863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s_data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1793" name="Rounded Rectangle 182">
            <a:extLst>
              <a:ext uri="{FF2B5EF4-FFF2-40B4-BE49-F238E27FC236}">
                <a16:creationId xmlns:a16="http://schemas.microsoft.com/office/drawing/2014/main" id="{08EB233C-5BAE-BE42-85FB-ED221396C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633913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s_data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1794" name="Rounded Rectangle 182">
            <a:extLst>
              <a:ext uri="{FF2B5EF4-FFF2-40B4-BE49-F238E27FC236}">
                <a16:creationId xmlns:a16="http://schemas.microsoft.com/office/drawing/2014/main" id="{88A1B914-8622-5F4D-988A-4F94E3B0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497138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s_data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FD799352-E483-3F4A-B33D-211DDA06E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kern="1200" dirty="0">
                <a:ea typeface="宋体" charset="-122"/>
                <a:cs typeface="+mn-cs"/>
              </a:rPr>
              <a:t>Getting High Performance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F60C3977-C366-9841-8FBF-16AB8CF44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Good compiler and flags</a:t>
            </a: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Look carefully at innermost loops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Write compiler-friendly code</a:t>
            </a:r>
          </a:p>
          <a:p>
            <a:pPr lvl="2"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Watch out for optimization blockers: </a:t>
            </a:r>
          </a:p>
          <a:p>
            <a:pPr lvl="3" eaLnBrk="1" hangingPunct="1"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procedure calls &amp; memory references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Tune code for machine</a:t>
            </a:r>
          </a:p>
          <a:p>
            <a:pPr lvl="2"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Exploit instruction-level parallelism</a:t>
            </a:r>
          </a:p>
          <a:p>
            <a:pPr lvl="2"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Avoid unpredictable branches</a:t>
            </a:r>
          </a:p>
          <a:p>
            <a:pPr lvl="2" eaLnBrk="1" hangingPunct="1">
              <a:defRPr/>
            </a:pPr>
            <a:r>
              <a:rPr lang="en-US" altLang="zh-CN" sz="2400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Make code cache friendl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582A19E-05E3-A64D-9963-3C19643115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Performance Tuning</a:t>
            </a:r>
          </a:p>
        </p:txBody>
      </p:sp>
      <p:sp>
        <p:nvSpPr>
          <p:cNvPr id="35843" name="灯片编号占位符 1">
            <a:extLst>
              <a:ext uri="{FF2B5EF4-FFF2-40B4-BE49-F238E27FC236}">
                <a16:creationId xmlns:a16="http://schemas.microsoft.com/office/drawing/2014/main" id="{ABE882F5-9084-A940-800F-E0A5BD0C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B38D5-E32E-8A44-887D-C11C96E4B57F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BF1A180-9A52-D44D-9BC4-70544DDF7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2AFD861-50C8-334A-99AF-C408C5C3D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Tuning Performance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5.14</a:t>
            </a:r>
          </a:p>
        </p:txBody>
      </p:sp>
      <p:sp>
        <p:nvSpPr>
          <p:cNvPr id="37892" name="灯片编号占位符 1">
            <a:extLst>
              <a:ext uri="{FF2B5EF4-FFF2-40B4-BE49-F238E27FC236}">
                <a16:creationId xmlns:a16="http://schemas.microsoft.com/office/drawing/2014/main" id="{14E2C0F2-EA28-BE41-839E-1F2015BA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1EFF8-910A-3E4F-9887-6E046D30204E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8C4FD32-6E40-9D48-BF9E-392F89C6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Program 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C8E6C96-EF05-204A-99BA-7949C0385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Task</a:t>
            </a:r>
          </a:p>
          <a:p>
            <a:pPr lvl="1"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Analyzing the n-gram statistics of a text document</a:t>
            </a:r>
          </a:p>
          <a:p>
            <a:pPr lvl="2"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</a:rPr>
              <a:t>an n-gram is a sequence of n words occurring in a document</a:t>
            </a:r>
          </a:p>
          <a:p>
            <a:pPr lvl="1"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reads a text file, </a:t>
            </a:r>
          </a:p>
          <a:p>
            <a:pPr lvl="1"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creates a table of unique n-grams </a:t>
            </a:r>
          </a:p>
          <a:p>
            <a:pPr lvl="2"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</a:rPr>
              <a:t>specifying how many times each one occurs</a:t>
            </a:r>
          </a:p>
          <a:p>
            <a:pPr lvl="1"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sorts the n-grams in descending order of occurrence</a:t>
            </a:r>
          </a:p>
        </p:txBody>
      </p:sp>
      <p:sp>
        <p:nvSpPr>
          <p:cNvPr id="39940" name="灯片编号占位符 1">
            <a:extLst>
              <a:ext uri="{FF2B5EF4-FFF2-40B4-BE49-F238E27FC236}">
                <a16:creationId xmlns:a16="http://schemas.microsoft.com/office/drawing/2014/main" id="{76D6EC5E-03F3-B243-AEEC-B733AE1F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74D65-C93E-744E-B928-C892B52B8E94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4648AE6-B188-734C-84DD-EE8166543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Program 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9EFAF9A-FE09-3F4B-84E8-47BE7633E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Steps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Convert strings to lowercase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Apply hash function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Read n-grams and insert into hash table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</a:rPr>
              <a:t>Mostly list operations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</a:rPr>
              <a:t>Maintain counter for each unique n-gram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Sort results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Data Set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Collected works of Shakespeare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965,028 total words, 23,706 unique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N=2, called bigrams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363,039 unique bigrams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0" dirty="0">
              <a:latin typeface="Nanum Myeongjo" panose="02020603020101020101" pitchFamily="18" charset="-127"/>
            </a:endParaRPr>
          </a:p>
        </p:txBody>
      </p:sp>
      <p:sp>
        <p:nvSpPr>
          <p:cNvPr id="41988" name="灯片编号占位符 1">
            <a:extLst>
              <a:ext uri="{FF2B5EF4-FFF2-40B4-BE49-F238E27FC236}">
                <a16:creationId xmlns:a16="http://schemas.microsoft.com/office/drawing/2014/main" id="{8DB9429B-ECA0-714C-880F-DE38D398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9728E-488E-2C40-8D63-F31BFA391636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D4EC4045-F2AF-0D47-BB17-243E122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4F1A2-204B-C54F-8075-7BDCCECE31D1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A6253DE-8FF2-0F45-92A2-79F30A6BD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ABBE522-5C3D-8B46-B806-AE68F55C8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Understanding Memory Performance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5.12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477DF39F-0A14-4849-A2E3-ADD515B2B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50292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 = T</a:t>
            </a:r>
            <a:r>
              <a:rPr kumimoji="0"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old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/ </a:t>
            </a:r>
            <a:r>
              <a:rPr kumimoji="0" lang="en-US" altLang="zh-CN" sz="2400" dirty="0" err="1"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 dirty="0" err="1">
                <a:ea typeface="宋体" panose="02010600030101010101" pitchFamily="2" charset="-122"/>
              </a:rPr>
              <a:t>new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1/[</a:t>
            </a:r>
            <a:r>
              <a:rPr kumimoji="0" lang="en-US" altLang="zh-CN" sz="2400" dirty="0">
                <a:ea typeface="宋体" panose="02010600030101010101" pitchFamily="2" charset="-122"/>
              </a:rPr>
              <a:t>(1-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) + /k]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1/</a:t>
            </a:r>
            <a:r>
              <a:rPr kumimoji="0" lang="en-US" altLang="zh-CN" sz="2400" dirty="0">
                <a:ea typeface="宋体" panose="02010600030101010101" pitchFamily="2" charset="-122"/>
              </a:rPr>
              <a:t>(1-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)</a:t>
            </a:r>
          </a:p>
          <a:p>
            <a:pPr>
              <a:buFontTx/>
              <a:buNone/>
              <a:defRPr/>
            </a:pPr>
            <a:endParaRPr kumimoji="0" lang="en-US" altLang="zh-CN" sz="1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old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209.0	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 = </a:t>
            </a:r>
            <a:r>
              <a:rPr kumimoji="0"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en-US" altLang="zh-CN" sz="2400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part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/ T</a:t>
            </a:r>
            <a:r>
              <a:rPr kumimoji="0"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old  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= 203.7 / 209.0 = 0.974</a:t>
            </a:r>
          </a:p>
          <a:p>
            <a:pPr>
              <a:buFontTx/>
              <a:buNone/>
              <a:defRPr/>
            </a:pPr>
            <a:endParaRPr kumimoji="0" lang="en-US" altLang="zh-CN" sz="1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1/</a:t>
            </a:r>
            <a:r>
              <a:rPr kumimoji="0" lang="en-US" altLang="zh-CN" sz="2400" dirty="0">
                <a:ea typeface="宋体" panose="02010600030101010101" pitchFamily="2" charset="-122"/>
              </a:rPr>
              <a:t>(1-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) = 39.0</a:t>
            </a:r>
            <a:endParaRPr kumimoji="0" lang="en-US" altLang="zh-CN" sz="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en-US" altLang="zh-CN" sz="24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old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/ </a:t>
            </a:r>
            <a:r>
              <a:rPr kumimoji="0" lang="en-US" altLang="zh-CN" sz="2400" dirty="0" err="1">
                <a:ea typeface="宋体" panose="02010600030101010101" pitchFamily="2" charset="-122"/>
              </a:rPr>
              <a:t>T</a:t>
            </a:r>
            <a:r>
              <a:rPr kumimoji="0" lang="en-US" altLang="zh-CN" sz="2400" baseline="-25000" dirty="0" err="1">
                <a:ea typeface="宋体" panose="02010600030101010101" pitchFamily="2" charset="-122"/>
              </a:rPr>
              <a:t>new</a:t>
            </a:r>
            <a:r>
              <a:rPr kumimoji="0"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= 209.0 / 5.4 = 38.5</a:t>
            </a:r>
          </a:p>
          <a:p>
            <a:pPr>
              <a:buFontTx/>
              <a:buNone/>
              <a:defRPr/>
            </a:pPr>
            <a:endParaRPr kumimoji="0"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-457200"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Try to optimize </a:t>
            </a:r>
          </a:p>
          <a:p>
            <a:pPr marL="800100" lvl="2" indent="-457200"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the most time-consuming part of a program </a:t>
            </a:r>
          </a:p>
          <a:p>
            <a:pPr marL="800100" lvl="2" indent="-457200"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hottest part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E3BF151A-1AC5-3743-9B69-21A4DE76F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Amdahl’s Law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6" name="灯片编号占位符 1">
            <a:extLst>
              <a:ext uri="{FF2B5EF4-FFF2-40B4-BE49-F238E27FC236}">
                <a16:creationId xmlns:a16="http://schemas.microsoft.com/office/drawing/2014/main" id="{8351FE50-27C3-DF43-94CE-C94F0F50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D5630A-E764-0A4D-BA90-5F84FE7D3A79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D1F57FF9-AEC9-2247-92BD-89698DA7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88C19F-FD82-AC4A-B3B0-3813DA205C31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AE2D7D7-8A56-CE40-AF42-4EFBB8B8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Identify the </a:t>
            </a:r>
            <a:r>
              <a:rPr kumimoji="0" lang="en-US" altLang="zh-CN" b="0" dirty="0">
                <a:latin typeface="Nanum Myeongjo" panose="02020603020101020101" pitchFamily="18" charset="-127"/>
              </a:rPr>
              <a:t>hottest part</a:t>
            </a:r>
            <a:r>
              <a:rPr kumimoji="0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3DB600D-D735-CF47-AD80-5A233871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0" dirty="0">
                <a:latin typeface="Nanum Myeongjo" panose="02020603020101020101" pitchFamily="18" charset="-127"/>
              </a:rPr>
              <a:t>Using a very useful method profiling</a:t>
            </a:r>
          </a:p>
          <a:p>
            <a:pPr lvl="1"/>
            <a:r>
              <a:rPr kumimoji="0" lang="en-US" altLang="zh-CN" sz="2800" b="0" dirty="0">
                <a:latin typeface="Nanum Myeongjo" panose="02020603020101020101" pitchFamily="18" charset="-127"/>
              </a:rPr>
              <a:t>Compile the program correctly</a:t>
            </a:r>
          </a:p>
          <a:p>
            <a:pPr lvl="1"/>
            <a:r>
              <a:rPr kumimoji="0" lang="en-US" altLang="zh-CN" sz="2800" b="0" dirty="0">
                <a:latin typeface="Nanum Myeongjo" panose="02020603020101020101" pitchFamily="18" charset="-127"/>
              </a:rPr>
              <a:t>Run it with typical input data</a:t>
            </a:r>
          </a:p>
          <a:p>
            <a:pPr lvl="1"/>
            <a:r>
              <a:rPr kumimoji="0" lang="en-US" altLang="zh-CN" sz="2800" b="0" dirty="0">
                <a:latin typeface="Nanum Myeongjo" panose="02020603020101020101" pitchFamily="18" charset="-127"/>
              </a:rPr>
              <a:t>Collect information from the result</a:t>
            </a:r>
          </a:p>
          <a:p>
            <a:pPr lvl="1"/>
            <a:r>
              <a:rPr kumimoji="0" lang="en-US" altLang="zh-CN" sz="2800" b="0" dirty="0">
                <a:latin typeface="Nanum Myeongjo" panose="02020603020101020101" pitchFamily="18" charset="-127"/>
              </a:rPr>
              <a:t>Analysis the result</a:t>
            </a:r>
          </a:p>
          <a:p>
            <a:pPr lvl="2"/>
            <a:r>
              <a:rPr kumimoji="0" lang="en-US" altLang="zh-CN" b="0" dirty="0">
                <a:latin typeface="Nanum Myeongjo" panose="02020603020101020101" pitchFamily="18" charset="-127"/>
              </a:rPr>
              <a:t>How much time did execution of a function take?</a:t>
            </a:r>
          </a:p>
          <a:p>
            <a:pPr lvl="2"/>
            <a:r>
              <a:rPr kumimoji="0" lang="en-US" altLang="zh-CN" b="0" dirty="0">
                <a:latin typeface="Nanum Myeongjo" panose="02020603020101020101" pitchFamily="18" charset="-127"/>
              </a:rPr>
              <a:t>How many times was a function called?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BDDA010-AFF5-7849-BAAC-A63598FEE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GPROF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5A0A99A-846C-3044-8A1F-5F92CF264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Step 1:  Instrument the program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gcc</a:t>
            </a:r>
            <a:r>
              <a:rPr lang="zh-CN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Og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–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pg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prog.c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–o prog 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Adds profiling code to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</a:t>
            </a:r>
            <a:r>
              <a:rPr lang="en-US" altLang="zh-CN" sz="2000" dirty="0">
                <a:ea typeface="宋体" panose="02010600030101010101" pitchFamily="2" charset="-122"/>
              </a:rPr>
              <a:t>, that is</a:t>
            </a:r>
            <a:r>
              <a:rPr lang="zh-CN" altLang="en-US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”Instruments”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prog.c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Step 2:  Run the program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$./prog </a:t>
            </a:r>
            <a:r>
              <a:rPr lang="en-US" altLang="zh-CN" sz="2400" b="1" i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file.txt</a:t>
            </a:r>
            <a:endParaRPr lang="en-US" altLang="zh-CN" sz="24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Creates file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gmon.out</a:t>
            </a:r>
            <a:r>
              <a:rPr lang="en-US" altLang="zh-CN" sz="2000" dirty="0">
                <a:ea typeface="宋体" panose="02010600030101010101" pitchFamily="2" charset="-122"/>
              </a:rPr>
              <a:t> containing statistics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Step 3:  Create a report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gprof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prog &gt;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myreport</a:t>
            </a:r>
            <a:endParaRPr lang="en-US" altLang="zh-CN" sz="24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Uses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gmon.out</a:t>
            </a:r>
            <a:r>
              <a:rPr lang="en-US" altLang="zh-CN" sz="2000" dirty="0">
                <a:ea typeface="宋体" panose="02010600030101010101" pitchFamily="2" charset="-122"/>
              </a:rPr>
              <a:t> to create textual report</a:t>
            </a:r>
          </a:p>
          <a:p>
            <a:pPr marL="0" indent="0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Step 4:  Examine the report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$cat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myreport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8132" name="灯片编号占位符 1">
            <a:extLst>
              <a:ext uri="{FF2B5EF4-FFF2-40B4-BE49-F238E27FC236}">
                <a16:creationId xmlns:a16="http://schemas.microsoft.com/office/drawing/2014/main" id="{D7173C9A-8745-644D-BE44-BF508370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7EADF6-003A-7440-B639-22A43A3633A5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DD18287-BA3A-B540-A2E1-FB9B18B4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Examples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9147CFB-10B8-554A-AED8-E8014AE4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 </a:t>
            </a:r>
            <a:endParaRPr kumimoji="0" lang="en-US" altLang="zh-CN" sz="2000" b="0" dirty="0">
              <a:latin typeface="Nanum Myeongjo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latin typeface="Nanum Myeongjo" panose="02020603020101020101" pitchFamily="18" charset="-127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Each line describes one function</a:t>
            </a:r>
            <a:r>
              <a:rPr kumimoji="0" lang="en-US" altLang="zh-CN" sz="1800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name</a:t>
            </a: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name of the function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%time</a:t>
            </a: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percentage of time spent executing this function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cumulative seconds</a:t>
            </a: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[skipping, as this isn’t all that useful]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self seconds</a:t>
            </a: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time spent executing this function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calls</a:t>
            </a: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number of times function was called (excluding recursive)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self s/call</a:t>
            </a: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average time per execution (excluding descendants)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  <a:cs typeface="Times New Roman" panose="02020603050405020304" pitchFamily="18" charset="0"/>
              </a:rPr>
              <a:t>total s/call</a:t>
            </a: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average time per execution (including descendants)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By default, the timings for library functions are not shown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36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2CE717B0-A5A0-D549-99FA-B4C60FF0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447800"/>
            <a:ext cx="7677150" cy="203831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</a:rPr>
              <a:t> </a:t>
            </a:r>
            <a:r>
              <a:rPr kumimoji="0" lang="en-US" altLang="zh-CN" sz="2000" b="0" dirty="0">
                <a:latin typeface="Nanum Myeongjo" panose="02020603020101020101" pitchFamily="18" charset="-127"/>
              </a:rPr>
              <a:t>%      cumulative    self                         self          total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Nanum Myeongjo" panose="02020603020101020101" pitchFamily="18" charset="-127"/>
              </a:rPr>
              <a:t>time    seconds        seconds    calls       s/call        s/call      name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Nanum Myeongjo" panose="02020603020101020101" pitchFamily="18" charset="-127"/>
              </a:rPr>
              <a:t>97.58   203.66         203.66      1            203.66    203.66    </a:t>
            </a:r>
            <a:r>
              <a:rPr kumimoji="0" lang="en-US" altLang="zh-CN" sz="2000" b="0" dirty="0" err="1">
                <a:latin typeface="Nanum Myeongjo" panose="02020603020101020101" pitchFamily="18" charset="-127"/>
              </a:rPr>
              <a:t>sort_words</a:t>
            </a:r>
            <a:endParaRPr kumimoji="0" lang="en-US" altLang="zh-CN" sz="2000" b="0" dirty="0">
              <a:latin typeface="Nanum Myeongjo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Nanum Myeongjo" panose="02020603020101020101" pitchFamily="18" charset="-127"/>
              </a:rPr>
              <a:t>2.32     208.50          4.85         965027   0.00        0.00       </a:t>
            </a:r>
            <a:r>
              <a:rPr kumimoji="0" lang="en-US" altLang="zh-CN" sz="2000" b="0" dirty="0" err="1">
                <a:latin typeface="Nanum Myeongjo" panose="02020603020101020101" pitchFamily="18" charset="-127"/>
              </a:rPr>
              <a:t>find_ele_rec</a:t>
            </a:r>
            <a:endParaRPr kumimoji="0" lang="en-US" altLang="zh-CN" sz="2000" b="0" dirty="0">
              <a:latin typeface="Nanum Myeongjo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Nanum Myeongjo" panose="02020603020101020101" pitchFamily="18" charset="-127"/>
              </a:rPr>
              <a:t>0.14     208.81          0.30     12511031   0.00        0.00       </a:t>
            </a:r>
            <a:r>
              <a:rPr kumimoji="0" lang="en-US" altLang="zh-CN" sz="2000" b="0" dirty="0" err="1">
                <a:latin typeface="Nanum Myeongjo" panose="02020603020101020101" pitchFamily="18" charset="-127"/>
              </a:rPr>
              <a:t>Strlen</a:t>
            </a:r>
            <a:endParaRPr kumimoji="0"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9157" name="灯片编号占位符 1">
            <a:extLst>
              <a:ext uri="{FF2B5EF4-FFF2-40B4-BE49-F238E27FC236}">
                <a16:creationId xmlns:a16="http://schemas.microsoft.com/office/drawing/2014/main" id="{2213FD12-D1A3-094A-BFA1-1F4467FC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52CA3-408B-D441-AB22-30BE3A1CA32A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0F11534-B6E3-884F-80D0-47359B47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How does </a:t>
            </a:r>
            <a:r>
              <a:rPr kumimoji="0" lang="en-US" altLang="zh-CN" b="0" dirty="0" err="1">
                <a:solidFill>
                  <a:schemeClr val="tx2"/>
                </a:solidFill>
                <a:latin typeface="Nanum Myeongjo" panose="02020603020101020101" pitchFamily="18" charset="-127"/>
              </a:rPr>
              <a:t>gprof</a:t>
            </a:r>
            <a:r>
              <a:rPr kumimoji="0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 work?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2E22F98-8AEE-F740-A687-26D77F16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Essentially, by randomly sampling the code as it runs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… and seeing what line is running, &amp; what function it’s in</a:t>
            </a:r>
          </a:p>
          <a:p>
            <a:pPr lvl="1">
              <a:spcBef>
                <a:spcPct val="20000"/>
              </a:spcBef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Interval counting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0" dirty="0">
                <a:latin typeface="Nanum Myeongjo" panose="02020603020101020101" pitchFamily="18" charset="-127"/>
              </a:rPr>
              <a:t>Maintain a counter for each function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0" dirty="0">
                <a:latin typeface="Nanum Myeongjo" panose="02020603020101020101" pitchFamily="18" charset="-127"/>
              </a:rPr>
              <a:t>Record the time spent executing this function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0" dirty="0">
                <a:latin typeface="Nanum Myeongjo" panose="02020603020101020101" pitchFamily="18" charset="-127"/>
              </a:rPr>
              <a:t>Interrupted at regular time (1ms~10ms)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0" dirty="0">
                <a:latin typeface="Nanum Myeongjo" panose="02020603020101020101" pitchFamily="18" charset="-127"/>
              </a:rPr>
              <a:t>Check which function is executing when interrupt occurs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0" dirty="0">
                <a:latin typeface="Nanum Myeongjo" panose="02020603020101020101" pitchFamily="18" charset="-127"/>
              </a:rPr>
              <a:t>Increment the counter for this function</a:t>
            </a:r>
          </a:p>
          <a:p>
            <a:pPr lvl="3">
              <a:spcBef>
                <a:spcPct val="20000"/>
              </a:spcBef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Nanum Myeongjo" panose="02020603020101020101" pitchFamily="18" charset="-127"/>
              </a:rPr>
              <a:t>The calling information is quite reliable</a:t>
            </a:r>
          </a:p>
        </p:txBody>
      </p:sp>
      <p:sp>
        <p:nvSpPr>
          <p:cNvPr id="51204" name="灯片编号占位符 1">
            <a:extLst>
              <a:ext uri="{FF2B5EF4-FFF2-40B4-BE49-F238E27FC236}">
                <a16:creationId xmlns:a16="http://schemas.microsoft.com/office/drawing/2014/main" id="{E1B5AC46-5E5C-A74B-A1B8-7C48C0E3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67F010-AE03-4241-B38F-B13E2DE1B1C2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78EE37AA-24EA-D940-A9FE-A63147BD3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kumimoji="0" lang="en-US" altLang="zh-CN" sz="2400" dirty="0">
                <a:cs typeface="Times New Roman" charset="0"/>
              </a:rPr>
              <a:t>	calling history in the report</a:t>
            </a:r>
          </a:p>
          <a:p>
            <a:pPr>
              <a:defRPr/>
            </a:pPr>
            <a:endParaRPr kumimoji="0" lang="en-US" altLang="zh-CN" sz="2400" dirty="0">
              <a:cs typeface="Times New Roman" charset="0"/>
            </a:endParaRPr>
          </a:p>
          <a:p>
            <a:pPr>
              <a:defRPr/>
            </a:pPr>
            <a:endParaRPr kumimoji="0" lang="en-US" altLang="zh-CN" sz="2400" dirty="0">
              <a:cs typeface="Times New Roman" charset="0"/>
            </a:endParaRPr>
          </a:p>
          <a:p>
            <a:pPr>
              <a:defRPr/>
            </a:pPr>
            <a:endParaRPr kumimoji="0" lang="en-US" altLang="zh-CN" sz="2400" dirty="0">
              <a:cs typeface="Times New Roman" charset="0"/>
            </a:endParaRPr>
          </a:p>
          <a:p>
            <a:pPr>
              <a:defRPr/>
            </a:pPr>
            <a:endParaRPr kumimoji="0" lang="en-US" altLang="zh-CN" sz="2400" dirty="0">
              <a:cs typeface="Times New Roman" charset="0"/>
            </a:endParaRPr>
          </a:p>
          <a:p>
            <a:pPr>
              <a:defRPr/>
            </a:pPr>
            <a:endParaRPr kumimoji="0" lang="en-US" altLang="zh-CN" sz="2400" dirty="0">
              <a:cs typeface="Times New Roman" charset="0"/>
            </a:endParaRPr>
          </a:p>
          <a:p>
            <a:pPr>
              <a:defRPr/>
            </a:pPr>
            <a:endParaRPr kumimoji="0" lang="en-US" altLang="zh-CN" sz="2400" dirty="0">
              <a:cs typeface="Times New Roman" charset="0"/>
            </a:endParaRPr>
          </a:p>
          <a:p>
            <a:pPr marL="0" indent="0">
              <a:buFontTx/>
              <a:buNone/>
              <a:defRPr/>
            </a:pPr>
            <a:endParaRPr kumimoji="0" lang="en-US" altLang="zh-CN" sz="2400" dirty="0">
              <a:cs typeface="Times New Roman" charset="0"/>
            </a:endParaRPr>
          </a:p>
          <a:p>
            <a:pPr>
              <a:spcBef>
                <a:spcPts val="1200"/>
              </a:spcBef>
              <a:defRPr/>
            </a:pPr>
            <a:r>
              <a:rPr kumimoji="0" lang="en-US" altLang="zh-CN" sz="2400" dirty="0">
                <a:cs typeface="Times New Roman" charset="0"/>
              </a:rPr>
              <a:t>Ratio : 158655725/965027 = 164.4</a:t>
            </a:r>
          </a:p>
          <a:p>
            <a:pPr>
              <a:defRPr/>
            </a:pPr>
            <a:r>
              <a:rPr kumimoji="0" lang="en-US" altLang="zh-CN" sz="2400" dirty="0">
                <a:cs typeface="Times New Roman" charset="0"/>
              </a:rPr>
              <a:t>The average length of a list in one hash bucket is 164</a:t>
            </a:r>
          </a:p>
        </p:txBody>
      </p:sp>
      <p:sp>
        <p:nvSpPr>
          <p:cNvPr id="53251" name="Rectangle 4">
            <a:extLst>
              <a:ext uri="{FF2B5EF4-FFF2-40B4-BE49-F238E27FC236}">
                <a16:creationId xmlns:a16="http://schemas.microsoft.com/office/drawing/2014/main" id="{56A01453-8274-0346-99BF-5ADFF8399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7292E0-27F9-3E4D-B38F-67A62099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8175"/>
            <a:ext cx="8229600" cy="533684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index  %   time   	   called		 name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			               158655725		 </a:t>
            </a:r>
            <a:r>
              <a:rPr lang="en-US" altLang="zh-CN" sz="2400" b="0" kern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find_ele_rec</a:t>
            </a: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 [5]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	   	      4.85    0.10    965027/965027        </a:t>
            </a:r>
            <a:r>
              <a:rPr lang="en-US" altLang="zh-CN" sz="2400" b="0" kern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insert_string</a:t>
            </a: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 [4]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[5]     2.4   4.85    0.10    965027+158655725 </a:t>
            </a:r>
            <a:r>
              <a:rPr lang="en-US" altLang="zh-CN" sz="2400" b="0" kern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find_ele_rec</a:t>
            </a:r>
            <a:r>
              <a:rPr lang="en-US" altLang="zh-CN" sz="2400" b="0" kern="0" dirty="0">
                <a:solidFill>
                  <a:srgbClr val="FF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 [5]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                  0.08    0.01    363039/363039 	 </a:t>
            </a:r>
            <a:r>
              <a:rPr lang="en-US" altLang="zh-CN" sz="2400" b="0" kern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save_string</a:t>
            </a: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 [8]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		      0.00    0.01    363039/363039 	 </a:t>
            </a:r>
            <a:r>
              <a:rPr lang="en-US" altLang="zh-CN" sz="2400" b="0" kern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new_ele</a:t>
            </a: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 [12]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 				    158655725 		 </a:t>
            </a:r>
            <a:r>
              <a:rPr lang="en-US" altLang="zh-CN" sz="2400" b="0" kern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find_ele_rec</a:t>
            </a: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0"/>
                <a:cs typeface="Times New Roman" charset="0"/>
              </a:rPr>
              <a:t> [5]</a:t>
            </a:r>
            <a:endParaRPr lang="en-US" altLang="zh-CN" sz="2200" b="0" dirty="0">
              <a:solidFill>
                <a:srgbClr val="FF0000"/>
              </a:solidFill>
              <a:latin typeface="Nanum Myeongjo" panose="02020603020101020101" pitchFamily="18" charset="-127"/>
              <a:ea typeface="宋体" charset="0"/>
              <a:cs typeface="宋体" charset="0"/>
            </a:endParaRPr>
          </a:p>
        </p:txBody>
      </p:sp>
      <p:sp>
        <p:nvSpPr>
          <p:cNvPr id="53253" name="灯片编号占位符 1">
            <a:extLst>
              <a:ext uri="{FF2B5EF4-FFF2-40B4-BE49-F238E27FC236}">
                <a16:creationId xmlns:a16="http://schemas.microsoft.com/office/drawing/2014/main" id="{D4B4713C-0610-B14F-A4D0-CEBDFDB5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0F00C-011C-2243-A46B-288CC1F5B322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32CAD3E-1B04-7E4B-BC6E-322C3E3F8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Performance Tuning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01A3450-4F78-9144-9827-7A6406779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95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Steps to improve execution (time) efficiency: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	(1) Do timing studies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	(2) Identify hot spots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(3) Use a better algorithm or data structure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(4) Tune the code</a:t>
            </a:r>
          </a:p>
        </p:txBody>
      </p:sp>
      <p:sp>
        <p:nvSpPr>
          <p:cNvPr id="55300" name="灯片编号占位符 1">
            <a:extLst>
              <a:ext uri="{FF2B5EF4-FFF2-40B4-BE49-F238E27FC236}">
                <a16:creationId xmlns:a16="http://schemas.microsoft.com/office/drawing/2014/main" id="{B19A22D6-5A92-C646-85E6-2DCB919D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272627-C873-7348-BD18-01D7E6BDC92C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55301" name="Picture 1">
            <a:extLst>
              <a:ext uri="{FF2B5EF4-FFF2-40B4-BE49-F238E27FC236}">
                <a16:creationId xmlns:a16="http://schemas.microsoft.com/office/drawing/2014/main" id="{6F4735F0-459F-F245-AB36-50B3F7C6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11550"/>
            <a:ext cx="84201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2">
            <a:extLst>
              <a:ext uri="{FF2B5EF4-FFF2-40B4-BE49-F238E27FC236}">
                <a16:creationId xmlns:a16="http://schemas.microsoft.com/office/drawing/2014/main" id="{83F898BB-81BF-5A4B-BF1D-F4CA97CA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964238"/>
            <a:ext cx="5486400" cy="1524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55303" name="矩形 8">
            <a:extLst>
              <a:ext uri="{FF2B5EF4-FFF2-40B4-BE49-F238E27FC236}">
                <a16:creationId xmlns:a16="http://schemas.microsoft.com/office/drawing/2014/main" id="{7FABA077-80FC-FD40-978D-C0301D56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6184900"/>
            <a:ext cx="6286500" cy="168275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>
            <a:extLst>
              <a:ext uri="{FF2B5EF4-FFF2-40B4-BE49-F238E27FC236}">
                <a16:creationId xmlns:a16="http://schemas.microsoft.com/office/drawing/2014/main" id="{BE4F9CFC-AEFF-CC4C-82DD-2ED997F9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48" y="812800"/>
            <a:ext cx="381194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Use a Better Algorithm 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A3AA826-CE27-D443-9180-CFD1DD6E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5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–"/>
            </a:pPr>
            <a:r>
              <a:rPr lang="en-US" altLang="zh-CN" b="0" dirty="0">
                <a:latin typeface="Nanum Myeongjo" panose="02020603020101020101" pitchFamily="18" charset="-127"/>
              </a:rPr>
              <a:t>First step: Use more efficient sorting function</a:t>
            </a:r>
          </a:p>
          <a:p>
            <a:pPr eaLnBrk="1" hangingPunct="1">
              <a:buFontTx/>
              <a:buChar char="–"/>
            </a:pPr>
            <a:r>
              <a:rPr lang="en-US" altLang="zh-CN" b="0" dirty="0">
                <a:latin typeface="Nanum Myeongjo" panose="02020603020101020101" pitchFamily="18" charset="-127"/>
              </a:rPr>
              <a:t>Library function </a:t>
            </a:r>
            <a:r>
              <a:rPr lang="en-US" altLang="zh-CN" dirty="0" err="1">
                <a:latin typeface="Courier New" panose="02070309020205020404" pitchFamily="49" charset="0"/>
              </a:rPr>
              <a:t>qsort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77215F36-B400-8844-9EE9-A84E268D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835150"/>
            <a:ext cx="84201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灯片编号占位符 1">
            <a:extLst>
              <a:ext uri="{FF2B5EF4-FFF2-40B4-BE49-F238E27FC236}">
                <a16:creationId xmlns:a16="http://schemas.microsoft.com/office/drawing/2014/main" id="{7C05EDAF-6B98-C343-9678-200C3DDA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77CCB-9CD1-D34C-BF54-2328391FD95A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6326" name="矩形 7">
            <a:extLst>
              <a:ext uri="{FF2B5EF4-FFF2-40B4-BE49-F238E27FC236}">
                <a16:creationId xmlns:a16="http://schemas.microsoft.com/office/drawing/2014/main" id="{4738E3BB-7C09-264F-8483-6C77677C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4283075"/>
            <a:ext cx="4533900" cy="1524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56327" name="矩形 8">
            <a:extLst>
              <a:ext uri="{FF2B5EF4-FFF2-40B4-BE49-F238E27FC236}">
                <a16:creationId xmlns:a16="http://schemas.microsoft.com/office/drawing/2014/main" id="{85CFFAA5-D4BB-2B46-BC5E-118AEBE3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4498975"/>
            <a:ext cx="4987925" cy="166688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E0ED5C5F-6D4F-A841-8255-DD9A4C1F0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81" y="762000"/>
            <a:ext cx="403495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Try Code Optimizations</a:t>
            </a:r>
          </a:p>
        </p:txBody>
      </p:sp>
      <p:pic>
        <p:nvPicPr>
          <p:cNvPr id="58371" name="Picture 1">
            <a:extLst>
              <a:ext uri="{FF2B5EF4-FFF2-40B4-BE49-F238E27FC236}">
                <a16:creationId xmlns:a16="http://schemas.microsoft.com/office/drawing/2014/main" id="{C42D15E9-9709-C448-9237-87D2E8553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57400"/>
            <a:ext cx="86868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灯片编号占位符 1">
            <a:extLst>
              <a:ext uri="{FF2B5EF4-FFF2-40B4-BE49-F238E27FC236}">
                <a16:creationId xmlns:a16="http://schemas.microsoft.com/office/drawing/2014/main" id="{15DDA541-56AD-1247-97CF-8738BF9D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EFF14-D8A1-2044-8ABD-CBA763FBA832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8373" name="矩形 4">
            <a:extLst>
              <a:ext uri="{FF2B5EF4-FFF2-40B4-BE49-F238E27FC236}">
                <a16:creationId xmlns:a16="http://schemas.microsoft.com/office/drawing/2014/main" id="{169B01B4-78C3-4F4F-8880-E33160BC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73313"/>
            <a:ext cx="533400" cy="22098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374" name="矩形 5">
            <a:extLst>
              <a:ext uri="{FF2B5EF4-FFF2-40B4-BE49-F238E27FC236}">
                <a16:creationId xmlns:a16="http://schemas.microsoft.com/office/drawing/2014/main" id="{26E4D0F1-8D38-C143-89A8-099FA329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58375" name="矩形 7">
            <a:extLst>
              <a:ext uri="{FF2B5EF4-FFF2-40B4-BE49-F238E27FC236}">
                <a16:creationId xmlns:a16="http://schemas.microsoft.com/office/drawing/2014/main" id="{B8D72D4F-9481-9A48-96B4-93241BD2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72924B1D-690C-174C-B63D-ACD51984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81" y="762000"/>
            <a:ext cx="403495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Try Code Optimizations</a:t>
            </a:r>
          </a:p>
        </p:txBody>
      </p:sp>
      <p:pic>
        <p:nvPicPr>
          <p:cNvPr id="60419" name="Picture 1">
            <a:extLst>
              <a:ext uri="{FF2B5EF4-FFF2-40B4-BE49-F238E27FC236}">
                <a16:creationId xmlns:a16="http://schemas.microsoft.com/office/drawing/2014/main" id="{543F6CBF-DB32-034F-834C-310EAF28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57400"/>
            <a:ext cx="86868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灯片编号占位符 1">
            <a:extLst>
              <a:ext uri="{FF2B5EF4-FFF2-40B4-BE49-F238E27FC236}">
                <a16:creationId xmlns:a16="http://schemas.microsoft.com/office/drawing/2014/main" id="{7F03928D-5ED4-D642-9310-15FCB1ED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37F32-056F-ED41-9FCD-0301A5312AE3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0421" name="矩形 4">
            <a:extLst>
              <a:ext uri="{FF2B5EF4-FFF2-40B4-BE49-F238E27FC236}">
                <a16:creationId xmlns:a16="http://schemas.microsoft.com/office/drawing/2014/main" id="{59E15D23-E548-1242-A000-FB5FA57F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198688"/>
            <a:ext cx="533400" cy="23622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0422" name="矩形 5">
            <a:extLst>
              <a:ext uri="{FF2B5EF4-FFF2-40B4-BE49-F238E27FC236}">
                <a16:creationId xmlns:a16="http://schemas.microsoft.com/office/drawing/2014/main" id="{3B8E9936-DC26-7640-8C32-26B5E496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60423" name="矩形 7">
            <a:extLst>
              <a:ext uri="{FF2B5EF4-FFF2-40B4-BE49-F238E27FC236}">
                <a16:creationId xmlns:a16="http://schemas.microsoft.com/office/drawing/2014/main" id="{EE10BEF4-E2AE-8E40-AB4C-6332A1420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">
            <a:extLst>
              <a:ext uri="{FF2B5EF4-FFF2-40B4-BE49-F238E27FC236}">
                <a16:creationId xmlns:a16="http://schemas.microsoft.com/office/drawing/2014/main" id="{F7372855-95A5-4048-8291-B75F67C4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4290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800" i="1" dirty="0">
                <a:solidFill>
                  <a:srgbClr val="7030A0"/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A98BC56B-E0FA-4041-85EF-237377E8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defRPr/>
            </a:pPr>
            <a:r>
              <a:rPr lang="en-US" sz="1800" dirty="0">
                <a:latin typeface="Calibri" pitchFamily="34" charset="0"/>
              </a:rPr>
              <a:t>Functional</a:t>
            </a:r>
          </a:p>
          <a:p>
            <a:pPr algn="r" eaLnBrk="1" hangingPunct="1">
              <a:defRPr/>
            </a:pPr>
            <a:r>
              <a:rPr lang="en-US" sz="1800" dirty="0">
                <a:latin typeface="Calibri" pitchFamily="34" charset="0"/>
              </a:rPr>
              <a:t>Units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3C456EFE-C4A4-9B41-A5BA-417F27C18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157288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sz="2800" i="1" dirty="0">
                <a:solidFill>
                  <a:srgbClr val="7030A0"/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35E453BF-050B-B240-AEC8-DA4038CA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Branch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8C33E552-20C7-E243-BD80-789359D63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962400"/>
            <a:ext cx="1109662" cy="45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Arithmetic</a:t>
            </a:r>
            <a:b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operations</a:t>
            </a:r>
          </a:p>
        </p:txBody>
      </p:sp>
      <p:sp>
        <p:nvSpPr>
          <p:cNvPr id="9223" name="Rectangle 9">
            <a:extLst>
              <a:ext uri="{FF2B5EF4-FFF2-40B4-BE49-F238E27FC236}">
                <a16:creationId xmlns:a16="http://schemas.microsoft.com/office/drawing/2014/main" id="{F558E1AF-0EE9-CD45-BF27-A066D322D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962400"/>
            <a:ext cx="676275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Load</a:t>
            </a:r>
          </a:p>
        </p:txBody>
      </p:sp>
      <p:sp>
        <p:nvSpPr>
          <p:cNvPr id="9224" name="Rectangle 10">
            <a:extLst>
              <a:ext uri="{FF2B5EF4-FFF2-40B4-BE49-F238E27FC236}">
                <a16:creationId xmlns:a16="http://schemas.microsoft.com/office/drawing/2014/main" id="{1C786038-23D2-A846-B591-B32871F5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962400"/>
            <a:ext cx="676275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9225" name="Rectangle 11">
            <a:extLst>
              <a:ext uri="{FF2B5EF4-FFF2-40B4-BE49-F238E27FC236}">
                <a16:creationId xmlns:a16="http://schemas.microsoft.com/office/drawing/2014/main" id="{F04C2BFA-E260-D749-A1F0-7A07E631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1600200"/>
            <a:ext cx="1303337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Cache</a:t>
            </a:r>
          </a:p>
        </p:txBody>
      </p:sp>
      <p:sp>
        <p:nvSpPr>
          <p:cNvPr id="9226" name="Rectangle 12">
            <a:extLst>
              <a:ext uri="{FF2B5EF4-FFF2-40B4-BE49-F238E27FC236}">
                <a16:creationId xmlns:a16="http://schemas.microsoft.com/office/drawing/2014/main" id="{48549690-27A8-1245-91CB-5193E700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Cache</a:t>
            </a:r>
          </a:p>
        </p:txBody>
      </p:sp>
      <p:sp>
        <p:nvSpPr>
          <p:cNvPr id="9227" name="Rectangle 13">
            <a:extLst>
              <a:ext uri="{FF2B5EF4-FFF2-40B4-BE49-F238E27FC236}">
                <a16:creationId xmlns:a16="http://schemas.microsoft.com/office/drawing/2014/main" id="{CC9DEBF7-E4AC-B641-BB45-360611A5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1600200"/>
            <a:ext cx="1157288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Control</a:t>
            </a:r>
          </a:p>
        </p:txBody>
      </p:sp>
      <p:sp>
        <p:nvSpPr>
          <p:cNvPr id="9228" name="Rectangle 14">
            <a:extLst>
              <a:ext uri="{FF2B5EF4-FFF2-40B4-BE49-F238E27FC236}">
                <a16:creationId xmlns:a16="http://schemas.microsoft.com/office/drawing/2014/main" id="{F6A95C92-2FBA-DC46-9D78-1F9CE714D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2209800"/>
            <a:ext cx="1157288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Decode</a:t>
            </a:r>
          </a:p>
        </p:txBody>
      </p:sp>
      <p:sp>
        <p:nvSpPr>
          <p:cNvPr id="9229" name="Line 15">
            <a:extLst>
              <a:ext uri="{FF2B5EF4-FFF2-40B4-BE49-F238E27FC236}">
                <a16:creationId xmlns:a16="http://schemas.microsoft.com/office/drawing/2014/main" id="{23909BA8-A0E1-7446-83EC-40EAC2161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1871663"/>
            <a:ext cx="1254125" cy="1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Line 16">
            <a:extLst>
              <a:ext uri="{FF2B5EF4-FFF2-40B4-BE49-F238E27FC236}">
                <a16:creationId xmlns:a16="http://schemas.microsoft.com/office/drawing/2014/main" id="{7529F61A-3914-AF47-A03B-09A6FAA33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2473325"/>
            <a:ext cx="12223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Line 17">
            <a:extLst>
              <a:ext uri="{FF2B5EF4-FFF2-40B4-BE49-F238E27FC236}">
                <a16:creationId xmlns:a16="http://schemas.microsoft.com/office/drawing/2014/main" id="{A76584EA-77E9-0A43-A9DE-5FE1324AF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2743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2" name="Freeform 18">
            <a:extLst>
              <a:ext uri="{FF2B5EF4-FFF2-40B4-BE49-F238E27FC236}">
                <a16:creationId xmlns:a16="http://schemas.microsoft.com/office/drawing/2014/main" id="{089ADAAA-A328-9445-B20A-6231C561D37F}"/>
              </a:ext>
            </a:extLst>
          </p:cNvPr>
          <p:cNvSpPr>
            <a:spLocks/>
          </p:cNvSpPr>
          <p:nvPr/>
        </p:nvSpPr>
        <p:spPr bwMode="auto">
          <a:xfrm flipH="1">
            <a:off x="2312988" y="16764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9">
            <a:extLst>
              <a:ext uri="{FF2B5EF4-FFF2-40B4-BE49-F238E27FC236}">
                <a16:creationId xmlns:a16="http://schemas.microsoft.com/office/drawing/2014/main" id="{4E3C4AEB-4B2D-434F-A82D-47AC01D4CC4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6252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4" name="Line 20">
            <a:extLst>
              <a:ext uri="{FF2B5EF4-FFF2-40B4-BE49-F238E27FC236}">
                <a16:creationId xmlns:a16="http://schemas.microsoft.com/office/drawing/2014/main" id="{31A129EC-02DA-614E-B7C7-55F6693BB07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53038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5" name="Line 21">
            <a:extLst>
              <a:ext uri="{FF2B5EF4-FFF2-40B4-BE49-F238E27FC236}">
                <a16:creationId xmlns:a16="http://schemas.microsoft.com/office/drawing/2014/main" id="{D49EA05E-1A69-C14D-A370-6FD094F01B8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4050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6" name="Line 22">
            <a:extLst>
              <a:ext uri="{FF2B5EF4-FFF2-40B4-BE49-F238E27FC236}">
                <a16:creationId xmlns:a16="http://schemas.microsoft.com/office/drawing/2014/main" id="{E002D88C-0607-6945-B277-A3422EDC64C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7" name="Text Box 23">
            <a:extLst>
              <a:ext uri="{FF2B5EF4-FFF2-40B4-BE49-F238E27FC236}">
                <a16:creationId xmlns:a16="http://schemas.microsoft.com/office/drawing/2014/main" id="{D9F13732-5A8F-D949-B1EF-51A550E17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1597025"/>
            <a:ext cx="94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9238" name="Text Box 24">
            <a:extLst>
              <a:ext uri="{FF2B5EF4-FFF2-40B4-BE49-F238E27FC236}">
                <a16:creationId xmlns:a16="http://schemas.microsoft.com/office/drawing/2014/main" id="{2ACAF13D-F69E-E24D-8C25-C989C208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2144713"/>
            <a:ext cx="1314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Instructions</a:t>
            </a:r>
          </a:p>
        </p:txBody>
      </p:sp>
      <p:sp>
        <p:nvSpPr>
          <p:cNvPr id="9239" name="Text Box 25">
            <a:extLst>
              <a:ext uri="{FF2B5EF4-FFF2-40B4-BE49-F238E27FC236}">
                <a16:creationId xmlns:a16="http://schemas.microsoft.com/office/drawing/2014/main" id="{8483113C-AE84-5140-92F3-96C62F41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2740025"/>
            <a:ext cx="1243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Operations</a:t>
            </a:r>
          </a:p>
        </p:txBody>
      </p:sp>
      <p:sp>
        <p:nvSpPr>
          <p:cNvPr id="9240" name="Text Box 26">
            <a:extLst>
              <a:ext uri="{FF2B5EF4-FFF2-40B4-BE49-F238E27FC236}">
                <a16:creationId xmlns:a16="http://schemas.microsoft.com/office/drawing/2014/main" id="{AB856573-63B1-7644-BF7C-0169B69E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89275"/>
            <a:ext cx="160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Prediction OK?</a:t>
            </a:r>
          </a:p>
        </p:txBody>
      </p:sp>
      <p:sp>
        <p:nvSpPr>
          <p:cNvPr id="9241" name="Text Box 27">
            <a:extLst>
              <a:ext uri="{FF2B5EF4-FFF2-40B4-BE49-F238E27FC236}">
                <a16:creationId xmlns:a16="http://schemas.microsoft.com/office/drawing/2014/main" id="{36801A58-C3BC-E945-B592-59B3453B2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5164138"/>
            <a:ext cx="58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9242" name="Text Box 28">
            <a:extLst>
              <a:ext uri="{FF2B5EF4-FFF2-40B4-BE49-F238E27FC236}">
                <a16:creationId xmlns:a16="http://schemas.microsoft.com/office/drawing/2014/main" id="{2941A25C-6931-C74E-BA39-2F1231888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5181600"/>
            <a:ext cx="58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9243" name="Text Box 29">
            <a:extLst>
              <a:ext uri="{FF2B5EF4-FFF2-40B4-BE49-F238E27FC236}">
                <a16:creationId xmlns:a16="http://schemas.microsoft.com/office/drawing/2014/main" id="{89322084-9BFB-1E46-8985-2F5D85C9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4935538"/>
            <a:ext cx="641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Addr.</a:t>
            </a:r>
          </a:p>
        </p:txBody>
      </p:sp>
      <p:sp>
        <p:nvSpPr>
          <p:cNvPr id="9244" name="Text Box 30">
            <a:extLst>
              <a:ext uri="{FF2B5EF4-FFF2-40B4-BE49-F238E27FC236}">
                <a16:creationId xmlns:a16="http://schemas.microsoft.com/office/drawing/2014/main" id="{203708E7-6D8D-8A45-B140-EBC425E1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935538"/>
            <a:ext cx="641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Addr.</a:t>
            </a:r>
          </a:p>
        </p:txBody>
      </p:sp>
      <p:sp>
        <p:nvSpPr>
          <p:cNvPr id="9245" name="Line 31">
            <a:extLst>
              <a:ext uri="{FF2B5EF4-FFF2-40B4-BE49-F238E27FC236}">
                <a16:creationId xmlns:a16="http://schemas.microsoft.com/office/drawing/2014/main" id="{5E980709-4177-7742-8120-CC1A65079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6" name="Line 33">
            <a:extLst>
              <a:ext uri="{FF2B5EF4-FFF2-40B4-BE49-F238E27FC236}">
                <a16:creationId xmlns:a16="http://schemas.microsoft.com/office/drawing/2014/main" id="{16BCEB9E-F5F6-A043-9338-4C35BD916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7" name="Line 34">
            <a:extLst>
              <a:ext uri="{FF2B5EF4-FFF2-40B4-BE49-F238E27FC236}">
                <a16:creationId xmlns:a16="http://schemas.microsoft.com/office/drawing/2014/main" id="{739A6D8E-B697-2E41-94F8-01C9C7FFB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8" name="Line 35">
            <a:extLst>
              <a:ext uri="{FF2B5EF4-FFF2-40B4-BE49-F238E27FC236}">
                <a16:creationId xmlns:a16="http://schemas.microsoft.com/office/drawing/2014/main" id="{77F9F407-91F9-F34E-827D-09EE87E7A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9" name="Line 36">
            <a:extLst>
              <a:ext uri="{FF2B5EF4-FFF2-40B4-BE49-F238E27FC236}">
                <a16:creationId xmlns:a16="http://schemas.microsoft.com/office/drawing/2014/main" id="{29C9F51A-3ABC-0B4F-9798-E49441F8F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0" name="Rectangle 37">
            <a:extLst>
              <a:ext uri="{FF2B5EF4-FFF2-40B4-BE49-F238E27FC236}">
                <a16:creationId xmlns:a16="http://schemas.microsoft.com/office/drawing/2014/main" id="{BADBE693-9444-FE49-B0EA-F7835E40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Arithmetic</a:t>
            </a:r>
            <a:b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operations</a:t>
            </a:r>
          </a:p>
        </p:txBody>
      </p:sp>
      <p:sp>
        <p:nvSpPr>
          <p:cNvPr id="9251" name="Line 38">
            <a:extLst>
              <a:ext uri="{FF2B5EF4-FFF2-40B4-BE49-F238E27FC236}">
                <a16:creationId xmlns:a16="http://schemas.microsoft.com/office/drawing/2014/main" id="{52006BE9-BB07-094F-99AA-3276BC471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2" name="Line 39">
            <a:extLst>
              <a:ext uri="{FF2B5EF4-FFF2-40B4-BE49-F238E27FC236}">
                <a16:creationId xmlns:a16="http://schemas.microsoft.com/office/drawing/2014/main" id="{0F17BDC2-53B5-114C-AA49-2F2687BD9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4800600"/>
            <a:ext cx="521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253" name="Group 40">
            <a:extLst>
              <a:ext uri="{FF2B5EF4-FFF2-40B4-BE49-F238E27FC236}">
                <a16:creationId xmlns:a16="http://schemas.microsoft.com/office/drawing/2014/main" id="{8B25769C-6F56-2B4D-936C-205DDB4E9F4B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9262" name="Line 41">
              <a:extLst>
                <a:ext uri="{FF2B5EF4-FFF2-40B4-BE49-F238E27FC236}">
                  <a16:creationId xmlns:a16="http://schemas.microsoft.com/office/drawing/2014/main" id="{946C7C33-9EBD-9E4F-A023-AC0115BB4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3" name="Line 42">
              <a:extLst>
                <a:ext uri="{FF2B5EF4-FFF2-40B4-BE49-F238E27FC236}">
                  <a16:creationId xmlns:a16="http://schemas.microsoft.com/office/drawing/2014/main" id="{F8C83DDC-822C-7C4F-AB6E-9B3E6AC4F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4" name="Line 44">
              <a:extLst>
                <a:ext uri="{FF2B5EF4-FFF2-40B4-BE49-F238E27FC236}">
                  <a16:creationId xmlns:a16="http://schemas.microsoft.com/office/drawing/2014/main" id="{ACB18C5E-3865-3949-A19E-C315454A4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5" name="Line 45">
              <a:extLst>
                <a:ext uri="{FF2B5EF4-FFF2-40B4-BE49-F238E27FC236}">
                  <a16:creationId xmlns:a16="http://schemas.microsoft.com/office/drawing/2014/main" id="{4B216D87-4B51-DD4D-908B-8C9DEA99A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6" name="Line 46">
              <a:extLst>
                <a:ext uri="{FF2B5EF4-FFF2-40B4-BE49-F238E27FC236}">
                  <a16:creationId xmlns:a16="http://schemas.microsoft.com/office/drawing/2014/main" id="{9912AF81-83D9-7848-B391-C05428626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54" name="Rectangle 47">
            <a:extLst>
              <a:ext uri="{FF2B5EF4-FFF2-40B4-BE49-F238E27FC236}">
                <a16:creationId xmlns:a16="http://schemas.microsoft.com/office/drawing/2014/main" id="{6AED24A7-CC25-0743-9397-A8BBBAD2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752975"/>
            <a:ext cx="1887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Operation Results</a:t>
            </a:r>
          </a:p>
        </p:txBody>
      </p:sp>
      <p:sp>
        <p:nvSpPr>
          <p:cNvPr id="9255" name="Rectangle 48">
            <a:extLst>
              <a:ext uri="{FF2B5EF4-FFF2-40B4-BE49-F238E27FC236}">
                <a16:creationId xmlns:a16="http://schemas.microsoft.com/office/drawing/2014/main" id="{71DE5181-C5F1-EB41-ACFD-A7B3A9AE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1752600"/>
            <a:ext cx="1157287" cy="990600"/>
          </a:xfrm>
          <a:prstGeom prst="rect">
            <a:avLst/>
          </a:prstGeom>
          <a:solidFill>
            <a:srgbClr val="0033CC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Unit</a:t>
            </a:r>
          </a:p>
        </p:txBody>
      </p:sp>
      <p:sp>
        <p:nvSpPr>
          <p:cNvPr id="9256" name="Rectangle 49">
            <a:extLst>
              <a:ext uri="{FF2B5EF4-FFF2-40B4-BE49-F238E27FC236}">
                <a16:creationId xmlns:a16="http://schemas.microsoft.com/office/drawing/2014/main" id="{DE2B0D72-2334-F540-84AE-7524EA651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2286000"/>
            <a:ext cx="769937" cy="457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9257" name="Line 50">
            <a:extLst>
              <a:ext uri="{FF2B5EF4-FFF2-40B4-BE49-F238E27FC236}">
                <a16:creationId xmlns:a16="http://schemas.microsoft.com/office/drawing/2014/main" id="{73D1D10D-625D-9540-ACC7-48EF7CEE0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2133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8" name="Freeform 51">
            <a:extLst>
              <a:ext uri="{FF2B5EF4-FFF2-40B4-BE49-F238E27FC236}">
                <a16:creationId xmlns:a16="http://schemas.microsoft.com/office/drawing/2014/main" id="{AFED39AE-DB1F-924F-BCA3-28FC77963F1D}"/>
              </a:ext>
            </a:extLst>
          </p:cNvPr>
          <p:cNvSpPr>
            <a:spLocks/>
          </p:cNvSpPr>
          <p:nvPr/>
        </p:nvSpPr>
        <p:spPr bwMode="auto">
          <a:xfrm flipH="1">
            <a:off x="1905000" y="2590800"/>
            <a:ext cx="890588" cy="22098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9" name="Text Box 52">
            <a:extLst>
              <a:ext uri="{FF2B5EF4-FFF2-40B4-BE49-F238E27FC236}">
                <a16:creationId xmlns:a16="http://schemas.microsoft.com/office/drawing/2014/main" id="{87F1E639-70FD-AB4D-99A0-D16A0E5F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3082925"/>
            <a:ext cx="180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Register Updates</a:t>
            </a:r>
          </a:p>
        </p:txBody>
      </p:sp>
      <p:sp>
        <p:nvSpPr>
          <p:cNvPr id="9260" name="Line 53">
            <a:extLst>
              <a:ext uri="{FF2B5EF4-FFF2-40B4-BE49-F238E27FC236}">
                <a16:creationId xmlns:a16="http://schemas.microsoft.com/office/drawing/2014/main" id="{4FAB530C-B2C6-BD46-BAC3-2FBF00598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24384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61" name="Freeform 54">
            <a:extLst>
              <a:ext uri="{FF2B5EF4-FFF2-40B4-BE49-F238E27FC236}">
                <a16:creationId xmlns:a16="http://schemas.microsoft.com/office/drawing/2014/main" id="{BCACA29E-61CE-3241-99E6-F76A227A3184}"/>
              </a:ext>
            </a:extLst>
          </p:cNvPr>
          <p:cNvSpPr>
            <a:spLocks/>
          </p:cNvSpPr>
          <p:nvPr/>
        </p:nvSpPr>
        <p:spPr bwMode="auto">
          <a:xfrm>
            <a:off x="3856038" y="27432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461187E-B1FB-3F40-804B-0FEA7942C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Try Code Optimizations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3E41870-D29E-144C-90B8-C04AC62E1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Replace recursive call to iterative</a:t>
            </a:r>
          </a:p>
          <a:p>
            <a:pPr lvl="1">
              <a:spcBef>
                <a:spcPct val="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Insert elements in linked list</a:t>
            </a:r>
          </a:p>
          <a:p>
            <a:pPr>
              <a:spcBef>
                <a:spcPct val="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Causes code to slow down</a:t>
            </a:r>
          </a:p>
          <a:p>
            <a:pPr>
              <a:spcBef>
                <a:spcPct val="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Reason:</a:t>
            </a:r>
          </a:p>
          <a:p>
            <a:pPr lvl="1">
              <a:spcBef>
                <a:spcPct val="0"/>
              </a:spcBef>
            </a:pPr>
            <a:r>
              <a:rPr kumimoji="0" lang="en-US" altLang="zh-CN" b="0" dirty="0" err="1">
                <a:latin typeface="Nanum Myeongjo" panose="02020603020101020101" pitchFamily="18" charset="-127"/>
              </a:rPr>
              <a:t>Iter</a:t>
            </a:r>
            <a:r>
              <a:rPr kumimoji="0" lang="en-US" altLang="zh-CN" b="0" dirty="0">
                <a:latin typeface="Nanum Myeongjo" panose="02020603020101020101" pitchFamily="18" charset="-127"/>
              </a:rPr>
              <a:t> first: insert a new element at the beginning of the list</a:t>
            </a:r>
          </a:p>
          <a:p>
            <a:pPr lvl="1">
              <a:spcBef>
                <a:spcPct val="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Most common n-grams tend to appear at the end of the list which results the searching time</a:t>
            </a:r>
          </a:p>
        </p:txBody>
      </p:sp>
      <p:sp>
        <p:nvSpPr>
          <p:cNvPr id="62468" name="灯片编号占位符 1">
            <a:extLst>
              <a:ext uri="{FF2B5EF4-FFF2-40B4-BE49-F238E27FC236}">
                <a16:creationId xmlns:a16="http://schemas.microsoft.com/office/drawing/2014/main" id="{E42CC80F-EC2E-C047-B879-04295038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BA665E-6E9D-394F-9CE1-A3BE5C60E57F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F75CA666-971A-614B-BFC5-480A359FC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81" y="762000"/>
            <a:ext cx="403495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Try Code Optimizations</a:t>
            </a:r>
          </a:p>
        </p:txBody>
      </p:sp>
      <p:pic>
        <p:nvPicPr>
          <p:cNvPr id="64515" name="Picture 1">
            <a:extLst>
              <a:ext uri="{FF2B5EF4-FFF2-40B4-BE49-F238E27FC236}">
                <a16:creationId xmlns:a16="http://schemas.microsoft.com/office/drawing/2014/main" id="{18640AF4-CB13-5C4B-AFFC-773473C9C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57400"/>
            <a:ext cx="86868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灯片编号占位符 1">
            <a:extLst>
              <a:ext uri="{FF2B5EF4-FFF2-40B4-BE49-F238E27FC236}">
                <a16:creationId xmlns:a16="http://schemas.microsoft.com/office/drawing/2014/main" id="{A677584F-913E-D04C-851E-7F4AD793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98C6A-3C01-DC4D-B8B1-0EC77B23BC29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4517" name="矩形 4">
            <a:extLst>
              <a:ext uri="{FF2B5EF4-FFF2-40B4-BE49-F238E27FC236}">
                <a16:creationId xmlns:a16="http://schemas.microsoft.com/office/drawing/2014/main" id="{9B73543D-3499-3E4F-A53C-0EAACDC2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438400"/>
            <a:ext cx="533400" cy="212248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4518" name="矩形 5">
            <a:extLst>
              <a:ext uri="{FF2B5EF4-FFF2-40B4-BE49-F238E27FC236}">
                <a16:creationId xmlns:a16="http://schemas.microsoft.com/office/drawing/2014/main" id="{B29544A3-DC93-5740-8C62-1D15D5E3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64519" name="矩形 7">
            <a:extLst>
              <a:ext uri="{FF2B5EF4-FFF2-40B4-BE49-F238E27FC236}">
                <a16:creationId xmlns:a16="http://schemas.microsoft.com/office/drawing/2014/main" id="{365B5B31-B279-3143-AADD-C0882F62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698E-F03B-5B42-9B7C-3C632BA42CB4}"/>
              </a:ext>
            </a:extLst>
          </p:cNvPr>
          <p:cNvSpPr/>
          <p:nvPr/>
        </p:nvSpPr>
        <p:spPr>
          <a:xfrm>
            <a:off x="533400" y="5029200"/>
            <a:ext cx="8305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Iter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last: </a:t>
            </a:r>
          </a:p>
          <a:p>
            <a:pPr lvl="1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iterative function, places new entry at end of the list</a:t>
            </a:r>
          </a:p>
          <a:p>
            <a:pPr lvl="1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Tend to place most common words at front of list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73BA5B5F-A6AB-B44A-9EB7-469ABF0A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81" y="762000"/>
            <a:ext cx="403495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Try Code Optimizations</a:t>
            </a:r>
          </a:p>
        </p:txBody>
      </p:sp>
      <p:pic>
        <p:nvPicPr>
          <p:cNvPr id="66563" name="Picture 1">
            <a:extLst>
              <a:ext uri="{FF2B5EF4-FFF2-40B4-BE49-F238E27FC236}">
                <a16:creationId xmlns:a16="http://schemas.microsoft.com/office/drawing/2014/main" id="{14273AE1-C44A-154B-AA9C-FD046D3B1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57400"/>
            <a:ext cx="86868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灯片编号占位符 1">
            <a:extLst>
              <a:ext uri="{FF2B5EF4-FFF2-40B4-BE49-F238E27FC236}">
                <a16:creationId xmlns:a16="http://schemas.microsoft.com/office/drawing/2014/main" id="{62592790-8470-3C48-8BE5-4D20C7C2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B4DE8D-8A23-3749-BB5C-890FFE75561E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6565" name="矩形 4">
            <a:extLst>
              <a:ext uri="{FF2B5EF4-FFF2-40B4-BE49-F238E27FC236}">
                <a16:creationId xmlns:a16="http://schemas.microsoft.com/office/drawing/2014/main" id="{5172AC86-2CC2-1242-8FA7-F846407D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2514600"/>
            <a:ext cx="533400" cy="204628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6566" name="矩形 5">
            <a:extLst>
              <a:ext uri="{FF2B5EF4-FFF2-40B4-BE49-F238E27FC236}">
                <a16:creationId xmlns:a16="http://schemas.microsoft.com/office/drawing/2014/main" id="{AFE2D32F-B66F-4A4B-9B15-1EC40E6A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66567" name="矩形 7">
            <a:extLst>
              <a:ext uri="{FF2B5EF4-FFF2-40B4-BE49-F238E27FC236}">
                <a16:creationId xmlns:a16="http://schemas.microsoft.com/office/drawing/2014/main" id="{03E5F075-8C09-A842-A828-34F51BC4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AAF83C-F80F-0740-A053-42E39138972D}"/>
              </a:ext>
            </a:extLst>
          </p:cNvPr>
          <p:cNvSpPr/>
          <p:nvPr/>
        </p:nvSpPr>
        <p:spPr>
          <a:xfrm>
            <a:off x="381000" y="4953000"/>
            <a:ext cx="8534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Initial version: only 1021 buckets.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There are 363039/1021 = 355.6 bigrams in each bucket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Big table: Increase it to 199,999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21B440A-BB7C-2D48-BEF1-07C5623A3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Try Code Optimizations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752D2B4-8FF9-A247-B409-B47C69CB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600200" indent="-4572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20574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Only improves 0.3s</a:t>
            </a:r>
          </a:p>
          <a:p>
            <a:pPr>
              <a:spcBef>
                <a:spcPts val="30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Reason</a:t>
            </a:r>
          </a:p>
          <a:p>
            <a:pPr lvl="1">
              <a:spcBef>
                <a:spcPts val="30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Hash key is  summing character codes for a string</a:t>
            </a:r>
          </a:p>
          <a:p>
            <a:pPr lvl="2">
              <a:spcBef>
                <a:spcPts val="300"/>
              </a:spcBef>
            </a:pPr>
            <a:r>
              <a:rPr kumimoji="0" lang="en-US" altLang="zh-CN" sz="2400" b="0" dirty="0">
                <a:latin typeface="Nanum Myeongjo" panose="02020603020101020101" pitchFamily="18" charset="-127"/>
              </a:rPr>
              <a:t>The maximum code is 3371 </a:t>
            </a:r>
          </a:p>
          <a:p>
            <a:pPr lvl="3">
              <a:spcBef>
                <a:spcPts val="300"/>
              </a:spcBef>
            </a:pPr>
            <a:r>
              <a:rPr kumimoji="0" lang="en-US" altLang="zh-CN" sz="2400" b="0" dirty="0">
                <a:latin typeface="Nanum Myeongjo" panose="02020603020101020101" pitchFamily="18" charset="-127"/>
              </a:rPr>
              <a:t>for “</a:t>
            </a:r>
            <a:r>
              <a:rPr kumimoji="0" lang="en-US" altLang="zh-CN" sz="2400" b="0" dirty="0" err="1">
                <a:latin typeface="Nanum Myeongjo" panose="02020603020101020101" pitchFamily="18" charset="-127"/>
              </a:rPr>
              <a:t>honorificabilitudinitatibus</a:t>
            </a:r>
            <a:r>
              <a:rPr kumimoji="0" lang="en-US" altLang="zh-CN" sz="2400" b="0" dirty="0">
                <a:latin typeface="Nanum Myeongjo" panose="02020603020101020101" pitchFamily="18" charset="-127"/>
              </a:rPr>
              <a:t> thou”</a:t>
            </a:r>
          </a:p>
          <a:p>
            <a:pPr lvl="2">
              <a:spcBef>
                <a:spcPts val="300"/>
              </a:spcBef>
            </a:pPr>
            <a:r>
              <a:rPr kumimoji="0" lang="en-US" altLang="zh-CN" sz="2400" b="0" dirty="0">
                <a:latin typeface="Nanum Myeongjo" panose="02020603020101020101" pitchFamily="18" charset="-127"/>
              </a:rPr>
              <a:t>Cannot differentiate “rat” and “tar”</a:t>
            </a:r>
          </a:p>
          <a:p>
            <a:pPr lvl="1">
              <a:spcBef>
                <a:spcPts val="300"/>
              </a:spcBef>
            </a:pPr>
            <a:r>
              <a:rPr kumimoji="0" lang="en-US" altLang="zh-CN" b="0" dirty="0">
                <a:latin typeface="Nanum Myeongjo" panose="02020603020101020101" pitchFamily="18" charset="-127"/>
              </a:rPr>
              <a:t>Most buckets are not used</a:t>
            </a:r>
          </a:p>
        </p:txBody>
      </p:sp>
      <p:sp>
        <p:nvSpPr>
          <p:cNvPr id="68612" name="灯片编号占位符 1">
            <a:extLst>
              <a:ext uri="{FF2B5EF4-FFF2-40B4-BE49-F238E27FC236}">
                <a16:creationId xmlns:a16="http://schemas.microsoft.com/office/drawing/2014/main" id="{2C339140-00AB-1E48-A90B-7115404F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94397-EB14-1C4F-8A11-37A5C38A3805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83EC8F14-A6D2-A645-B719-D8A0F7A1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81" y="762000"/>
            <a:ext cx="403495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Try Code Optimizations</a:t>
            </a:r>
          </a:p>
        </p:txBody>
      </p:sp>
      <p:pic>
        <p:nvPicPr>
          <p:cNvPr id="70659" name="Picture 1">
            <a:extLst>
              <a:ext uri="{FF2B5EF4-FFF2-40B4-BE49-F238E27FC236}">
                <a16:creationId xmlns:a16="http://schemas.microsoft.com/office/drawing/2014/main" id="{7C51DEB5-398E-C548-A381-0407B0AC8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57400"/>
            <a:ext cx="86868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灯片编号占位符 1">
            <a:extLst>
              <a:ext uri="{FF2B5EF4-FFF2-40B4-BE49-F238E27FC236}">
                <a16:creationId xmlns:a16="http://schemas.microsoft.com/office/drawing/2014/main" id="{9EE81AE1-9C39-E446-9A45-F8CE7BA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77A75-AF59-7149-B86C-A247136A459A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0661" name="矩形 4">
            <a:extLst>
              <a:ext uri="{FF2B5EF4-FFF2-40B4-BE49-F238E27FC236}">
                <a16:creationId xmlns:a16="http://schemas.microsoft.com/office/drawing/2014/main" id="{7704FC7F-6135-824F-9907-6610804D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4227513"/>
            <a:ext cx="533400" cy="344487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0662" name="矩形 5">
            <a:extLst>
              <a:ext uri="{FF2B5EF4-FFF2-40B4-BE49-F238E27FC236}">
                <a16:creationId xmlns:a16="http://schemas.microsoft.com/office/drawing/2014/main" id="{4C235305-D566-534D-BF86-24D29E91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70663" name="矩形 7">
            <a:extLst>
              <a:ext uri="{FF2B5EF4-FFF2-40B4-BE49-F238E27FC236}">
                <a16:creationId xmlns:a16="http://schemas.microsoft.com/office/drawing/2014/main" id="{1DB6F2C2-C521-1F41-87D2-E6E81C8D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marL="342900" indent="-3429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7A1BC6-DBA0-DA43-B413-51124647B437}"/>
              </a:ext>
            </a:extLst>
          </p:cNvPr>
          <p:cNvSpPr/>
          <p:nvPr/>
        </p:nvSpPr>
        <p:spPr>
          <a:xfrm>
            <a:off x="381000" y="4953000"/>
            <a:ext cx="8153400" cy="1138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Better hash: </a:t>
            </a:r>
          </a:p>
          <a:p>
            <a:pPr lvl="1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Use more sophisticated hash function (Shift and 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Xor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Time drops to 0.4 seconds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17084EE-5508-AE43-81AC-9B933024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0" dirty="0" err="1">
                <a:solidFill>
                  <a:schemeClr val="tx2"/>
                </a:solidFill>
                <a:latin typeface="Nanum Myeongjo" panose="02020603020101020101" pitchFamily="18" charset="-127"/>
              </a:rPr>
              <a:t>Optimizaitons</a:t>
            </a:r>
            <a:endParaRPr kumimoji="0" lang="en-US" altLang="zh-CN" b="0" dirty="0">
              <a:solidFill>
                <a:schemeClr val="tx2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8E95B64-0B39-E943-A786-732639E2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Better hash: Use more sophisticated hash function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Shift and </a:t>
            </a:r>
            <a:r>
              <a:rPr kumimoji="0" lang="en-US" altLang="zh-CN" b="0" dirty="0" err="1">
                <a:latin typeface="Nanum Myeongjo" panose="02020603020101020101" pitchFamily="18" charset="-127"/>
              </a:rPr>
              <a:t>Xor</a:t>
            </a:r>
            <a:endParaRPr kumimoji="0" lang="en-US" altLang="zh-CN" b="0" dirty="0">
              <a:latin typeface="Nanum Myeongjo" panose="02020603020101020101" pitchFamily="18" charset="-127"/>
            </a:endParaRPr>
          </a:p>
          <a:p>
            <a:pPr lvl="1">
              <a:spcBef>
                <a:spcPts val="30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Time drops to 0.4 seconds</a:t>
            </a:r>
          </a:p>
          <a:p>
            <a:pPr>
              <a:spcBef>
                <a:spcPts val="300"/>
              </a:spcBef>
              <a:buFontTx/>
              <a:buNone/>
            </a:pPr>
            <a:endParaRPr kumimoji="0" lang="en-US" altLang="zh-CN" b="0" dirty="0">
              <a:latin typeface="Nanum Myeongjo" panose="02020603020101020101" pitchFamily="18" charset="-127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Linear lower: Move </a:t>
            </a:r>
            <a:r>
              <a:rPr kumimoji="0" lang="en-US" altLang="zh-CN" b="0" dirty="0" err="1">
                <a:latin typeface="Nanum Myeongjo" panose="02020603020101020101" pitchFamily="18" charset="-127"/>
              </a:rPr>
              <a:t>strlen</a:t>
            </a:r>
            <a:r>
              <a:rPr kumimoji="0" lang="en-US" altLang="zh-CN" b="0" dirty="0">
                <a:latin typeface="Nanum Myeongjo" panose="02020603020101020101" pitchFamily="18" charset="-127"/>
              </a:rPr>
              <a:t> out of loop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kumimoji="0" lang="en-US" altLang="zh-CN" b="0" dirty="0">
                <a:latin typeface="Nanum Myeongjo" panose="02020603020101020101" pitchFamily="18" charset="-127"/>
              </a:rPr>
              <a:t>Time drops to 0.2 seconds</a:t>
            </a:r>
          </a:p>
          <a:p>
            <a:pPr>
              <a:spcBef>
                <a:spcPts val="300"/>
              </a:spcBef>
              <a:buFontTx/>
              <a:buNone/>
            </a:pPr>
            <a:endParaRPr kumimoji="0"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72708" name="灯片编号占位符 1">
            <a:extLst>
              <a:ext uri="{FF2B5EF4-FFF2-40B4-BE49-F238E27FC236}">
                <a16:creationId xmlns:a16="http://schemas.microsoft.com/office/drawing/2014/main" id="{6F34AD5E-F106-A44B-9373-FD023A2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3ED7C0-47F9-1741-AD8F-D813A85D52E0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6C09B1E8-341E-0E49-B862-17507D6E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43" y="762000"/>
            <a:ext cx="360996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Further Optimizations</a:t>
            </a:r>
          </a:p>
        </p:txBody>
      </p:sp>
      <p:pic>
        <p:nvPicPr>
          <p:cNvPr id="74755" name="Picture 1">
            <a:extLst>
              <a:ext uri="{FF2B5EF4-FFF2-40B4-BE49-F238E27FC236}">
                <a16:creationId xmlns:a16="http://schemas.microsoft.com/office/drawing/2014/main" id="{E4779C53-AA51-6F4B-ADC4-E95ACC89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57400"/>
            <a:ext cx="86868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灯片编号占位符 1">
            <a:extLst>
              <a:ext uri="{FF2B5EF4-FFF2-40B4-BE49-F238E27FC236}">
                <a16:creationId xmlns:a16="http://schemas.microsoft.com/office/drawing/2014/main" id="{D93B5128-5ECF-CB44-A950-9862DA28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200127-F443-5448-A3F2-57CD7DE60972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4757" name="矩形 5">
            <a:extLst>
              <a:ext uri="{FF2B5EF4-FFF2-40B4-BE49-F238E27FC236}">
                <a16:creationId xmlns:a16="http://schemas.microsoft.com/office/drawing/2014/main" id="{BAB2A2A0-F435-554D-9F61-C16E93A9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4419600"/>
            <a:ext cx="533400" cy="13652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DAB731-939F-8A42-8931-2CA6E7570444}"/>
              </a:ext>
            </a:extLst>
          </p:cNvPr>
          <p:cNvSpPr/>
          <p:nvPr/>
        </p:nvSpPr>
        <p:spPr>
          <a:xfrm>
            <a:off x="381000" y="4953000"/>
            <a:ext cx="8153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Linear lower: </a:t>
            </a:r>
          </a:p>
          <a:p>
            <a:pPr lvl="1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Move </a:t>
            </a: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strlen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out of loop</a:t>
            </a:r>
          </a:p>
          <a:p>
            <a:pPr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Time drops to 0.2 seconds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51566E7-12A6-C248-B63C-7B580B2E3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5CA2298-237F-B546-A70D-F7CF13F38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  /* Convert string to lowercase: slow */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  void lower1(char *s)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  {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4 		int 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5</a:t>
            </a:r>
          </a:p>
          <a:p>
            <a:pPr>
              <a:buFontTx/>
              <a:buNone/>
            </a:pPr>
            <a:r>
              <a:rPr kumimoji="0" lang="nn-NO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6 		for (i = 0; i &lt; </a:t>
            </a:r>
            <a:r>
              <a:rPr kumimoji="0" lang="nn-NO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strlen</a:t>
            </a:r>
            <a:r>
              <a:rPr kumimoji="0" lang="nn-NO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(s)</a:t>
            </a:r>
            <a:r>
              <a:rPr kumimoji="0" lang="nn-NO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; i++)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7 			if (s[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] &gt;= ’A’ &amp;&amp; s[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] &lt;= ’Z’)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8 				s[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] -= (’A’ - ’a’);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9  }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10</a:t>
            </a:r>
          </a:p>
          <a:p>
            <a:pPr>
              <a:buFontTx/>
              <a:buNone/>
            </a:pPr>
            <a:endParaRPr kumimoji="0" lang="zh-CN" altLang="en-US" sz="24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04" name="灯片编号占位符 1">
            <a:extLst>
              <a:ext uri="{FF2B5EF4-FFF2-40B4-BE49-F238E27FC236}">
                <a16:creationId xmlns:a16="http://schemas.microsoft.com/office/drawing/2014/main" id="{384613A4-C254-7A40-B617-B064CBA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84A9D-2168-F240-B1CF-A4ED259FFDC2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15FB7-8CBE-7C41-9498-317FC9A53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00D6994-DB8C-6B4C-9269-DFA5F241B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11  /* Convert string to lowercase: faster */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12  void lower2(char *s)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13  {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14  	int 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15 	int </a:t>
            </a:r>
            <a:r>
              <a:rPr kumimoji="0"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len</a:t>
            </a:r>
            <a:r>
              <a:rPr kumimoji="0"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= </a:t>
            </a:r>
            <a:r>
              <a:rPr kumimoji="0"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strlen</a:t>
            </a:r>
            <a:r>
              <a:rPr kumimoji="0"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(s)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16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17 	for (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= 0; 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&lt; </a:t>
            </a:r>
            <a:r>
              <a:rPr kumimoji="0"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len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; 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++)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18 		if (s[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] &gt;= ’A’ &amp;&amp; s[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] &lt;= ’Z’)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19 			s[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] -= (’A’ - ’a’);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20 }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78852" name="灯片编号占位符 1">
            <a:extLst>
              <a:ext uri="{FF2B5EF4-FFF2-40B4-BE49-F238E27FC236}">
                <a16:creationId xmlns:a16="http://schemas.microsoft.com/office/drawing/2014/main" id="{61D2E05F-AA33-AB4E-BD2E-AA2AEBA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CB9DE8-3F6C-8843-8BD2-595BD3D202EB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0F2868D-8353-EF4C-A6CB-153C3323E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FA990F6-92D7-CD49-BE88-C0B98F9B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22  /* Sample implementation of library function 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strlen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*/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23  /* Compute length of string */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24  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size_t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strlen</a:t>
            </a: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(const char *s)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25  {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26 	int length = 0;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27 	while (*s != ’\0’) {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28 		s++;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29 		length++;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30  	}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31 	return length;</a:t>
            </a:r>
          </a:p>
          <a:p>
            <a:pPr>
              <a:buFontTx/>
              <a:buNone/>
            </a:pPr>
            <a:r>
              <a:rPr kumimoji="0"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</a:rPr>
              <a:t>32  }</a:t>
            </a:r>
            <a:endParaRPr kumimoji="0" lang="zh-CN" altLang="en-US" sz="24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0900" name="灯片编号占位符 1">
            <a:extLst>
              <a:ext uri="{FF2B5EF4-FFF2-40B4-BE49-F238E27FC236}">
                <a16:creationId xmlns:a16="http://schemas.microsoft.com/office/drawing/2014/main" id="{175EA507-94D1-8445-9401-4495F836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3BEB8-7279-1948-BF63-057C769CAB0A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1E2D5C69-AE8C-474F-BD02-AD21F58E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62F4A4-E715-644F-BE3B-9CB2AD1FFA10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13">
            <a:extLst>
              <a:ext uri="{FF2B5EF4-FFF2-40B4-BE49-F238E27FC236}">
                <a16:creationId xmlns:a16="http://schemas.microsoft.com/office/drawing/2014/main" id="{766835E6-A588-0F4B-9FA0-052FE6B5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Load Performance</a:t>
            </a:r>
          </a:p>
        </p:txBody>
      </p:sp>
      <p:sp>
        <p:nvSpPr>
          <p:cNvPr id="11268" name="Rectangle 14">
            <a:extLst>
              <a:ext uri="{FF2B5EF4-FFF2-40B4-BE49-F238E27FC236}">
                <a16:creationId xmlns:a16="http://schemas.microsoft.com/office/drawing/2014/main" id="{79F83890-3250-AA4C-883E-8C3905BE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400" b="0" dirty="0">
                <a:latin typeface="Nanum Myeongjo" panose="02020603020101020101" pitchFamily="18" charset="-127"/>
              </a:rPr>
              <a:t>load unit can only initiate one load operation every clock cycle (Issue=1.0)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97DE95AF-DD43-3442-AEC9-F699F49C0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4081463" cy="403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typedef struct ELE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	struct ELE *next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	int data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}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list_ele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*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list_ptr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long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list_len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list_ptr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ls)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	long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len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= 0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	while (ls)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		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len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++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		ls = ls-&gt;next;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	}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	return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len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118790" name="Rectangle 4">
            <a:extLst>
              <a:ext uri="{FF2B5EF4-FFF2-40B4-BE49-F238E27FC236}">
                <a16:creationId xmlns:a16="http://schemas.microsoft.com/office/drawing/2014/main" id="{64E10D30-3330-AF45-BF9A-32ED9B70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2667000"/>
            <a:ext cx="3657600" cy="2019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i="1">
                <a:solidFill>
                  <a:srgbClr val="00B050"/>
                </a:solidFill>
                <a:latin typeface="Courier New" panose="02070309020205020404" pitchFamily="49" charset="0"/>
              </a:rPr>
              <a:t>len in %rax, ls in %rdi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.L3: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addq $1, %rax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movq	(%rdi), %rdi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testq  %rdi, %rdi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jne	.L3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>
              <a:latin typeface="Courier New" panose="02070309020205020404" pitchFamily="49" charset="0"/>
              <a:sym typeface="Symbol" pitchFamily="2" charset="2"/>
            </a:endParaRPr>
          </a:p>
        </p:txBody>
      </p: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3E3A12ED-6B58-7542-A53F-3C57EB93714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105400"/>
            <a:ext cx="2976563" cy="1200150"/>
            <a:chOff x="990600" y="5410200"/>
            <a:chExt cx="2514600" cy="1200329"/>
          </a:xfrm>
        </p:grpSpPr>
        <p:sp>
          <p:nvSpPr>
            <p:cNvPr id="11273" name="TextBox 1">
              <a:extLst>
                <a:ext uri="{FF2B5EF4-FFF2-40B4-BE49-F238E27FC236}">
                  <a16:creationId xmlns:a16="http://schemas.microsoft.com/office/drawing/2014/main" id="{E848FD8C-CDFE-0C4F-BA64-BEEA28760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410200"/>
              <a:ext cx="25146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latin typeface="Courier New" panose="02070309020205020404" pitchFamily="49" charset="0"/>
                </a:rPr>
                <a:t>Function      CPE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 err="1">
                  <a:latin typeface="Courier New" panose="02070309020205020404" pitchFamily="49" charset="0"/>
                </a:rPr>
                <a:t>list_len</a:t>
              </a:r>
              <a:r>
                <a:rPr kumimoji="0" lang="en-US" altLang="zh-CN" sz="2000" dirty="0">
                  <a:latin typeface="Courier New" panose="02070309020205020404" pitchFamily="49" charset="0"/>
                </a:rPr>
                <a:t>      4.0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2000" dirty="0">
                <a:latin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latin typeface="Courier New" panose="02070309020205020404" pitchFamily="49" charset="0"/>
                </a:rPr>
                <a:t>load latency  4.0</a:t>
              </a:r>
            </a:p>
          </p:txBody>
        </p:sp>
        <p:cxnSp>
          <p:nvCxnSpPr>
            <p:cNvPr id="11274" name="Straight Connector 9">
              <a:extLst>
                <a:ext uri="{FF2B5EF4-FFF2-40B4-BE49-F238E27FC236}">
                  <a16:creationId xmlns:a16="http://schemas.microsoft.com/office/drawing/2014/main" id="{81BF0E4D-970D-FB4F-BB68-B5208DBC0E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6800" y="5715000"/>
              <a:ext cx="2324100" cy="0"/>
            </a:xfrm>
            <a:prstGeom prst="lin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52F74B81-49DA-0840-8CCA-161AE444ACEA}"/>
              </a:ext>
            </a:extLst>
          </p:cNvPr>
          <p:cNvSpPr>
            <a:spLocks/>
          </p:cNvSpPr>
          <p:nvPr/>
        </p:nvSpPr>
        <p:spPr bwMode="auto">
          <a:xfrm>
            <a:off x="6477000" y="3127375"/>
            <a:ext cx="1828800" cy="623888"/>
          </a:xfrm>
          <a:custGeom>
            <a:avLst/>
            <a:gdLst>
              <a:gd name="T0" fmla="*/ 1148885 w 1657045"/>
              <a:gd name="T1" fmla="*/ 623114 h 623114"/>
              <a:gd name="T2" fmla="*/ 1825492 w 1657045"/>
              <a:gd name="T3" fmla="*/ 488032 h 623114"/>
              <a:gd name="T4" fmla="*/ 1349572 w 1657045"/>
              <a:gd name="T5" fmla="*/ 93178 h 623114"/>
              <a:gd name="T6" fmla="*/ 116770 w 1657045"/>
              <a:gd name="T7" fmla="*/ 30832 h 623114"/>
              <a:gd name="T8" fmla="*/ 122503 w 1657045"/>
              <a:gd name="T9" fmla="*/ 498423 h 623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7045" h="623114">
                <a:moveTo>
                  <a:pt x="1040985" y="623114"/>
                </a:moveTo>
                <a:cubicBezTo>
                  <a:pt x="1332363" y="599734"/>
                  <a:pt x="1623741" y="576355"/>
                  <a:pt x="1654048" y="488032"/>
                </a:cubicBezTo>
                <a:cubicBezTo>
                  <a:pt x="1684355" y="399709"/>
                  <a:pt x="1480866" y="169378"/>
                  <a:pt x="1222825" y="93178"/>
                </a:cubicBezTo>
                <a:cubicBezTo>
                  <a:pt x="964784" y="16978"/>
                  <a:pt x="291107" y="-36709"/>
                  <a:pt x="105803" y="30832"/>
                </a:cubicBezTo>
                <a:cubicBezTo>
                  <a:pt x="-79501" y="98373"/>
                  <a:pt x="15748" y="298398"/>
                  <a:pt x="110998" y="498423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8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77FE35E-22CD-714D-8BE2-190BD009B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pic>
        <p:nvPicPr>
          <p:cNvPr id="82947" name="Picture 2">
            <a:extLst>
              <a:ext uri="{FF2B5EF4-FFF2-40B4-BE49-F238E27FC236}">
                <a16:creationId xmlns:a16="http://schemas.microsoft.com/office/drawing/2014/main" id="{BCD9D981-0EAE-4340-8F42-AEC77925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08150"/>
            <a:ext cx="883920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灯片编号占位符 1">
            <a:extLst>
              <a:ext uri="{FF2B5EF4-FFF2-40B4-BE49-F238E27FC236}">
                <a16:creationId xmlns:a16="http://schemas.microsoft.com/office/drawing/2014/main" id="{7DBDC4D3-EE9A-5B48-8CEE-879B359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921F58-992D-B240-8CE0-5D70C2C50C23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>
            <a:extLst>
              <a:ext uri="{FF2B5EF4-FFF2-40B4-BE49-F238E27FC236}">
                <a16:creationId xmlns:a16="http://schemas.microsoft.com/office/drawing/2014/main" id="{F686BBA2-3C89-E443-8EAE-04AD456105A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  <a:noFill/>
        </p:spPr>
        <p:txBody>
          <a:bodyPr/>
          <a:lstStyle/>
          <a:p>
            <a:r>
              <a:rPr kumimoji="0" lang="en-US" altLang="zh-CN" sz="2400" dirty="0">
                <a:ea typeface="宋体" panose="02010600030101010101" pitchFamily="2" charset="-122"/>
              </a:rPr>
              <a:t>Benefits</a:t>
            </a:r>
          </a:p>
          <a:p>
            <a:pPr lvl="1"/>
            <a:r>
              <a:rPr kumimoji="0" lang="en-US" altLang="zh-CN" sz="2000" dirty="0">
                <a:ea typeface="宋体" panose="02010600030101010101" pitchFamily="2" charset="-122"/>
              </a:rPr>
              <a:t>Helps identify performance bottlenecks</a:t>
            </a:r>
          </a:p>
          <a:p>
            <a:pPr lvl="1"/>
            <a:r>
              <a:rPr kumimoji="0" lang="en-US" altLang="zh-CN" sz="2000" dirty="0">
                <a:ea typeface="宋体" panose="02010600030101010101" pitchFamily="2" charset="-122"/>
              </a:rPr>
              <a:t>Especially useful when have complex system with many components</a:t>
            </a:r>
            <a:endParaRPr kumimoji="0" lang="en-US" altLang="zh-CN" sz="1600" dirty="0">
              <a:ea typeface="宋体" panose="02010600030101010101" pitchFamily="2" charset="-122"/>
            </a:endParaRPr>
          </a:p>
          <a:p>
            <a:r>
              <a:rPr kumimoji="0" lang="en-US" altLang="zh-CN" sz="2400" dirty="0">
                <a:ea typeface="宋体" panose="02010600030101010101" pitchFamily="2" charset="-122"/>
              </a:rPr>
              <a:t>Limitations,</a:t>
            </a:r>
            <a:r>
              <a:rPr kumimoji="0" lang="en-US" altLang="zh-CN" sz="2000" dirty="0">
                <a:ea typeface="宋体" panose="02010600030101010101" pitchFamily="2" charset="-122"/>
              </a:rPr>
              <a:t> </a:t>
            </a:r>
            <a:r>
              <a:rPr kumimoji="0" lang="en-US" altLang="zh-CN" sz="2400" dirty="0">
                <a:ea typeface="宋体" panose="02010600030101010101" pitchFamily="2" charset="-122"/>
              </a:rPr>
              <a:t>only shows performance for data tested</a:t>
            </a:r>
            <a:endParaRPr kumimoji="0"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kumimoji="0" lang="en-US" altLang="zh-CN" sz="2000" dirty="0">
                <a:ea typeface="宋体" panose="02010600030101010101" pitchFamily="2" charset="-122"/>
              </a:rPr>
              <a:t>if we had run the original function on data consisting of a smaller number of longer strings, we would have found that the lowercase conversion routine was the major performance bottleneck. </a:t>
            </a:r>
          </a:p>
          <a:p>
            <a:pPr lvl="1"/>
            <a:r>
              <a:rPr kumimoji="0" lang="en-US" altLang="zh-CN" sz="2000">
                <a:ea typeface="宋体" panose="02010600030101010101" pitchFamily="2" charset="-122"/>
              </a:rPr>
              <a:t>Even worse, if it only profiled documents with short words, quadratic inefficiency of lower1 could remain lurking in code</a:t>
            </a:r>
          </a:p>
          <a:p>
            <a:pPr lvl="1"/>
            <a:r>
              <a:rPr kumimoji="0" lang="en-US" altLang="zh-CN" sz="2000" dirty="0">
                <a:ea typeface="宋体" panose="02010600030101010101" pitchFamily="2" charset="-122"/>
              </a:rPr>
              <a:t>Timing mechanism fairly crude</a:t>
            </a:r>
          </a:p>
          <a:p>
            <a:pPr lvl="2"/>
            <a:r>
              <a:rPr kumimoji="0" lang="en-US" altLang="zh-CN" sz="1800" dirty="0">
                <a:ea typeface="宋体" panose="02010600030101010101" pitchFamily="2" charset="-122"/>
              </a:rPr>
              <a:t>Only works for programs that run for &gt; 1 seconds</a:t>
            </a:r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CC836F24-F9BD-8E45-A6FF-37841BAD5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Performance Tuning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996" name="灯片编号占位符 1">
            <a:extLst>
              <a:ext uri="{FF2B5EF4-FFF2-40B4-BE49-F238E27FC236}">
                <a16:creationId xmlns:a16="http://schemas.microsoft.com/office/drawing/2014/main" id="{131DA61B-83F7-BE4B-A0AC-EE4147C1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F26659-70DD-3740-9AD8-912028525081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01F2B65D-32FD-DC40-941B-BC1FD3D9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4809A-B123-6146-BA50-2AD09714B0D4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13">
            <a:extLst>
              <a:ext uri="{FF2B5EF4-FFF2-40B4-BE49-F238E27FC236}">
                <a16:creationId xmlns:a16="http://schemas.microsoft.com/office/drawing/2014/main" id="{BC76C64B-C302-6B43-9889-41D54FBB8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Store Performance</a:t>
            </a:r>
          </a:p>
        </p:txBody>
      </p:sp>
      <p:sp>
        <p:nvSpPr>
          <p:cNvPr id="13316" name="Rectangle 14">
            <a:extLst>
              <a:ext uri="{FF2B5EF4-FFF2-40B4-BE49-F238E27FC236}">
                <a16:creationId xmlns:a16="http://schemas.microsoft.com/office/drawing/2014/main" id="{3DE234C2-632F-1A42-8F06-6D749213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19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400" b="0" dirty="0">
                <a:latin typeface="Nanum Myeongjo" panose="02020603020101020101" pitchFamily="18" charset="-127"/>
              </a:rPr>
              <a:t>store unit can only initiate one store operation every clock cycle (Issue=1.0)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54EE1B-EB05-1145-9386-8EF19BC27B8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589213"/>
            <a:ext cx="5105400" cy="22415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nn-NO" altLang="zh-CN" sz="1800" dirty="0">
                <a:latin typeface="Courier New" pitchFamily="49" charset="0"/>
                <a:ea typeface="宋体" charset="-122"/>
                <a:cs typeface="Courier New" pitchFamily="49" charset="0"/>
              </a:rPr>
              <a:t>void </a:t>
            </a:r>
            <a:r>
              <a:rPr lang="nn-NO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charset="-122"/>
                <a:cs typeface="Courier New" pitchFamily="49" charset="0"/>
              </a:rPr>
              <a:t>array_clear</a:t>
            </a:r>
            <a:r>
              <a:rPr lang="nn-NO" altLang="zh-CN" sz="1800" dirty="0">
                <a:latin typeface="Courier New" pitchFamily="49" charset="0"/>
                <a:ea typeface="宋体" charset="-122"/>
                <a:cs typeface="Courier New" pitchFamily="49" charset="0"/>
              </a:rPr>
              <a:t>(int *dest, int n)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nn-NO" altLang="zh-CN" sz="1800" dirty="0">
                <a:latin typeface="Courier New" pitchFamily="49" charset="0"/>
                <a:ea typeface="宋体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nn-NO" altLang="zh-CN" sz="1800" dirty="0">
                <a:latin typeface="Courier New" pitchFamily="49" charset="0"/>
                <a:ea typeface="宋体" charset="-122"/>
                <a:cs typeface="Courier New" pitchFamily="49" charset="0"/>
              </a:rPr>
              <a:t>	int i;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nn-NO" altLang="zh-CN" sz="1800" dirty="0">
                <a:latin typeface="Courier New" pitchFamily="49" charset="0"/>
                <a:ea typeface="宋体" charset="-122"/>
                <a:cs typeface="Courier New" pitchFamily="49" charset="0"/>
              </a:rPr>
              <a:t>	int limit = n-3;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nn-NO" altLang="zh-CN" sz="1800" dirty="0">
                <a:latin typeface="Courier New" pitchFamily="49" charset="0"/>
                <a:ea typeface="宋体" charset="-122"/>
                <a:cs typeface="Courier New" pitchFamily="49" charset="0"/>
              </a:rPr>
              <a:t>	for (i = 0; i &lt; limit; i++)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nn-NO" altLang="zh-CN" sz="1800" dirty="0">
                <a:latin typeface="Courier New" pitchFamily="49" charset="0"/>
                <a:ea typeface="宋体" charset="-122"/>
                <a:cs typeface="Courier New" pitchFamily="49" charset="0"/>
              </a:rPr>
              <a:t>		dest[i] = 0;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nn-NO" altLang="zh-CN" sz="18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  <p:grpSp>
        <p:nvGrpSpPr>
          <p:cNvPr id="13318" name="Group 7">
            <a:extLst>
              <a:ext uri="{FF2B5EF4-FFF2-40B4-BE49-F238E27FC236}">
                <a16:creationId xmlns:a16="http://schemas.microsoft.com/office/drawing/2014/main" id="{DEFAF279-0936-C749-887A-526F7CBA213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178425"/>
            <a:ext cx="3657600" cy="654050"/>
            <a:chOff x="990600" y="5410200"/>
            <a:chExt cx="2514600" cy="654246"/>
          </a:xfrm>
        </p:grpSpPr>
        <p:sp>
          <p:nvSpPr>
            <p:cNvPr id="13319" name="TextBox 1">
              <a:extLst>
                <a:ext uri="{FF2B5EF4-FFF2-40B4-BE49-F238E27FC236}">
                  <a16:creationId xmlns:a16="http://schemas.microsoft.com/office/drawing/2014/main" id="{43EF46EC-BE10-1B45-910C-043DD676C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410200"/>
              <a:ext cx="2514600" cy="654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panose="02070309020205020404" pitchFamily="49" charset="0"/>
                </a:rPr>
                <a:t>Function        CPE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panose="02070309020205020404" pitchFamily="49" charset="0"/>
                </a:rPr>
                <a:t>array_clear     1.0</a:t>
              </a:r>
            </a:p>
          </p:txBody>
        </p:sp>
        <p:cxnSp>
          <p:nvCxnSpPr>
            <p:cNvPr id="13320" name="Straight Connector 9">
              <a:extLst>
                <a:ext uri="{FF2B5EF4-FFF2-40B4-BE49-F238E27FC236}">
                  <a16:creationId xmlns:a16="http://schemas.microsoft.com/office/drawing/2014/main" id="{20C0A750-1A9B-3F42-9DCF-F7343B799B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6800" y="5715000"/>
              <a:ext cx="2324100" cy="0"/>
            </a:xfrm>
            <a:prstGeom prst="lin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5DB232A4-3E57-9C46-BC92-F609A945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A46EBC-7BB9-EA4F-B288-C28C70ABCB81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13">
            <a:extLst>
              <a:ext uri="{FF2B5EF4-FFF2-40B4-BE49-F238E27FC236}">
                <a16:creationId xmlns:a16="http://schemas.microsoft.com/office/drawing/2014/main" id="{4F2BDF0E-106B-B44E-840D-22A38915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Store Performance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C1EE31D-126A-B845-A386-8606BA29F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1600200"/>
            <a:ext cx="3752850" cy="3657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void write_read(long *src,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     long *dest, long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long cnt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long val = 0;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nn-NO" altLang="zh-CN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while (cnt)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	*dest = val;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	val = (*src)+1;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	cnt--;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nn-NO" altLang="zh-CN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5" name="TextBox 1">
            <a:extLst>
              <a:ext uri="{FF2B5EF4-FFF2-40B4-BE49-F238E27FC236}">
                <a16:creationId xmlns:a16="http://schemas.microsoft.com/office/drawing/2014/main" id="{0DDD2AFB-0A8E-6C4E-BF0C-B9E732372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00200"/>
            <a:ext cx="3810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Example A: write_read(&amp;a[0],&amp;a[1],3) </a:t>
            </a:r>
            <a:endParaRPr kumimoji="0"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15366" name="TextBox 16">
            <a:extLst>
              <a:ext uri="{FF2B5EF4-FFF2-40B4-BE49-F238E27FC236}">
                <a16:creationId xmlns:a16="http://schemas.microsoft.com/office/drawing/2014/main" id="{4100B58E-C373-1841-BDE9-A6414F11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98825"/>
            <a:ext cx="3698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val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15367" name="TextBox 17">
            <a:extLst>
              <a:ext uri="{FF2B5EF4-FFF2-40B4-BE49-F238E27FC236}">
                <a16:creationId xmlns:a16="http://schemas.microsoft.com/office/drawing/2014/main" id="{91C6D044-2F4F-B343-AC20-A80EA7393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1238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15368" name="TextBox 18">
            <a:extLst>
              <a:ext uri="{FF2B5EF4-FFF2-40B4-BE49-F238E27FC236}">
                <a16:creationId xmlns:a16="http://schemas.microsoft.com/office/drawing/2014/main" id="{5B817112-E4FD-854F-80F7-D3A1F821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667000"/>
            <a:ext cx="3698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cnt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grpSp>
        <p:nvGrpSpPr>
          <p:cNvPr id="15369" name="Group 5">
            <a:extLst>
              <a:ext uri="{FF2B5EF4-FFF2-40B4-BE49-F238E27FC236}">
                <a16:creationId xmlns:a16="http://schemas.microsoft.com/office/drawing/2014/main" id="{22E5FD0E-C9A1-0342-BCDB-3AE2DC044802}"/>
              </a:ext>
            </a:extLst>
          </p:cNvPr>
          <p:cNvGrpSpPr>
            <a:grpSpLocks/>
          </p:cNvGrpSpPr>
          <p:nvPr/>
        </p:nvGrpSpPr>
        <p:grpSpPr bwMode="auto">
          <a:xfrm>
            <a:off x="4391025" y="2362200"/>
            <a:ext cx="1095375" cy="1295400"/>
            <a:chOff x="4848816" y="2362200"/>
            <a:chExt cx="1094784" cy="1295400"/>
          </a:xfrm>
        </p:grpSpPr>
        <p:sp>
          <p:nvSpPr>
            <p:cNvPr id="15440" name="Rectangle 2">
              <a:extLst>
                <a:ext uri="{FF2B5EF4-FFF2-40B4-BE49-F238E27FC236}">
                  <a16:creationId xmlns:a16="http://schemas.microsoft.com/office/drawing/2014/main" id="{BE0FA3AC-3937-B541-A9D5-F82C35366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41" name="Rectangle 10">
              <a:extLst>
                <a:ext uri="{FF2B5EF4-FFF2-40B4-BE49-F238E27FC236}">
                  <a16:creationId xmlns:a16="http://schemas.microsoft.com/office/drawing/2014/main" id="{A8944921-262F-D645-9F54-CF82690A2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42" name="Rectangle 11">
              <a:extLst>
                <a:ext uri="{FF2B5EF4-FFF2-40B4-BE49-F238E27FC236}">
                  <a16:creationId xmlns:a16="http://schemas.microsoft.com/office/drawing/2014/main" id="{B4221633-3BBC-544A-A715-417F574D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43" name="TextBox 3">
              <a:extLst>
                <a:ext uri="{FF2B5EF4-FFF2-40B4-BE49-F238E27FC236}">
                  <a16:creationId xmlns:a16="http://schemas.microsoft.com/office/drawing/2014/main" id="{EF5314D2-024D-DE45-BEF1-C41B58FDF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722" y="2994228"/>
              <a:ext cx="370294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-10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44" name="TextBox 13">
              <a:extLst>
                <a:ext uri="{FF2B5EF4-FFF2-40B4-BE49-F238E27FC236}">
                  <a16:creationId xmlns:a16="http://schemas.microsoft.com/office/drawing/2014/main" id="{DD4FFC84-A891-1D44-89EC-1706AB8E2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003360"/>
              <a:ext cx="24686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17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45" name="TextBox 14">
              <a:extLst>
                <a:ext uri="{FF2B5EF4-FFF2-40B4-BE49-F238E27FC236}">
                  <a16:creationId xmlns:a16="http://schemas.microsoft.com/office/drawing/2014/main" id="{EA7D8BCA-28E9-E045-A80A-D4923320B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2667000"/>
              <a:ext cx="12343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3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46" name="TextBox 15">
              <a:extLst>
                <a:ext uri="{FF2B5EF4-FFF2-40B4-BE49-F238E27FC236}">
                  <a16:creationId xmlns:a16="http://schemas.microsoft.com/office/drawing/2014/main" id="{F2BD285D-32DD-EC46-AED5-92D11BEBC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3337512"/>
              <a:ext cx="12343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47" name="TextBox 19">
              <a:extLst>
                <a:ext uri="{FF2B5EF4-FFF2-40B4-BE49-F238E27FC236}">
                  <a16:creationId xmlns:a16="http://schemas.microsoft.com/office/drawing/2014/main" id="{83C94D78-DF56-994A-9CB0-4DF4A9B1E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864019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initial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0" name="Group 21">
            <a:extLst>
              <a:ext uri="{FF2B5EF4-FFF2-40B4-BE49-F238E27FC236}">
                <a16:creationId xmlns:a16="http://schemas.microsoft.com/office/drawing/2014/main" id="{B5934821-F135-3545-A5E7-1CFA62F6959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1095375" cy="1289050"/>
            <a:chOff x="4848816" y="2362200"/>
            <a:chExt cx="1094784" cy="1289244"/>
          </a:xfrm>
        </p:grpSpPr>
        <p:sp>
          <p:nvSpPr>
            <p:cNvPr id="15432" name="Rectangle 22">
              <a:extLst>
                <a:ext uri="{FF2B5EF4-FFF2-40B4-BE49-F238E27FC236}">
                  <a16:creationId xmlns:a16="http://schemas.microsoft.com/office/drawing/2014/main" id="{767D1C18-35B8-4941-96D2-1F5A110B5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33" name="Rectangle 23">
              <a:extLst>
                <a:ext uri="{FF2B5EF4-FFF2-40B4-BE49-F238E27FC236}">
                  <a16:creationId xmlns:a16="http://schemas.microsoft.com/office/drawing/2014/main" id="{B509D27F-E472-E14D-9E20-67829F9DC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34" name="Rectangle 24">
              <a:extLst>
                <a:ext uri="{FF2B5EF4-FFF2-40B4-BE49-F238E27FC236}">
                  <a16:creationId xmlns:a16="http://schemas.microsoft.com/office/drawing/2014/main" id="{83B26E84-7912-5B47-83BC-78023FC3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35" name="TextBox 25">
              <a:extLst>
                <a:ext uri="{FF2B5EF4-FFF2-40B4-BE49-F238E27FC236}">
                  <a16:creationId xmlns:a16="http://schemas.microsoft.com/office/drawing/2014/main" id="{5E7278AB-DB0E-AB45-ACB9-C4A4705EC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722" y="2994228"/>
              <a:ext cx="370294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-10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36" name="TextBox 26">
              <a:extLst>
                <a:ext uri="{FF2B5EF4-FFF2-40B4-BE49-F238E27FC236}">
                  <a16:creationId xmlns:a16="http://schemas.microsoft.com/office/drawing/2014/main" id="{0FA70AC4-BBA0-6148-95D6-DEE4BE0B3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3003360"/>
              <a:ext cx="1234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37" name="TextBox 27">
              <a:extLst>
                <a:ext uri="{FF2B5EF4-FFF2-40B4-BE49-F238E27FC236}">
                  <a16:creationId xmlns:a16="http://schemas.microsoft.com/office/drawing/2014/main" id="{861C877C-6EC2-BC42-8C37-B532EA220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2667000"/>
              <a:ext cx="12343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2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38" name="TextBox 28">
              <a:extLst>
                <a:ext uri="{FF2B5EF4-FFF2-40B4-BE49-F238E27FC236}">
                  <a16:creationId xmlns:a16="http://schemas.microsoft.com/office/drawing/2014/main" id="{EFB77E0D-7D00-3D4E-8F8E-9BCA305D6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337512"/>
              <a:ext cx="24686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-9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39" name="TextBox 29">
              <a:extLst>
                <a:ext uri="{FF2B5EF4-FFF2-40B4-BE49-F238E27FC236}">
                  <a16:creationId xmlns:a16="http://schemas.microsoft.com/office/drawing/2014/main" id="{0AEA4329-6659-5A48-B4B8-37269B4C5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740187" cy="32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Iter.1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1" name="Group 30">
            <a:extLst>
              <a:ext uri="{FF2B5EF4-FFF2-40B4-BE49-F238E27FC236}">
                <a16:creationId xmlns:a16="http://schemas.microsoft.com/office/drawing/2014/main" id="{B97E63A1-9F86-8746-8014-31E2B574386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362200"/>
            <a:ext cx="1095375" cy="1289050"/>
            <a:chOff x="4848816" y="2362200"/>
            <a:chExt cx="1094784" cy="1289244"/>
          </a:xfrm>
        </p:grpSpPr>
        <p:sp>
          <p:nvSpPr>
            <p:cNvPr id="15424" name="Rectangle 31">
              <a:extLst>
                <a:ext uri="{FF2B5EF4-FFF2-40B4-BE49-F238E27FC236}">
                  <a16:creationId xmlns:a16="http://schemas.microsoft.com/office/drawing/2014/main" id="{7974056C-7FAA-1C41-B953-7D14D0CCA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25" name="Rectangle 32">
              <a:extLst>
                <a:ext uri="{FF2B5EF4-FFF2-40B4-BE49-F238E27FC236}">
                  <a16:creationId xmlns:a16="http://schemas.microsoft.com/office/drawing/2014/main" id="{8FAA0637-BBBD-9C4A-8B9D-733580FFE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26" name="Rectangle 33">
              <a:extLst>
                <a:ext uri="{FF2B5EF4-FFF2-40B4-BE49-F238E27FC236}">
                  <a16:creationId xmlns:a16="http://schemas.microsoft.com/office/drawing/2014/main" id="{BE04B923-39F6-1B40-A06A-BFA8BA3E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27" name="TextBox 34">
              <a:extLst>
                <a:ext uri="{FF2B5EF4-FFF2-40B4-BE49-F238E27FC236}">
                  <a16:creationId xmlns:a16="http://schemas.microsoft.com/office/drawing/2014/main" id="{37AA4DCD-D469-1842-AA93-B7C6FD51E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722" y="2994228"/>
              <a:ext cx="370294" cy="313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-10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28" name="TextBox 35">
              <a:extLst>
                <a:ext uri="{FF2B5EF4-FFF2-40B4-BE49-F238E27FC236}">
                  <a16:creationId xmlns:a16="http://schemas.microsoft.com/office/drawing/2014/main" id="{B3F175BF-36DF-914F-849F-53847305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003360"/>
              <a:ext cx="24686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-9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29" name="TextBox 36">
              <a:extLst>
                <a:ext uri="{FF2B5EF4-FFF2-40B4-BE49-F238E27FC236}">
                  <a16:creationId xmlns:a16="http://schemas.microsoft.com/office/drawing/2014/main" id="{08F9A864-B24D-F941-8754-584E1FB85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2667000"/>
              <a:ext cx="1234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30" name="TextBox 37">
              <a:extLst>
                <a:ext uri="{FF2B5EF4-FFF2-40B4-BE49-F238E27FC236}">
                  <a16:creationId xmlns:a16="http://schemas.microsoft.com/office/drawing/2014/main" id="{AEFFC090-B090-C24B-BC4B-EEA9090CB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337512"/>
              <a:ext cx="24686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-9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31" name="TextBox 38">
              <a:extLst>
                <a:ext uri="{FF2B5EF4-FFF2-40B4-BE49-F238E27FC236}">
                  <a16:creationId xmlns:a16="http://schemas.microsoft.com/office/drawing/2014/main" id="{C7B28F47-6547-2641-86C0-4808954E5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740187" cy="32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Iter.2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2" name="Group 39">
            <a:extLst>
              <a:ext uri="{FF2B5EF4-FFF2-40B4-BE49-F238E27FC236}">
                <a16:creationId xmlns:a16="http://schemas.microsoft.com/office/drawing/2014/main" id="{5D151193-4F4B-D24C-BC3F-185708F9061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362200"/>
            <a:ext cx="1095375" cy="1289050"/>
            <a:chOff x="4848816" y="2362200"/>
            <a:chExt cx="1094784" cy="1289244"/>
          </a:xfrm>
        </p:grpSpPr>
        <p:sp>
          <p:nvSpPr>
            <p:cNvPr id="15416" name="Rectangle 40">
              <a:extLst>
                <a:ext uri="{FF2B5EF4-FFF2-40B4-BE49-F238E27FC236}">
                  <a16:creationId xmlns:a16="http://schemas.microsoft.com/office/drawing/2014/main" id="{7727BA58-0285-9D43-A322-B6A27487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17" name="Rectangle 41">
              <a:extLst>
                <a:ext uri="{FF2B5EF4-FFF2-40B4-BE49-F238E27FC236}">
                  <a16:creationId xmlns:a16="http://schemas.microsoft.com/office/drawing/2014/main" id="{16EBE346-0623-FF47-AF3E-409830C1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18" name="Rectangle 42">
              <a:extLst>
                <a:ext uri="{FF2B5EF4-FFF2-40B4-BE49-F238E27FC236}">
                  <a16:creationId xmlns:a16="http://schemas.microsoft.com/office/drawing/2014/main" id="{B4088974-C070-344C-8356-98EFED6F9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19" name="TextBox 43">
              <a:extLst>
                <a:ext uri="{FF2B5EF4-FFF2-40B4-BE49-F238E27FC236}">
                  <a16:creationId xmlns:a16="http://schemas.microsoft.com/office/drawing/2014/main" id="{EE1AD38C-5E5D-094E-9710-1CF0D2DC4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722" y="2994228"/>
              <a:ext cx="370294" cy="313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-10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20" name="TextBox 44">
              <a:extLst>
                <a:ext uri="{FF2B5EF4-FFF2-40B4-BE49-F238E27FC236}">
                  <a16:creationId xmlns:a16="http://schemas.microsoft.com/office/drawing/2014/main" id="{17954115-B7B5-D244-8E99-ED5C815EE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003360"/>
              <a:ext cx="24686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-9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21" name="TextBox 45">
              <a:extLst>
                <a:ext uri="{FF2B5EF4-FFF2-40B4-BE49-F238E27FC236}">
                  <a16:creationId xmlns:a16="http://schemas.microsoft.com/office/drawing/2014/main" id="{1CAE72B4-2502-C04C-9965-614CE5C3F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2667000"/>
              <a:ext cx="1234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22" name="TextBox 46">
              <a:extLst>
                <a:ext uri="{FF2B5EF4-FFF2-40B4-BE49-F238E27FC236}">
                  <a16:creationId xmlns:a16="http://schemas.microsoft.com/office/drawing/2014/main" id="{7D6095F8-7518-594B-9222-FAC7985D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337512"/>
              <a:ext cx="24686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-9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23" name="TextBox 47">
              <a:extLst>
                <a:ext uri="{FF2B5EF4-FFF2-40B4-BE49-F238E27FC236}">
                  <a16:creationId xmlns:a16="http://schemas.microsoft.com/office/drawing/2014/main" id="{4C77C065-D05B-7F45-98A9-52F6D78F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740187" cy="32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Iter.3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sp>
        <p:nvSpPr>
          <p:cNvPr id="15373" name="TextBox 48">
            <a:extLst>
              <a:ext uri="{FF2B5EF4-FFF2-40B4-BE49-F238E27FC236}">
                <a16:creationId xmlns:a16="http://schemas.microsoft.com/office/drawing/2014/main" id="{56A771F8-B3CD-174E-B00F-DDC3E0256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62400"/>
            <a:ext cx="3810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Example B: write_read(&amp;a[0],&amp;a[0],3) </a:t>
            </a:r>
            <a:endParaRPr kumimoji="0"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15374" name="TextBox 49">
            <a:extLst>
              <a:ext uri="{FF2B5EF4-FFF2-40B4-BE49-F238E27FC236}">
                <a16:creationId xmlns:a16="http://schemas.microsoft.com/office/drawing/2014/main" id="{88441652-8513-0541-B9BA-3F84D4F7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61025"/>
            <a:ext cx="3698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val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15375" name="TextBox 50">
            <a:extLst>
              <a:ext uri="{FF2B5EF4-FFF2-40B4-BE49-F238E27FC236}">
                <a16:creationId xmlns:a16="http://schemas.microsoft.com/office/drawing/2014/main" id="{AFF317A7-9A83-E043-B8F5-ADB9F8F9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1238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a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15376" name="TextBox 51">
            <a:extLst>
              <a:ext uri="{FF2B5EF4-FFF2-40B4-BE49-F238E27FC236}">
                <a16:creationId xmlns:a16="http://schemas.microsoft.com/office/drawing/2014/main" id="{F284272E-87EB-B442-AAFE-C8E0F499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0"/>
            <a:ext cx="3698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cnt</a:t>
            </a:r>
            <a:endParaRPr kumimoji="0" lang="zh-CN" altLang="en-US" sz="1600">
              <a:latin typeface="Courier New" panose="02070309020205020404" pitchFamily="49" charset="0"/>
            </a:endParaRPr>
          </a:p>
        </p:txBody>
      </p:sp>
      <p:grpSp>
        <p:nvGrpSpPr>
          <p:cNvPr id="15377" name="Group 52">
            <a:extLst>
              <a:ext uri="{FF2B5EF4-FFF2-40B4-BE49-F238E27FC236}">
                <a16:creationId xmlns:a16="http://schemas.microsoft.com/office/drawing/2014/main" id="{C53D021D-ECA3-894B-9711-0500882DD945}"/>
              </a:ext>
            </a:extLst>
          </p:cNvPr>
          <p:cNvGrpSpPr>
            <a:grpSpLocks/>
          </p:cNvGrpSpPr>
          <p:nvPr/>
        </p:nvGrpSpPr>
        <p:grpSpPr bwMode="auto">
          <a:xfrm>
            <a:off x="4391025" y="4724400"/>
            <a:ext cx="1095375" cy="1295400"/>
            <a:chOff x="4848816" y="2362200"/>
            <a:chExt cx="1094784" cy="1295400"/>
          </a:xfrm>
        </p:grpSpPr>
        <p:sp>
          <p:nvSpPr>
            <p:cNvPr id="15408" name="Rectangle 53">
              <a:extLst>
                <a:ext uri="{FF2B5EF4-FFF2-40B4-BE49-F238E27FC236}">
                  <a16:creationId xmlns:a16="http://schemas.microsoft.com/office/drawing/2014/main" id="{DFA68170-5F56-8248-8E58-5D22D3DB0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09" name="Rectangle 54">
              <a:extLst>
                <a:ext uri="{FF2B5EF4-FFF2-40B4-BE49-F238E27FC236}">
                  <a16:creationId xmlns:a16="http://schemas.microsoft.com/office/drawing/2014/main" id="{65795462-AF7C-3C46-B317-632F1CE15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10" name="Rectangle 55">
              <a:extLst>
                <a:ext uri="{FF2B5EF4-FFF2-40B4-BE49-F238E27FC236}">
                  <a16:creationId xmlns:a16="http://schemas.microsoft.com/office/drawing/2014/main" id="{C4A78BC3-44E1-614B-8122-9C63CE580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11" name="TextBox 56">
              <a:extLst>
                <a:ext uri="{FF2B5EF4-FFF2-40B4-BE49-F238E27FC236}">
                  <a16:creationId xmlns:a16="http://schemas.microsoft.com/office/drawing/2014/main" id="{214EE8AB-D0F9-514B-A3CB-0658F7422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722" y="2994228"/>
              <a:ext cx="370294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-10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12" name="TextBox 57">
              <a:extLst>
                <a:ext uri="{FF2B5EF4-FFF2-40B4-BE49-F238E27FC236}">
                  <a16:creationId xmlns:a16="http://schemas.microsoft.com/office/drawing/2014/main" id="{72ACC6DF-44B9-2A41-ABCA-181BA4F7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003360"/>
              <a:ext cx="24686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17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13" name="TextBox 58">
              <a:extLst>
                <a:ext uri="{FF2B5EF4-FFF2-40B4-BE49-F238E27FC236}">
                  <a16:creationId xmlns:a16="http://schemas.microsoft.com/office/drawing/2014/main" id="{AC8CDA91-024A-8041-935C-F22C08F11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2667000"/>
              <a:ext cx="12343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3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14" name="TextBox 59">
              <a:extLst>
                <a:ext uri="{FF2B5EF4-FFF2-40B4-BE49-F238E27FC236}">
                  <a16:creationId xmlns:a16="http://schemas.microsoft.com/office/drawing/2014/main" id="{9146D6F0-AB4E-9F4B-A911-50E3113D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3337512"/>
              <a:ext cx="12343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15" name="TextBox 60">
              <a:extLst>
                <a:ext uri="{FF2B5EF4-FFF2-40B4-BE49-F238E27FC236}">
                  <a16:creationId xmlns:a16="http://schemas.microsoft.com/office/drawing/2014/main" id="{E0AB30E6-5A62-9C4E-BF0E-473BFE2D1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864019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initial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8" name="Group 61">
            <a:extLst>
              <a:ext uri="{FF2B5EF4-FFF2-40B4-BE49-F238E27FC236}">
                <a16:creationId xmlns:a16="http://schemas.microsoft.com/office/drawing/2014/main" id="{897BAE1B-BD8A-CB48-B05F-08EAB38EEEB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724400"/>
            <a:ext cx="1095375" cy="1295400"/>
            <a:chOff x="4848816" y="2362200"/>
            <a:chExt cx="1094784" cy="1295400"/>
          </a:xfrm>
        </p:grpSpPr>
        <p:sp>
          <p:nvSpPr>
            <p:cNvPr id="15400" name="Rectangle 62">
              <a:extLst>
                <a:ext uri="{FF2B5EF4-FFF2-40B4-BE49-F238E27FC236}">
                  <a16:creationId xmlns:a16="http://schemas.microsoft.com/office/drawing/2014/main" id="{A8ACF950-63B9-2C44-A305-A6A4BA81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01" name="Rectangle 63">
              <a:extLst>
                <a:ext uri="{FF2B5EF4-FFF2-40B4-BE49-F238E27FC236}">
                  <a16:creationId xmlns:a16="http://schemas.microsoft.com/office/drawing/2014/main" id="{5CE4EAC7-AF3B-884D-BD53-75A8F9FA3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02" name="Rectangle 64">
              <a:extLst>
                <a:ext uri="{FF2B5EF4-FFF2-40B4-BE49-F238E27FC236}">
                  <a16:creationId xmlns:a16="http://schemas.microsoft.com/office/drawing/2014/main" id="{B08B43E2-8473-CA44-8ECF-F7E49984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403" name="TextBox 65">
              <a:extLst>
                <a:ext uri="{FF2B5EF4-FFF2-40B4-BE49-F238E27FC236}">
                  <a16:creationId xmlns:a16="http://schemas.microsoft.com/office/drawing/2014/main" id="{9D083D27-6C9B-E746-BB64-92F35EBB7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722" y="2994228"/>
              <a:ext cx="24686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 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04" name="TextBox 66">
              <a:extLst>
                <a:ext uri="{FF2B5EF4-FFF2-40B4-BE49-F238E27FC236}">
                  <a16:creationId xmlns:a16="http://schemas.microsoft.com/office/drawing/2014/main" id="{4A6A0004-8DA2-3243-8496-E1E1581E3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003360"/>
              <a:ext cx="24686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17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05" name="TextBox 67">
              <a:extLst>
                <a:ext uri="{FF2B5EF4-FFF2-40B4-BE49-F238E27FC236}">
                  <a16:creationId xmlns:a16="http://schemas.microsoft.com/office/drawing/2014/main" id="{B23A8608-F4B9-154C-95FB-5707C2217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2667000"/>
              <a:ext cx="1234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2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06" name="TextBox 68">
              <a:extLst>
                <a:ext uri="{FF2B5EF4-FFF2-40B4-BE49-F238E27FC236}">
                  <a16:creationId xmlns:a16="http://schemas.microsoft.com/office/drawing/2014/main" id="{A694DD70-13BF-F245-97EE-0E26C4156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3337512"/>
              <a:ext cx="12343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407" name="TextBox 69">
              <a:extLst>
                <a:ext uri="{FF2B5EF4-FFF2-40B4-BE49-F238E27FC236}">
                  <a16:creationId xmlns:a16="http://schemas.microsoft.com/office/drawing/2014/main" id="{1DC22E90-29CB-AF4D-89C7-C2C6C4D55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740187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Iter.1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9" name="Group 70">
            <a:extLst>
              <a:ext uri="{FF2B5EF4-FFF2-40B4-BE49-F238E27FC236}">
                <a16:creationId xmlns:a16="http://schemas.microsoft.com/office/drawing/2014/main" id="{937E49E5-08FA-AF41-AA97-432F276F910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724400"/>
            <a:ext cx="1095375" cy="1295400"/>
            <a:chOff x="4848816" y="2362200"/>
            <a:chExt cx="1094784" cy="1295400"/>
          </a:xfrm>
        </p:grpSpPr>
        <p:sp>
          <p:nvSpPr>
            <p:cNvPr id="15392" name="Rectangle 71">
              <a:extLst>
                <a:ext uri="{FF2B5EF4-FFF2-40B4-BE49-F238E27FC236}">
                  <a16:creationId xmlns:a16="http://schemas.microsoft.com/office/drawing/2014/main" id="{1B833BDB-0F5E-0742-95F8-8C2E5A6E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93" name="Rectangle 72">
              <a:extLst>
                <a:ext uri="{FF2B5EF4-FFF2-40B4-BE49-F238E27FC236}">
                  <a16:creationId xmlns:a16="http://schemas.microsoft.com/office/drawing/2014/main" id="{B1091520-88A1-5949-9EE8-7BFDA9D0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394" name="Rectangle 73">
              <a:extLst>
                <a:ext uri="{FF2B5EF4-FFF2-40B4-BE49-F238E27FC236}">
                  <a16:creationId xmlns:a16="http://schemas.microsoft.com/office/drawing/2014/main" id="{31BF2BB9-C16D-F746-8516-28BD57540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395" name="TextBox 74">
              <a:extLst>
                <a:ext uri="{FF2B5EF4-FFF2-40B4-BE49-F238E27FC236}">
                  <a16:creationId xmlns:a16="http://schemas.microsoft.com/office/drawing/2014/main" id="{E9EB6D5F-B8AE-FA4A-AF4A-386EA4870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722" y="2994228"/>
              <a:ext cx="24686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 1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96" name="TextBox 75">
              <a:extLst>
                <a:ext uri="{FF2B5EF4-FFF2-40B4-BE49-F238E27FC236}">
                  <a16:creationId xmlns:a16="http://schemas.microsoft.com/office/drawing/2014/main" id="{A21B80FA-6179-5E48-8DEE-AFFFB011B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003360"/>
              <a:ext cx="24686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17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97" name="TextBox 76">
              <a:extLst>
                <a:ext uri="{FF2B5EF4-FFF2-40B4-BE49-F238E27FC236}">
                  <a16:creationId xmlns:a16="http://schemas.microsoft.com/office/drawing/2014/main" id="{76C34290-404B-C445-8C5D-05666FB8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2667000"/>
              <a:ext cx="12343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98" name="TextBox 77">
              <a:extLst>
                <a:ext uri="{FF2B5EF4-FFF2-40B4-BE49-F238E27FC236}">
                  <a16:creationId xmlns:a16="http://schemas.microsoft.com/office/drawing/2014/main" id="{94260D7A-DA55-F14E-A670-B7BC0B9D4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3337512"/>
              <a:ext cx="12343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2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99" name="TextBox 78">
              <a:extLst>
                <a:ext uri="{FF2B5EF4-FFF2-40B4-BE49-F238E27FC236}">
                  <a16:creationId xmlns:a16="http://schemas.microsoft.com/office/drawing/2014/main" id="{E48DE7D7-61AE-7244-87E3-E76F46016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740187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Iter.2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80" name="Group 79">
            <a:extLst>
              <a:ext uri="{FF2B5EF4-FFF2-40B4-BE49-F238E27FC236}">
                <a16:creationId xmlns:a16="http://schemas.microsoft.com/office/drawing/2014/main" id="{18D078E7-C3F1-644B-8D9C-EC665ECE22A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724400"/>
            <a:ext cx="1095375" cy="1289050"/>
            <a:chOff x="4848816" y="2362200"/>
            <a:chExt cx="1094784" cy="1289244"/>
          </a:xfrm>
        </p:grpSpPr>
        <p:sp>
          <p:nvSpPr>
            <p:cNvPr id="15384" name="Rectangle 80">
              <a:extLst>
                <a:ext uri="{FF2B5EF4-FFF2-40B4-BE49-F238E27FC236}">
                  <a16:creationId xmlns:a16="http://schemas.microsoft.com/office/drawing/2014/main" id="{FB6B88C7-58E7-D043-BF9E-3F16DA24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85" name="Rectangle 81">
              <a:extLst>
                <a:ext uri="{FF2B5EF4-FFF2-40B4-BE49-F238E27FC236}">
                  <a16:creationId xmlns:a16="http://schemas.microsoft.com/office/drawing/2014/main" id="{E10C680A-F744-1F44-A7A5-C5F81C7DE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386" name="Rectangle 82">
              <a:extLst>
                <a:ext uri="{FF2B5EF4-FFF2-40B4-BE49-F238E27FC236}">
                  <a16:creationId xmlns:a16="http://schemas.microsoft.com/office/drawing/2014/main" id="{5F90902F-0D1A-924F-864A-16F9D9E7C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100">
                <a:latin typeface="Courier New" panose="02070309020205020404" pitchFamily="49" charset="0"/>
              </a:endParaRPr>
            </a:p>
          </p:txBody>
        </p:sp>
        <p:sp>
          <p:nvSpPr>
            <p:cNvPr id="15387" name="TextBox 83">
              <a:extLst>
                <a:ext uri="{FF2B5EF4-FFF2-40B4-BE49-F238E27FC236}">
                  <a16:creationId xmlns:a16="http://schemas.microsoft.com/office/drawing/2014/main" id="{9AC440EC-4BAF-4E40-9F4D-BB18C7507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722" y="2994228"/>
              <a:ext cx="24686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 2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88" name="TextBox 84">
              <a:extLst>
                <a:ext uri="{FF2B5EF4-FFF2-40B4-BE49-F238E27FC236}">
                  <a16:creationId xmlns:a16="http://schemas.microsoft.com/office/drawing/2014/main" id="{1671C554-8165-444C-BDC7-74559DBDD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616" y="3003360"/>
              <a:ext cx="246862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17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89" name="TextBox 85">
              <a:extLst>
                <a:ext uri="{FF2B5EF4-FFF2-40B4-BE49-F238E27FC236}">
                  <a16:creationId xmlns:a16="http://schemas.microsoft.com/office/drawing/2014/main" id="{E7868809-2CF9-DF4B-AB06-AD5986225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2667000"/>
              <a:ext cx="1234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0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90" name="TextBox 86">
              <a:extLst>
                <a:ext uri="{FF2B5EF4-FFF2-40B4-BE49-F238E27FC236}">
                  <a16:creationId xmlns:a16="http://schemas.microsoft.com/office/drawing/2014/main" id="{1B0A8C88-6FED-5B4C-A293-2571F4D13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816" y="3337512"/>
              <a:ext cx="1234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3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15391" name="TextBox 87">
              <a:extLst>
                <a:ext uri="{FF2B5EF4-FFF2-40B4-BE49-F238E27FC236}">
                  <a16:creationId xmlns:a16="http://schemas.microsoft.com/office/drawing/2014/main" id="{2D904F70-8EB2-F149-B740-A8CE114B1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740187" cy="32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</a:rPr>
                <a:t>Iter.3</a:t>
              </a:r>
              <a:endParaRPr kumimoji="0"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81" name="Group 88">
            <a:extLst>
              <a:ext uri="{FF2B5EF4-FFF2-40B4-BE49-F238E27FC236}">
                <a16:creationId xmlns:a16="http://schemas.microsoft.com/office/drawing/2014/main" id="{A256ADE5-B5DF-E74C-98B9-7D2D06F6E5F0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5478463"/>
            <a:ext cx="2533650" cy="922337"/>
            <a:chOff x="990600" y="5410200"/>
            <a:chExt cx="2141486" cy="923330"/>
          </a:xfrm>
        </p:grpSpPr>
        <p:sp>
          <p:nvSpPr>
            <p:cNvPr id="15382" name="TextBox 1">
              <a:extLst>
                <a:ext uri="{FF2B5EF4-FFF2-40B4-BE49-F238E27FC236}">
                  <a16:creationId xmlns:a16="http://schemas.microsoft.com/office/drawing/2014/main" id="{5B705505-DF0A-144A-9938-0F4F49DDF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410200"/>
              <a:ext cx="2141486" cy="923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panose="02070309020205020404" pitchFamily="49" charset="0"/>
                </a:rPr>
                <a:t>Function    CPE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panose="02070309020205020404" pitchFamily="49" charset="0"/>
                </a:rPr>
                <a:t>Example A   1.3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Courier New" panose="02070309020205020404" pitchFamily="49" charset="0"/>
                </a:rPr>
                <a:t>Example B   7.3</a:t>
              </a:r>
            </a:p>
          </p:txBody>
        </p:sp>
        <p:cxnSp>
          <p:nvCxnSpPr>
            <p:cNvPr id="15383" name="Straight Connector 90">
              <a:extLst>
                <a:ext uri="{FF2B5EF4-FFF2-40B4-BE49-F238E27FC236}">
                  <a16:creationId xmlns:a16="http://schemas.microsoft.com/office/drawing/2014/main" id="{96CD90A7-12AF-7A46-80C0-C0D49135AF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6800" y="5715000"/>
              <a:ext cx="2000909" cy="0"/>
            </a:xfrm>
            <a:prstGeom prst="lin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E6F194F5-8CFD-5F4E-A30D-EB3A767C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7FB5BD-F250-5044-A8A0-6A8C76050E4C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6295998-978F-B64B-B561-3FD948BD8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3DCE425-7D41-674B-83EF-850F0576D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Retirement Unit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Keep track of the ongoing processing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Obey the sequential semantics of the machine-level program (</a:t>
            </a:r>
            <a:r>
              <a:rPr lang="en-US" altLang="zh-CN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+mn-cs"/>
              </a:rPr>
              <a:t>misprediction</a:t>
            </a:r>
            <a:r>
              <a:rPr lang="en-US" altLang="zh-CN" kern="1200" dirty="0">
                <a:ea typeface="宋体" pitchFamily="2" charset="-122"/>
                <a:cs typeface="+mn-cs"/>
              </a:rPr>
              <a:t> &amp;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+mn-cs"/>
              </a:rPr>
              <a:t>exception</a:t>
            </a:r>
            <a:r>
              <a:rPr lang="en-US" altLang="zh-CN" kern="1200" dirty="0"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59A21A2E-F961-2643-9239-941C8E62A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sz="2000" i="1" dirty="0">
                <a:solidFill>
                  <a:srgbClr val="7030A0"/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7414" name="Rectangle 11">
            <a:extLst>
              <a:ext uri="{FF2B5EF4-FFF2-40B4-BE49-F238E27FC236}">
                <a16:creationId xmlns:a16="http://schemas.microsoft.com/office/drawing/2014/main" id="{87322235-985A-3942-BA09-F396A1A0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Cache</a:t>
            </a:r>
          </a:p>
        </p:txBody>
      </p:sp>
      <p:sp>
        <p:nvSpPr>
          <p:cNvPr id="17415" name="Rectangle 13">
            <a:extLst>
              <a:ext uri="{FF2B5EF4-FFF2-40B4-BE49-F238E27FC236}">
                <a16:creationId xmlns:a16="http://schemas.microsoft.com/office/drawing/2014/main" id="{5A9874D5-7B4C-6447-A02F-5956E6125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Control</a:t>
            </a:r>
          </a:p>
        </p:txBody>
      </p:sp>
      <p:sp>
        <p:nvSpPr>
          <p:cNvPr id="17416" name="Rectangle 14">
            <a:extLst>
              <a:ext uri="{FF2B5EF4-FFF2-40B4-BE49-F238E27FC236}">
                <a16:creationId xmlns:a16="http://schemas.microsoft.com/office/drawing/2014/main" id="{31578D03-A3B8-EB4B-B2B2-0CE55460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Decode</a:t>
            </a:r>
          </a:p>
        </p:txBody>
      </p:sp>
      <p:sp>
        <p:nvSpPr>
          <p:cNvPr id="17417" name="Line 15">
            <a:extLst>
              <a:ext uri="{FF2B5EF4-FFF2-40B4-BE49-F238E27FC236}">
                <a16:creationId xmlns:a16="http://schemas.microsoft.com/office/drawing/2014/main" id="{08EDF042-7069-DF4F-A2E0-7ADDA84F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8" name="Line 16">
            <a:extLst>
              <a:ext uri="{FF2B5EF4-FFF2-40B4-BE49-F238E27FC236}">
                <a16:creationId xmlns:a16="http://schemas.microsoft.com/office/drawing/2014/main" id="{934F787B-A9D2-FF4F-9D59-9158B78729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9" name="Line 17">
            <a:extLst>
              <a:ext uri="{FF2B5EF4-FFF2-40B4-BE49-F238E27FC236}">
                <a16:creationId xmlns:a16="http://schemas.microsoft.com/office/drawing/2014/main" id="{90791AF8-CCC4-FD42-95E0-B6D8CDE6B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0" name="Freeform 18">
            <a:extLst>
              <a:ext uri="{FF2B5EF4-FFF2-40B4-BE49-F238E27FC236}">
                <a16:creationId xmlns:a16="http://schemas.microsoft.com/office/drawing/2014/main" id="{FD1F3246-DB9B-054D-BF5F-51B1BF41B57E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1" name="Text Box 23">
            <a:extLst>
              <a:ext uri="{FF2B5EF4-FFF2-40B4-BE49-F238E27FC236}">
                <a16:creationId xmlns:a16="http://schemas.microsoft.com/office/drawing/2014/main" id="{766E1312-0487-7340-B888-52ADE01D8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40354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17422" name="Text Box 24">
            <a:extLst>
              <a:ext uri="{FF2B5EF4-FFF2-40B4-BE49-F238E27FC236}">
                <a16:creationId xmlns:a16="http://schemas.microsoft.com/office/drawing/2014/main" id="{3D328103-55EF-464F-B6A1-41CBBB3C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1068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Instructions</a:t>
            </a:r>
          </a:p>
        </p:txBody>
      </p:sp>
      <p:sp>
        <p:nvSpPr>
          <p:cNvPr id="17423" name="Text Box 25">
            <a:extLst>
              <a:ext uri="{FF2B5EF4-FFF2-40B4-BE49-F238E27FC236}">
                <a16:creationId xmlns:a16="http://schemas.microsoft.com/office/drawing/2014/main" id="{33F062C6-A498-1A4B-863D-C3ED249A0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78425"/>
            <a:ext cx="1011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Operations</a:t>
            </a:r>
          </a:p>
        </p:txBody>
      </p:sp>
      <p:sp>
        <p:nvSpPr>
          <p:cNvPr id="17424" name="Text Box 26">
            <a:extLst>
              <a:ext uri="{FF2B5EF4-FFF2-40B4-BE49-F238E27FC236}">
                <a16:creationId xmlns:a16="http://schemas.microsoft.com/office/drawing/2014/main" id="{35CCE5A5-214A-4545-8996-34781D72B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292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Prediction OK?</a:t>
            </a:r>
          </a:p>
        </p:txBody>
      </p:sp>
      <p:sp>
        <p:nvSpPr>
          <p:cNvPr id="17425" name="Rectangle 48">
            <a:extLst>
              <a:ext uri="{FF2B5EF4-FFF2-40B4-BE49-F238E27FC236}">
                <a16:creationId xmlns:a16="http://schemas.microsoft.com/office/drawing/2014/main" id="{4065B5E1-ED4B-FE4C-9FF5-C69FAF0B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187825"/>
            <a:ext cx="1157287" cy="1146175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  <a:latin typeface="Calibri" panose="020F0502020204030204" pitchFamily="34" charset="0"/>
              </a:rPr>
              <a:t>Unit</a:t>
            </a:r>
          </a:p>
        </p:txBody>
      </p:sp>
      <p:sp>
        <p:nvSpPr>
          <p:cNvPr id="17426" name="Rectangle 49">
            <a:extLst>
              <a:ext uri="{FF2B5EF4-FFF2-40B4-BE49-F238E27FC236}">
                <a16:creationId xmlns:a16="http://schemas.microsoft.com/office/drawing/2014/main" id="{38A30556-E4C4-C242-AA3D-A0813754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800600"/>
            <a:ext cx="769937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17427" name="Line 50">
            <a:extLst>
              <a:ext uri="{FF2B5EF4-FFF2-40B4-BE49-F238E27FC236}">
                <a16:creationId xmlns:a16="http://schemas.microsoft.com/office/drawing/2014/main" id="{5CA58D7E-A777-8F48-833F-761090C9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8" name="Freeform 51">
            <a:extLst>
              <a:ext uri="{FF2B5EF4-FFF2-40B4-BE49-F238E27FC236}">
                <a16:creationId xmlns:a16="http://schemas.microsoft.com/office/drawing/2014/main" id="{934B33FF-87D1-9343-980E-9FC76B07FFA2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9" name="Text Box 52">
            <a:extLst>
              <a:ext uri="{FF2B5EF4-FFF2-40B4-BE49-F238E27FC236}">
                <a16:creationId xmlns:a16="http://schemas.microsoft.com/office/drawing/2014/main" id="{B7DB619E-1EB1-6548-9597-8570066EA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21325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Calibri" panose="020F0502020204030204" pitchFamily="34" charset="0"/>
              </a:rPr>
              <a:t>Register Updates</a:t>
            </a:r>
          </a:p>
        </p:txBody>
      </p:sp>
      <p:sp>
        <p:nvSpPr>
          <p:cNvPr id="17430" name="Line 53">
            <a:extLst>
              <a:ext uri="{FF2B5EF4-FFF2-40B4-BE49-F238E27FC236}">
                <a16:creationId xmlns:a16="http://schemas.microsoft.com/office/drawing/2014/main" id="{D1B57B78-5953-D54D-A583-90C9D39DE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1" name="Freeform 54">
            <a:extLst>
              <a:ext uri="{FF2B5EF4-FFF2-40B4-BE49-F238E27FC236}">
                <a16:creationId xmlns:a16="http://schemas.microsoft.com/office/drawing/2014/main" id="{57FC39AB-609E-354B-A808-889B567C2568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3D70F1F7-89FD-F44C-A957-A0A5A835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4FFFCE-889D-D34D-A156-376612EBB86C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936B9E3-F380-BA43-8949-30157716E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BFA058D-44EF-664E-A38B-219E48589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Instruction Retired/Flushed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Place instructions into a first-in, first-out queue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Retired: any updates to the </a:t>
            </a:r>
            <a:r>
              <a:rPr lang="en-US" altLang="zh-CN" kern="1200" dirty="0">
                <a:solidFill>
                  <a:srgbClr val="FF0000"/>
                </a:solidFill>
                <a:ea typeface="宋体" pitchFamily="2" charset="-122"/>
              </a:rPr>
              <a:t>memory</a:t>
            </a:r>
            <a:r>
              <a:rPr lang="en-US" altLang="zh-CN" kern="1200" dirty="0">
                <a:ea typeface="宋体" pitchFamily="2" charset="-122"/>
              </a:rPr>
              <a:t> being made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kern="1200" dirty="0">
                <a:ea typeface="宋体" pitchFamily="2" charset="-122"/>
              </a:rPr>
              <a:t>Operations of the instruction have completed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kern="1200" dirty="0">
                <a:ea typeface="宋体" pitchFamily="2" charset="-122"/>
              </a:rPr>
              <a:t>Any branch prediction to the instruction are confirmed</a:t>
            </a:r>
            <a:r>
              <a:rPr lang="en-US" altLang="zh-CN" sz="2800" kern="1200" dirty="0">
                <a:ea typeface="宋体" pitchFamily="2" charset="-122"/>
              </a:rPr>
              <a:t> </a:t>
            </a:r>
            <a:r>
              <a:rPr lang="en-US" altLang="zh-CN" sz="2400" kern="1200" dirty="0">
                <a:ea typeface="宋体" pitchFamily="2" charset="-122"/>
              </a:rPr>
              <a:t>correctly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Flushed: discard any results have been computed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kern="1200" dirty="0">
                <a:ea typeface="宋体" pitchFamily="2" charset="-122"/>
              </a:rPr>
              <a:t>Some branch prediction was </a:t>
            </a:r>
            <a:r>
              <a:rPr lang="en-US" altLang="zh-CN" sz="2400" kern="1200" dirty="0" err="1">
                <a:ea typeface="宋体" pitchFamily="2" charset="-122"/>
              </a:rPr>
              <a:t>mispredicted</a:t>
            </a:r>
            <a:endParaRPr lang="en-US" altLang="zh-CN" sz="2400" kern="1200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zh-CN" sz="2400" kern="1200" dirty="0" err="1">
                <a:ea typeface="宋体" pitchFamily="2" charset="-122"/>
              </a:rPr>
              <a:t>Mispredictions</a:t>
            </a:r>
            <a:r>
              <a:rPr lang="en-US" altLang="zh-CN" sz="2400" kern="1200" dirty="0">
                <a:ea typeface="宋体" pitchFamily="2" charset="-122"/>
              </a:rPr>
              <a:t> can’t alter </a:t>
            </a:r>
            <a:r>
              <a:rPr lang="en-US" altLang="zh-CN" sz="2400" kern="1200" dirty="0">
                <a:solidFill>
                  <a:srgbClr val="FF0000"/>
                </a:solidFill>
                <a:ea typeface="宋体" pitchFamily="2" charset="-122"/>
              </a:rPr>
              <a:t>the program state</a:t>
            </a:r>
          </a:p>
          <a:p>
            <a:pPr lvl="2"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1384257-EC2F-C148-B494-BE23A16F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EE690-968B-A348-A309-104E68341B1D}" type="slidenum">
              <a:rPr kumimoji="0"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BAA3976-8CA6-4240-AB75-887BD4DEB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Store Units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DD3E154B-2151-1746-BE4D-DEB8A896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4572000" cy="2514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1509" name="Text Box 8">
            <a:extLst>
              <a:ext uri="{FF2B5EF4-FFF2-40B4-BE49-F238E27FC236}">
                <a16:creationId xmlns:a16="http://schemas.microsoft.com/office/drawing/2014/main" id="{ADBDB037-DE7E-B647-809D-FD27CCD6E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1676400"/>
            <a:ext cx="2028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Store Unit</a:t>
            </a:r>
          </a:p>
        </p:txBody>
      </p:sp>
      <p:sp>
        <p:nvSpPr>
          <p:cNvPr id="27656" name="Rectangle 9">
            <a:extLst>
              <a:ext uri="{FF2B5EF4-FFF2-40B4-BE49-F238E27FC236}">
                <a16:creationId xmlns:a16="http://schemas.microsoft.com/office/drawing/2014/main" id="{EB32AAF2-01FD-3346-B981-84BE0880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7010400" cy="1219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1511" name="Text Box 10">
            <a:extLst>
              <a:ext uri="{FF2B5EF4-FFF2-40B4-BE49-F238E27FC236}">
                <a16:creationId xmlns:a16="http://schemas.microsoft.com/office/drawing/2014/main" id="{7B6E3506-AC76-0B47-BE64-8220AF54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62550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Courier New" panose="02070309020205020404" pitchFamily="49" charset="0"/>
              </a:rPr>
              <a:t>Data Cache</a:t>
            </a:r>
          </a:p>
        </p:txBody>
      </p:sp>
      <p:graphicFrame>
        <p:nvGraphicFramePr>
          <p:cNvPr id="857127" name="Group 39">
            <a:extLst>
              <a:ext uri="{FF2B5EF4-FFF2-40B4-BE49-F238E27FC236}">
                <a16:creationId xmlns:a16="http://schemas.microsoft.com/office/drawing/2014/main" id="{CC441FCC-750B-0147-90F4-0BCB05D715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02300" y="2895600"/>
          <a:ext cx="1905000" cy="854076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29" name="Text Box 40">
            <a:extLst>
              <a:ext uri="{FF2B5EF4-FFF2-40B4-BE49-F238E27FC236}">
                <a16:creationId xmlns:a16="http://schemas.microsoft.com/office/drawing/2014/main" id="{3C0DB1F1-AA9C-B24E-9C54-EB2C0074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2214563"/>
            <a:ext cx="2032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u="sng">
                <a:latin typeface="Courier New" panose="02070309020205020404" pitchFamily="49" charset="0"/>
              </a:rPr>
              <a:t>Store buffer</a:t>
            </a:r>
          </a:p>
        </p:txBody>
      </p:sp>
      <p:sp>
        <p:nvSpPr>
          <p:cNvPr id="21530" name="Text Box 41">
            <a:extLst>
              <a:ext uri="{FF2B5EF4-FFF2-40B4-BE49-F238E27FC236}">
                <a16:creationId xmlns:a16="http://schemas.microsoft.com/office/drawing/2014/main" id="{F5C2844A-8565-0245-BC2B-88D00F5C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25908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address</a:t>
            </a:r>
          </a:p>
        </p:txBody>
      </p:sp>
      <p:sp>
        <p:nvSpPr>
          <p:cNvPr id="21531" name="Text Box 42">
            <a:extLst>
              <a:ext uri="{FF2B5EF4-FFF2-40B4-BE49-F238E27FC236}">
                <a16:creationId xmlns:a16="http://schemas.microsoft.com/office/drawing/2014/main" id="{BA8C3858-7004-6E41-B288-C7D348F28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260508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7687" name="Line 49">
            <a:extLst>
              <a:ext uri="{FF2B5EF4-FFF2-40B4-BE49-F238E27FC236}">
                <a16:creationId xmlns:a16="http://schemas.microsoft.com/office/drawing/2014/main" id="{B61C9568-E337-0847-8607-35E95D53C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0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7688" name="Line 50">
            <a:extLst>
              <a:ext uri="{FF2B5EF4-FFF2-40B4-BE49-F238E27FC236}">
                <a16:creationId xmlns:a16="http://schemas.microsoft.com/office/drawing/2014/main" id="{4DE096CD-CABF-6C43-995D-1F183FFA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733800"/>
            <a:ext cx="0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1534" name="Text Box 51">
            <a:extLst>
              <a:ext uri="{FF2B5EF4-FFF2-40B4-BE49-F238E27FC236}">
                <a16:creationId xmlns:a16="http://schemas.microsoft.com/office/drawing/2014/main" id="{F8EBA552-71E3-8148-93C7-233AB0AAC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4214813"/>
            <a:ext cx="1474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Address</a:t>
            </a:r>
          </a:p>
        </p:txBody>
      </p:sp>
      <p:sp>
        <p:nvSpPr>
          <p:cNvPr id="21535" name="Text Box 52">
            <a:extLst>
              <a:ext uri="{FF2B5EF4-FFF2-40B4-BE49-F238E27FC236}">
                <a16:creationId xmlns:a16="http://schemas.microsoft.com/office/drawing/2014/main" id="{8F1F5858-9CFD-754F-9B9D-DE2FA5028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4214813"/>
            <a:ext cx="9223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914400" algn="l"/>
            <a:tab pos="2286000" algn="l"/>
          </a:tabLst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914400" algn="l"/>
            <a:tab pos="2286000" algn="l"/>
          </a:tabLst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340</TotalTime>
  <Words>2221</Words>
  <Application>Microsoft Macintosh PowerPoint</Application>
  <PresentationFormat>如螢幕大小 (4:3)</PresentationFormat>
  <Paragraphs>570</Paragraphs>
  <Slides>41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Courier New</vt:lpstr>
      <vt:lpstr>宋体</vt:lpstr>
      <vt:lpstr>Arial</vt:lpstr>
      <vt:lpstr>Comic Sans MS</vt:lpstr>
      <vt:lpstr>Times New Roman</vt:lpstr>
      <vt:lpstr>Calibri</vt:lpstr>
      <vt:lpstr>Symbol</vt:lpstr>
      <vt:lpstr>方正舒体</vt:lpstr>
      <vt:lpstr>icfp99</vt:lpstr>
      <vt:lpstr>Modern Processors</vt:lpstr>
      <vt:lpstr>Outline</vt:lpstr>
      <vt:lpstr>PowerPoint 簡報</vt:lpstr>
      <vt:lpstr>PowerPoint 簡報</vt:lpstr>
      <vt:lpstr>PowerPoint 簡報</vt:lpstr>
      <vt:lpstr>PowerPoint 簡報</vt:lpstr>
      <vt:lpstr>Instruction Control Unit</vt:lpstr>
      <vt:lpstr>Instruction Control Unit</vt:lpstr>
      <vt:lpstr>Store Units</vt:lpstr>
      <vt:lpstr>Multi-functional Units</vt:lpstr>
      <vt:lpstr>Load and Store Units</vt:lpstr>
      <vt:lpstr>PowerPoint 簡報</vt:lpstr>
      <vt:lpstr>PowerPoint 簡報</vt:lpstr>
      <vt:lpstr>PowerPoint 簡報</vt:lpstr>
      <vt:lpstr>Getting High Performance</vt:lpstr>
      <vt:lpstr>Performance Tuning</vt:lpstr>
      <vt:lpstr>Outline</vt:lpstr>
      <vt:lpstr>PowerPoint 簡報</vt:lpstr>
      <vt:lpstr>PowerPoint 簡報</vt:lpstr>
      <vt:lpstr>Amdahl’s Law</vt:lpstr>
      <vt:lpstr>PowerPoint 簡報</vt:lpstr>
      <vt:lpstr>Using GPROF</vt:lpstr>
      <vt:lpstr>PowerPoint 簡報</vt:lpstr>
      <vt:lpstr>PowerPoint 簡報</vt:lpstr>
      <vt:lpstr>Example</vt:lpstr>
      <vt:lpstr>Performance Tuning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 Motion</vt:lpstr>
      <vt:lpstr>Code Motion</vt:lpstr>
      <vt:lpstr>Code Motion</vt:lpstr>
      <vt:lpstr>Code Motion</vt:lpstr>
      <vt:lpstr>Performance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Code Optimization</dc:title>
  <dc:creator>Microsoft Office User</dc:creator>
  <cp:lastModifiedBy>Qingping Yue</cp:lastModifiedBy>
  <cp:revision>38</cp:revision>
  <dcterms:created xsi:type="dcterms:W3CDTF">2016-03-07T12:43:11Z</dcterms:created>
  <dcterms:modified xsi:type="dcterms:W3CDTF">2020-07-31T06:02:59Z</dcterms:modified>
</cp:coreProperties>
</file>