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sldIdLst>
    <p:sldId id="455" r:id="rId2"/>
    <p:sldId id="720" r:id="rId3"/>
    <p:sldId id="1067" r:id="rId4"/>
    <p:sldId id="1068" r:id="rId5"/>
    <p:sldId id="1069" r:id="rId6"/>
    <p:sldId id="1070" r:id="rId7"/>
    <p:sldId id="1071" r:id="rId8"/>
    <p:sldId id="1072" r:id="rId9"/>
    <p:sldId id="1073" r:id="rId10"/>
    <p:sldId id="1074" r:id="rId11"/>
    <p:sldId id="1075" r:id="rId12"/>
    <p:sldId id="1077" r:id="rId13"/>
    <p:sldId id="1078" r:id="rId14"/>
    <p:sldId id="1079" r:id="rId15"/>
    <p:sldId id="1080" r:id="rId16"/>
    <p:sldId id="1081" r:id="rId17"/>
    <p:sldId id="1082" r:id="rId18"/>
    <p:sldId id="1083" r:id="rId19"/>
    <p:sldId id="1084" r:id="rId20"/>
    <p:sldId id="1085" r:id="rId21"/>
    <p:sldId id="1086" r:id="rId22"/>
    <p:sldId id="1087" r:id="rId23"/>
    <p:sldId id="1094" r:id="rId24"/>
    <p:sldId id="1088" r:id="rId25"/>
    <p:sldId id="1089" r:id="rId26"/>
    <p:sldId id="1090" r:id="rId27"/>
    <p:sldId id="1091" r:id="rId28"/>
    <p:sldId id="1092" r:id="rId29"/>
    <p:sldId id="1093" r:id="rId30"/>
    <p:sldId id="990" r:id="rId31"/>
    <p:sldId id="991" r:id="rId32"/>
    <p:sldId id="992" r:id="rId33"/>
    <p:sldId id="993" r:id="rId34"/>
    <p:sldId id="994" r:id="rId35"/>
    <p:sldId id="995" r:id="rId36"/>
    <p:sldId id="996" r:id="rId37"/>
    <p:sldId id="1027" r:id="rId38"/>
    <p:sldId id="1028" r:id="rId39"/>
    <p:sldId id="1029" r:id="rId40"/>
    <p:sldId id="1030" r:id="rId41"/>
    <p:sldId id="1031" r:id="rId42"/>
    <p:sldId id="1032" r:id="rId43"/>
    <p:sldId id="1033" r:id="rId44"/>
    <p:sldId id="1034" r:id="rId45"/>
    <p:sldId id="1035" r:id="rId46"/>
    <p:sldId id="1036" r:id="rId47"/>
    <p:sldId id="1037" r:id="rId48"/>
    <p:sldId id="1038" r:id="rId49"/>
    <p:sldId id="1039" r:id="rId50"/>
    <p:sldId id="1040" r:id="rId51"/>
    <p:sldId id="1041" r:id="rId52"/>
    <p:sldId id="1042" r:id="rId53"/>
    <p:sldId id="1043" r:id="rId54"/>
    <p:sldId id="1044" r:id="rId55"/>
    <p:sldId id="1045" r:id="rId56"/>
    <p:sldId id="1046" r:id="rId57"/>
    <p:sldId id="1047" r:id="rId58"/>
    <p:sldId id="1048" r:id="rId59"/>
    <p:sldId id="1049" r:id="rId60"/>
    <p:sldId id="1050" r:id="rId61"/>
    <p:sldId id="1051" r:id="rId62"/>
    <p:sldId id="1052" r:id="rId63"/>
    <p:sldId id="1053" r:id="rId64"/>
    <p:sldId id="1055" r:id="rId65"/>
    <p:sldId id="1054" r:id="rId66"/>
    <p:sldId id="1062" r:id="rId67"/>
    <p:sldId id="1056" r:id="rId68"/>
    <p:sldId id="1064" r:id="rId69"/>
    <p:sldId id="1058" r:id="rId70"/>
    <p:sldId id="1059" r:id="rId71"/>
    <p:sldId id="1060" r:id="rId72"/>
    <p:sldId id="1061" r:id="rId73"/>
    <p:sldId id="1065" r:id="rId74"/>
    <p:sldId id="1066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94577" autoAdjust="0"/>
  </p:normalViewPr>
  <p:slideViewPr>
    <p:cSldViewPr>
      <p:cViewPr varScale="1">
        <p:scale>
          <a:sx n="73" d="100"/>
          <a:sy n="73" d="100"/>
        </p:scale>
        <p:origin x="200" y="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4C2A96-55E8-564D-8DAC-AD7BEB85AD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9DF7ACF-1509-8844-99F4-F300467AD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F973F1C-C7D3-E949-A642-99394312FE6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9579880-3B2B-654C-8D8D-7560A35A64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703C2DB-92E2-A644-A7C2-F4B3E3E556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A18D056-5C4B-7841-8A96-8150DC449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C42EF262-75BB-C144-A328-5C0383A7593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0726283-E62C-E94D-A299-8D87D7F2F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2F82F4-47D2-8443-832D-243B5D74B365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D93051E-26AA-564A-8029-178722CE8B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C7F0690-C5F3-7B41-B346-FF56BD6E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C2314D9-10FB-A74D-8B3F-E441CAA46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8C43887-8212-0B40-9173-5C1EC0899099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C9BE4F9-13B9-0346-9BF2-AA0BA23492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14318DE-4EB2-A34E-A87F-4DBB6F0F9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7AF1019-8FDA-A64A-BA2B-7E9EE64C3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982A6FD-986D-4F43-8107-5D9C563FFAF8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6022EB-F9E6-F749-AF5B-52C0D03F6E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AC35B52-1B14-A14E-9350-F79177801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5687764-8BCC-3744-8510-0EB79A225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6E7F76F-1C6B-404E-91E1-7133EE172CBB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B2E0D6A-1435-9F46-AD4F-2300C113B2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C71E2DE-B6C6-C643-A7BE-3AD93089A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4D0F2AF-F480-7945-8838-D72072C37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EB94990-0282-1D4C-85FD-FCE6026D47D2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83D8559-2437-D748-BB00-062FE3FE19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170CA6C-008C-0743-8540-3093311AC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4799820-258D-BD43-92D4-F9F6CEDED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7696EE7-3B42-6949-A1E7-007063BD4E0A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2194765-3C02-5543-A8E6-844059675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5F3524E-997B-4D42-BC70-758FB5513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3578366-8FA3-4641-80A9-43B402D9C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AD0060B-10DF-C24F-A21A-E4CD3F531652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6B6D5A0-3D16-9648-995D-1C6A5AE741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3302F1C-EBA9-F24D-BB29-A7083F15D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059D1-0274-F543-A26E-326284EEF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42F5107-86D8-AE45-A5B0-9C0CC02F1D47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C311884-193B-CE42-974C-A041C9D1DA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4453C4F-2236-3A4D-9289-36F425BA9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2F51C38-1C0C-5448-9C8D-B81DBB81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AA9AB0-B9B4-1649-AA05-8DF456657132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E521C20-B9C5-1543-AA79-126F392255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7562A5D-3860-F848-93F7-754FEA906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EE955E-E49E-D84F-B513-D667B7378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2BE048D-DDC6-8A48-BDB0-7F508D5DC0A6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D57F0C7-05C1-D94B-BEFD-40C4DCB563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0CBBF-C0EE-7346-B0E2-DF79C7D6A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3784085-C0DB-8441-8874-12B6640A2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FE779A7-EB39-DF40-9B01-B77FBD417B25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E73EB5-A6BA-9242-B9A2-81D44F8F64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01FB7D2-2320-7942-A948-A35E5C6FB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86F037-F693-4A4D-824D-28D364383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C2456FD-2028-0E4B-BBBC-AF87AD2F414B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3D600BB-EF22-5F46-A487-4F0B3B1C47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9E15C92-5A82-394E-B0FE-078608423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B038E29-572B-0F4D-9D5D-4DF20C56D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102F69E-B859-2D4A-A36F-6E00C48AC2B0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1DFF360-DF24-F246-9FCB-2A66902CE2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2F514BD-6067-FA43-AEB0-EB6D57CF0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0DA7B38-0D0A-F94F-A19A-DB2CF3215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A44F2C-6623-DC48-8301-32DFCFD3ABDB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0F3A4A7-42EC-9046-B6E4-6010B69403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088E503-C457-FE49-9C53-5837537E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8BA08DA-278D-3C4D-9AC9-A0BF3CF06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BEBD3B1-A360-5647-BEF7-B43E0AD5519C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5F27287-7C31-484D-BCE0-F34CA8FBE5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D2F3173-4E15-A747-A0A6-ED661AE0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DF13950-5762-AB46-BF79-9F64F34A4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D91F84E-A2EF-6247-BAA3-EACD8D3466A3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933A4AE-612F-534F-9A4D-E04313099A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756C0B8-81DD-2948-890A-23B6E0552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37869C0-7C0E-8A4D-9117-316E5A3A0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7B7D15-4FAA-A040-8EDD-B163D562850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C86556-0D0B-1C40-9E89-0818AAFB1A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CF43CD3-3B6C-7240-8BD1-1416BAFE3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A94BA41-F6BE-DC4F-B6C5-947B7F727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571DA4-A97E-6241-8FE9-D2F565211F9A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A4BBBEA-2E5A-BF4B-9E23-E439D1C79A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2D4E1DE-FFF9-7845-AF6F-69E7473AB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C478580-3872-114A-BF8E-03C1CE4F9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3F9388-A8FB-A443-A79E-3FA4FE278ACE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0DF32FB-9D1F-174C-AEA9-A1F17C39C3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5828AE2-F2E1-544E-903C-58E852BB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9A47DE1-0683-F041-A3A6-59D9EF6A0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668A940-439B-014D-A5C3-C17A62832F55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2B2AC31-E57B-FB46-8A93-BB8212E5F6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C544FDC-21A9-F140-9974-913C288B2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C0B2D24-9B20-364D-AFC7-5D89A08A0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3BA6FA2-98FB-A64A-92D9-140BD6E98853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FB32862-41CB-C54C-AC27-CDC1FFA51C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7A9C2E6-16D9-004B-96F5-F5189A62D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3818264-BF75-DF49-9C18-8D53DFF4A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7925614-639D-E040-9FA9-DDBE0B99C59E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50E5035-4E7A-B54C-8A0D-C43262CAA0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9F701FF-9320-9646-B715-F1CAACE80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06B4EB8-9FBA-AC4B-9B6E-21E5512A1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D5B4AB0-A61F-6840-AD45-F7FC2F3A5AC8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BB9601-AD6E-1E47-9556-9248D0F138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282CCD-F0AC-3E40-B1E8-1E50D44E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AE7AEA04-09F4-DF48-8222-331B319B0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2D7B05D-B3BE-214B-8B52-6428CFA76AA0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D06743A-8349-AB41-9F2C-7A35A0558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570CDAE-1CDD-B946-9AC6-C4A0C025B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8B69E409-59F2-2E44-B884-5CB869467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6BF3375-A360-9848-B819-56CEC4A7AC6C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0FE2AF6-0E0B-DD4D-B402-40E6EAD93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6267C1-3A09-1E42-8B4C-0FD5ACBEC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0C69FBB-3A96-094F-A0B7-0EF199F02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9695F63-7FB3-4E42-A246-785CA163FCB5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1E8DB4B-9B37-A443-8A78-9238ACE73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FA5CAD6-EBC3-0A43-AEC4-7DBA90C2F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A3E6A36-2F91-2B40-B101-CA247F403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C872D85-7FF5-434F-B227-7FF77562009A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27C0FA8-2125-B743-B8E9-F7EE727F2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84C36E8-2488-B345-A5BC-2C32E559B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DF451C0-256F-FB48-84A8-5CE0C79A9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DB56D24-893E-9C43-AE94-B1F43A1A90A6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1574753-D201-F742-81B0-0CE528A60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9AB4935-8636-0E45-9F04-A666A7FCB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EC124D-9852-BE49-B655-DD1A8A89A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3FB8A50-9530-894D-94D3-BC9E6AD7F9FD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D0D2060-9CB1-424F-8B8E-1997D7D79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4F27790-68AA-4041-8297-B3BA17740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8D5BB9C-7373-0245-9917-BD1F7AA22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28BB414-4AA7-E444-9790-763053A1BC92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F41A6F1-85EE-FA47-A909-08C6CE426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9BBCE9D-2186-414C-B15D-3F155C6D2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28DE9FE-19F2-664C-8F3C-E4D6D743F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1381DA4-F097-0646-9736-FCF3C3D93B27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1229EA4-5F3D-FA41-88B1-7FC029D2C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40308FF-9BF8-594D-83D2-B296B3509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669709C-9429-124A-B906-0D647C1AD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78058F-2C2F-2141-B537-4C54D4DA400F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68B0ED3-4323-5E45-9B8D-9D644016D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18EEC84-A0AE-964E-B164-E0D2760B0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911947E-D88C-C94C-9F93-1C7A02DAB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42C4A98-FB46-BB43-BA3E-AC05C6120C38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6ACFD54-8B50-984A-B184-9E19712991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F438AA-9CAA-F241-8A8C-F2BEE5834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C3500FC-7AA8-7A41-9A10-713286870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860A2D4-FBF3-964A-B409-4B6F4B0667EA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CE2E378-0996-0E4D-940A-AB11F2957C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796BBC0-3959-1B40-B18A-8DBF7EE5A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303A4B7-F492-BE4E-BA3E-C1D9895B1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DB209D-FF28-9544-A03A-3CED4ECE32A0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4E66609-1B7D-6444-B353-9ADEB0623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0A79EF5-CA5E-FB4C-914E-FB44D03C4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FC4FCB2-CE2A-A94A-B13C-91D3B1E58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DA6B5E6-7334-F84B-A641-A25E2BBFE3C6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868114F-3760-6D48-BC34-ED0B92F6C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21D3B51-3BAA-CC47-841E-7678DF9DB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DD1B42D-0EBF-C34E-BB7B-AEC2EC676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AAC6BC-9B11-4F49-84ED-E3938916FAA6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614D378-611C-A046-A091-5409E293E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6D54E11-5A8F-0C4D-80D6-597DA5F3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552137C-D758-1245-BDFE-49B827DE7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8F5528F-7ADD-0F41-A11A-9F355DFE3336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55D36DF-1CC1-7448-8960-340B82266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11BB5B3-A4EF-B545-B3C1-511EB0E1E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5634D9F-B81C-0B43-8C48-D9E45FE20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DC3E27E-5306-C146-A462-1A655B9A8BC9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7FDAA80-9098-D046-9AC7-B0933BE55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B448CDC-F00D-8748-9A80-0757B73A3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4FFEAD2-FF13-744D-B9F9-1C0F3CEED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EE9F6AF-8935-C049-B46C-C8C3B83BB880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DF8A4E9-98BA-A244-AAE6-6CC6889D0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12B9708-F55A-034C-88F1-DA9B8F8E7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AA8EB90-1959-E744-9BCB-3A807ACC4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D8D502F-FE6B-8749-8D00-B9CB8686A0F4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09AC6B0-13F1-874A-8FB3-933519CA9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5684B43-23E5-A14D-BB68-87727D01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C7BBFE36-8946-3444-8986-9011D9346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AD0197B-7557-0442-9414-CC709E77A5D0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3CD90AD-C363-874A-862B-13D70FDBD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8978386-258F-A84B-8CD7-901B68AC4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DDEB97E-8905-6F4B-9500-F0D61D7ED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610C8A-1A3A-124B-826C-9C6A50AEC53E}" type="slidenum">
              <a:rPr lang="zh-CN" altLang="en-US" sz="1200" b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B127EE2-79F9-584C-99C8-F8BF52F63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644E0E4-3B73-D541-A5CC-95B46696F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B6136EF-5E5A-7A46-987B-31A5B48FE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BD1F36-EFB9-EA41-879C-984FCAF8B929}" type="slidenum">
              <a:rPr lang="zh-CN" altLang="en-US" sz="1200" b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9F60FB8-1E16-9349-89E4-9478328B7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E029D46-AFDA-7741-A248-7D81B2AA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A16D6F7-A23D-8043-9DAA-847040FA4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8013B18-290A-794F-B883-C1E8CC87F84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2C37F-1182-DB42-90B0-12879A7731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A44317-D1D6-374B-BB70-E95798976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C827A77-B14C-BE4E-9A3A-A0CDE62CD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EA6C33-2B21-F64B-B51C-0463E575EDAA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751DCC2-D9DF-624E-A6BB-EAD4A6214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FE2E03A-2F2E-EB49-B2AD-E066F0333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9CEA0D90-026C-DE4B-9A8A-3CE098446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E4ED44E-226C-094F-844C-BFC3EA1EFC0D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727395A-9EB7-7543-8041-882377197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9BD2B4FC-A56D-4948-AACB-CC0A8949C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EDA62E6-C271-1345-8A7A-61207F63B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737EB86-230A-D249-956E-CE5846990D4E}" type="slidenum">
              <a:rPr lang="zh-CN" altLang="en-US" sz="1200" b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9A5C522-CD63-E444-99C7-5BD0D3F6A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D17A06F-2B5D-9046-8D39-DA4F92073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1271CA1-6924-3C47-B548-2C3D178F6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596C181-DD95-A64A-90D7-DC49D9AC59D0}" type="slidenum">
              <a:rPr lang="zh-CN" altLang="en-US" sz="1200" b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7B95A05-1F2E-8949-B7EA-04BAEE332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E2C5DDD-1E4B-5E4C-9513-B79E27E46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72D23BA-08D8-9646-A430-34D1BB447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D9632F1-8C8A-7E46-93CF-23CA7D0FC62B}" type="slidenum">
              <a:rPr lang="zh-CN" altLang="en-US" sz="1200" b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4E1CDE0-04C9-F64B-8FC4-6B88197EA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E1A2BA2-803C-6D4F-880E-613D406C9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C951FA43-0D27-854B-8880-D8F8BE913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DCFBA0B-0222-0F42-BD2A-A0BDBFC6E8AE}" type="slidenum">
              <a:rPr lang="zh-CN" altLang="en-US" sz="1200" b="0">
                <a:latin typeface="Times New Roman" panose="02020603050405020304" pitchFamily="18" charset="0"/>
              </a:rPr>
              <a:pPr/>
              <a:t>62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7C3E7AA-8B67-1E4F-82EF-D305411D1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71C71E5E-F6E2-4C42-AD6E-38EAA5A08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EC22FFD-1300-4A49-AC2C-1828C346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8FC3D41-94A7-2243-AA10-FDE16249338B}" type="slidenum">
              <a:rPr lang="zh-CN" altLang="en-US" sz="1200" b="0">
                <a:latin typeface="Times New Roman" panose="02020603050405020304" pitchFamily="18" charset="0"/>
              </a:rPr>
              <a:pPr/>
              <a:t>63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59EB67B-9E2A-3647-9FD3-5A5403844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C659733-3D0C-634F-B059-15565CDC7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32B25CC-4D21-DA45-ACD0-89945C021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514970-63F7-4341-A8FF-A51A651C562B}" type="slidenum">
              <a:rPr lang="zh-CN" altLang="en-US" sz="1200" b="0">
                <a:latin typeface="Times New Roman" panose="02020603050405020304" pitchFamily="18" charset="0"/>
              </a:rPr>
              <a:pPr/>
              <a:t>64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B2AFF2B-1032-A442-A1E1-F9B2E881D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D9CAE539-8FF3-5343-BE83-5E873C7CC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E8793ABE-D9D4-684D-9540-DB9FA2E79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4EF8972-AD85-9848-B081-A5AABCA7B6D0}" type="slidenum">
              <a:rPr lang="zh-CN" altLang="en-US" sz="1200" b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BED6E00A-1BD9-594B-9F53-A54BE1524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4C29DB4D-3089-7B4E-A6DE-D4DB392FA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E822493C-FED1-4B41-BB13-EFA3CED67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2195B3C-63DD-9242-A4AA-9DED0881F432}" type="slidenum">
              <a:rPr lang="zh-CN" altLang="en-US" sz="1200" b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990FA69-1D8B-B646-8713-03C0789A9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D959742-87F2-574D-8125-9D38C739C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AC14D49-2F1F-4C43-AA89-2A19285B0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38F5882-78AC-C84E-BC3F-85E1FB3D68E8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1041532-DCEC-B247-9404-D63B53139F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A63B8A3-5B00-2340-A528-5B70F81BE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B4D5956-D697-CC48-91F1-E5F05D93D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9D50FB2-228B-2C4F-A9D9-0560DDE9DC3C}" type="slidenum">
              <a:rPr lang="zh-CN" altLang="en-US" sz="1200" b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D53D2E4-0C00-2146-85E7-698A574DB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3A8A028-66A1-DA42-808E-E8A22796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9EB3328C-F292-8444-9510-C8995A9C2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792F84E-927B-2044-BF3A-D8A84C208A54}" type="slidenum">
              <a:rPr lang="zh-CN" altLang="en-US" sz="1200" b="0">
                <a:latin typeface="Times New Roman" panose="02020603050405020304" pitchFamily="18" charset="0"/>
              </a:rPr>
              <a:pPr/>
              <a:t>68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17DFDB93-3460-0E4A-AD7F-599E86797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45497EF8-986B-8B4E-9BE5-C657B4286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EBFDB43-D98A-2D44-BDAE-546F766DE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5CCF00-C297-0241-86A9-6E823C213047}" type="slidenum">
              <a:rPr lang="zh-CN" altLang="en-US" sz="1200" b="0">
                <a:latin typeface="Times New Roman" panose="02020603050405020304" pitchFamily="18" charset="0"/>
              </a:rPr>
              <a:pPr/>
              <a:t>69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A8783743-877F-2A40-919F-13AFAA010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27430951-02F6-1F4A-AAD6-8E7557347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FD0B02C-7B1E-0843-A18E-86B43AA4D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8708C8-AFD2-B344-9982-E50BA2AE452B}" type="slidenum">
              <a:rPr lang="zh-CN" altLang="en-US" sz="1200" b="0">
                <a:latin typeface="Times New Roman" panose="02020603050405020304" pitchFamily="18" charset="0"/>
              </a:rPr>
              <a:pPr/>
              <a:t>70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9CBF459D-42F3-214B-9BEB-672A0434C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0149C808-BFC5-DA4F-8D87-872EBAC08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E9997AF5-A23D-4849-9A44-525E13383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6D3E57C-5DC8-D243-8CF0-5B30D8F7DBA7}" type="slidenum">
              <a:rPr lang="zh-CN" altLang="en-US" sz="1200" b="0">
                <a:latin typeface="Times New Roman" panose="02020603050405020304" pitchFamily="18" charset="0"/>
              </a:rPr>
              <a:pPr/>
              <a:t>71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024F3B6-DED5-CE4E-9D67-972D2F26C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38638C0-5EA8-A244-A543-D275CA63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7AE6135-24C2-3444-BFE3-A872ED34F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3445C56-D771-FA48-AF4B-5192B88E8E71}" type="slidenum">
              <a:rPr lang="zh-CN" altLang="en-US" sz="1200" b="0">
                <a:latin typeface="Times New Roman" panose="02020603050405020304" pitchFamily="18" charset="0"/>
              </a:rPr>
              <a:pPr/>
              <a:t>72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592AAD1D-70C7-4D45-9A92-0ECE23091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6E1C1FC7-BC60-894A-BD73-5611A592B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19155963-4311-6E42-AC44-EF352E9A9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FEA7A9-4241-0649-A90B-E878952B679B}" type="slidenum">
              <a:rPr lang="zh-CN" altLang="en-US" sz="1200" b="0">
                <a:latin typeface="Times New Roman" panose="02020603050405020304" pitchFamily="18" charset="0"/>
              </a:rPr>
              <a:pPr/>
              <a:t>73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F23618D-6A1F-024B-9D9D-10F69C532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32351C5C-4FAB-7D45-8044-CB3176301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D5F8D1BA-5266-CE4A-9561-BEEDEB9C2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A069A18-68C8-F842-80D0-0EB0A80A2DC2}" type="slidenum">
              <a:rPr lang="zh-CN" altLang="en-US" sz="1200" b="0">
                <a:latin typeface="Times New Roman" panose="02020603050405020304" pitchFamily="18" charset="0"/>
              </a:rPr>
              <a:pPr/>
              <a:t>74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03D175B-E1A8-5044-AAA0-DC5DF32DA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6CDA47B7-8400-BF44-825D-D385A0744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E15A091-23B9-3042-92C3-6889BEEA3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CC08E98-CA3C-C549-984B-6635D8F4D2B6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E41EAF3-559C-D148-9094-EE6B734D64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FE16C7-5D2F-0B49-AD76-7CC642BC6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08FF816-D264-6245-9685-A71EFCF8A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48D3182-963D-6542-94E3-31F736A7958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90331A3-B754-C649-AF0E-9ACB69811B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5ED0550-9625-BA40-890C-4EC402C5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7225156-98CB-134E-A2D2-B22386D9C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A5DCC9A-6C5C-0B40-89C8-35416215BF19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68A07F1-1E01-EE44-8104-5CE4648EF7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4958EC8-773C-4D44-9D61-F5F3A87F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3EFFED7-8E93-4F42-B194-5A502DFDB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28EA9-1A9E-7644-9398-DF5A544504AA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771ADB7-32CC-9B42-A6D6-26FB99157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D2C4B38-D37C-8D40-9992-D2008980E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72F475-E2D7-054B-9AA6-9DBB211F7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2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F3EF8-A55F-3148-AF2F-102F261D7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6233-4612-4949-93BF-5953C84DDF64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F3E85D-BCD0-7648-B13F-860E223D9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843768-456E-DC4A-9FF0-E8E0D67A1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44537-6DB3-6B47-A433-4EFB5A2A1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5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1F037-BF43-AA43-9E0F-C4C0AFBC7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3640B-8472-5C48-963D-B91053FFFA88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A7F84E-575E-2A40-9F2F-1A713E628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4D90F-F511-DD4D-815A-FE344117A7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ACCD2-ED74-8F47-8922-65D2ABD5E4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39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0EB54-BA25-3042-A19C-1DF6AF298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6808-70E1-4944-9257-23388D2F8AB5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23FAE8-5514-0F44-B4DC-9F8DCEDD7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78D44-990B-8C40-8829-19213045F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8202D-2ADB-C44D-AD61-ED46C91CDF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35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72B02-29BF-E244-B899-9289FFD43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29FF5-66E8-464C-A0A0-BE3CF6729F4D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925CE-68BB-D24E-90AF-8FA57DB9A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A6565-2313-9645-B3D3-717BDC05E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4AC17-2477-BA45-8BF5-BA45689CB6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90077-0D7E-1548-B5B0-E6D98941F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3298A-9994-7B4D-86FD-3D1F5C339296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571F4-BFB5-D84E-962D-7592648E1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1F96E1-5ECA-F140-B001-00F461DB8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492EF-022B-4746-A090-395E44CF09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6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B49D2-A599-F141-A4E6-9C8850F77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4BF32-CAC4-834B-91EB-870A972774AB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A3A0B-C9A7-DF43-A369-3B68EEACBF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E1F6D-9A77-BD4F-BC05-6106701A9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8B163-D4A0-9649-8EB2-48498830B0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0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F24CF4-9F84-5941-B8B7-90342A946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6F65-70DA-FE49-9E5B-4967B528AA64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6B9624-F73F-4547-9471-108BDD783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0D2C97-0573-AD47-BC8F-EFF668D9A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43689-FB6E-5D4D-8476-9A20ABA089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3E479C-689D-7947-A7B4-50B928BC1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72CBD-CE36-8D4F-9A3F-41D13C9BDC45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89B609-6532-9C43-A975-DAF85B640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603DB2-10C1-FD49-88E0-EB269CEA8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C19C0-59C0-9840-B99A-FA84B8463E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7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BC9EBB-6265-E245-A2BB-4E5A9110A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E99E1-FE02-3F4E-B754-606E70B198BF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66AB48-58F9-E548-81E1-0684ED8A3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E1E47D-F363-9348-80CC-9E7BE8573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ADBB2-EBC4-0142-B29F-B878ACC67C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C7650-F423-F34E-81BA-7529033B0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FF137-9E58-3F48-8205-E4F8CB23FCBE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621F9-A869-7F41-AB09-1105F28FB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4F293-AFC5-5345-8EDD-E3829CF91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C56A1-4358-2647-9ABE-BA25BE3ACB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3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2D981-E307-A640-A59B-10344D3F0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ABDE-8CDF-694C-9A36-97C4395FE9A3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620B-372C-5B49-80A7-93AD12439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4CDFB-96F0-D44A-806F-0DFB6BE40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6BB02-C78C-9649-8762-AB227D38AC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96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FA3227-2B8C-974A-8DB6-75EDA1261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00FDA5-2804-A34D-B61A-E873061D4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19739BD-7EF3-BF4F-A6F3-A2DECC66B8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99DA5E0-4A02-9C47-8A6C-EBD3497CB89E}" type="datetime1">
              <a:rPr lang="zh-CN" altLang="en-US"/>
              <a:pPr>
                <a:defRPr/>
              </a:pPr>
              <a:t>2020/8/7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BFD468E-1C84-F741-AC39-C163FE805E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A182D8C-9C3D-3648-B3E0-7E0CA56385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E91DA068-51DD-9B46-8903-BADAD5676CD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DD8DA3B-936E-7249-85D8-45DCB480B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D71A2344-1FD2-644D-A356-1402F285F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10E7B-2B78-2A47-8684-5D8228CADB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E404202-55FF-504D-AC19-56B9AE3002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 Hierarchy (</a:t>
            </a:r>
            <a:r>
              <a:rPr lang="en-US" altLang="zh-CN" sz="3600">
                <a:ea typeface="方正姚体" pitchFamily="2" charset="-122"/>
                <a:cs typeface="Times New Roman" panose="02020603050405020304" pitchFamily="18" charset="0"/>
              </a:rPr>
              <a:t>Ⅲ</a:t>
            </a:r>
            <a:r>
              <a:rPr lang="en-US" altLang="zh-CN" sz="360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6F9262A-2FEF-DC46-BBC8-67BC85793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use middle bits as index?</a:t>
            </a:r>
          </a:p>
        </p:txBody>
      </p:sp>
      <p:grpSp>
        <p:nvGrpSpPr>
          <p:cNvPr id="22531" name="组合 3">
            <a:extLst>
              <a:ext uri="{FF2B5EF4-FFF2-40B4-BE49-F238E27FC236}">
                <a16:creationId xmlns:a16="http://schemas.microsoft.com/office/drawing/2014/main" id="{752B8C70-F6BB-064F-80D7-734D42A702B2}"/>
              </a:ext>
            </a:extLst>
          </p:cNvPr>
          <p:cNvGrpSpPr>
            <a:grpSpLocks/>
          </p:cNvGrpSpPr>
          <p:nvPr/>
        </p:nvGrpSpPr>
        <p:grpSpPr bwMode="auto">
          <a:xfrm>
            <a:off x="4369493" y="1524000"/>
            <a:ext cx="2286203" cy="1676400"/>
            <a:chOff x="788093" y="1828800"/>
            <a:chExt cx="2286203" cy="1676400"/>
          </a:xfrm>
        </p:grpSpPr>
        <p:sp>
          <p:nvSpPr>
            <p:cNvPr id="137220" name="Rectangle 5" descr="Wide upward diagonal">
              <a:extLst>
                <a:ext uri="{FF2B5EF4-FFF2-40B4-BE49-F238E27FC236}">
                  <a16:creationId xmlns:a16="http://schemas.microsoft.com/office/drawing/2014/main" id="{2077C295-8ED9-0441-9F5F-15B3966F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471738"/>
              <a:ext cx="1219200" cy="258762"/>
            </a:xfrm>
            <a:prstGeom prst="rect">
              <a:avLst/>
            </a:prstGeom>
            <a:solidFill>
              <a:schemeClr val="accent4">
                <a:lumMod val="50000"/>
                <a:lumOff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7221" name="Rectangle 6" descr="Dark vertical">
              <a:extLst>
                <a:ext uri="{FF2B5EF4-FFF2-40B4-BE49-F238E27FC236}">
                  <a16:creationId xmlns:a16="http://schemas.microsoft.com/office/drawing/2014/main" id="{843D5120-1515-9D4B-BA4D-9C222382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730500"/>
              <a:ext cx="1219200" cy="258763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7222" name="Rectangle 7" descr="Large grid">
              <a:extLst>
                <a:ext uri="{FF2B5EF4-FFF2-40B4-BE49-F238E27FC236}">
                  <a16:creationId xmlns:a16="http://schemas.microsoft.com/office/drawing/2014/main" id="{05076D32-693E-B94E-A822-A4D41898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989263"/>
              <a:ext cx="1219200" cy="25717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7223" name="Rectangle 8" descr="Wide downward diagonal">
              <a:extLst>
                <a:ext uri="{FF2B5EF4-FFF2-40B4-BE49-F238E27FC236}">
                  <a16:creationId xmlns:a16="http://schemas.microsoft.com/office/drawing/2014/main" id="{49001FAA-41D1-F84D-8683-CA7C7ABE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246438"/>
              <a:ext cx="1219200" cy="2587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75" name="Text Box 9">
              <a:extLst>
                <a:ext uri="{FF2B5EF4-FFF2-40B4-BE49-F238E27FC236}">
                  <a16:creationId xmlns:a16="http://schemas.microsoft.com/office/drawing/2014/main" id="{3358EF5A-D0A0-6749-B41D-15F55549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093" y="1828800"/>
              <a:ext cx="22862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0" dirty="0">
                  <a:latin typeface="Nanum Myeongjo" panose="02020603020101020101" pitchFamily="18" charset="-127"/>
                </a:rPr>
                <a:t>4-</a:t>
              </a:r>
              <a:r>
                <a:rPr lang="en-US" altLang="zh-CN" b="0" dirty="0">
                  <a:latin typeface="Nanum Myeongjo" panose="02020603020101020101" pitchFamily="18" charset="-127"/>
                </a:rPr>
                <a:t>line Cache</a:t>
              </a:r>
            </a:p>
          </p:txBody>
        </p:sp>
        <p:sp>
          <p:nvSpPr>
            <p:cNvPr id="22576" name="Rectangle 44">
              <a:extLst>
                <a:ext uri="{FF2B5EF4-FFF2-40B4-BE49-F238E27FC236}">
                  <a16:creationId xmlns:a16="http://schemas.microsoft.com/office/drawing/2014/main" id="{06C02D4E-04EB-314A-B1DC-4D3199B0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4717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22577" name="Rectangle 45">
              <a:extLst>
                <a:ext uri="{FF2B5EF4-FFF2-40B4-BE49-F238E27FC236}">
                  <a16:creationId xmlns:a16="http://schemas.microsoft.com/office/drawing/2014/main" id="{90B098F1-24D6-994E-A7CB-7085AB27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7305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22578" name="Rectangle 46">
              <a:extLst>
                <a:ext uri="{FF2B5EF4-FFF2-40B4-BE49-F238E27FC236}">
                  <a16:creationId xmlns:a16="http://schemas.microsoft.com/office/drawing/2014/main" id="{73CC4D5D-887B-4A44-93D2-B4B69B785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9892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22579" name="Rectangle 47">
              <a:extLst>
                <a:ext uri="{FF2B5EF4-FFF2-40B4-BE49-F238E27FC236}">
                  <a16:creationId xmlns:a16="http://schemas.microsoft.com/office/drawing/2014/main" id="{67BCBC1C-95E4-344C-9A4F-810720CB2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2464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43644BD-FDC8-A741-9EBD-C73990811451}"/>
              </a:ext>
            </a:extLst>
          </p:cNvPr>
          <p:cNvSpPr/>
          <p:nvPr/>
        </p:nvSpPr>
        <p:spPr>
          <a:xfrm>
            <a:off x="436563" y="4030663"/>
            <a:ext cx="5278437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Middle-Order Bit Indexing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Consecutive memory lines map to different cache lines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Can hold 8-byte region of address space in cache at one time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3F12B9-F453-EE41-8CDB-B9C737A03DA0}"/>
              </a:ext>
            </a:extLst>
          </p:cNvPr>
          <p:cNvSpPr/>
          <p:nvPr/>
        </p:nvSpPr>
        <p:spPr>
          <a:xfrm>
            <a:off x="346075" y="1524000"/>
            <a:ext cx="386873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Cache memory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4 cache lines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2-byte block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8-bye capacity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22534" name="矩形 48">
            <a:extLst>
              <a:ext uri="{FF2B5EF4-FFF2-40B4-BE49-F238E27FC236}">
                <a16:creationId xmlns:a16="http://schemas.microsoft.com/office/drawing/2014/main" id="{7732BB38-5F49-014F-BB24-4FBDB527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5287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>
                <a:latin typeface="Nanum Myeongjo" panose="02020603020101020101" pitchFamily="18" charset="-127"/>
              </a:rPr>
              <a:t>How the first 16 physical addresses mapping to cache lines</a:t>
            </a:r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31FB007C-B4E4-9543-A338-F96280FE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B9BDB-EACF-5045-9726-E0FDE22A72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" name="Text Box 43">
            <a:extLst>
              <a:ext uri="{FF2B5EF4-FFF2-40B4-BE49-F238E27FC236}">
                <a16:creationId xmlns:a16="http://schemas.microsoft.com/office/drawing/2014/main" id="{6FECE7E3-B32F-4E40-898F-7480CA5B5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Middle-Order</a:t>
            </a:r>
          </a:p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Bit Indexing</a:t>
            </a:r>
          </a:p>
        </p:txBody>
      </p:sp>
      <p:grpSp>
        <p:nvGrpSpPr>
          <p:cNvPr id="22537" name="组合 6">
            <a:extLst>
              <a:ext uri="{FF2B5EF4-FFF2-40B4-BE49-F238E27FC236}">
                <a16:creationId xmlns:a16="http://schemas.microsoft.com/office/drawing/2014/main" id="{67A02EBD-39D1-E541-974E-BADFADE655C6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2420938"/>
            <a:ext cx="1162050" cy="4132262"/>
            <a:chOff x="6610350" y="2420938"/>
            <a:chExt cx="1162050" cy="4132262"/>
          </a:xfrm>
        </p:grpSpPr>
        <p:grpSp>
          <p:nvGrpSpPr>
            <p:cNvPr id="22538" name="组合 5">
              <a:extLst>
                <a:ext uri="{FF2B5EF4-FFF2-40B4-BE49-F238E27FC236}">
                  <a16:creationId xmlns:a16="http://schemas.microsoft.com/office/drawing/2014/main" id="{F854FF2D-AD1B-9243-B13E-21691C654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4700" y="2420938"/>
              <a:ext cx="647700" cy="4108450"/>
              <a:chOff x="7124700" y="2420938"/>
              <a:chExt cx="1219200" cy="4108450"/>
            </a:xfrm>
          </p:grpSpPr>
          <p:sp>
            <p:nvSpPr>
              <p:cNvPr id="52" name="Rectangle 27" descr="Wide upward diagonal">
                <a:extLst>
                  <a:ext uri="{FF2B5EF4-FFF2-40B4-BE49-F238E27FC236}">
                    <a16:creationId xmlns:a16="http://schemas.microsoft.com/office/drawing/2014/main" id="{95461444-6D5F-2248-B8D1-FE0D7CE9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4209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3" name="Rectangle 28" descr="Dark vertical">
                <a:extLst>
                  <a:ext uri="{FF2B5EF4-FFF2-40B4-BE49-F238E27FC236}">
                    <a16:creationId xmlns:a16="http://schemas.microsoft.com/office/drawing/2014/main" id="{5DA5FD33-8CAE-D14C-961E-EC5F400A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679700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" name="Rectangle 29" descr="Large grid">
                <a:extLst>
                  <a:ext uri="{FF2B5EF4-FFF2-40B4-BE49-F238E27FC236}">
                    <a16:creationId xmlns:a16="http://schemas.microsoft.com/office/drawing/2014/main" id="{F49E1DFF-F48F-904E-BDC6-800B3E430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936875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5" name="Rectangle 30" descr="Wide downward diagonal">
                <a:extLst>
                  <a:ext uri="{FF2B5EF4-FFF2-40B4-BE49-F238E27FC236}">
                    <a16:creationId xmlns:a16="http://schemas.microsoft.com/office/drawing/2014/main" id="{082A81D4-C7B0-4C4F-BFFB-40C2A2FB7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195638"/>
                <a:ext cx="1219200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6" name="Rectangle 31" descr="Wide upward diagonal">
                <a:extLst>
                  <a:ext uri="{FF2B5EF4-FFF2-40B4-BE49-F238E27FC236}">
                    <a16:creationId xmlns:a16="http://schemas.microsoft.com/office/drawing/2014/main" id="{2880B8DE-3F15-AA4F-AC3B-00B2F310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4544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7" name="Rectangle 32" descr="Dark vertical">
                <a:extLst>
                  <a:ext uri="{FF2B5EF4-FFF2-40B4-BE49-F238E27FC236}">
                    <a16:creationId xmlns:a16="http://schemas.microsoft.com/office/drawing/2014/main" id="{6F49367A-440B-EF49-9911-B8D19BD2A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713163"/>
                <a:ext cx="1219200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8" name="Rectangle 33" descr="Large grid">
                <a:extLst>
                  <a:ext uri="{FF2B5EF4-FFF2-40B4-BE49-F238E27FC236}">
                    <a16:creationId xmlns:a16="http://schemas.microsoft.com/office/drawing/2014/main" id="{7C20E774-B74A-C441-AEE3-2186D25F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970338"/>
                <a:ext cx="1219200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9" name="Rectangle 34" descr="Wide downward diagonal">
                <a:extLst>
                  <a:ext uri="{FF2B5EF4-FFF2-40B4-BE49-F238E27FC236}">
                    <a16:creationId xmlns:a16="http://schemas.microsoft.com/office/drawing/2014/main" id="{F69C8294-09DF-9A4B-8A5A-E3ED2562B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229100"/>
                <a:ext cx="1219200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0" name="Rectangle 35" descr="Wide upward diagonal">
                <a:extLst>
                  <a:ext uri="{FF2B5EF4-FFF2-40B4-BE49-F238E27FC236}">
                    <a16:creationId xmlns:a16="http://schemas.microsoft.com/office/drawing/2014/main" id="{2E3DA1B0-9031-B64F-AC28-CC7A581C0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487863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" name="Rectangle 36" descr="Dark vertical">
                <a:extLst>
                  <a:ext uri="{FF2B5EF4-FFF2-40B4-BE49-F238E27FC236}">
                    <a16:creationId xmlns:a16="http://schemas.microsoft.com/office/drawing/2014/main" id="{703CC0CB-C44B-C743-B59E-C8DF470C5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7450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2" name="Rectangle 37" descr="Large grid">
                <a:extLst>
                  <a:ext uri="{FF2B5EF4-FFF2-40B4-BE49-F238E27FC236}">
                    <a16:creationId xmlns:a16="http://schemas.microsoft.com/office/drawing/2014/main" id="{8091D0CE-839E-1946-8BD5-4FF1FA1B8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003800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3" name="Rectangle 38" descr="Wide downward diagonal">
                <a:extLst>
                  <a:ext uri="{FF2B5EF4-FFF2-40B4-BE49-F238E27FC236}">
                    <a16:creationId xmlns:a16="http://schemas.microsoft.com/office/drawing/2014/main" id="{15E2426E-1088-9F44-9534-909FEE733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262563"/>
                <a:ext cx="1219200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" name="Rectangle 39" descr="Wide upward diagonal">
                <a:extLst>
                  <a:ext uri="{FF2B5EF4-FFF2-40B4-BE49-F238E27FC236}">
                    <a16:creationId xmlns:a16="http://schemas.microsoft.com/office/drawing/2014/main" id="{0F93EF58-088A-4D42-A589-76856254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519738"/>
                <a:ext cx="1219200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5" name="Rectangle 40" descr="Dark vertical">
                <a:extLst>
                  <a:ext uri="{FF2B5EF4-FFF2-40B4-BE49-F238E27FC236}">
                    <a16:creationId xmlns:a16="http://schemas.microsoft.com/office/drawing/2014/main" id="{F31EA8EB-D816-6643-81EA-DD57423FE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7785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6" name="Rectangle 41" descr="Large grid">
                <a:extLst>
                  <a:ext uri="{FF2B5EF4-FFF2-40B4-BE49-F238E27FC236}">
                    <a16:creationId xmlns:a16="http://schemas.microsoft.com/office/drawing/2014/main" id="{9D431802-1E57-3845-A6F0-02CD2CA8E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03726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7" name="Rectangle 42" descr="Wide downward diagonal">
                <a:extLst>
                  <a:ext uri="{FF2B5EF4-FFF2-40B4-BE49-F238E27FC236}">
                    <a16:creationId xmlns:a16="http://schemas.microsoft.com/office/drawing/2014/main" id="{E139F044-B8FD-E54E-B82A-4C7CEEDDF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27221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2539" name="Rectangle 64">
              <a:extLst>
                <a:ext uri="{FF2B5EF4-FFF2-40B4-BE49-F238E27FC236}">
                  <a16:creationId xmlns:a16="http://schemas.microsoft.com/office/drawing/2014/main" id="{1CBAD568-2722-0C41-B025-8DC0AF5B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4209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0" name="Rectangle 65">
              <a:extLst>
                <a:ext uri="{FF2B5EF4-FFF2-40B4-BE49-F238E27FC236}">
                  <a16:creationId xmlns:a16="http://schemas.microsoft.com/office/drawing/2014/main" id="{4F64C7D4-DFBF-8D4F-ADD1-6691B9526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679700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1" name="Rectangle 66">
              <a:extLst>
                <a:ext uri="{FF2B5EF4-FFF2-40B4-BE49-F238E27FC236}">
                  <a16:creationId xmlns:a16="http://schemas.microsoft.com/office/drawing/2014/main" id="{61D6EC18-E3F8-A340-A518-5BDC2B2E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936875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2" name="Rectangle 67">
              <a:extLst>
                <a:ext uri="{FF2B5EF4-FFF2-40B4-BE49-F238E27FC236}">
                  <a16:creationId xmlns:a16="http://schemas.microsoft.com/office/drawing/2014/main" id="{F7349CD8-0C41-FE46-AF2C-CCB5D63B2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1956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3" name="Rectangle 68">
              <a:extLst>
                <a:ext uri="{FF2B5EF4-FFF2-40B4-BE49-F238E27FC236}">
                  <a16:creationId xmlns:a16="http://schemas.microsoft.com/office/drawing/2014/main" id="{F39EA676-B2D3-1947-A50F-E8F25051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4544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4" name="Rectangle 69">
              <a:extLst>
                <a:ext uri="{FF2B5EF4-FFF2-40B4-BE49-F238E27FC236}">
                  <a16:creationId xmlns:a16="http://schemas.microsoft.com/office/drawing/2014/main" id="{D47BD432-41BD-9D40-AC60-005A6772D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7131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5" name="Rectangle 70">
              <a:extLst>
                <a:ext uri="{FF2B5EF4-FFF2-40B4-BE49-F238E27FC236}">
                  <a16:creationId xmlns:a16="http://schemas.microsoft.com/office/drawing/2014/main" id="{B72B67D8-1F67-AF4A-B1C6-F76A2678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9703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6" name="Rectangle 71">
              <a:extLst>
                <a:ext uri="{FF2B5EF4-FFF2-40B4-BE49-F238E27FC236}">
                  <a16:creationId xmlns:a16="http://schemas.microsoft.com/office/drawing/2014/main" id="{9A64D6FE-0BDE-A144-B1B2-73CB0E4AD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2291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7" name="Rectangle 72">
              <a:extLst>
                <a:ext uri="{FF2B5EF4-FFF2-40B4-BE49-F238E27FC236}">
                  <a16:creationId xmlns:a16="http://schemas.microsoft.com/office/drawing/2014/main" id="{7299E520-D597-064F-93EF-749DB502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4878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48" name="Rectangle 73">
              <a:extLst>
                <a:ext uri="{FF2B5EF4-FFF2-40B4-BE49-F238E27FC236}">
                  <a16:creationId xmlns:a16="http://schemas.microsoft.com/office/drawing/2014/main" id="{21791830-979C-BE4C-98F9-83EAE856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7450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9" name="Rectangle 74">
              <a:extLst>
                <a:ext uri="{FF2B5EF4-FFF2-40B4-BE49-F238E27FC236}">
                  <a16:creationId xmlns:a16="http://schemas.microsoft.com/office/drawing/2014/main" id="{C6E8D111-16E0-E24A-A5C3-A3DE30950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0038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0" name="Rectangle 75">
              <a:extLst>
                <a:ext uri="{FF2B5EF4-FFF2-40B4-BE49-F238E27FC236}">
                  <a16:creationId xmlns:a16="http://schemas.microsoft.com/office/drawing/2014/main" id="{61223ABB-4E16-2242-9E7B-16D3246C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2625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1" name="Rectangle 76">
              <a:extLst>
                <a:ext uri="{FF2B5EF4-FFF2-40B4-BE49-F238E27FC236}">
                  <a16:creationId xmlns:a16="http://schemas.microsoft.com/office/drawing/2014/main" id="{6B8A145B-4AA0-1743-B564-32DABA54B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5197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2" name="Rectangle 77">
              <a:extLst>
                <a:ext uri="{FF2B5EF4-FFF2-40B4-BE49-F238E27FC236}">
                  <a16:creationId xmlns:a16="http://schemas.microsoft.com/office/drawing/2014/main" id="{E33DE387-AD9F-4A44-A845-7917EE840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7785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3" name="Rectangle 78">
              <a:extLst>
                <a:ext uri="{FF2B5EF4-FFF2-40B4-BE49-F238E27FC236}">
                  <a16:creationId xmlns:a16="http://schemas.microsoft.com/office/drawing/2014/main" id="{D46A30BA-788D-8D4D-80AF-FE069A85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0372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4" name="Rectangle 79">
              <a:extLst>
                <a:ext uri="{FF2B5EF4-FFF2-40B4-BE49-F238E27FC236}">
                  <a16:creationId xmlns:a16="http://schemas.microsoft.com/office/drawing/2014/main" id="{993E197F-F014-C940-A0DE-A8539A7FD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2944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647AA4A-F131-EB48-A4E7-2C01ABCF2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use middle bits as index?</a:t>
            </a:r>
          </a:p>
        </p:txBody>
      </p:sp>
      <p:sp>
        <p:nvSpPr>
          <p:cNvPr id="137220" name="Rectangle 5" descr="Wide upward diagonal">
            <a:extLst>
              <a:ext uri="{FF2B5EF4-FFF2-40B4-BE49-F238E27FC236}">
                <a16:creationId xmlns:a16="http://schemas.microsoft.com/office/drawing/2014/main" id="{932B86CD-FD34-2742-863A-6241C13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717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1" name="Rectangle 6" descr="Dark vertical">
            <a:extLst>
              <a:ext uri="{FF2B5EF4-FFF2-40B4-BE49-F238E27FC236}">
                <a16:creationId xmlns:a16="http://schemas.microsoft.com/office/drawing/2014/main" id="{3024F428-9EB9-EE44-B528-F9157E39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305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2" name="Rectangle 7" descr="Large grid">
            <a:extLst>
              <a:ext uri="{FF2B5EF4-FFF2-40B4-BE49-F238E27FC236}">
                <a16:creationId xmlns:a16="http://schemas.microsoft.com/office/drawing/2014/main" id="{79C2E78C-2FE2-164D-AEF3-A8302181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892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3" name="Rectangle 8" descr="Wide downward diagonal">
            <a:extLst>
              <a:ext uri="{FF2B5EF4-FFF2-40B4-BE49-F238E27FC236}">
                <a16:creationId xmlns:a16="http://schemas.microsoft.com/office/drawing/2014/main" id="{4DD6C2A0-537A-2648-8D1D-2132670A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46438"/>
            <a:ext cx="1219200" cy="2587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4583" name="Text Box 9">
            <a:extLst>
              <a:ext uri="{FF2B5EF4-FFF2-40B4-BE49-F238E27FC236}">
                <a16:creationId xmlns:a16="http://schemas.microsoft.com/office/drawing/2014/main" id="{6C75E9FD-FA75-AB47-AD55-CCA9FE8E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93" y="1828800"/>
            <a:ext cx="2286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</a:rPr>
              <a:t>4-</a:t>
            </a:r>
            <a:r>
              <a:rPr lang="en-US" altLang="zh-CN" b="0" dirty="0">
                <a:latin typeface="Nanum Myeongjo" panose="02020603020101020101" pitchFamily="18" charset="-127"/>
              </a:rPr>
              <a:t>line Cache</a:t>
            </a:r>
          </a:p>
        </p:txBody>
      </p:sp>
      <p:sp>
        <p:nvSpPr>
          <p:cNvPr id="24584" name="Rectangle 44">
            <a:extLst>
              <a:ext uri="{FF2B5EF4-FFF2-40B4-BE49-F238E27FC236}">
                <a16:creationId xmlns:a16="http://schemas.microsoft.com/office/drawing/2014/main" id="{F4A45742-11EF-C74E-BD52-803915B5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717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24585" name="Rectangle 45">
            <a:extLst>
              <a:ext uri="{FF2B5EF4-FFF2-40B4-BE49-F238E27FC236}">
                <a16:creationId xmlns:a16="http://schemas.microsoft.com/office/drawing/2014/main" id="{C464CAA0-CDA1-2641-A487-6861B4CCA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305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24586" name="Rectangle 46">
            <a:extLst>
              <a:ext uri="{FF2B5EF4-FFF2-40B4-BE49-F238E27FC236}">
                <a16:creationId xmlns:a16="http://schemas.microsoft.com/office/drawing/2014/main" id="{AD36C79D-7864-6343-9BFE-233A9B03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892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4587" name="Rectangle 47">
            <a:extLst>
              <a:ext uri="{FF2B5EF4-FFF2-40B4-BE49-F238E27FC236}">
                <a16:creationId xmlns:a16="http://schemas.microsoft.com/office/drawing/2014/main" id="{F3F57D11-A83F-A14B-B3E9-2F8A8FDD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464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11</a:t>
            </a:r>
          </a:p>
        </p:txBody>
      </p:sp>
      <p:grpSp>
        <p:nvGrpSpPr>
          <p:cNvPr id="24588" name="组合 5">
            <a:extLst>
              <a:ext uri="{FF2B5EF4-FFF2-40B4-BE49-F238E27FC236}">
                <a16:creationId xmlns:a16="http://schemas.microsoft.com/office/drawing/2014/main" id="{D6EEF874-2727-474E-98D2-D85F75A1955E}"/>
              </a:ext>
            </a:extLst>
          </p:cNvPr>
          <p:cNvGrpSpPr>
            <a:grpSpLocks/>
          </p:cNvGrpSpPr>
          <p:nvPr/>
        </p:nvGrpSpPr>
        <p:grpSpPr bwMode="auto">
          <a:xfrm>
            <a:off x="4789067" y="1524000"/>
            <a:ext cx="1859803" cy="5029200"/>
            <a:chOff x="3942929" y="1524000"/>
            <a:chExt cx="1859804" cy="5029200"/>
          </a:xfrm>
        </p:grpSpPr>
        <p:grpSp>
          <p:nvGrpSpPr>
            <p:cNvPr id="24626" name="组合 2">
              <a:extLst>
                <a:ext uri="{FF2B5EF4-FFF2-40B4-BE49-F238E27FC236}">
                  <a16:creationId xmlns:a16="http://schemas.microsoft.com/office/drawing/2014/main" id="{F2B5A546-D7D3-5140-92C4-50A9D5469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4591" y="2420938"/>
              <a:ext cx="654209" cy="4132262"/>
              <a:chOff x="4343400" y="2420938"/>
              <a:chExt cx="1223963" cy="4132262"/>
            </a:xfrm>
          </p:grpSpPr>
          <p:sp>
            <p:nvSpPr>
              <p:cNvPr id="137225" name="Rectangle 10" descr="Wide upward diagonal">
                <a:extLst>
                  <a:ext uri="{FF2B5EF4-FFF2-40B4-BE49-F238E27FC236}">
                    <a16:creationId xmlns:a16="http://schemas.microsoft.com/office/drawing/2014/main" id="{A42FA69C-D63D-864D-8FCB-198107A1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2420938"/>
                <a:ext cx="1217725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6" name="Rectangle 11" descr="Wide upward diagonal">
                <a:extLst>
                  <a:ext uri="{FF2B5EF4-FFF2-40B4-BE49-F238E27FC236}">
                    <a16:creationId xmlns:a16="http://schemas.microsoft.com/office/drawing/2014/main" id="{6E1C1120-54B7-4B40-A607-E88F8528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2679700"/>
                <a:ext cx="1217725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7" name="Rectangle 12" descr="Wide upward diagonal">
                <a:extLst>
                  <a:ext uri="{FF2B5EF4-FFF2-40B4-BE49-F238E27FC236}">
                    <a16:creationId xmlns:a16="http://schemas.microsoft.com/office/drawing/2014/main" id="{EE337118-51EE-8B4C-B337-3D6217AF9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2936875"/>
                <a:ext cx="1217725" cy="258763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8" name="Rectangle 13" descr="Wide upward diagonal">
                <a:extLst>
                  <a:ext uri="{FF2B5EF4-FFF2-40B4-BE49-F238E27FC236}">
                    <a16:creationId xmlns:a16="http://schemas.microsoft.com/office/drawing/2014/main" id="{81C410E7-4C6C-384C-9B74-A6B3D1A52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3195638"/>
                <a:ext cx="1217725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29" name="Rectangle 14" descr="Dark vertical">
                <a:extLst>
                  <a:ext uri="{FF2B5EF4-FFF2-40B4-BE49-F238E27FC236}">
                    <a16:creationId xmlns:a16="http://schemas.microsoft.com/office/drawing/2014/main" id="{8F241E8D-CD9C-BC4B-9F74-622CCA42C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639" y="3470275"/>
                <a:ext cx="1217725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0" name="Rectangle 15" descr="Dark vertical">
                <a:extLst>
                  <a:ext uri="{FF2B5EF4-FFF2-40B4-BE49-F238E27FC236}">
                    <a16:creationId xmlns:a16="http://schemas.microsoft.com/office/drawing/2014/main" id="{6836A148-BE95-DB4D-ABB2-BEDA5B5D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3713163"/>
                <a:ext cx="1217725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1" name="Rectangle 16" descr="Dark vertical">
                <a:extLst>
                  <a:ext uri="{FF2B5EF4-FFF2-40B4-BE49-F238E27FC236}">
                    <a16:creationId xmlns:a16="http://schemas.microsoft.com/office/drawing/2014/main" id="{CA6ACC17-0812-E747-8BBF-C1D5D95B4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3970338"/>
                <a:ext cx="1217725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2" name="Rectangle 17" descr="Dark vertical">
                <a:extLst>
                  <a:ext uri="{FF2B5EF4-FFF2-40B4-BE49-F238E27FC236}">
                    <a16:creationId xmlns:a16="http://schemas.microsoft.com/office/drawing/2014/main" id="{62C9A06A-A802-C447-B133-1D06B632A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4229100"/>
                <a:ext cx="1217725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3" name="Rectangle 18" descr="Large grid">
                <a:extLst>
                  <a:ext uri="{FF2B5EF4-FFF2-40B4-BE49-F238E27FC236}">
                    <a16:creationId xmlns:a16="http://schemas.microsoft.com/office/drawing/2014/main" id="{8ACBD3F8-CDD3-AF43-84BA-39AC9E6A3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4487863"/>
                <a:ext cx="1217725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4" name="Rectangle 19" descr="Large grid">
                <a:extLst>
                  <a:ext uri="{FF2B5EF4-FFF2-40B4-BE49-F238E27FC236}">
                    <a16:creationId xmlns:a16="http://schemas.microsoft.com/office/drawing/2014/main" id="{0368EC26-A721-ED43-9F31-AED35C3BB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4745038"/>
                <a:ext cx="1217725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5" name="Rectangle 20" descr="Large grid">
                <a:extLst>
                  <a:ext uri="{FF2B5EF4-FFF2-40B4-BE49-F238E27FC236}">
                    <a16:creationId xmlns:a16="http://schemas.microsoft.com/office/drawing/2014/main" id="{C5E7FD95-5A50-E142-B5BD-E7EA3C226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003800"/>
                <a:ext cx="1217725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6" name="Rectangle 21" descr="Large grid">
                <a:extLst>
                  <a:ext uri="{FF2B5EF4-FFF2-40B4-BE49-F238E27FC236}">
                    <a16:creationId xmlns:a16="http://schemas.microsoft.com/office/drawing/2014/main" id="{15784CA0-855F-A54C-9B59-688CE3544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262563"/>
                <a:ext cx="1217725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7" name="Rectangle 22" descr="Wide downward diagonal">
                <a:extLst>
                  <a:ext uri="{FF2B5EF4-FFF2-40B4-BE49-F238E27FC236}">
                    <a16:creationId xmlns:a16="http://schemas.microsoft.com/office/drawing/2014/main" id="{F87ED9A7-BC72-024E-8EA5-4F5207AAF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519738"/>
                <a:ext cx="1217725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8" name="Rectangle 23" descr="Wide downward diagonal">
                <a:extLst>
                  <a:ext uri="{FF2B5EF4-FFF2-40B4-BE49-F238E27FC236}">
                    <a16:creationId xmlns:a16="http://schemas.microsoft.com/office/drawing/2014/main" id="{7BEB5D3F-8AF0-FE49-924A-170127D9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5778500"/>
                <a:ext cx="1217725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39" name="Rectangle 24" descr="Wide downward diagonal">
                <a:extLst>
                  <a:ext uri="{FF2B5EF4-FFF2-40B4-BE49-F238E27FC236}">
                    <a16:creationId xmlns:a16="http://schemas.microsoft.com/office/drawing/2014/main" id="{975F0385-B803-134B-9739-AF425E74C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6037263"/>
                <a:ext cx="1217725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240" name="Rectangle 25" descr="Wide downward diagonal">
                <a:extLst>
                  <a:ext uri="{FF2B5EF4-FFF2-40B4-BE49-F238E27FC236}">
                    <a16:creationId xmlns:a16="http://schemas.microsoft.com/office/drawing/2014/main" id="{2777C3E0-B31C-2344-8B3D-7C0316927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699" y="6294438"/>
                <a:ext cx="1217725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7611" name="Text Box 26">
              <a:extLst>
                <a:ext uri="{FF2B5EF4-FFF2-40B4-BE49-F238E27FC236}">
                  <a16:creationId xmlns:a16="http://schemas.microsoft.com/office/drawing/2014/main" id="{61B2F111-64A9-7D4F-AE5A-76FE7B42F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929" y="1524000"/>
              <a:ext cx="18598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b="0" dirty="0">
                  <a:latin typeface="Nanum Myeongjo" panose="02020603020101020101" pitchFamily="18" charset="-127"/>
                  <a:ea typeface="Verdana" pitchFamily="34" charset="0"/>
                  <a:cs typeface="Verdana" pitchFamily="34" charset="0"/>
                </a:rPr>
                <a:t>High-Order</a:t>
              </a:r>
            </a:p>
            <a:p>
              <a:pPr algn="ctr">
                <a:defRPr/>
              </a:pPr>
              <a:r>
                <a:rPr lang="en-US" altLang="zh-CN" sz="2400" b="0" dirty="0">
                  <a:latin typeface="Nanum Myeongjo" panose="02020603020101020101" pitchFamily="18" charset="-127"/>
                  <a:ea typeface="Verdana" pitchFamily="34" charset="0"/>
                  <a:cs typeface="Verdana" pitchFamily="34" charset="0"/>
                </a:rPr>
                <a:t>Bit Indexing</a:t>
              </a:r>
            </a:p>
          </p:txBody>
        </p:sp>
        <p:grpSp>
          <p:nvGrpSpPr>
            <p:cNvPr id="24628" name="组合 3">
              <a:extLst>
                <a:ext uri="{FF2B5EF4-FFF2-40B4-BE49-F238E27FC236}">
                  <a16:creationId xmlns:a16="http://schemas.microsoft.com/office/drawing/2014/main" id="{7D6131F0-DE2C-7B43-9B4F-CFAD2B955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2420938"/>
              <a:ext cx="457200" cy="4132262"/>
              <a:chOff x="4343400" y="2420938"/>
              <a:chExt cx="457200" cy="4132262"/>
            </a:xfrm>
          </p:grpSpPr>
          <p:sp>
            <p:nvSpPr>
              <p:cNvPr id="24629" name="Rectangle 48">
                <a:extLst>
                  <a:ext uri="{FF2B5EF4-FFF2-40B4-BE49-F238E27FC236}">
                    <a16:creationId xmlns:a16="http://schemas.microsoft.com/office/drawing/2014/main" id="{6B77E921-72B0-5E4B-8501-D71A51452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24209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30" name="Rectangle 49">
                <a:extLst>
                  <a:ext uri="{FF2B5EF4-FFF2-40B4-BE49-F238E27FC236}">
                    <a16:creationId xmlns:a16="http://schemas.microsoft.com/office/drawing/2014/main" id="{27D4D745-20DD-AB4A-87A3-33EA84950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2679700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31" name="Rectangle 50">
                <a:extLst>
                  <a:ext uri="{FF2B5EF4-FFF2-40B4-BE49-F238E27FC236}">
                    <a16:creationId xmlns:a16="http://schemas.microsoft.com/office/drawing/2014/main" id="{153B6BDB-6FF6-CE4B-B480-9EAD16BFB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2936875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32" name="Rectangle 51">
                <a:extLst>
                  <a:ext uri="{FF2B5EF4-FFF2-40B4-BE49-F238E27FC236}">
                    <a16:creationId xmlns:a16="http://schemas.microsoft.com/office/drawing/2014/main" id="{6DF34F03-006F-674C-8C91-BD2AFC8B9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1956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4633" name="Rectangle 52">
                <a:extLst>
                  <a:ext uri="{FF2B5EF4-FFF2-40B4-BE49-F238E27FC236}">
                    <a16:creationId xmlns:a16="http://schemas.microsoft.com/office/drawing/2014/main" id="{385A98CF-58C6-104C-A80F-088E58E99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4544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34" name="Rectangle 53">
                <a:extLst>
                  <a:ext uri="{FF2B5EF4-FFF2-40B4-BE49-F238E27FC236}">
                    <a16:creationId xmlns:a16="http://schemas.microsoft.com/office/drawing/2014/main" id="{482F6EB1-C924-AA44-8E4A-4E30A6485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7131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35" name="Rectangle 54">
                <a:extLst>
                  <a:ext uri="{FF2B5EF4-FFF2-40B4-BE49-F238E27FC236}">
                    <a16:creationId xmlns:a16="http://schemas.microsoft.com/office/drawing/2014/main" id="{EE9A788C-BB7F-4640-9B57-F47E8A357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39703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36" name="Rectangle 55">
                <a:extLst>
                  <a:ext uri="{FF2B5EF4-FFF2-40B4-BE49-F238E27FC236}">
                    <a16:creationId xmlns:a16="http://schemas.microsoft.com/office/drawing/2014/main" id="{8C4D665B-A1F0-3745-8BEE-D32BBAB73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2291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01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4637" name="Rectangle 56">
                <a:extLst>
                  <a:ext uri="{FF2B5EF4-FFF2-40B4-BE49-F238E27FC236}">
                    <a16:creationId xmlns:a16="http://schemas.microsoft.com/office/drawing/2014/main" id="{677F313B-936B-874B-B5E9-EE2FE21E3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4878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38" name="Rectangle 57">
                <a:extLst>
                  <a:ext uri="{FF2B5EF4-FFF2-40B4-BE49-F238E27FC236}">
                    <a16:creationId xmlns:a16="http://schemas.microsoft.com/office/drawing/2014/main" id="{97B0D0A9-EBFD-2241-A6F3-0B3781346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7450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39" name="Rectangle 58">
                <a:extLst>
                  <a:ext uri="{FF2B5EF4-FFF2-40B4-BE49-F238E27FC236}">
                    <a16:creationId xmlns:a16="http://schemas.microsoft.com/office/drawing/2014/main" id="{EF95C9CD-A348-3249-8F17-89C7403F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0038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40" name="Rectangle 59">
                <a:extLst>
                  <a:ext uri="{FF2B5EF4-FFF2-40B4-BE49-F238E27FC236}">
                    <a16:creationId xmlns:a16="http://schemas.microsoft.com/office/drawing/2014/main" id="{F2D45923-ED79-C749-B9A5-07005F36F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2625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10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4641" name="Rectangle 60">
                <a:extLst>
                  <a:ext uri="{FF2B5EF4-FFF2-40B4-BE49-F238E27FC236}">
                    <a16:creationId xmlns:a16="http://schemas.microsoft.com/office/drawing/2014/main" id="{BDC4AA30-0D70-8340-A984-CD950EECE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5197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4642" name="Rectangle 61">
                <a:extLst>
                  <a:ext uri="{FF2B5EF4-FFF2-40B4-BE49-F238E27FC236}">
                    <a16:creationId xmlns:a16="http://schemas.microsoft.com/office/drawing/2014/main" id="{864BECD5-2CCD-EC4C-9FDA-0478A895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7785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24643" name="Rectangle 62">
                <a:extLst>
                  <a:ext uri="{FF2B5EF4-FFF2-40B4-BE49-F238E27FC236}">
                    <a16:creationId xmlns:a16="http://schemas.microsoft.com/office/drawing/2014/main" id="{AD10DFBD-2BE6-7D4A-B253-66A4FD9B0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60372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4644" name="Rectangle 63">
                <a:extLst>
                  <a:ext uri="{FF2B5EF4-FFF2-40B4-BE49-F238E27FC236}">
                    <a16:creationId xmlns:a16="http://schemas.microsoft.com/office/drawing/2014/main" id="{44372A5F-5E2C-214C-91A0-9FAC47C8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62944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2400" u="sng">
                    <a:latin typeface="Courier New" panose="02070309020205020404" pitchFamily="49" charset="0"/>
                  </a:rPr>
                  <a:t>11</a:t>
                </a:r>
                <a:r>
                  <a:rPr lang="zh-CN" altLang="en-US" sz="2400">
                    <a:latin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24589" name="灯片编号占位符 5">
            <a:extLst>
              <a:ext uri="{FF2B5EF4-FFF2-40B4-BE49-F238E27FC236}">
                <a16:creationId xmlns:a16="http://schemas.microsoft.com/office/drawing/2014/main" id="{6BCF02B9-1B2C-DC48-86B6-79B4495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EA6E11-2EC0-1948-BF01-E93B56B0A7F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" name="Text Box 43">
            <a:extLst>
              <a:ext uri="{FF2B5EF4-FFF2-40B4-BE49-F238E27FC236}">
                <a16:creationId xmlns:a16="http://schemas.microsoft.com/office/drawing/2014/main" id="{369487FB-126A-C54C-96C5-F4A9C381B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Middle-Order</a:t>
            </a:r>
          </a:p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Bit Indexing</a:t>
            </a:r>
          </a:p>
        </p:txBody>
      </p:sp>
      <p:grpSp>
        <p:nvGrpSpPr>
          <p:cNvPr id="24591" name="组合 81">
            <a:extLst>
              <a:ext uri="{FF2B5EF4-FFF2-40B4-BE49-F238E27FC236}">
                <a16:creationId xmlns:a16="http://schemas.microsoft.com/office/drawing/2014/main" id="{1E38AFD4-F27D-1C49-B7C5-B72CCE2DA987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2420938"/>
            <a:ext cx="1162050" cy="4132262"/>
            <a:chOff x="6610350" y="2420938"/>
            <a:chExt cx="1162050" cy="4132262"/>
          </a:xfrm>
        </p:grpSpPr>
        <p:grpSp>
          <p:nvGrpSpPr>
            <p:cNvPr id="24593" name="组合 82">
              <a:extLst>
                <a:ext uri="{FF2B5EF4-FFF2-40B4-BE49-F238E27FC236}">
                  <a16:creationId xmlns:a16="http://schemas.microsoft.com/office/drawing/2014/main" id="{5BA4B54F-618E-9B47-9975-3089D9BD4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4700" y="2420938"/>
              <a:ext cx="647700" cy="4108450"/>
              <a:chOff x="7124700" y="2420938"/>
              <a:chExt cx="1219200" cy="4108450"/>
            </a:xfrm>
          </p:grpSpPr>
          <p:sp>
            <p:nvSpPr>
              <p:cNvPr id="100" name="Rectangle 27" descr="Wide upward diagonal">
                <a:extLst>
                  <a:ext uri="{FF2B5EF4-FFF2-40B4-BE49-F238E27FC236}">
                    <a16:creationId xmlns:a16="http://schemas.microsoft.com/office/drawing/2014/main" id="{9945C478-19AB-734B-8B8B-F24395F53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4209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1" name="Rectangle 28" descr="Dark vertical">
                <a:extLst>
                  <a:ext uri="{FF2B5EF4-FFF2-40B4-BE49-F238E27FC236}">
                    <a16:creationId xmlns:a16="http://schemas.microsoft.com/office/drawing/2014/main" id="{21BB989E-C1A1-4D40-A5DE-C74483E7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679700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2" name="Rectangle 29" descr="Large grid">
                <a:extLst>
                  <a:ext uri="{FF2B5EF4-FFF2-40B4-BE49-F238E27FC236}">
                    <a16:creationId xmlns:a16="http://schemas.microsoft.com/office/drawing/2014/main" id="{7FBCD458-7A8D-3044-A924-9DB1F15F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2936875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3" name="Rectangle 30" descr="Wide downward diagonal">
                <a:extLst>
                  <a:ext uri="{FF2B5EF4-FFF2-40B4-BE49-F238E27FC236}">
                    <a16:creationId xmlns:a16="http://schemas.microsoft.com/office/drawing/2014/main" id="{574CF42F-6E4C-E44A-AF8B-F64A9558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195638"/>
                <a:ext cx="1219200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4" name="Rectangle 31" descr="Wide upward diagonal">
                <a:extLst>
                  <a:ext uri="{FF2B5EF4-FFF2-40B4-BE49-F238E27FC236}">
                    <a16:creationId xmlns:a16="http://schemas.microsoft.com/office/drawing/2014/main" id="{F404169B-ED09-F94B-85B0-C433A11C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4544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5" name="Rectangle 32" descr="Dark vertical">
                <a:extLst>
                  <a:ext uri="{FF2B5EF4-FFF2-40B4-BE49-F238E27FC236}">
                    <a16:creationId xmlns:a16="http://schemas.microsoft.com/office/drawing/2014/main" id="{3983E117-364A-CA41-96F2-EC61DA83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713163"/>
                <a:ext cx="1219200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6" name="Rectangle 33" descr="Large grid">
                <a:extLst>
                  <a:ext uri="{FF2B5EF4-FFF2-40B4-BE49-F238E27FC236}">
                    <a16:creationId xmlns:a16="http://schemas.microsoft.com/office/drawing/2014/main" id="{25AD3926-8BCA-E244-9717-20D02EF96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3970338"/>
                <a:ext cx="1219200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7" name="Rectangle 34" descr="Wide downward diagonal">
                <a:extLst>
                  <a:ext uri="{FF2B5EF4-FFF2-40B4-BE49-F238E27FC236}">
                    <a16:creationId xmlns:a16="http://schemas.microsoft.com/office/drawing/2014/main" id="{2CB40D19-17A9-BD4F-9150-379BF9C0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229100"/>
                <a:ext cx="1219200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8" name="Rectangle 35" descr="Wide upward diagonal">
                <a:extLst>
                  <a:ext uri="{FF2B5EF4-FFF2-40B4-BE49-F238E27FC236}">
                    <a16:creationId xmlns:a16="http://schemas.microsoft.com/office/drawing/2014/main" id="{37BDCB9F-6E3F-9448-B480-37430DE8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487863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09" name="Rectangle 36" descr="Dark vertical">
                <a:extLst>
                  <a:ext uri="{FF2B5EF4-FFF2-40B4-BE49-F238E27FC236}">
                    <a16:creationId xmlns:a16="http://schemas.microsoft.com/office/drawing/2014/main" id="{A2DA3B09-6714-D144-9F03-8633B71A7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47450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0" name="Rectangle 37" descr="Large grid">
                <a:extLst>
                  <a:ext uri="{FF2B5EF4-FFF2-40B4-BE49-F238E27FC236}">
                    <a16:creationId xmlns:a16="http://schemas.microsoft.com/office/drawing/2014/main" id="{FC03D9D8-5CA9-114C-A476-9EA2AC5C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003800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1" name="Rectangle 38" descr="Wide downward diagonal">
                <a:extLst>
                  <a:ext uri="{FF2B5EF4-FFF2-40B4-BE49-F238E27FC236}">
                    <a16:creationId xmlns:a16="http://schemas.microsoft.com/office/drawing/2014/main" id="{A47C0A6F-C45E-6645-BB64-3E78EEA74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262563"/>
                <a:ext cx="1219200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2" name="Rectangle 39" descr="Wide upward diagonal">
                <a:extLst>
                  <a:ext uri="{FF2B5EF4-FFF2-40B4-BE49-F238E27FC236}">
                    <a16:creationId xmlns:a16="http://schemas.microsoft.com/office/drawing/2014/main" id="{03C94F0C-1EEF-3C49-A1D8-C41CF516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519738"/>
                <a:ext cx="1219200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3" name="Rectangle 40" descr="Dark vertical">
                <a:extLst>
                  <a:ext uri="{FF2B5EF4-FFF2-40B4-BE49-F238E27FC236}">
                    <a16:creationId xmlns:a16="http://schemas.microsoft.com/office/drawing/2014/main" id="{38B8D50A-8798-4642-96F7-6B2909E19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57785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4" name="Rectangle 41" descr="Large grid">
                <a:extLst>
                  <a:ext uri="{FF2B5EF4-FFF2-40B4-BE49-F238E27FC236}">
                    <a16:creationId xmlns:a16="http://schemas.microsoft.com/office/drawing/2014/main" id="{36C3C9AC-1AE7-B641-BDBB-B97D1E70A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03726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5" name="Rectangle 42" descr="Wide downward diagonal">
                <a:extLst>
                  <a:ext uri="{FF2B5EF4-FFF2-40B4-BE49-F238E27FC236}">
                    <a16:creationId xmlns:a16="http://schemas.microsoft.com/office/drawing/2014/main" id="{3192443B-3F55-EF43-B2E6-07098A418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700" y="627221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zh-CN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4594" name="Rectangle 64">
              <a:extLst>
                <a:ext uri="{FF2B5EF4-FFF2-40B4-BE49-F238E27FC236}">
                  <a16:creationId xmlns:a16="http://schemas.microsoft.com/office/drawing/2014/main" id="{D60F4F3D-387B-544A-AB80-C6F552F6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4209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95" name="Rectangle 65">
              <a:extLst>
                <a:ext uri="{FF2B5EF4-FFF2-40B4-BE49-F238E27FC236}">
                  <a16:creationId xmlns:a16="http://schemas.microsoft.com/office/drawing/2014/main" id="{A767F2EE-F5FE-904A-AEDF-0A83CE9B8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679700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596" name="Rectangle 66">
              <a:extLst>
                <a:ext uri="{FF2B5EF4-FFF2-40B4-BE49-F238E27FC236}">
                  <a16:creationId xmlns:a16="http://schemas.microsoft.com/office/drawing/2014/main" id="{4395EAC5-2B1C-B849-A230-E6F8ACF3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2936875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97" name="Rectangle 67">
              <a:extLst>
                <a:ext uri="{FF2B5EF4-FFF2-40B4-BE49-F238E27FC236}">
                  <a16:creationId xmlns:a16="http://schemas.microsoft.com/office/drawing/2014/main" id="{17B25F32-FEBD-494B-AB1E-EE07B70B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1956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598" name="Rectangle 68">
              <a:extLst>
                <a:ext uri="{FF2B5EF4-FFF2-40B4-BE49-F238E27FC236}">
                  <a16:creationId xmlns:a16="http://schemas.microsoft.com/office/drawing/2014/main" id="{A755CA00-612F-3F46-B6E6-B4447541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4544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99" name="Rectangle 69">
              <a:extLst>
                <a:ext uri="{FF2B5EF4-FFF2-40B4-BE49-F238E27FC236}">
                  <a16:creationId xmlns:a16="http://schemas.microsoft.com/office/drawing/2014/main" id="{ED5D7266-9C02-EE48-BD6A-84904E1BD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7131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0" name="Rectangle 70">
              <a:extLst>
                <a:ext uri="{FF2B5EF4-FFF2-40B4-BE49-F238E27FC236}">
                  <a16:creationId xmlns:a16="http://schemas.microsoft.com/office/drawing/2014/main" id="{2F842A94-78B6-A249-95F1-1B72FA30A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9703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1" name="Rectangle 71">
              <a:extLst>
                <a:ext uri="{FF2B5EF4-FFF2-40B4-BE49-F238E27FC236}">
                  <a16:creationId xmlns:a16="http://schemas.microsoft.com/office/drawing/2014/main" id="{F1EFC011-5ACF-FC45-B435-8FB64E566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2291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2" name="Rectangle 72">
              <a:extLst>
                <a:ext uri="{FF2B5EF4-FFF2-40B4-BE49-F238E27FC236}">
                  <a16:creationId xmlns:a16="http://schemas.microsoft.com/office/drawing/2014/main" id="{1BCBA72E-8765-AA40-850B-9C3DCF186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4878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3" name="Rectangle 73">
              <a:extLst>
                <a:ext uri="{FF2B5EF4-FFF2-40B4-BE49-F238E27FC236}">
                  <a16:creationId xmlns:a16="http://schemas.microsoft.com/office/drawing/2014/main" id="{52D7B01B-4813-4E44-BEBB-687749A3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7450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4" name="Rectangle 74">
              <a:extLst>
                <a:ext uri="{FF2B5EF4-FFF2-40B4-BE49-F238E27FC236}">
                  <a16:creationId xmlns:a16="http://schemas.microsoft.com/office/drawing/2014/main" id="{5711CB34-EA38-8242-B4D8-F02B7189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0038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5" name="Rectangle 75">
              <a:extLst>
                <a:ext uri="{FF2B5EF4-FFF2-40B4-BE49-F238E27FC236}">
                  <a16:creationId xmlns:a16="http://schemas.microsoft.com/office/drawing/2014/main" id="{58C36A8E-778D-EA41-9F8D-485D9D75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2625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01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6" name="Rectangle 76">
              <a:extLst>
                <a:ext uri="{FF2B5EF4-FFF2-40B4-BE49-F238E27FC236}">
                  <a16:creationId xmlns:a16="http://schemas.microsoft.com/office/drawing/2014/main" id="{7EEE1B34-E5C0-2F46-B810-029BA8D9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5197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7" name="Rectangle 77">
              <a:extLst>
                <a:ext uri="{FF2B5EF4-FFF2-40B4-BE49-F238E27FC236}">
                  <a16:creationId xmlns:a16="http://schemas.microsoft.com/office/drawing/2014/main" id="{FCF5A11F-D9EB-4943-9CC8-376C30C7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5778500"/>
              <a:ext cx="457200" cy="25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10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608" name="Rectangle 78">
              <a:extLst>
                <a:ext uri="{FF2B5EF4-FFF2-40B4-BE49-F238E27FC236}">
                  <a16:creationId xmlns:a16="http://schemas.microsoft.com/office/drawing/2014/main" id="{2FF2A028-AD94-E349-9908-10EB8C133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037263"/>
              <a:ext cx="457200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9" name="Rectangle 79">
              <a:extLst>
                <a:ext uri="{FF2B5EF4-FFF2-40B4-BE49-F238E27FC236}">
                  <a16:creationId xmlns:a16="http://schemas.microsoft.com/office/drawing/2014/main" id="{6BA13A7F-6BFA-5349-B1F1-09206F78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6294438"/>
              <a:ext cx="4572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  <a:r>
                <a:rPr lang="zh-CN" altLang="en-US" sz="2400" u="sng">
                  <a:latin typeface="Courier New" panose="02070309020205020404" pitchFamily="49" charset="0"/>
                </a:rPr>
                <a:t>11</a:t>
              </a:r>
              <a:r>
                <a:rPr lang="zh-CN" altLang="en-US" sz="2400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68F093C-CE70-9D44-B715-3946E984312C}"/>
              </a:ext>
            </a:extLst>
          </p:cNvPr>
          <p:cNvSpPr/>
          <p:nvPr/>
        </p:nvSpPr>
        <p:spPr>
          <a:xfrm>
            <a:off x="152400" y="4067175"/>
            <a:ext cx="46482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High-Order Bit Indexing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Adjacent memory lines would map to same cache entry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Poor use of 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spatial locality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E6BBC506-C929-0C49-B7C1-4802B34C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63784-86AD-2E4F-BDD5-4F092740F16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6B5A06C-FDA4-CC4B-BB14-6F7E0C76D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67EC986-C33B-5D4E-85E5-0DCD45358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Characterized by more than one line per set</a:t>
            </a: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7666C5BF-9A08-2F4D-B3AA-F85AD8B6A940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209800"/>
            <a:ext cx="7964488" cy="3733800"/>
            <a:chOff x="944" y="1392"/>
            <a:chExt cx="4453" cy="2034"/>
          </a:xfrm>
        </p:grpSpPr>
        <p:sp>
          <p:nvSpPr>
            <p:cNvPr id="26630" name="Rectangle 5">
              <a:extLst>
                <a:ext uri="{FF2B5EF4-FFF2-40B4-BE49-F238E27FC236}">
                  <a16:creationId xmlns:a16="http://schemas.microsoft.com/office/drawing/2014/main" id="{DAC68813-F055-A945-8433-5E9FE4FB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392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6631" name="Rectangle 6">
              <a:extLst>
                <a:ext uri="{FF2B5EF4-FFF2-40B4-BE49-F238E27FC236}">
                  <a16:creationId xmlns:a16="http://schemas.microsoft.com/office/drawing/2014/main" id="{5AFC5271-C7FF-8445-84A5-D9BCEB0F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145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32" name="Rectangle 7">
              <a:extLst>
                <a:ext uri="{FF2B5EF4-FFF2-40B4-BE49-F238E27FC236}">
                  <a16:creationId xmlns:a16="http://schemas.microsoft.com/office/drawing/2014/main" id="{14023930-494B-9443-B2C2-31D95F09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5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33" name="Text Box 8">
              <a:extLst>
                <a:ext uri="{FF2B5EF4-FFF2-40B4-BE49-F238E27FC236}">
                  <a16:creationId xmlns:a16="http://schemas.microsoft.com/office/drawing/2014/main" id="{2411CBB2-5294-2148-B939-5C0327286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1559"/>
              <a:ext cx="4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0:</a:t>
              </a:r>
            </a:p>
          </p:txBody>
        </p:sp>
        <p:sp>
          <p:nvSpPr>
            <p:cNvPr id="26634" name="AutoShape 9">
              <a:extLst>
                <a:ext uri="{FF2B5EF4-FFF2-40B4-BE49-F238E27FC236}">
                  <a16:creationId xmlns:a16="http://schemas.microsoft.com/office/drawing/2014/main" id="{BE2274F2-A8AF-D34F-94A2-E3761DF5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1392"/>
              <a:ext cx="91" cy="585"/>
            </a:xfrm>
            <a:prstGeom prst="rightBrace">
              <a:avLst>
                <a:gd name="adj1" fmla="val 53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6635" name="Text Box 10">
              <a:extLst>
                <a:ext uri="{FF2B5EF4-FFF2-40B4-BE49-F238E27FC236}">
                  <a16:creationId xmlns:a16="http://schemas.microsoft.com/office/drawing/2014/main" id="{80A01F22-02E4-714A-B108-9803551C8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1587"/>
              <a:ext cx="103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</a:rPr>
                <a:t>E=2</a:t>
              </a:r>
              <a:r>
                <a:rPr lang="en-US" altLang="zh-CN" sz="1600">
                  <a:latin typeface="Helvetica" pitchFamily="2" charset="0"/>
                </a:rPr>
                <a:t>  lines per set</a:t>
              </a:r>
            </a:p>
          </p:txBody>
        </p:sp>
        <p:sp>
          <p:nvSpPr>
            <p:cNvPr id="26636" name="Rectangle 11">
              <a:extLst>
                <a:ext uri="{FF2B5EF4-FFF2-40B4-BE49-F238E27FC236}">
                  <a16:creationId xmlns:a16="http://schemas.microsoft.com/office/drawing/2014/main" id="{D1576285-37A3-3546-BB67-6A82A289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064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6637" name="Text Box 12">
              <a:extLst>
                <a:ext uri="{FF2B5EF4-FFF2-40B4-BE49-F238E27FC236}">
                  <a16:creationId xmlns:a16="http://schemas.microsoft.com/office/drawing/2014/main" id="{302519DF-743A-A946-9396-47931AEEE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" y="2231"/>
              <a:ext cx="40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1:</a:t>
              </a:r>
            </a:p>
          </p:txBody>
        </p:sp>
        <p:sp>
          <p:nvSpPr>
            <p:cNvPr id="26638" name="Rectangle 13">
              <a:extLst>
                <a:ext uri="{FF2B5EF4-FFF2-40B4-BE49-F238E27FC236}">
                  <a16:creationId xmlns:a16="http://schemas.microsoft.com/office/drawing/2014/main" id="{4284EF5C-CC75-F04A-9334-BF66CA31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841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6639" name="Text Box 14">
              <a:extLst>
                <a:ext uri="{FF2B5EF4-FFF2-40B4-BE49-F238E27FC236}">
                  <a16:creationId xmlns:a16="http://schemas.microsoft.com/office/drawing/2014/main" id="{54E0FED0-BE11-1C45-B726-4B742E50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3008"/>
              <a:ext cx="51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S-1:</a:t>
              </a:r>
            </a:p>
          </p:txBody>
        </p:sp>
        <p:sp>
          <p:nvSpPr>
            <p:cNvPr id="26640" name="Rectangle 15">
              <a:extLst>
                <a:ext uri="{FF2B5EF4-FFF2-40B4-BE49-F238E27FC236}">
                  <a16:creationId xmlns:a16="http://schemas.microsoft.com/office/drawing/2014/main" id="{580260CD-B4F3-2A47-8C3D-C74111B52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649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• • •</a:t>
              </a:r>
            </a:p>
          </p:txBody>
        </p:sp>
        <p:sp>
          <p:nvSpPr>
            <p:cNvPr id="26641" name="Rectangle 16">
              <a:extLst>
                <a:ext uri="{FF2B5EF4-FFF2-40B4-BE49-F238E27FC236}">
                  <a16:creationId xmlns:a16="http://schemas.microsoft.com/office/drawing/2014/main" id="{BEB72E2E-30D6-924E-A628-96FDE550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45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42" name="Rectangle 17">
              <a:extLst>
                <a:ext uri="{FF2B5EF4-FFF2-40B4-BE49-F238E27FC236}">
                  <a16:creationId xmlns:a16="http://schemas.microsoft.com/office/drawing/2014/main" id="{EFBB8ABF-7197-A14B-A6ED-92B37F66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169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43" name="Rectangle 18">
              <a:extLst>
                <a:ext uri="{FF2B5EF4-FFF2-40B4-BE49-F238E27FC236}">
                  <a16:creationId xmlns:a16="http://schemas.microsoft.com/office/drawing/2014/main" id="{413E22AC-B2FC-B148-AB71-4FC19DFAB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69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44" name="Rectangle 19">
              <a:extLst>
                <a:ext uri="{FF2B5EF4-FFF2-40B4-BE49-F238E27FC236}">
                  <a16:creationId xmlns:a16="http://schemas.microsoft.com/office/drawing/2014/main" id="{CB829736-7CAD-894B-8B81-0875C146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69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45" name="Rectangle 20">
              <a:extLst>
                <a:ext uri="{FF2B5EF4-FFF2-40B4-BE49-F238E27FC236}">
                  <a16:creationId xmlns:a16="http://schemas.microsoft.com/office/drawing/2014/main" id="{9B5D446D-613D-464B-B3DF-10D72ED6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130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46" name="Rectangle 21">
              <a:extLst>
                <a:ext uri="{FF2B5EF4-FFF2-40B4-BE49-F238E27FC236}">
                  <a16:creationId xmlns:a16="http://schemas.microsoft.com/office/drawing/2014/main" id="{2CA41F4F-1489-E74B-BEA0-392944C2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130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47" name="Rectangle 22">
              <a:extLst>
                <a:ext uri="{FF2B5EF4-FFF2-40B4-BE49-F238E27FC236}">
                  <a16:creationId xmlns:a16="http://schemas.microsoft.com/office/drawing/2014/main" id="{45EF37A7-1900-E946-87F8-57187431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13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48" name="Rectangle 23">
              <a:extLst>
                <a:ext uri="{FF2B5EF4-FFF2-40B4-BE49-F238E27FC236}">
                  <a16:creationId xmlns:a16="http://schemas.microsoft.com/office/drawing/2014/main" id="{D22AD269-A992-FB40-B6B2-CC46AEC8D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370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49" name="Rectangle 24">
              <a:extLst>
                <a:ext uri="{FF2B5EF4-FFF2-40B4-BE49-F238E27FC236}">
                  <a16:creationId xmlns:a16="http://schemas.microsoft.com/office/drawing/2014/main" id="{803CC703-A8C5-7448-9C53-0CCCD559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370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50" name="Rectangle 25">
              <a:extLst>
                <a:ext uri="{FF2B5EF4-FFF2-40B4-BE49-F238E27FC236}">
                  <a16:creationId xmlns:a16="http://schemas.microsoft.com/office/drawing/2014/main" id="{F57D9207-577E-574D-8E82-CE3EC4A3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37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51" name="Rectangle 26">
              <a:extLst>
                <a:ext uri="{FF2B5EF4-FFF2-40B4-BE49-F238E27FC236}">
                  <a16:creationId xmlns:a16="http://schemas.microsoft.com/office/drawing/2014/main" id="{CABB2E10-D863-9446-8D54-0B2180376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89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52" name="Rectangle 27">
              <a:extLst>
                <a:ext uri="{FF2B5EF4-FFF2-40B4-BE49-F238E27FC236}">
                  <a16:creationId xmlns:a16="http://schemas.microsoft.com/office/drawing/2014/main" id="{1C9D607D-01D9-0D4B-8F2D-A312B853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9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53" name="Rectangle 28">
              <a:extLst>
                <a:ext uri="{FF2B5EF4-FFF2-40B4-BE49-F238E27FC236}">
                  <a16:creationId xmlns:a16="http://schemas.microsoft.com/office/drawing/2014/main" id="{81580D7C-77C5-5146-892E-1FB27B5CF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89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6654" name="Rectangle 29">
              <a:extLst>
                <a:ext uri="{FF2B5EF4-FFF2-40B4-BE49-F238E27FC236}">
                  <a16:creationId xmlns:a16="http://schemas.microsoft.com/office/drawing/2014/main" id="{7D422C84-C522-F044-A9A6-D03A749B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313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6655" name="Rectangle 30">
              <a:extLst>
                <a:ext uri="{FF2B5EF4-FFF2-40B4-BE49-F238E27FC236}">
                  <a16:creationId xmlns:a16="http://schemas.microsoft.com/office/drawing/2014/main" id="{7992EC64-1244-D843-81EB-F497F9C8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13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6656" name="Rectangle 31">
              <a:extLst>
                <a:ext uri="{FF2B5EF4-FFF2-40B4-BE49-F238E27FC236}">
                  <a16:creationId xmlns:a16="http://schemas.microsoft.com/office/drawing/2014/main" id="{246860F6-0315-F24A-B101-A8C883ED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313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27BFE35-E112-B946-8723-D63C05B6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9521E-B8AB-EF47-AD9C-D931A277B5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76BF286-CC51-7845-B8E4-4E13906FB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set associative caches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E3CFC8E-1CB7-B14A-AADE-E732B6DCB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Set selection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identical to direct-mapped cache</a:t>
            </a:r>
          </a:p>
        </p:txBody>
      </p:sp>
      <p:grpSp>
        <p:nvGrpSpPr>
          <p:cNvPr id="28677" name="Group 4">
            <a:extLst>
              <a:ext uri="{FF2B5EF4-FFF2-40B4-BE49-F238E27FC236}">
                <a16:creationId xmlns:a16="http://schemas.microsoft.com/office/drawing/2014/main" id="{A429BA0B-9A62-4D4B-B35E-0D47ADECC1D2}"/>
              </a:ext>
            </a:extLst>
          </p:cNvPr>
          <p:cNvGrpSpPr>
            <a:grpSpLocks/>
          </p:cNvGrpSpPr>
          <p:nvPr/>
        </p:nvGrpSpPr>
        <p:grpSpPr bwMode="auto">
          <a:xfrm>
            <a:off x="0" y="2568575"/>
            <a:ext cx="8770938" cy="3527425"/>
            <a:chOff x="0" y="1330"/>
            <a:chExt cx="5525" cy="2222"/>
          </a:xfrm>
        </p:grpSpPr>
        <p:sp>
          <p:nvSpPr>
            <p:cNvPr id="28678" name="Rectangle 5">
              <a:extLst>
                <a:ext uri="{FF2B5EF4-FFF2-40B4-BE49-F238E27FC236}">
                  <a16:creationId xmlns:a16="http://schemas.microsoft.com/office/drawing/2014/main" id="{A862BFB0-74D1-354E-9DB7-C6CF794AE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330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679" name="Rectangle 6">
              <a:extLst>
                <a:ext uri="{FF2B5EF4-FFF2-40B4-BE49-F238E27FC236}">
                  <a16:creationId xmlns:a16="http://schemas.microsoft.com/office/drawing/2014/main" id="{F4BCCA80-9C0F-2D45-88D5-4A04436A5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37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0" name="Rectangle 7">
              <a:extLst>
                <a:ext uri="{FF2B5EF4-FFF2-40B4-BE49-F238E27FC236}">
                  <a16:creationId xmlns:a16="http://schemas.microsoft.com/office/drawing/2014/main" id="{87EA8AED-740C-6F4A-87DD-5887E2FA0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62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1" name="Rectangle 8">
              <a:extLst>
                <a:ext uri="{FF2B5EF4-FFF2-40B4-BE49-F238E27FC236}">
                  <a16:creationId xmlns:a16="http://schemas.microsoft.com/office/drawing/2014/main" id="{D50DAEEF-F61E-F841-9339-7E227527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378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2" name="Rectangle 9">
              <a:extLst>
                <a:ext uri="{FF2B5EF4-FFF2-40B4-BE49-F238E27FC236}">
                  <a16:creationId xmlns:a16="http://schemas.microsoft.com/office/drawing/2014/main" id="{56F8C0D7-E7A9-DB47-A3FC-AC394B66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627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3" name="Text Box 10">
              <a:extLst>
                <a:ext uri="{FF2B5EF4-FFF2-40B4-BE49-F238E27FC236}">
                  <a16:creationId xmlns:a16="http://schemas.microsoft.com/office/drawing/2014/main" id="{2676BB46-8721-664A-9F79-F5DF5970A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83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0:</a:t>
              </a:r>
            </a:p>
          </p:txBody>
        </p:sp>
        <p:sp>
          <p:nvSpPr>
            <p:cNvPr id="28684" name="Rectangle 11">
              <a:extLst>
                <a:ext uri="{FF2B5EF4-FFF2-40B4-BE49-F238E27FC236}">
                  <a16:creationId xmlns:a16="http://schemas.microsoft.com/office/drawing/2014/main" id="{69BF5CDB-800A-ED42-995C-C3A859E00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002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685" name="Rectangle 12">
              <a:extLst>
                <a:ext uri="{FF2B5EF4-FFF2-40B4-BE49-F238E27FC236}">
                  <a16:creationId xmlns:a16="http://schemas.microsoft.com/office/drawing/2014/main" id="{6E5CEB5D-8429-CC4D-9A06-E268795C3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050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6" name="Rectangle 13">
              <a:extLst>
                <a:ext uri="{FF2B5EF4-FFF2-40B4-BE49-F238E27FC236}">
                  <a16:creationId xmlns:a16="http://schemas.microsoft.com/office/drawing/2014/main" id="{C6244856-3191-AF44-87C2-994512C8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299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87" name="Rectangle 14">
              <a:extLst>
                <a:ext uri="{FF2B5EF4-FFF2-40B4-BE49-F238E27FC236}">
                  <a16:creationId xmlns:a16="http://schemas.microsoft.com/office/drawing/2014/main" id="{4694DD6C-5421-E34A-8742-92CB20EEB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050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8" name="Rectangle 15">
              <a:extLst>
                <a:ext uri="{FF2B5EF4-FFF2-40B4-BE49-F238E27FC236}">
                  <a16:creationId xmlns:a16="http://schemas.microsoft.com/office/drawing/2014/main" id="{0A5C4BB5-133C-1745-9B8B-21682DAE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299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89" name="Text Box 16">
              <a:extLst>
                <a:ext uri="{FF2B5EF4-FFF2-40B4-BE49-F238E27FC236}">
                  <a16:creationId xmlns:a16="http://schemas.microsoft.com/office/drawing/2014/main" id="{5474DC97-9438-E843-92C0-77CE7811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2155"/>
              <a:ext cx="4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1:</a:t>
              </a:r>
            </a:p>
          </p:txBody>
        </p:sp>
        <p:sp>
          <p:nvSpPr>
            <p:cNvPr id="28690" name="Rectangle 17">
              <a:extLst>
                <a:ext uri="{FF2B5EF4-FFF2-40B4-BE49-F238E27FC236}">
                  <a16:creationId xmlns:a16="http://schemas.microsoft.com/office/drawing/2014/main" id="{28A1B042-B283-E249-852D-9899C27B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779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691" name="Rectangle 18">
              <a:extLst>
                <a:ext uri="{FF2B5EF4-FFF2-40B4-BE49-F238E27FC236}">
                  <a16:creationId xmlns:a16="http://schemas.microsoft.com/office/drawing/2014/main" id="{B378C628-AD8D-DA42-A560-8AE6447B5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82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92" name="Rectangle 19">
              <a:extLst>
                <a:ext uri="{FF2B5EF4-FFF2-40B4-BE49-F238E27FC236}">
                  <a16:creationId xmlns:a16="http://schemas.microsoft.com/office/drawing/2014/main" id="{D0B0769D-CA81-3049-BF17-9541D266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07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valid</a:t>
              </a:r>
            </a:p>
          </p:txBody>
        </p:sp>
        <p:sp>
          <p:nvSpPr>
            <p:cNvPr id="28693" name="Rectangle 20">
              <a:extLst>
                <a:ext uri="{FF2B5EF4-FFF2-40B4-BE49-F238E27FC236}">
                  <a16:creationId xmlns:a16="http://schemas.microsoft.com/office/drawing/2014/main" id="{4E0BA9BA-0F6F-9E46-8D57-5DD802083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827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94" name="Rectangle 21">
              <a:extLst>
                <a:ext uri="{FF2B5EF4-FFF2-40B4-BE49-F238E27FC236}">
                  <a16:creationId xmlns:a16="http://schemas.microsoft.com/office/drawing/2014/main" id="{BB0AC63F-A617-8848-9D53-09BBEE7C2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6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695" name="Text Box 22">
              <a:extLst>
                <a:ext uri="{FF2B5EF4-FFF2-40B4-BE49-F238E27FC236}">
                  <a16:creationId xmlns:a16="http://schemas.microsoft.com/office/drawing/2014/main" id="{02AE2766-6F42-B647-9634-869873202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2962"/>
              <a:ext cx="5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S-1:</a:t>
              </a:r>
            </a:p>
          </p:txBody>
        </p:sp>
        <p:sp>
          <p:nvSpPr>
            <p:cNvPr id="28696" name="Rectangle 23">
              <a:extLst>
                <a:ext uri="{FF2B5EF4-FFF2-40B4-BE49-F238E27FC236}">
                  <a16:creationId xmlns:a16="http://schemas.microsoft.com/office/drawing/2014/main" id="{1C26E5C0-DB1E-3347-A873-320E73E53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587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• • •</a:t>
              </a:r>
            </a:p>
          </p:txBody>
        </p:sp>
        <p:sp>
          <p:nvSpPr>
            <p:cNvPr id="28697" name="Rectangle 24">
              <a:extLst>
                <a:ext uri="{FF2B5EF4-FFF2-40B4-BE49-F238E27FC236}">
                  <a16:creationId xmlns:a16="http://schemas.microsoft.com/office/drawing/2014/main" id="{FEAD3CD2-DDDD-C74D-99F8-A2846873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2997"/>
              <a:ext cx="4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 bits</a:t>
              </a:r>
            </a:p>
          </p:txBody>
        </p:sp>
        <p:sp>
          <p:nvSpPr>
            <p:cNvPr id="28698" name="Rectangle 25">
              <a:extLst>
                <a:ext uri="{FF2B5EF4-FFF2-40B4-BE49-F238E27FC236}">
                  <a16:creationId xmlns:a16="http://schemas.microsoft.com/office/drawing/2014/main" id="{D1B391E7-2CC5-434F-AD4D-A5A2BAE0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2997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 bits</a:t>
              </a:r>
            </a:p>
          </p:txBody>
        </p:sp>
        <p:sp>
          <p:nvSpPr>
            <p:cNvPr id="28699" name="Rectangle 26">
              <a:extLst>
                <a:ext uri="{FF2B5EF4-FFF2-40B4-BE49-F238E27FC236}">
                  <a16:creationId xmlns:a16="http://schemas.microsoft.com/office/drawing/2014/main" id="{A3586557-7449-0547-BB25-62EC3F74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3188"/>
              <a:ext cx="720" cy="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700" name="Rectangle 27">
              <a:extLst>
                <a:ext uri="{FF2B5EF4-FFF2-40B4-BE49-F238E27FC236}">
                  <a16:creationId xmlns:a16="http://schemas.microsoft.com/office/drawing/2014/main" id="{D611E4F7-D869-744B-BD74-3F5A9EC51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188"/>
              <a:ext cx="720" cy="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0 0  0 0 1</a:t>
              </a:r>
            </a:p>
          </p:txBody>
        </p:sp>
        <p:sp>
          <p:nvSpPr>
            <p:cNvPr id="28701" name="Rectangle 28">
              <a:extLst>
                <a:ext uri="{FF2B5EF4-FFF2-40B4-BE49-F238E27FC236}">
                  <a16:creationId xmlns:a16="http://schemas.microsoft.com/office/drawing/2014/main" id="{5E5C1693-4BB4-474C-95A4-89DA5594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3188"/>
              <a:ext cx="720" cy="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28702" name="Text Box 29">
              <a:extLst>
                <a:ext uri="{FF2B5EF4-FFF2-40B4-BE49-F238E27FC236}">
                  <a16:creationId xmlns:a16="http://schemas.microsoft.com/office/drawing/2014/main" id="{5316A8A5-7954-9C43-8ED2-A3C91945C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333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0</a:t>
              </a:r>
            </a:p>
          </p:txBody>
        </p:sp>
        <p:sp>
          <p:nvSpPr>
            <p:cNvPr id="28703" name="Text Box 30">
              <a:extLst>
                <a:ext uri="{FF2B5EF4-FFF2-40B4-BE49-F238E27FC236}">
                  <a16:creationId xmlns:a16="http://schemas.microsoft.com/office/drawing/2014/main" id="{2AF8E97C-F61A-0543-873A-90EDA9589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32"/>
              <a:ext cx="2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Helvetica" pitchFamily="2" charset="0"/>
                </a:rPr>
                <a:t>m-1</a:t>
              </a:r>
            </a:p>
          </p:txBody>
        </p:sp>
        <p:sp>
          <p:nvSpPr>
            <p:cNvPr id="28704" name="Rectangle 31">
              <a:extLst>
                <a:ext uri="{FF2B5EF4-FFF2-40B4-BE49-F238E27FC236}">
                  <a16:creationId xmlns:a16="http://schemas.microsoft.com/office/drawing/2014/main" id="{F64CE962-8A35-1746-AB63-4E70427F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3006"/>
              <a:ext cx="4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 bits</a:t>
              </a:r>
            </a:p>
          </p:txBody>
        </p:sp>
        <p:sp>
          <p:nvSpPr>
            <p:cNvPr id="28705" name="Rectangle 32">
              <a:extLst>
                <a:ext uri="{FF2B5EF4-FFF2-40B4-BE49-F238E27FC236}">
                  <a16:creationId xmlns:a16="http://schemas.microsoft.com/office/drawing/2014/main" id="{FA93A3BB-40DC-2243-8355-673B8227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3342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28706" name="Rectangle 33">
              <a:extLst>
                <a:ext uri="{FF2B5EF4-FFF2-40B4-BE49-F238E27FC236}">
                  <a16:creationId xmlns:a16="http://schemas.microsoft.com/office/drawing/2014/main" id="{EA75E23E-2B85-5A4B-8385-2941A630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3342"/>
              <a:ext cx="6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set index</a:t>
              </a:r>
            </a:p>
          </p:txBody>
        </p:sp>
        <p:sp>
          <p:nvSpPr>
            <p:cNvPr id="28707" name="Rectangle 34">
              <a:extLst>
                <a:ext uri="{FF2B5EF4-FFF2-40B4-BE49-F238E27FC236}">
                  <a16:creationId xmlns:a16="http://schemas.microsoft.com/office/drawing/2014/main" id="{EDEFACCD-D345-574A-82F3-E8BBCF4C3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342"/>
              <a:ext cx="8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block offset</a:t>
              </a:r>
            </a:p>
          </p:txBody>
        </p:sp>
        <p:sp>
          <p:nvSpPr>
            <p:cNvPr id="28708" name="AutoShape 35">
              <a:extLst>
                <a:ext uri="{FF2B5EF4-FFF2-40B4-BE49-F238E27FC236}">
                  <a16:creationId xmlns:a16="http://schemas.microsoft.com/office/drawing/2014/main" id="{2E2D99D2-E2B2-F642-9642-89B12C5C030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69" y="2672"/>
              <a:ext cx="192" cy="720"/>
            </a:xfrm>
            <a:prstGeom prst="rightBrace">
              <a:avLst>
                <a:gd name="adj1" fmla="val 3125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709" name="Line 36">
              <a:extLst>
                <a:ext uri="{FF2B5EF4-FFF2-40B4-BE49-F238E27FC236}">
                  <a16:creationId xmlns:a16="http://schemas.microsoft.com/office/drawing/2014/main" id="{BB17B70B-2630-D043-B3A9-8104F1DC4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" y="2290"/>
              <a:ext cx="2" cy="6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710" name="Line 37">
              <a:extLst>
                <a:ext uri="{FF2B5EF4-FFF2-40B4-BE49-F238E27FC236}">
                  <a16:creationId xmlns:a16="http://schemas.microsoft.com/office/drawing/2014/main" id="{B0D9E995-6C21-9B4F-9153-8BE2340E6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" y="2290"/>
              <a:ext cx="1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711" name="Text Box 38">
              <a:extLst>
                <a:ext uri="{FF2B5EF4-FFF2-40B4-BE49-F238E27FC236}">
                  <a16:creationId xmlns:a16="http://schemas.microsoft.com/office/drawing/2014/main" id="{0A04BD5B-9FE9-4747-B439-D8EF29CA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2098"/>
              <a:ext cx="8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Selected set</a:t>
              </a:r>
            </a:p>
          </p:txBody>
        </p:sp>
        <p:sp>
          <p:nvSpPr>
            <p:cNvPr id="28712" name="Rectangle 39">
              <a:extLst>
                <a:ext uri="{FF2B5EF4-FFF2-40B4-BE49-F238E27FC236}">
                  <a16:creationId xmlns:a16="http://schemas.microsoft.com/office/drawing/2014/main" id="{01688DCF-776F-6C47-B338-A40027FB9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37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3" name="Rectangle 40">
              <a:extLst>
                <a:ext uri="{FF2B5EF4-FFF2-40B4-BE49-F238E27FC236}">
                  <a16:creationId xmlns:a16="http://schemas.microsoft.com/office/drawing/2014/main" id="{A3C6890A-3398-8947-806A-4AD54CD2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61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4" name="Rectangle 41">
              <a:extLst>
                <a:ext uri="{FF2B5EF4-FFF2-40B4-BE49-F238E27FC236}">
                  <a16:creationId xmlns:a16="http://schemas.microsoft.com/office/drawing/2014/main" id="{944A26B7-E3C8-6240-94AA-ECD64189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05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5" name="Rectangle 42">
              <a:extLst>
                <a:ext uri="{FF2B5EF4-FFF2-40B4-BE49-F238E27FC236}">
                  <a16:creationId xmlns:a16="http://schemas.microsoft.com/office/drawing/2014/main" id="{02102973-2F3E-FF48-9D84-34AC367E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290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6" name="Rectangle 43">
              <a:extLst>
                <a:ext uri="{FF2B5EF4-FFF2-40B4-BE49-F238E27FC236}">
                  <a16:creationId xmlns:a16="http://schemas.microsoft.com/office/drawing/2014/main" id="{9A3B1174-D305-4D4F-8444-B4C5A574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81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  <p:sp>
          <p:nvSpPr>
            <p:cNvPr id="28717" name="Rectangle 44">
              <a:extLst>
                <a:ext uri="{FF2B5EF4-FFF2-40B4-BE49-F238E27FC236}">
                  <a16:creationId xmlns:a16="http://schemas.microsoft.com/office/drawing/2014/main" id="{52B0AF5F-2BBC-5042-9ABE-A46D60C4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058"/>
              <a:ext cx="129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block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5E7342AB-1612-2042-A7D8-61460D1C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EDB97-361A-B14F-BC32-A612DF4FBC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E00A170-4B6A-3546-97A8-04FEF5D6E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set associative caches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CF164CB-A362-BD48-B75A-3E8D05466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matching and word selection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must compare the tag in each valid line in the selected set.</a:t>
            </a: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2DA551BD-DADE-1E46-B5FA-7D8A601B2792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25"/>
            <a:ext cx="9067800" cy="3433763"/>
            <a:chOff x="0" y="1261"/>
            <a:chExt cx="5712" cy="2358"/>
          </a:xfrm>
        </p:grpSpPr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D4E0C38C-B3A9-364C-8FFF-3B9C88760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362"/>
              <a:ext cx="1828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(3) </a:t>
              </a:r>
              <a:r>
                <a:rPr lang="en-US" altLang="zh-CN" sz="1600">
                  <a:latin typeface="Helvetica" pitchFamily="2" charset="0"/>
                </a:rPr>
                <a:t>If (1) and (2), then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hit,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 block  offset selects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starting byte.</a:t>
              </a:r>
            </a:p>
          </p:txBody>
        </p:sp>
        <p:grpSp>
          <p:nvGrpSpPr>
            <p:cNvPr id="30727" name="Group 6">
              <a:extLst>
                <a:ext uri="{FF2B5EF4-FFF2-40B4-BE49-F238E27FC236}">
                  <a16:creationId xmlns:a16="http://schemas.microsoft.com/office/drawing/2014/main" id="{B46BF34C-E17A-2E4E-9C89-E33042533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61"/>
              <a:ext cx="4996" cy="2358"/>
              <a:chOff x="0" y="1261"/>
              <a:chExt cx="4996" cy="2358"/>
            </a:xfrm>
          </p:grpSpPr>
          <p:sp>
            <p:nvSpPr>
              <p:cNvPr id="30728" name="Rectangle 7">
                <a:extLst>
                  <a:ext uri="{FF2B5EF4-FFF2-40B4-BE49-F238E27FC236}">
                    <a16:creationId xmlns:a16="http://schemas.microsoft.com/office/drawing/2014/main" id="{443EF287-F2AB-B54C-A58A-F47702597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1729"/>
                <a:ext cx="3664" cy="583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29" name="Rectangle 8">
                <a:extLst>
                  <a:ext uri="{FF2B5EF4-FFF2-40B4-BE49-F238E27FC236}">
                    <a16:creationId xmlns:a16="http://schemas.microsoft.com/office/drawing/2014/main" id="{52C761B5-AC17-8149-9378-2FA96C8C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0" name="Rectangle 9">
                <a:extLst>
                  <a:ext uri="{FF2B5EF4-FFF2-40B4-BE49-F238E27FC236}">
                    <a16:creationId xmlns:a16="http://schemas.microsoft.com/office/drawing/2014/main" id="{7F88A861-D908-0141-AA3B-B0C1D7B6E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1" name="Rectangle 10">
                <a:extLst>
                  <a:ext uri="{FF2B5EF4-FFF2-40B4-BE49-F238E27FC236}">
                    <a16:creationId xmlns:a16="http://schemas.microsoft.com/office/drawing/2014/main" id="{41394303-158E-7742-A372-9CB3B1C82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732" name="Rectangle 11">
                <a:extLst>
                  <a:ext uri="{FF2B5EF4-FFF2-40B4-BE49-F238E27FC236}">
                    <a16:creationId xmlns:a16="http://schemas.microsoft.com/office/drawing/2014/main" id="{43C458A5-0B8F-E94D-88EB-95EA9E12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045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0110</a:t>
                </a:r>
              </a:p>
            </p:txBody>
          </p:sp>
          <p:sp>
            <p:nvSpPr>
              <p:cNvPr id="30733" name="Rectangle 12">
                <a:extLst>
                  <a:ext uri="{FF2B5EF4-FFF2-40B4-BE49-F238E27FC236}">
                    <a16:creationId xmlns:a16="http://schemas.microsoft.com/office/drawing/2014/main" id="{48F1DBEC-E71E-A54E-BBCE-52553DE2C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4" name="Rectangle 13">
                <a:extLst>
                  <a:ext uri="{FF2B5EF4-FFF2-40B4-BE49-F238E27FC236}">
                    <a16:creationId xmlns:a16="http://schemas.microsoft.com/office/drawing/2014/main" id="{8B149C93-60B7-3444-80D7-86DDA820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35" name="Rectangle 14">
                <a:extLst>
                  <a:ext uri="{FF2B5EF4-FFF2-40B4-BE49-F238E27FC236}">
                    <a16:creationId xmlns:a16="http://schemas.microsoft.com/office/drawing/2014/main" id="{37C46EAB-1CBB-9641-BE3E-8B7CE2136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0736" name="Rectangle 15">
                <a:extLst>
                  <a:ext uri="{FF2B5EF4-FFF2-40B4-BE49-F238E27FC236}">
                    <a16:creationId xmlns:a16="http://schemas.microsoft.com/office/drawing/2014/main" id="{6AE15BE4-DA99-4042-BD7B-0C321D186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0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30737" name="Rectangle 16">
                <a:extLst>
                  <a:ext uri="{FF2B5EF4-FFF2-40B4-BE49-F238E27FC236}">
                    <a16:creationId xmlns:a16="http://schemas.microsoft.com/office/drawing/2014/main" id="{A2BC4C4C-8098-2F41-8280-B30474811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1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30738" name="Rectangle 17">
                <a:extLst>
                  <a:ext uri="{FF2B5EF4-FFF2-40B4-BE49-F238E27FC236}">
                    <a16:creationId xmlns:a16="http://schemas.microsoft.com/office/drawing/2014/main" id="{DB3E4D40-6DD7-564C-B52F-A0B8006F1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2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30739" name="Rectangle 18">
                <a:extLst>
                  <a:ext uri="{FF2B5EF4-FFF2-40B4-BE49-F238E27FC236}">
                    <a16:creationId xmlns:a16="http://schemas.microsoft.com/office/drawing/2014/main" id="{6D86C6FD-DFA8-6447-9CE1-D4BA9C555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204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40" name="Rectangle 19">
                <a:extLst>
                  <a:ext uri="{FF2B5EF4-FFF2-40B4-BE49-F238E27FC236}">
                    <a16:creationId xmlns:a16="http://schemas.microsoft.com/office/drawing/2014/main" id="{1458D3CC-80D5-984E-A384-296B6A811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1" name="Rectangle 20">
                <a:extLst>
                  <a:ext uri="{FF2B5EF4-FFF2-40B4-BE49-F238E27FC236}">
                    <a16:creationId xmlns:a16="http://schemas.microsoft.com/office/drawing/2014/main" id="{ADD2CD2E-44D6-6D43-87F6-BCA9C02ED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2" name="Rectangle 21">
                <a:extLst>
                  <a:ext uri="{FF2B5EF4-FFF2-40B4-BE49-F238E27FC236}">
                    <a16:creationId xmlns:a16="http://schemas.microsoft.com/office/drawing/2014/main" id="{1D1C3E06-22B7-C74C-A246-F0A37BD9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743" name="Rectangle 22">
                <a:extLst>
                  <a:ext uri="{FF2B5EF4-FFF2-40B4-BE49-F238E27FC236}">
                    <a16:creationId xmlns:a16="http://schemas.microsoft.com/office/drawing/2014/main" id="{CE30E05B-47FF-9C48-87A6-F49767967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79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1001</a:t>
                </a:r>
              </a:p>
            </p:txBody>
          </p:sp>
          <p:sp>
            <p:nvSpPr>
              <p:cNvPr id="30744" name="Rectangle 23">
                <a:extLst>
                  <a:ext uri="{FF2B5EF4-FFF2-40B4-BE49-F238E27FC236}">
                    <a16:creationId xmlns:a16="http://schemas.microsoft.com/office/drawing/2014/main" id="{401FD591-5D76-8247-BA5C-D7FCF20DD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5" name="Rectangle 24">
                <a:extLst>
                  <a:ext uri="{FF2B5EF4-FFF2-40B4-BE49-F238E27FC236}">
                    <a16:creationId xmlns:a16="http://schemas.microsoft.com/office/drawing/2014/main" id="{7A824545-EC72-6549-8C97-F9BECD6D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6" name="Rectangle 25">
                <a:extLst>
                  <a:ext uri="{FF2B5EF4-FFF2-40B4-BE49-F238E27FC236}">
                    <a16:creationId xmlns:a16="http://schemas.microsoft.com/office/drawing/2014/main" id="{76F347CF-C1E9-1843-A06F-07DD30CA9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30747" name="Rectangle 26">
                <a:extLst>
                  <a:ext uri="{FF2B5EF4-FFF2-40B4-BE49-F238E27FC236}">
                    <a16:creationId xmlns:a16="http://schemas.microsoft.com/office/drawing/2014/main" id="{179C71DA-B1D8-8B46-9370-D3378D42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8" name="Rectangle 27">
                <a:extLst>
                  <a:ext uri="{FF2B5EF4-FFF2-40B4-BE49-F238E27FC236}">
                    <a16:creationId xmlns:a16="http://schemas.microsoft.com/office/drawing/2014/main" id="{C90C8979-8A8C-DF48-A046-BC1934C9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49" name="Rectangle 28">
                <a:extLst>
                  <a:ext uri="{FF2B5EF4-FFF2-40B4-BE49-F238E27FC236}">
                    <a16:creationId xmlns:a16="http://schemas.microsoft.com/office/drawing/2014/main" id="{6102D5D0-F904-7C4B-9795-5FCC0F21F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30750" name="Rectangle 29">
                <a:extLst>
                  <a:ext uri="{FF2B5EF4-FFF2-40B4-BE49-F238E27FC236}">
                    <a16:creationId xmlns:a16="http://schemas.microsoft.com/office/drawing/2014/main" id="{B8751BBD-A303-AB43-A32B-BE53713A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3044"/>
                <a:ext cx="42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 bits</a:t>
                </a:r>
              </a:p>
            </p:txBody>
          </p:sp>
          <p:sp>
            <p:nvSpPr>
              <p:cNvPr id="30751" name="Rectangle 30">
                <a:extLst>
                  <a:ext uri="{FF2B5EF4-FFF2-40B4-BE49-F238E27FC236}">
                    <a16:creationId xmlns:a16="http://schemas.microsoft.com/office/drawing/2014/main" id="{EEFAE837-5234-F04A-9D13-E80114B2B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44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 bits</a:t>
                </a:r>
              </a:p>
            </p:txBody>
          </p:sp>
          <p:sp>
            <p:nvSpPr>
              <p:cNvPr id="30752" name="Rectangle 31">
                <a:extLst>
                  <a:ext uri="{FF2B5EF4-FFF2-40B4-BE49-F238E27FC236}">
                    <a16:creationId xmlns:a16="http://schemas.microsoft.com/office/drawing/2014/main" id="{03E403DB-8342-FD4F-99E2-FB4404897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3236"/>
                <a:ext cx="720" cy="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30753" name="Rectangle 32">
                <a:extLst>
                  <a:ext uri="{FF2B5EF4-FFF2-40B4-BE49-F238E27FC236}">
                    <a16:creationId xmlns:a16="http://schemas.microsoft.com/office/drawing/2014/main" id="{2A8F296A-E947-3B4E-B16A-F7E804345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3236"/>
                <a:ext cx="720" cy="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i</a:t>
                </a:r>
              </a:p>
            </p:txBody>
          </p:sp>
          <p:sp>
            <p:nvSpPr>
              <p:cNvPr id="30754" name="Rectangle 33">
                <a:extLst>
                  <a:ext uri="{FF2B5EF4-FFF2-40B4-BE49-F238E27FC236}">
                    <a16:creationId xmlns:a16="http://schemas.microsoft.com/office/drawing/2014/main" id="{66FCE83A-306C-4146-BD68-BF8AC4678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3236"/>
                <a:ext cx="720" cy="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0110</a:t>
                </a:r>
              </a:p>
            </p:txBody>
          </p:sp>
          <p:sp>
            <p:nvSpPr>
              <p:cNvPr id="30755" name="Text Box 34">
                <a:extLst>
                  <a:ext uri="{FF2B5EF4-FFF2-40B4-BE49-F238E27FC236}">
                    <a16:creationId xmlns:a16="http://schemas.microsoft.com/office/drawing/2014/main" id="{D03275D8-C712-DB47-AFD3-03AB48160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74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756" name="Text Box 35">
                <a:extLst>
                  <a:ext uri="{FF2B5EF4-FFF2-40B4-BE49-F238E27FC236}">
                    <a16:creationId xmlns:a16="http://schemas.microsoft.com/office/drawing/2014/main" id="{EC84D7D3-C5A1-4044-8950-94272079E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9" y="3374"/>
                <a:ext cx="258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latin typeface="Helvetica" pitchFamily="2" charset="0"/>
                  </a:rPr>
                  <a:t>m-1</a:t>
                </a:r>
              </a:p>
            </p:txBody>
          </p:sp>
          <p:sp>
            <p:nvSpPr>
              <p:cNvPr id="30757" name="Rectangle 36">
                <a:extLst>
                  <a:ext uri="{FF2B5EF4-FFF2-40B4-BE49-F238E27FC236}">
                    <a16:creationId xmlns:a16="http://schemas.microsoft.com/office/drawing/2014/main" id="{77731E70-8F69-094C-BE32-3A0BC602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054"/>
                <a:ext cx="45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b bits</a:t>
                </a:r>
              </a:p>
            </p:txBody>
          </p:sp>
          <p:sp>
            <p:nvSpPr>
              <p:cNvPr id="30758" name="Rectangle 37">
                <a:extLst>
                  <a:ext uri="{FF2B5EF4-FFF2-40B4-BE49-F238E27FC236}">
                    <a16:creationId xmlns:a16="http://schemas.microsoft.com/office/drawing/2014/main" id="{5A0106D4-7C0C-DD46-96F0-B803683A0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390"/>
                <a:ext cx="30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30759" name="Rectangle 38">
                <a:extLst>
                  <a:ext uri="{FF2B5EF4-FFF2-40B4-BE49-F238E27FC236}">
                    <a16:creationId xmlns:a16="http://schemas.microsoft.com/office/drawing/2014/main" id="{069E56B6-428D-D042-B1DB-1B3B2EAB9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3390"/>
                <a:ext cx="66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set index</a:t>
                </a:r>
              </a:p>
            </p:txBody>
          </p:sp>
          <p:sp>
            <p:nvSpPr>
              <p:cNvPr id="30760" name="Rectangle 39">
                <a:extLst>
                  <a:ext uri="{FF2B5EF4-FFF2-40B4-BE49-F238E27FC236}">
                    <a16:creationId xmlns:a16="http://schemas.microsoft.com/office/drawing/2014/main" id="{5AB00DC0-5CDA-804A-A472-B1072812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3390"/>
                <a:ext cx="83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block offset</a:t>
                </a:r>
              </a:p>
            </p:txBody>
          </p:sp>
          <p:sp>
            <p:nvSpPr>
              <p:cNvPr id="30761" name="Text Box 40">
                <a:extLst>
                  <a:ext uri="{FF2B5EF4-FFF2-40B4-BE49-F238E27FC236}">
                    <a16:creationId xmlns:a16="http://schemas.microsoft.com/office/drawing/2014/main" id="{A0861784-190F-3443-8590-D8678F11B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" y="1928"/>
                <a:ext cx="10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selected set (i):</a:t>
                </a:r>
              </a:p>
            </p:txBody>
          </p:sp>
          <p:sp>
            <p:nvSpPr>
              <p:cNvPr id="30762" name="Text Box 41">
                <a:extLst>
                  <a:ext uri="{FF2B5EF4-FFF2-40B4-BE49-F238E27FC236}">
                    <a16:creationId xmlns:a16="http://schemas.microsoft.com/office/drawing/2014/main" id="{86934F2E-593F-A343-BE97-5F88A399B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2" y="1270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=1?</a:t>
                </a:r>
              </a:p>
            </p:txBody>
          </p:sp>
          <p:sp>
            <p:nvSpPr>
              <p:cNvPr id="30763" name="AutoShape 42">
                <a:extLst>
                  <a:ext uri="{FF2B5EF4-FFF2-40B4-BE49-F238E27FC236}">
                    <a16:creationId xmlns:a16="http://schemas.microsoft.com/office/drawing/2014/main" id="{BE227300-395B-6048-A002-A4CE0A1138D6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602" y="2688"/>
                <a:ext cx="96" cy="700"/>
              </a:xfrm>
              <a:prstGeom prst="rightBrace">
                <a:avLst>
                  <a:gd name="adj1" fmla="val 6076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4" name="AutoShape 43">
                <a:extLst>
                  <a:ext uri="{FF2B5EF4-FFF2-40B4-BE49-F238E27FC236}">
                    <a16:creationId xmlns:a16="http://schemas.microsoft.com/office/drawing/2014/main" id="{F0DAB18D-702E-D34B-B379-5EAEC6D0A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142" y="2688"/>
                <a:ext cx="96" cy="700"/>
              </a:xfrm>
              <a:prstGeom prst="rightBrace">
                <a:avLst>
                  <a:gd name="adj1" fmla="val 6076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5" name="Text Box 44">
                <a:extLst>
                  <a:ext uri="{FF2B5EF4-FFF2-40B4-BE49-F238E27FC236}">
                    <a16:creationId xmlns:a16="http://schemas.microsoft.com/office/drawing/2014/main" id="{F8FE7E79-3268-0047-A672-152059E14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7" y="2545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= ?</a:t>
                </a:r>
              </a:p>
            </p:txBody>
          </p:sp>
          <p:sp>
            <p:nvSpPr>
              <p:cNvPr id="30766" name="Line 45">
                <a:extLst>
                  <a:ext uri="{FF2B5EF4-FFF2-40B4-BE49-F238E27FC236}">
                    <a16:creationId xmlns:a16="http://schemas.microsoft.com/office/drawing/2014/main" id="{9A095FF0-8E77-7446-9911-507992E43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2" y="2756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7" name="Line 46">
                <a:extLst>
                  <a:ext uri="{FF2B5EF4-FFF2-40B4-BE49-F238E27FC236}">
                    <a16:creationId xmlns:a16="http://schemas.microsoft.com/office/drawing/2014/main" id="{55652595-1024-D048-89CF-0110B83E5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4" y="2774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8" name="Line 47">
                <a:extLst>
                  <a:ext uri="{FF2B5EF4-FFF2-40B4-BE49-F238E27FC236}">
                    <a16:creationId xmlns:a16="http://schemas.microsoft.com/office/drawing/2014/main" id="{73F82909-67A6-F94F-B3AE-6E1CBA1A7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778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69" name="Text Box 48">
                <a:extLst>
                  <a:ext uri="{FF2B5EF4-FFF2-40B4-BE49-F238E27FC236}">
                    <a16:creationId xmlns:a16="http://schemas.microsoft.com/office/drawing/2014/main" id="{6612DC04-8218-534F-97A8-C9AE2EA17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26"/>
                <a:ext cx="2076" cy="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(2) </a:t>
                </a:r>
                <a:r>
                  <a:rPr lang="en-US" altLang="zh-CN" sz="1600">
                    <a:latin typeface="Helvetica" pitchFamily="2" charset="0"/>
                  </a:rPr>
                  <a:t>The tag bits in one 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of the cache lines must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match the tag bits in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the address</a:t>
                </a:r>
              </a:p>
            </p:txBody>
          </p:sp>
          <p:sp>
            <p:nvSpPr>
              <p:cNvPr id="30770" name="Line 49">
                <a:extLst>
                  <a:ext uri="{FF2B5EF4-FFF2-40B4-BE49-F238E27FC236}">
                    <a16:creationId xmlns:a16="http://schemas.microsoft.com/office/drawing/2014/main" id="{A4C5D5EB-C4A1-E544-A5D2-EE4492B9D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0" y="150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1" name="Line 50">
                <a:extLst>
                  <a:ext uri="{FF2B5EF4-FFF2-40B4-BE49-F238E27FC236}">
                    <a16:creationId xmlns:a16="http://schemas.microsoft.com/office/drawing/2014/main" id="{B248095D-7583-F742-A995-9C0988D8C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0" y="1505"/>
                <a:ext cx="0" cy="5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2" name="Text Box 51">
                <a:extLst>
                  <a:ext uri="{FF2B5EF4-FFF2-40B4-BE49-F238E27FC236}">
                    <a16:creationId xmlns:a16="http://schemas.microsoft.com/office/drawing/2014/main" id="{FF49589D-529A-6F42-8B4B-E4DF17946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5" y="1261"/>
                <a:ext cx="1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(1) </a:t>
                </a:r>
                <a:r>
                  <a:rPr lang="en-US" altLang="zh-CN" sz="1600">
                    <a:latin typeface="Helvetica" pitchFamily="2" charset="0"/>
                  </a:rPr>
                  <a:t>The valid bit must be set.</a:t>
                </a:r>
              </a:p>
            </p:txBody>
          </p:sp>
          <p:sp>
            <p:nvSpPr>
              <p:cNvPr id="30773" name="Line 52">
                <a:extLst>
                  <a:ext uri="{FF2B5EF4-FFF2-40B4-BE49-F238E27FC236}">
                    <a16:creationId xmlns:a16="http://schemas.microsoft.com/office/drawing/2014/main" id="{347E1989-0E55-BB41-961D-E39EA140E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8" y="2227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4" name="Line 53">
                <a:extLst>
                  <a:ext uri="{FF2B5EF4-FFF2-40B4-BE49-F238E27FC236}">
                    <a16:creationId xmlns:a16="http://schemas.microsoft.com/office/drawing/2014/main" id="{B1AAB2D5-F84D-BC43-9FB9-80F18348C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3" y="1987"/>
                <a:ext cx="0" cy="6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5" name="Line 54">
                <a:extLst>
                  <a:ext uri="{FF2B5EF4-FFF2-40B4-BE49-F238E27FC236}">
                    <a16:creationId xmlns:a16="http://schemas.microsoft.com/office/drawing/2014/main" id="{94F0CA62-71E9-F841-B539-29DCAB1BC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2245"/>
                <a:ext cx="0" cy="5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776" name="Rectangle 55">
                <a:extLst>
                  <a:ext uri="{FF2B5EF4-FFF2-40B4-BE49-F238E27FC236}">
                    <a16:creationId xmlns:a16="http://schemas.microsoft.com/office/drawing/2014/main" id="{F182AE3E-9F90-174D-892A-719001C9A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0777" name="Rectangle 56">
                <a:extLst>
                  <a:ext uri="{FF2B5EF4-FFF2-40B4-BE49-F238E27FC236}">
                    <a16:creationId xmlns:a16="http://schemas.microsoft.com/office/drawing/2014/main" id="{BEF53D0E-485E-1149-B8ED-D666E280B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778" name="Rectangle 57">
                <a:extLst>
                  <a:ext uri="{FF2B5EF4-FFF2-40B4-BE49-F238E27FC236}">
                    <a16:creationId xmlns:a16="http://schemas.microsoft.com/office/drawing/2014/main" id="{A29541CB-D9EA-024C-BAB6-6E0C4536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779" name="Rectangle 58">
                <a:extLst>
                  <a:ext uri="{FF2B5EF4-FFF2-40B4-BE49-F238E27FC236}">
                    <a16:creationId xmlns:a16="http://schemas.microsoft.com/office/drawing/2014/main" id="{F630D9D0-C731-7048-BE3D-5E65CA9FF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0780" name="Rectangle 59">
                <a:extLst>
                  <a:ext uri="{FF2B5EF4-FFF2-40B4-BE49-F238E27FC236}">
                    <a16:creationId xmlns:a16="http://schemas.microsoft.com/office/drawing/2014/main" id="{89E426DB-B25E-3F44-AF28-EDB286A18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0781" name="Rectangle 60">
                <a:extLst>
                  <a:ext uri="{FF2B5EF4-FFF2-40B4-BE49-F238E27FC236}">
                    <a16:creationId xmlns:a16="http://schemas.microsoft.com/office/drawing/2014/main" id="{CF2212F7-17FD-644A-9CA1-2F7382E9A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0782" name="Rectangle 61">
                <a:extLst>
                  <a:ext uri="{FF2B5EF4-FFF2-40B4-BE49-F238E27FC236}">
                    <a16:creationId xmlns:a16="http://schemas.microsoft.com/office/drawing/2014/main" id="{8E205B10-2D0A-4549-B9D6-5BACE890F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0783" name="Rectangle 62">
                <a:extLst>
                  <a:ext uri="{FF2B5EF4-FFF2-40B4-BE49-F238E27FC236}">
                    <a16:creationId xmlns:a16="http://schemas.microsoft.com/office/drawing/2014/main" id="{84195642-2F25-1A4C-8A92-D6CD38595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15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758C4829-6660-CB41-A509-F8E14BCE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42CCB-87F1-7047-8DC0-27B9E7DE7B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7538B2-D54C-5446-98FB-CA81048D0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Associative Cache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98BDE3-1A5D-B74E-B654-40D942897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16 lines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4-byte line 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2-way set associative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2773" name="Group 5">
            <a:extLst>
              <a:ext uri="{FF2B5EF4-FFF2-40B4-BE49-F238E27FC236}">
                <a16:creationId xmlns:a16="http://schemas.microsoft.com/office/drawing/2014/main" id="{3D204331-9FA2-E242-ABC8-1235BC6A9648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3733800"/>
            <a:ext cx="7050087" cy="1295400"/>
            <a:chOff x="1077" y="1764"/>
            <a:chExt cx="3685" cy="632"/>
          </a:xfrm>
        </p:grpSpPr>
        <p:grpSp>
          <p:nvGrpSpPr>
            <p:cNvPr id="32774" name="Group 6">
              <a:extLst>
                <a:ext uri="{FF2B5EF4-FFF2-40B4-BE49-F238E27FC236}">
                  <a16:creationId xmlns:a16="http://schemas.microsoft.com/office/drawing/2014/main" id="{25A7B72B-DEC5-224F-BF73-17238AF74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32784" name="Group 7">
                <a:extLst>
                  <a:ext uri="{FF2B5EF4-FFF2-40B4-BE49-F238E27FC236}">
                    <a16:creationId xmlns:a16="http://schemas.microsoft.com/office/drawing/2014/main" id="{02FBA6B7-B749-614D-A03C-D0407AD57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32818" name="Rectangle 8">
                  <a:extLst>
                    <a:ext uri="{FF2B5EF4-FFF2-40B4-BE49-F238E27FC236}">
                      <a16:creationId xmlns:a16="http://schemas.microsoft.com/office/drawing/2014/main" id="{1203453A-AD9A-6344-A982-BE68FEA14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9" name="Rectangle 9">
                  <a:extLst>
                    <a:ext uri="{FF2B5EF4-FFF2-40B4-BE49-F238E27FC236}">
                      <a16:creationId xmlns:a16="http://schemas.microsoft.com/office/drawing/2014/main" id="{3703EB9E-0AA6-B64E-A0C0-1D7A8FFF6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11</a:t>
                  </a:r>
                </a:p>
              </p:txBody>
            </p:sp>
          </p:grpSp>
          <p:grpSp>
            <p:nvGrpSpPr>
              <p:cNvPr id="32785" name="Group 10">
                <a:extLst>
                  <a:ext uri="{FF2B5EF4-FFF2-40B4-BE49-F238E27FC236}">
                    <a16:creationId xmlns:a16="http://schemas.microsoft.com/office/drawing/2014/main" id="{95671875-1498-D445-83EA-07A208275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32816" name="Rectangle 11">
                  <a:extLst>
                    <a:ext uri="{FF2B5EF4-FFF2-40B4-BE49-F238E27FC236}">
                      <a16:creationId xmlns:a16="http://schemas.microsoft.com/office/drawing/2014/main" id="{2C72DF3B-B7C1-544D-8B76-D4F1CF042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7" name="Rectangle 12">
                  <a:extLst>
                    <a:ext uri="{FF2B5EF4-FFF2-40B4-BE49-F238E27FC236}">
                      <a16:creationId xmlns:a16="http://schemas.microsoft.com/office/drawing/2014/main" id="{A34EC91C-7A0A-6F44-A111-60B719DE8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10</a:t>
                  </a:r>
                </a:p>
              </p:txBody>
            </p:sp>
          </p:grpSp>
          <p:grpSp>
            <p:nvGrpSpPr>
              <p:cNvPr id="32786" name="Group 13">
                <a:extLst>
                  <a:ext uri="{FF2B5EF4-FFF2-40B4-BE49-F238E27FC236}">
                    <a16:creationId xmlns:a16="http://schemas.microsoft.com/office/drawing/2014/main" id="{8D2CF1CA-0AA2-EE45-BB5A-39D952A42A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32814" name="Rectangle 14">
                  <a:extLst>
                    <a:ext uri="{FF2B5EF4-FFF2-40B4-BE49-F238E27FC236}">
                      <a16:creationId xmlns:a16="http://schemas.microsoft.com/office/drawing/2014/main" id="{958B728D-5CFE-E747-A848-BC083CBED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5" name="Rectangle 15">
                  <a:extLst>
                    <a:ext uri="{FF2B5EF4-FFF2-40B4-BE49-F238E27FC236}">
                      <a16:creationId xmlns:a16="http://schemas.microsoft.com/office/drawing/2014/main" id="{C0F2C9FE-10A3-664F-8E71-04B71D67C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9</a:t>
                  </a:r>
                </a:p>
              </p:txBody>
            </p:sp>
          </p:grpSp>
          <p:grpSp>
            <p:nvGrpSpPr>
              <p:cNvPr id="32787" name="Group 16">
                <a:extLst>
                  <a:ext uri="{FF2B5EF4-FFF2-40B4-BE49-F238E27FC236}">
                    <a16:creationId xmlns:a16="http://schemas.microsoft.com/office/drawing/2014/main" id="{01037486-1AE7-3641-9C37-73BE07F95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32812" name="Rectangle 17">
                  <a:extLst>
                    <a:ext uri="{FF2B5EF4-FFF2-40B4-BE49-F238E27FC236}">
                      <a16:creationId xmlns:a16="http://schemas.microsoft.com/office/drawing/2014/main" id="{3379BE0F-1595-D54B-BB91-349BB9D9E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3" name="Rectangle 18">
                  <a:extLst>
                    <a:ext uri="{FF2B5EF4-FFF2-40B4-BE49-F238E27FC236}">
                      <a16:creationId xmlns:a16="http://schemas.microsoft.com/office/drawing/2014/main" id="{74025937-526D-1740-8E85-3F6D52C20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32788" name="Group 19">
                <a:extLst>
                  <a:ext uri="{FF2B5EF4-FFF2-40B4-BE49-F238E27FC236}">
                    <a16:creationId xmlns:a16="http://schemas.microsoft.com/office/drawing/2014/main" id="{E78B12C7-FA93-3148-9AC0-5686252076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32810" name="Rectangle 20">
                  <a:extLst>
                    <a:ext uri="{FF2B5EF4-FFF2-40B4-BE49-F238E27FC236}">
                      <a16:creationId xmlns:a16="http://schemas.microsoft.com/office/drawing/2014/main" id="{D6BEC16A-C095-244C-B884-8B7CE78D7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11" name="Rectangle 21">
                  <a:extLst>
                    <a:ext uri="{FF2B5EF4-FFF2-40B4-BE49-F238E27FC236}">
                      <a16:creationId xmlns:a16="http://schemas.microsoft.com/office/drawing/2014/main" id="{5C0CD5F6-F398-7246-8A0E-C248BCE0C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32789" name="Group 22">
                <a:extLst>
                  <a:ext uri="{FF2B5EF4-FFF2-40B4-BE49-F238E27FC236}">
                    <a16:creationId xmlns:a16="http://schemas.microsoft.com/office/drawing/2014/main" id="{27844B5D-D611-0D4C-8246-53393259E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32808" name="Rectangle 23">
                  <a:extLst>
                    <a:ext uri="{FF2B5EF4-FFF2-40B4-BE49-F238E27FC236}">
                      <a16:creationId xmlns:a16="http://schemas.microsoft.com/office/drawing/2014/main" id="{4E1AD2E5-5F4D-8947-9A80-B45D05125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9" name="Rectangle 24">
                  <a:extLst>
                    <a:ext uri="{FF2B5EF4-FFF2-40B4-BE49-F238E27FC236}">
                      <a16:creationId xmlns:a16="http://schemas.microsoft.com/office/drawing/2014/main" id="{276F27ED-38EB-D844-9D68-5062EDD8B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32790" name="Group 25">
                <a:extLst>
                  <a:ext uri="{FF2B5EF4-FFF2-40B4-BE49-F238E27FC236}">
                    <a16:creationId xmlns:a16="http://schemas.microsoft.com/office/drawing/2014/main" id="{3366E430-54B2-F448-AF60-624D088304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32806" name="Rectangle 26">
                  <a:extLst>
                    <a:ext uri="{FF2B5EF4-FFF2-40B4-BE49-F238E27FC236}">
                      <a16:creationId xmlns:a16="http://schemas.microsoft.com/office/drawing/2014/main" id="{6071C32D-8503-5241-A387-92321CEDB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7" name="Rectangle 27">
                  <a:extLst>
                    <a:ext uri="{FF2B5EF4-FFF2-40B4-BE49-F238E27FC236}">
                      <a16:creationId xmlns:a16="http://schemas.microsoft.com/office/drawing/2014/main" id="{B1C4E9F0-1A0D-1248-AA16-210B1792C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32791" name="Group 28">
                <a:extLst>
                  <a:ext uri="{FF2B5EF4-FFF2-40B4-BE49-F238E27FC236}">
                    <a16:creationId xmlns:a16="http://schemas.microsoft.com/office/drawing/2014/main" id="{A972F24B-ADAF-3048-BDF6-70105204F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32804" name="Rectangle 29">
                  <a:extLst>
                    <a:ext uri="{FF2B5EF4-FFF2-40B4-BE49-F238E27FC236}">
                      <a16:creationId xmlns:a16="http://schemas.microsoft.com/office/drawing/2014/main" id="{071A999E-C561-A845-8506-96E928EB1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5" name="Rectangle 30">
                  <a:extLst>
                    <a:ext uri="{FF2B5EF4-FFF2-40B4-BE49-F238E27FC236}">
                      <a16:creationId xmlns:a16="http://schemas.microsoft.com/office/drawing/2014/main" id="{C752229B-3024-074F-AEAC-C1CA5EC81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32792" name="Group 31">
                <a:extLst>
                  <a:ext uri="{FF2B5EF4-FFF2-40B4-BE49-F238E27FC236}">
                    <a16:creationId xmlns:a16="http://schemas.microsoft.com/office/drawing/2014/main" id="{D2F72A8F-870D-C048-9761-82A9287DF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32802" name="Rectangle 32">
                  <a:extLst>
                    <a:ext uri="{FF2B5EF4-FFF2-40B4-BE49-F238E27FC236}">
                      <a16:creationId xmlns:a16="http://schemas.microsoft.com/office/drawing/2014/main" id="{3C05AD3C-4C98-3140-9B10-3F14DF32E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solidFill>
                      <a:srgbClr val="FF0000"/>
                    </a:solidFill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3" name="Rectangle 33">
                  <a:extLst>
                    <a:ext uri="{FF2B5EF4-FFF2-40B4-BE49-F238E27FC236}">
                      <a16:creationId xmlns:a16="http://schemas.microsoft.com/office/drawing/2014/main" id="{D551D026-8CDE-8F45-B983-BE4695CF4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32793" name="Group 34">
                <a:extLst>
                  <a:ext uri="{FF2B5EF4-FFF2-40B4-BE49-F238E27FC236}">
                    <a16:creationId xmlns:a16="http://schemas.microsoft.com/office/drawing/2014/main" id="{C597261A-9606-964E-AA95-B2DDE1BEA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32800" name="Rectangle 35">
                  <a:extLst>
                    <a:ext uri="{FF2B5EF4-FFF2-40B4-BE49-F238E27FC236}">
                      <a16:creationId xmlns:a16="http://schemas.microsoft.com/office/drawing/2014/main" id="{DABE6C87-579D-684A-8C7A-A6F3367E1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801" name="Rectangle 36">
                  <a:extLst>
                    <a:ext uri="{FF2B5EF4-FFF2-40B4-BE49-F238E27FC236}">
                      <a16:creationId xmlns:a16="http://schemas.microsoft.com/office/drawing/2014/main" id="{A0502F69-60B0-0B4A-B573-28B3A1484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32794" name="Group 37">
                <a:extLst>
                  <a:ext uri="{FF2B5EF4-FFF2-40B4-BE49-F238E27FC236}">
                    <a16:creationId xmlns:a16="http://schemas.microsoft.com/office/drawing/2014/main" id="{1DA3AD5E-BFAD-9440-AC1E-B2D708DCD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32798" name="Rectangle 38">
                  <a:extLst>
                    <a:ext uri="{FF2B5EF4-FFF2-40B4-BE49-F238E27FC236}">
                      <a16:creationId xmlns:a16="http://schemas.microsoft.com/office/drawing/2014/main" id="{CB28ED6F-45DB-0848-B460-AA8743B22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799" name="Rectangle 39">
                  <a:extLst>
                    <a:ext uri="{FF2B5EF4-FFF2-40B4-BE49-F238E27FC236}">
                      <a16:creationId xmlns:a16="http://schemas.microsoft.com/office/drawing/2014/main" id="{03354ED0-B7CF-2146-A8AA-F5E7569E7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32795" name="Group 40">
                <a:extLst>
                  <a:ext uri="{FF2B5EF4-FFF2-40B4-BE49-F238E27FC236}">
                    <a16:creationId xmlns:a16="http://schemas.microsoft.com/office/drawing/2014/main" id="{9426E138-38B1-D84C-A45D-8FC44D404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32796" name="Rectangle 41">
                  <a:extLst>
                    <a:ext uri="{FF2B5EF4-FFF2-40B4-BE49-F238E27FC236}">
                      <a16:creationId xmlns:a16="http://schemas.microsoft.com/office/drawing/2014/main" id="{59A77521-9A65-EB48-ADBC-D3C74CA29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32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2797" name="Rectangle 42">
                  <a:extLst>
                    <a:ext uri="{FF2B5EF4-FFF2-40B4-BE49-F238E27FC236}">
                      <a16:creationId xmlns:a16="http://schemas.microsoft.com/office/drawing/2014/main" id="{F382BADF-5565-424D-820A-C484DF49F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</p:grpSp>
        </p:grpSp>
        <p:grpSp>
          <p:nvGrpSpPr>
            <p:cNvPr id="32775" name="Group 49">
              <a:extLst>
                <a:ext uri="{FF2B5EF4-FFF2-40B4-BE49-F238E27FC236}">
                  <a16:creationId xmlns:a16="http://schemas.microsoft.com/office/drawing/2014/main" id="{89D09262-B693-354E-9788-ACE932A61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1764"/>
              <a:ext cx="625" cy="231"/>
              <a:chOff x="2445" y="1620"/>
              <a:chExt cx="625" cy="231"/>
            </a:xfrm>
          </p:grpSpPr>
          <p:sp>
            <p:nvSpPr>
              <p:cNvPr id="32782" name="Line 50">
                <a:extLst>
                  <a:ext uri="{FF2B5EF4-FFF2-40B4-BE49-F238E27FC236}">
                    <a16:creationId xmlns:a16="http://schemas.microsoft.com/office/drawing/2014/main" id="{9029D66C-F99E-2A4A-BBF9-BD95C9F4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2783" name="Text Box 51">
                <a:extLst>
                  <a:ext uri="{FF2B5EF4-FFF2-40B4-BE49-F238E27FC236}">
                    <a16:creationId xmlns:a16="http://schemas.microsoft.com/office/drawing/2014/main" id="{AD081A17-CFB5-064C-9334-AE23B47E2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3" y="1620"/>
                <a:ext cx="47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Offset</a:t>
                </a:r>
              </a:p>
            </p:txBody>
          </p:sp>
        </p:grpSp>
        <p:grpSp>
          <p:nvGrpSpPr>
            <p:cNvPr id="32776" name="Group 52">
              <a:extLst>
                <a:ext uri="{FF2B5EF4-FFF2-40B4-BE49-F238E27FC236}">
                  <a16:creationId xmlns:a16="http://schemas.microsoft.com/office/drawing/2014/main" id="{458E231C-49C8-1A4B-9908-CCC568B45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0" y="1791"/>
              <a:ext cx="886" cy="231"/>
              <a:chOff x="2614" y="1660"/>
              <a:chExt cx="456" cy="231"/>
            </a:xfrm>
          </p:grpSpPr>
          <p:sp>
            <p:nvSpPr>
              <p:cNvPr id="32780" name="Line 53">
                <a:extLst>
                  <a:ext uri="{FF2B5EF4-FFF2-40B4-BE49-F238E27FC236}">
                    <a16:creationId xmlns:a16="http://schemas.microsoft.com/office/drawing/2014/main" id="{DCDBA169-14B5-974F-8BEF-E95A9CABB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4" y="1723"/>
                <a:ext cx="456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2781" name="Text Box 54">
                <a:extLst>
                  <a:ext uri="{FF2B5EF4-FFF2-40B4-BE49-F238E27FC236}">
                    <a16:creationId xmlns:a16="http://schemas.microsoft.com/office/drawing/2014/main" id="{53194E3A-A394-B84E-A43D-E43F99904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" y="1660"/>
                <a:ext cx="229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Index</a:t>
                </a:r>
              </a:p>
            </p:txBody>
          </p:sp>
        </p:grpSp>
        <p:grpSp>
          <p:nvGrpSpPr>
            <p:cNvPr id="32777" name="Group 55">
              <a:extLst>
                <a:ext uri="{FF2B5EF4-FFF2-40B4-BE49-F238E27FC236}">
                  <a16:creationId xmlns:a16="http://schemas.microsoft.com/office/drawing/2014/main" id="{64A710BA-BF0A-6442-A8DF-033032E93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7" y="1804"/>
              <a:ext cx="2171" cy="231"/>
              <a:chOff x="2445" y="1660"/>
              <a:chExt cx="744" cy="231"/>
            </a:xfrm>
          </p:grpSpPr>
          <p:sp>
            <p:nvSpPr>
              <p:cNvPr id="32778" name="Line 56">
                <a:extLst>
                  <a:ext uri="{FF2B5EF4-FFF2-40B4-BE49-F238E27FC236}">
                    <a16:creationId xmlns:a16="http://schemas.microsoft.com/office/drawing/2014/main" id="{451562EE-5272-B74E-A10B-5A7D6B3FA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1723"/>
                <a:ext cx="744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2779" name="Text Box 57">
                <a:extLst>
                  <a:ext uri="{FF2B5EF4-FFF2-40B4-BE49-F238E27FC236}">
                    <a16:creationId xmlns:a16="http://schemas.microsoft.com/office/drawing/2014/main" id="{55BA48B9-1599-6948-AA6A-C11A463EB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1660"/>
                <a:ext cx="111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Helvetica" pitchFamily="2" charset="0"/>
                  </a:rPr>
                  <a:t>Tag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9CE8C2D3-741F-B047-BC5F-2189D567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5C7B48-5EDF-E748-A2A2-B36A6DA95C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6855529-D3CA-7A4E-90B4-4E637DAA0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Cache</a:t>
            </a:r>
          </a:p>
        </p:txBody>
      </p:sp>
      <p:graphicFrame>
        <p:nvGraphicFramePr>
          <p:cNvPr id="1391674" name="Group 58">
            <a:extLst>
              <a:ext uri="{FF2B5EF4-FFF2-40B4-BE49-F238E27FC236}">
                <a16:creationId xmlns:a16="http://schemas.microsoft.com/office/drawing/2014/main" id="{0541AB34-4FAD-4B47-820F-D2BE5CD151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7467600" cy="409257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Idx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charset="0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Tag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Valid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99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15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08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43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6D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8F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F0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C2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DF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774744E-DC84-9A41-9EB4-918A1D4D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4738A-0D92-E544-A5D9-F3BC33E6B9A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0116CEF-33DE-5146-9C7A-90249A3EE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Memory System Cache</a:t>
            </a:r>
          </a:p>
        </p:txBody>
      </p:sp>
      <p:graphicFrame>
        <p:nvGraphicFramePr>
          <p:cNvPr id="52" name="Group 58">
            <a:extLst>
              <a:ext uri="{FF2B5EF4-FFF2-40B4-BE49-F238E27FC236}">
                <a16:creationId xmlns:a16="http://schemas.microsoft.com/office/drawing/2014/main" id="{094431CA-7357-194E-BCAE-1A80FE518E9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1825"/>
          <a:ext cx="7480300" cy="4092579"/>
        </p:xfrm>
        <a:graphic>
          <a:graphicData uri="http://schemas.openxmlformats.org/drawingml/2006/table">
            <a:tbl>
              <a:tblPr/>
              <a:tblGrid>
                <a:gridCol w="106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Idx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charset="0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Tag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Valid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B3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4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3A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51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89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4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5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2D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93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15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DA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5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6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12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6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96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34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15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83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77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1B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D3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7</a:t>
                      </a: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14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0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charset="0"/>
                        </a:rPr>
                        <a:t>–</a:t>
                      </a: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CC8DA762-C414-2A47-9FC9-52E24028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3E897-38D0-F64F-9D85-B95E942211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EBA541-AA87-4545-A862-02AD72CCA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Translation Example</a:t>
            </a:r>
          </a:p>
        </p:txBody>
      </p:sp>
      <p:sp>
        <p:nvSpPr>
          <p:cNvPr id="38916" name="Rectangle 69">
            <a:extLst>
              <a:ext uri="{FF2B5EF4-FFF2-40B4-BE49-F238E27FC236}">
                <a16:creationId xmlns:a16="http://schemas.microsoft.com/office/drawing/2014/main" id="{C16750A5-4807-FE48-9C46-4065C39A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2300630" cy="5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Address: </a:t>
            </a:r>
            <a:r>
              <a:rPr lang="en-US" altLang="zh-CN" sz="2400" b="0" u="sng" dirty="0">
                <a:latin typeface="Nanum Myeongjo" panose="02020603020101020101" pitchFamily="18" charset="-127"/>
              </a:rPr>
              <a:t>0x354</a:t>
            </a:r>
          </a:p>
        </p:txBody>
      </p:sp>
      <p:grpSp>
        <p:nvGrpSpPr>
          <p:cNvPr id="38917" name="Group 126">
            <a:extLst>
              <a:ext uri="{FF2B5EF4-FFF2-40B4-BE49-F238E27FC236}">
                <a16:creationId xmlns:a16="http://schemas.microsoft.com/office/drawing/2014/main" id="{ACE5907E-4086-F64A-B213-C19537FECF88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2095500"/>
            <a:ext cx="7216775" cy="1104900"/>
            <a:chOff x="1247" y="2608"/>
            <a:chExt cx="3685" cy="696"/>
          </a:xfrm>
        </p:grpSpPr>
        <p:grpSp>
          <p:nvGrpSpPr>
            <p:cNvPr id="38919" name="Group 127">
              <a:extLst>
                <a:ext uri="{FF2B5EF4-FFF2-40B4-BE49-F238E27FC236}">
                  <a16:creationId xmlns:a16="http://schemas.microsoft.com/office/drawing/2014/main" id="{B913B634-82DC-0546-9C1D-6EA37D1CB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608"/>
              <a:ext cx="3685" cy="636"/>
              <a:chOff x="1077" y="1760"/>
              <a:chExt cx="3685" cy="636"/>
            </a:xfrm>
          </p:grpSpPr>
          <p:grpSp>
            <p:nvGrpSpPr>
              <p:cNvPr id="38932" name="Group 128">
                <a:extLst>
                  <a:ext uri="{FF2B5EF4-FFF2-40B4-BE49-F238E27FC236}">
                    <a16:creationId xmlns:a16="http://schemas.microsoft.com/office/drawing/2014/main" id="{643B5BE5-E48F-9A44-80C2-F4F7AEE2BD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38942" name="Group 129">
                  <a:extLst>
                    <a:ext uri="{FF2B5EF4-FFF2-40B4-BE49-F238E27FC236}">
                      <a16:creationId xmlns:a16="http://schemas.microsoft.com/office/drawing/2014/main" id="{EA572508-FF6F-8E41-8FF5-DC25C0CA5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6" name="Rectangle 130">
                    <a:extLst>
                      <a:ext uri="{FF2B5EF4-FFF2-40B4-BE49-F238E27FC236}">
                        <a16:creationId xmlns:a16="http://schemas.microsoft.com/office/drawing/2014/main" id="{ABA1BFAA-3634-3446-8DB0-E71747351A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7" name="Rectangle 131">
                    <a:extLst>
                      <a:ext uri="{FF2B5EF4-FFF2-40B4-BE49-F238E27FC236}">
                        <a16:creationId xmlns:a16="http://schemas.microsoft.com/office/drawing/2014/main" id="{38217D03-38A1-0242-9062-C33F53E1D0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38943" name="Group 132">
                  <a:extLst>
                    <a:ext uri="{FF2B5EF4-FFF2-40B4-BE49-F238E27FC236}">
                      <a16:creationId xmlns:a16="http://schemas.microsoft.com/office/drawing/2014/main" id="{CF885C9F-E32C-004F-AAE5-5489AF90C8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4" name="Rectangle 133">
                    <a:extLst>
                      <a:ext uri="{FF2B5EF4-FFF2-40B4-BE49-F238E27FC236}">
                        <a16:creationId xmlns:a16="http://schemas.microsoft.com/office/drawing/2014/main" id="{F256095B-F208-0349-A28E-AE77FCAA51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5" name="Rectangle 134">
                    <a:extLst>
                      <a:ext uri="{FF2B5EF4-FFF2-40B4-BE49-F238E27FC236}">
                        <a16:creationId xmlns:a16="http://schemas.microsoft.com/office/drawing/2014/main" id="{16A9F332-8722-FA45-9BFD-94A688899B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38944" name="Group 135">
                  <a:extLst>
                    <a:ext uri="{FF2B5EF4-FFF2-40B4-BE49-F238E27FC236}">
                      <a16:creationId xmlns:a16="http://schemas.microsoft.com/office/drawing/2014/main" id="{86805D57-141D-994F-B726-36863CFE3C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2" name="Rectangle 136">
                    <a:extLst>
                      <a:ext uri="{FF2B5EF4-FFF2-40B4-BE49-F238E27FC236}">
                        <a16:creationId xmlns:a16="http://schemas.microsoft.com/office/drawing/2014/main" id="{4B691A17-02BD-1342-876E-664112EF4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3" name="Rectangle 137">
                    <a:extLst>
                      <a:ext uri="{FF2B5EF4-FFF2-40B4-BE49-F238E27FC236}">
                        <a16:creationId xmlns:a16="http://schemas.microsoft.com/office/drawing/2014/main" id="{B719F571-2B81-9348-AEB9-3C851E4AC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9</a:t>
                    </a:r>
                  </a:p>
                </p:txBody>
              </p:sp>
            </p:grpSp>
            <p:grpSp>
              <p:nvGrpSpPr>
                <p:cNvPr id="38945" name="Group 138">
                  <a:extLst>
                    <a:ext uri="{FF2B5EF4-FFF2-40B4-BE49-F238E27FC236}">
                      <a16:creationId xmlns:a16="http://schemas.microsoft.com/office/drawing/2014/main" id="{2D5C95E1-2ACB-FC4A-A9D1-4DF7C96A1D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70" name="Rectangle 139">
                    <a:extLst>
                      <a:ext uri="{FF2B5EF4-FFF2-40B4-BE49-F238E27FC236}">
                        <a16:creationId xmlns:a16="http://schemas.microsoft.com/office/drawing/2014/main" id="{A7ECB54F-BD60-FE4C-90CD-16721B81A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71" name="Rectangle 140">
                    <a:extLst>
                      <a:ext uri="{FF2B5EF4-FFF2-40B4-BE49-F238E27FC236}">
                        <a16:creationId xmlns:a16="http://schemas.microsoft.com/office/drawing/2014/main" id="{4C2E2974-816F-E449-B92D-54095E7D9D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38946" name="Group 141">
                  <a:extLst>
                    <a:ext uri="{FF2B5EF4-FFF2-40B4-BE49-F238E27FC236}">
                      <a16:creationId xmlns:a16="http://schemas.microsoft.com/office/drawing/2014/main" id="{8C27145D-2A0D-7842-A9F0-66C3C639B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8" name="Rectangle 142">
                    <a:extLst>
                      <a:ext uri="{FF2B5EF4-FFF2-40B4-BE49-F238E27FC236}">
                        <a16:creationId xmlns:a16="http://schemas.microsoft.com/office/drawing/2014/main" id="{1558A739-1684-6D4C-8737-666DBFB360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9" name="Rectangle 143">
                    <a:extLst>
                      <a:ext uri="{FF2B5EF4-FFF2-40B4-BE49-F238E27FC236}">
                        <a16:creationId xmlns:a16="http://schemas.microsoft.com/office/drawing/2014/main" id="{BF0EB6B0-9219-1649-876C-EB23610DA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38947" name="Group 144">
                  <a:extLst>
                    <a:ext uri="{FF2B5EF4-FFF2-40B4-BE49-F238E27FC236}">
                      <a16:creationId xmlns:a16="http://schemas.microsoft.com/office/drawing/2014/main" id="{6A45D776-57E5-8743-9195-A2F85BFEAA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6" name="Rectangle 145">
                    <a:extLst>
                      <a:ext uri="{FF2B5EF4-FFF2-40B4-BE49-F238E27FC236}">
                        <a16:creationId xmlns:a16="http://schemas.microsoft.com/office/drawing/2014/main" id="{A397C46C-4A75-A746-B8CB-A405CB89BE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7" name="Rectangle 146">
                    <a:extLst>
                      <a:ext uri="{FF2B5EF4-FFF2-40B4-BE49-F238E27FC236}">
                        <a16:creationId xmlns:a16="http://schemas.microsoft.com/office/drawing/2014/main" id="{7043CCC3-11BA-FC4F-A3C0-0F30B6E07D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8948" name="Group 147">
                  <a:extLst>
                    <a:ext uri="{FF2B5EF4-FFF2-40B4-BE49-F238E27FC236}">
                      <a16:creationId xmlns:a16="http://schemas.microsoft.com/office/drawing/2014/main" id="{48A97AB9-BBED-7E41-B86B-39F2CC4A01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4" name="Rectangle 148">
                    <a:extLst>
                      <a:ext uri="{FF2B5EF4-FFF2-40B4-BE49-F238E27FC236}">
                        <a16:creationId xmlns:a16="http://schemas.microsoft.com/office/drawing/2014/main" id="{A1A2E779-3A99-A947-8441-1922C2A1D7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5" name="Rectangle 149">
                    <a:extLst>
                      <a:ext uri="{FF2B5EF4-FFF2-40B4-BE49-F238E27FC236}">
                        <a16:creationId xmlns:a16="http://schemas.microsoft.com/office/drawing/2014/main" id="{B6680DB6-8C10-9C41-B102-1280DB0898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38949" name="Group 150">
                  <a:extLst>
                    <a:ext uri="{FF2B5EF4-FFF2-40B4-BE49-F238E27FC236}">
                      <a16:creationId xmlns:a16="http://schemas.microsoft.com/office/drawing/2014/main" id="{ABA3A913-754D-FD4C-947B-0DFB89128A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2" name="Rectangle 151">
                    <a:extLst>
                      <a:ext uri="{FF2B5EF4-FFF2-40B4-BE49-F238E27FC236}">
                        <a16:creationId xmlns:a16="http://schemas.microsoft.com/office/drawing/2014/main" id="{7A8C287F-2018-0C42-A457-A8D1831251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3" name="Rectangle 152">
                    <a:extLst>
                      <a:ext uri="{FF2B5EF4-FFF2-40B4-BE49-F238E27FC236}">
                        <a16:creationId xmlns:a16="http://schemas.microsoft.com/office/drawing/2014/main" id="{3DD79868-8DF9-EB4C-BD75-17598F6133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38950" name="Group 153">
                  <a:extLst>
                    <a:ext uri="{FF2B5EF4-FFF2-40B4-BE49-F238E27FC236}">
                      <a16:creationId xmlns:a16="http://schemas.microsoft.com/office/drawing/2014/main" id="{B108FC06-1A0F-3046-83BF-D6B289A8F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60" name="Rectangle 154">
                    <a:extLst>
                      <a:ext uri="{FF2B5EF4-FFF2-40B4-BE49-F238E27FC236}">
                        <a16:creationId xmlns:a16="http://schemas.microsoft.com/office/drawing/2014/main" id="{CA7B682E-F1B3-2B4E-A399-AB0401F066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61" name="Rectangle 155">
                    <a:extLst>
                      <a:ext uri="{FF2B5EF4-FFF2-40B4-BE49-F238E27FC236}">
                        <a16:creationId xmlns:a16="http://schemas.microsoft.com/office/drawing/2014/main" id="{DDBEABC1-8A17-AE4C-84F7-FBACF7211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8951" name="Group 156">
                  <a:extLst>
                    <a:ext uri="{FF2B5EF4-FFF2-40B4-BE49-F238E27FC236}">
                      <a16:creationId xmlns:a16="http://schemas.microsoft.com/office/drawing/2014/main" id="{0A9BA07D-7CFF-DE4D-A057-5EC5CF8B84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58" name="Rectangle 157">
                    <a:extLst>
                      <a:ext uri="{FF2B5EF4-FFF2-40B4-BE49-F238E27FC236}">
                        <a16:creationId xmlns:a16="http://schemas.microsoft.com/office/drawing/2014/main" id="{737AAC07-3A44-0341-B0C2-CC4452DC9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59" name="Rectangle 158">
                    <a:extLst>
                      <a:ext uri="{FF2B5EF4-FFF2-40B4-BE49-F238E27FC236}">
                        <a16:creationId xmlns:a16="http://schemas.microsoft.com/office/drawing/2014/main" id="{3B5CB284-BA79-5F4E-BCA2-2C1885D5C5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38952" name="Group 159">
                  <a:extLst>
                    <a:ext uri="{FF2B5EF4-FFF2-40B4-BE49-F238E27FC236}">
                      <a16:creationId xmlns:a16="http://schemas.microsoft.com/office/drawing/2014/main" id="{B16D902F-CAAF-8F49-941A-FECB9BCC04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56" name="Rectangle 160">
                    <a:extLst>
                      <a:ext uri="{FF2B5EF4-FFF2-40B4-BE49-F238E27FC236}">
                        <a16:creationId xmlns:a16="http://schemas.microsoft.com/office/drawing/2014/main" id="{C4B63538-EA68-854A-BD5A-832A476573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57" name="Rectangle 161">
                    <a:extLst>
                      <a:ext uri="{FF2B5EF4-FFF2-40B4-BE49-F238E27FC236}">
                        <a16:creationId xmlns:a16="http://schemas.microsoft.com/office/drawing/2014/main" id="{0AF27547-6D03-4148-95D9-36453D88F7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8953" name="Group 162">
                  <a:extLst>
                    <a:ext uri="{FF2B5EF4-FFF2-40B4-BE49-F238E27FC236}">
                      <a16:creationId xmlns:a16="http://schemas.microsoft.com/office/drawing/2014/main" id="{87C35CC4-0623-F14A-A5D4-569EEE164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8954" name="Rectangle 163">
                    <a:extLst>
                      <a:ext uri="{FF2B5EF4-FFF2-40B4-BE49-F238E27FC236}">
                        <a16:creationId xmlns:a16="http://schemas.microsoft.com/office/drawing/2014/main" id="{C7A3612D-99C6-2F4B-BCB6-425EEF6C58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b="0" dirty="0">
                      <a:latin typeface="Nanum Myeongjo" panose="02020603020101020101" pitchFamily="18" charset="-127"/>
                    </a:endParaRPr>
                  </a:p>
                </p:txBody>
              </p:sp>
              <p:sp>
                <p:nvSpPr>
                  <p:cNvPr id="38955" name="Rectangle 164">
                    <a:extLst>
                      <a:ext uri="{FF2B5EF4-FFF2-40B4-BE49-F238E27FC236}">
                        <a16:creationId xmlns:a16="http://schemas.microsoft.com/office/drawing/2014/main" id="{A59EF0C2-9FD7-6349-BF8A-830F877CF1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  <a:spcBef>
                        <a:spcPct val="3000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38933" name="Group 171">
                <a:extLst>
                  <a:ext uri="{FF2B5EF4-FFF2-40B4-BE49-F238E27FC236}">
                    <a16:creationId xmlns:a16="http://schemas.microsoft.com/office/drawing/2014/main" id="{624F6676-BE26-0B49-AD7E-5B600C1E16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1760"/>
                <a:ext cx="625" cy="231"/>
                <a:chOff x="2445" y="1616"/>
                <a:chExt cx="625" cy="231"/>
              </a:xfrm>
            </p:grpSpPr>
            <p:sp>
              <p:nvSpPr>
                <p:cNvPr id="38940" name="Line 172">
                  <a:extLst>
                    <a:ext uri="{FF2B5EF4-FFF2-40B4-BE49-F238E27FC236}">
                      <a16:creationId xmlns:a16="http://schemas.microsoft.com/office/drawing/2014/main" id="{CB50E146-9A22-8A43-93A6-D65804596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6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8941" name="Text Box 173">
                  <a:extLst>
                    <a:ext uri="{FF2B5EF4-FFF2-40B4-BE49-F238E27FC236}">
                      <a16:creationId xmlns:a16="http://schemas.microsoft.com/office/drawing/2014/main" id="{C6318877-0EE2-6146-BC54-9C88FC6B4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1" y="1616"/>
                  <a:ext cx="467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Offset</a:t>
                  </a:r>
                </a:p>
              </p:txBody>
            </p:sp>
          </p:grpSp>
          <p:grpSp>
            <p:nvGrpSpPr>
              <p:cNvPr id="38934" name="Group 174">
                <a:extLst>
                  <a:ext uri="{FF2B5EF4-FFF2-40B4-BE49-F238E27FC236}">
                    <a16:creationId xmlns:a16="http://schemas.microsoft.com/office/drawing/2014/main" id="{594F433A-6C5B-CF41-A445-BFB4964051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1776"/>
                <a:ext cx="917" cy="231"/>
                <a:chOff x="2598" y="1645"/>
                <a:chExt cx="472" cy="231"/>
              </a:xfrm>
            </p:grpSpPr>
            <p:sp>
              <p:nvSpPr>
                <p:cNvPr id="38938" name="Line 175">
                  <a:extLst>
                    <a:ext uri="{FF2B5EF4-FFF2-40B4-BE49-F238E27FC236}">
                      <a16:creationId xmlns:a16="http://schemas.microsoft.com/office/drawing/2014/main" id="{5E2FB825-8C04-1A40-9211-8DAE112C61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8" y="1723"/>
                  <a:ext cx="472" cy="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8939" name="Text Box 176">
                  <a:extLst>
                    <a:ext uri="{FF2B5EF4-FFF2-40B4-BE49-F238E27FC236}">
                      <a16:creationId xmlns:a16="http://schemas.microsoft.com/office/drawing/2014/main" id="{E3D47FB5-38E0-174D-B0CF-5BEA32575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7" y="1645"/>
                  <a:ext cx="277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Index</a:t>
                  </a:r>
                </a:p>
              </p:txBody>
            </p:sp>
          </p:grpSp>
          <p:grpSp>
            <p:nvGrpSpPr>
              <p:cNvPr id="38935" name="Group 177">
                <a:extLst>
                  <a:ext uri="{FF2B5EF4-FFF2-40B4-BE49-F238E27FC236}">
                    <a16:creationId xmlns:a16="http://schemas.microsoft.com/office/drawing/2014/main" id="{68045DC9-7B1F-684E-86AC-8929F0BF0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7" y="1789"/>
                <a:ext cx="2139" cy="231"/>
                <a:chOff x="2445" y="1645"/>
                <a:chExt cx="733" cy="231"/>
              </a:xfrm>
            </p:grpSpPr>
            <p:sp>
              <p:nvSpPr>
                <p:cNvPr id="38936" name="Line 178">
                  <a:extLst>
                    <a:ext uri="{FF2B5EF4-FFF2-40B4-BE49-F238E27FC236}">
                      <a16:creationId xmlns:a16="http://schemas.microsoft.com/office/drawing/2014/main" id="{0022B116-C3AC-EA49-ADB1-716D359C5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5" y="1723"/>
                  <a:ext cx="733" cy="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7" tIns="44450" rIns="90487" bIns="44450"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38937" name="Text Box 179">
                  <a:extLst>
                    <a:ext uri="{FF2B5EF4-FFF2-40B4-BE49-F238E27FC236}">
                      <a16:creationId xmlns:a16="http://schemas.microsoft.com/office/drawing/2014/main" id="{081DF630-521F-2543-A0E7-AE697CD3E3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9" y="1645"/>
                  <a:ext cx="134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3000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latin typeface="Helvetica" pitchFamily="2" charset="0"/>
                    </a:rPr>
                    <a:t>Tag</a:t>
                  </a:r>
                </a:p>
              </p:txBody>
            </p:sp>
          </p:grpSp>
        </p:grpSp>
        <p:sp>
          <p:nvSpPr>
            <p:cNvPr id="38920" name="Text Box 180">
              <a:extLst>
                <a:ext uri="{FF2B5EF4-FFF2-40B4-BE49-F238E27FC236}">
                  <a16:creationId xmlns:a16="http://schemas.microsoft.com/office/drawing/2014/main" id="{93BB9AED-1A55-EA42-8C32-96D77B129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1" name="Text Box 181">
              <a:extLst>
                <a:ext uri="{FF2B5EF4-FFF2-40B4-BE49-F238E27FC236}">
                  <a16:creationId xmlns:a16="http://schemas.microsoft.com/office/drawing/2014/main" id="{7F9161D4-B512-B64C-BE8D-317B3C638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2" name="Text Box 182">
              <a:extLst>
                <a:ext uri="{FF2B5EF4-FFF2-40B4-BE49-F238E27FC236}">
                  <a16:creationId xmlns:a16="http://schemas.microsoft.com/office/drawing/2014/main" id="{E3F33679-536E-9F40-9180-4A5B9A06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3" name="Text Box 183">
              <a:extLst>
                <a:ext uri="{FF2B5EF4-FFF2-40B4-BE49-F238E27FC236}">
                  <a16:creationId xmlns:a16="http://schemas.microsoft.com/office/drawing/2014/main" id="{95688A81-D969-8B47-8D43-26162C54D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4" name="Text Box 184">
              <a:extLst>
                <a:ext uri="{FF2B5EF4-FFF2-40B4-BE49-F238E27FC236}">
                  <a16:creationId xmlns:a16="http://schemas.microsoft.com/office/drawing/2014/main" id="{449A5D85-D123-0247-9153-A1AA66CFC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5" name="Text Box 185">
              <a:extLst>
                <a:ext uri="{FF2B5EF4-FFF2-40B4-BE49-F238E27FC236}">
                  <a16:creationId xmlns:a16="http://schemas.microsoft.com/office/drawing/2014/main" id="{F161FC0B-3587-5F45-AB8A-FBC5D183D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6" name="Text Box 186">
              <a:extLst>
                <a:ext uri="{FF2B5EF4-FFF2-40B4-BE49-F238E27FC236}">
                  <a16:creationId xmlns:a16="http://schemas.microsoft.com/office/drawing/2014/main" id="{8A07600D-EB7C-3A44-AF1F-866925B0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7" name="Text Box 187">
              <a:extLst>
                <a:ext uri="{FF2B5EF4-FFF2-40B4-BE49-F238E27FC236}">
                  <a16:creationId xmlns:a16="http://schemas.microsoft.com/office/drawing/2014/main" id="{802734B3-D0EF-9C4E-9D9F-3D96C1D37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28" name="Text Box 188">
              <a:extLst>
                <a:ext uri="{FF2B5EF4-FFF2-40B4-BE49-F238E27FC236}">
                  <a16:creationId xmlns:a16="http://schemas.microsoft.com/office/drawing/2014/main" id="{D743E5C6-D06F-F04E-BAE6-E2CEE5D85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29" name="Text Box 189">
              <a:extLst>
                <a:ext uri="{FF2B5EF4-FFF2-40B4-BE49-F238E27FC236}">
                  <a16:creationId xmlns:a16="http://schemas.microsoft.com/office/drawing/2014/main" id="{490C2EE9-C42C-F247-9277-35B0CD130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1</a:t>
              </a:r>
            </a:p>
          </p:txBody>
        </p:sp>
        <p:sp>
          <p:nvSpPr>
            <p:cNvPr id="38930" name="Text Box 190">
              <a:extLst>
                <a:ext uri="{FF2B5EF4-FFF2-40B4-BE49-F238E27FC236}">
                  <a16:creationId xmlns:a16="http://schemas.microsoft.com/office/drawing/2014/main" id="{C70D7EAD-38B7-254B-8577-E4E725CFE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  <p:sp>
          <p:nvSpPr>
            <p:cNvPr id="38931" name="Text Box 191">
              <a:extLst>
                <a:ext uri="{FF2B5EF4-FFF2-40B4-BE49-F238E27FC236}">
                  <a16:creationId xmlns:a16="http://schemas.microsoft.com/office/drawing/2014/main" id="{83711ED5-615A-2444-B9CC-1DD7E615F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05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38918" name="Rectangle 192">
            <a:extLst>
              <a:ext uri="{FF2B5EF4-FFF2-40B4-BE49-F238E27FC236}">
                <a16:creationId xmlns:a16="http://schemas.microsoft.com/office/drawing/2014/main" id="{BFC3A052-BBC3-6A41-8483-442EDEF6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595688"/>
            <a:ext cx="5907386" cy="12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Offset: </a:t>
            </a:r>
            <a:r>
              <a:rPr lang="en-US" altLang="zh-CN" b="0" u="sng" dirty="0">
                <a:latin typeface="Nanum Myeongjo" panose="02020603020101020101" pitchFamily="18" charset="-127"/>
              </a:rPr>
              <a:t>0x0</a:t>
            </a:r>
            <a:r>
              <a:rPr lang="en-US" altLang="zh-CN" b="0" dirty="0">
                <a:latin typeface="Nanum Myeongjo" panose="02020603020101020101" pitchFamily="18" charset="-127"/>
              </a:rPr>
              <a:t>	 Index: </a:t>
            </a:r>
            <a:r>
              <a:rPr lang="en-US" altLang="zh-CN" b="0" u="sng" dirty="0">
                <a:latin typeface="Nanum Myeongjo" panose="02020603020101020101" pitchFamily="18" charset="-127"/>
              </a:rPr>
              <a:t>0x05</a:t>
            </a:r>
            <a:r>
              <a:rPr lang="en-US" altLang="zh-CN" b="0" dirty="0">
                <a:latin typeface="Nanum Myeongjo" panose="02020603020101020101" pitchFamily="18" charset="-127"/>
              </a:rPr>
              <a:t>    Tag: </a:t>
            </a:r>
            <a:r>
              <a:rPr lang="en-US" altLang="zh-CN" b="0" u="sng" dirty="0">
                <a:latin typeface="Nanum Myeongjo" panose="02020603020101020101" pitchFamily="18" charset="-127"/>
              </a:rPr>
              <a:t>0x1A</a:t>
            </a:r>
            <a:r>
              <a:rPr lang="en-US" altLang="zh-CN" b="0" dirty="0">
                <a:latin typeface="Nanum Myeongjo" panose="02020603020101020101" pitchFamily="18" charset="-127"/>
              </a:rPr>
              <a:t>	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b="0" dirty="0">
              <a:latin typeface="Nanum Myeongjo" panose="02020603020101020101" pitchFamily="18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Hit? </a:t>
            </a:r>
            <a:r>
              <a:rPr lang="en-US" altLang="zh-CN" b="0" u="sng" dirty="0">
                <a:latin typeface="Nanum Myeongjo" panose="02020603020101020101" pitchFamily="18" charset="-127"/>
              </a:rPr>
              <a:t>No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  <a:endParaRPr lang="zh-CN" altLang="en-US" b="0" u="sng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94E8CC66-2A8D-6C4B-BDC4-8F483C9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A9075-0B59-AB4D-BED7-399C453EF6E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EAA6D43-E4DB-4F4A-AEAE-E9F812488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15652A0-0337-B442-AA00-E46753B9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40965" name="Rectangle 1">
            <a:extLst>
              <a:ext uri="{FF2B5EF4-FFF2-40B4-BE49-F238E27FC236}">
                <a16:creationId xmlns:a16="http://schemas.microsoft.com/office/drawing/2014/main" id="{35373861-63B6-0242-888D-AE9D5C8D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718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Address trace (reads):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0 [0000] 1 [0001] 13 [1101] 8 [1000] 0 [0000]</a:t>
            </a:r>
          </a:p>
        </p:txBody>
      </p:sp>
      <p:grpSp>
        <p:nvGrpSpPr>
          <p:cNvPr id="40966" name="Group 40">
            <a:extLst>
              <a:ext uri="{FF2B5EF4-FFF2-40B4-BE49-F238E27FC236}">
                <a16:creationId xmlns:a16="http://schemas.microsoft.com/office/drawing/2014/main" id="{F9604FB2-D917-D24E-B238-637CA3DCE66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0996" name="Rectangle 41">
              <a:extLst>
                <a:ext uri="{FF2B5EF4-FFF2-40B4-BE49-F238E27FC236}">
                  <a16:creationId xmlns:a16="http://schemas.microsoft.com/office/drawing/2014/main" id="{69B51DCF-EE51-FC42-A2AE-E99DAEA8B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0997" name="Rectangle 42">
              <a:extLst>
                <a:ext uri="{FF2B5EF4-FFF2-40B4-BE49-F238E27FC236}">
                  <a16:creationId xmlns:a16="http://schemas.microsoft.com/office/drawing/2014/main" id="{A0C98F7A-FD17-9345-871A-92363F2D2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0998" name="Rectangle 43">
              <a:extLst>
                <a:ext uri="{FF2B5EF4-FFF2-40B4-BE49-F238E27FC236}">
                  <a16:creationId xmlns:a16="http://schemas.microsoft.com/office/drawing/2014/main" id="{F99A9E33-161A-9F49-8B76-0CF97E7C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0999" name="Rectangle 44">
              <a:extLst>
                <a:ext uri="{FF2B5EF4-FFF2-40B4-BE49-F238E27FC236}">
                  <a16:creationId xmlns:a16="http://schemas.microsoft.com/office/drawing/2014/main" id="{41A0BC3B-A48F-9F48-8A74-0B5DC9E50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1000" name="Rectangle 45">
              <a:extLst>
                <a:ext uri="{FF2B5EF4-FFF2-40B4-BE49-F238E27FC236}">
                  <a16:creationId xmlns:a16="http://schemas.microsoft.com/office/drawing/2014/main" id="{FC673387-C89E-AB4B-839D-3F577B8E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1001" name="Rectangle 46">
              <a:extLst>
                <a:ext uri="{FF2B5EF4-FFF2-40B4-BE49-F238E27FC236}">
                  <a16:creationId xmlns:a16="http://schemas.microsoft.com/office/drawing/2014/main" id="{D3938765-7FFF-9A49-AD54-C2D1C001B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40967" name="Group 3">
            <a:extLst>
              <a:ext uri="{FF2B5EF4-FFF2-40B4-BE49-F238E27FC236}">
                <a16:creationId xmlns:a16="http://schemas.microsoft.com/office/drawing/2014/main" id="{BA40CDBE-1979-CF42-AB8A-E53C19AA2753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4656138"/>
            <a:ext cx="2771775" cy="1592262"/>
            <a:chOff x="3796" y="1706"/>
            <a:chExt cx="1336" cy="786"/>
          </a:xfrm>
        </p:grpSpPr>
        <p:sp>
          <p:nvSpPr>
            <p:cNvPr id="40981" name="Rectangle 4">
              <a:extLst>
                <a:ext uri="{FF2B5EF4-FFF2-40B4-BE49-F238E27FC236}">
                  <a16:creationId xmlns:a16="http://schemas.microsoft.com/office/drawing/2014/main" id="{E568DCDC-AC14-7D44-A007-95E45214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82" name="Rectangle 5">
              <a:extLst>
                <a:ext uri="{FF2B5EF4-FFF2-40B4-BE49-F238E27FC236}">
                  <a16:creationId xmlns:a16="http://schemas.microsoft.com/office/drawing/2014/main" id="{73945946-0171-F64A-A14E-D2464375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83" name="Rectangle 6">
              <a:extLst>
                <a:ext uri="{FF2B5EF4-FFF2-40B4-BE49-F238E27FC236}">
                  <a16:creationId xmlns:a16="http://schemas.microsoft.com/office/drawing/2014/main" id="{2E8102DD-CA71-644D-A1F4-B73BC27E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0984" name="Rectangle 7">
              <a:extLst>
                <a:ext uri="{FF2B5EF4-FFF2-40B4-BE49-F238E27FC236}">
                  <a16:creationId xmlns:a16="http://schemas.microsoft.com/office/drawing/2014/main" id="{F73CB021-4251-6243-9310-46C05C22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40985" name="Rectangle 8">
              <a:extLst>
                <a:ext uri="{FF2B5EF4-FFF2-40B4-BE49-F238E27FC236}">
                  <a16:creationId xmlns:a16="http://schemas.microsoft.com/office/drawing/2014/main" id="{70A3CA39-B944-C143-A9F7-3CDCA462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40986" name="Rectangle 9">
              <a:extLst>
                <a:ext uri="{FF2B5EF4-FFF2-40B4-BE49-F238E27FC236}">
                  <a16:creationId xmlns:a16="http://schemas.microsoft.com/office/drawing/2014/main" id="{F1E7E34A-EDC4-B249-A928-F8CEF4771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40987" name="Rectangle 10">
              <a:extLst>
                <a:ext uri="{FF2B5EF4-FFF2-40B4-BE49-F238E27FC236}">
                  <a16:creationId xmlns:a16="http://schemas.microsoft.com/office/drawing/2014/main" id="{31376BA7-269E-204D-889E-DA0419A0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88" name="Rectangle 11">
              <a:extLst>
                <a:ext uri="{FF2B5EF4-FFF2-40B4-BE49-F238E27FC236}">
                  <a16:creationId xmlns:a16="http://schemas.microsoft.com/office/drawing/2014/main" id="{A6C4E7DE-5543-D243-8486-0077F54C9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89" name="Rectangle 12">
              <a:extLst>
                <a:ext uri="{FF2B5EF4-FFF2-40B4-BE49-F238E27FC236}">
                  <a16:creationId xmlns:a16="http://schemas.microsoft.com/office/drawing/2014/main" id="{62FFB80F-CF94-A843-A3EA-E5975134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90" name="Rectangle 13">
              <a:extLst>
                <a:ext uri="{FF2B5EF4-FFF2-40B4-BE49-F238E27FC236}">
                  <a16:creationId xmlns:a16="http://schemas.microsoft.com/office/drawing/2014/main" id="{3C2A68EF-4D97-5A43-B19A-08AB2A43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91" name="Rectangle 14">
              <a:extLst>
                <a:ext uri="{FF2B5EF4-FFF2-40B4-BE49-F238E27FC236}">
                  <a16:creationId xmlns:a16="http://schemas.microsoft.com/office/drawing/2014/main" id="{C68CD7A3-612E-3348-BC38-518EF1E6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992" name="Rectangle 15">
              <a:extLst>
                <a:ext uri="{FF2B5EF4-FFF2-40B4-BE49-F238E27FC236}">
                  <a16:creationId xmlns:a16="http://schemas.microsoft.com/office/drawing/2014/main" id="{6E38143B-9343-8C47-A016-D05520FE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0993" name="Rectangle 16">
              <a:extLst>
                <a:ext uri="{FF2B5EF4-FFF2-40B4-BE49-F238E27FC236}">
                  <a16:creationId xmlns:a16="http://schemas.microsoft.com/office/drawing/2014/main" id="{441825B0-5515-2F4A-889F-F4438B68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94" name="Rectangle 17">
              <a:extLst>
                <a:ext uri="{FF2B5EF4-FFF2-40B4-BE49-F238E27FC236}">
                  <a16:creationId xmlns:a16="http://schemas.microsoft.com/office/drawing/2014/main" id="{00EE3331-7040-214B-9AD4-18009A15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95" name="Rectangle 18">
              <a:extLst>
                <a:ext uri="{FF2B5EF4-FFF2-40B4-BE49-F238E27FC236}">
                  <a16:creationId xmlns:a16="http://schemas.microsoft.com/office/drawing/2014/main" id="{333E94CF-A73F-764D-901E-D1104AFA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40968" name="Rectangle 28">
            <a:extLst>
              <a:ext uri="{FF2B5EF4-FFF2-40B4-BE49-F238E27FC236}">
                <a16:creationId xmlns:a16="http://schemas.microsoft.com/office/drawing/2014/main" id="{3F3D2673-73F3-3F41-9680-49FC8023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0969" name="Rectangle 29">
            <a:extLst>
              <a:ext uri="{FF2B5EF4-FFF2-40B4-BE49-F238E27FC236}">
                <a16:creationId xmlns:a16="http://schemas.microsoft.com/office/drawing/2014/main" id="{373386C1-89D3-F34F-A0DF-4B4674C6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0970" name="组合 30">
            <a:extLst>
              <a:ext uri="{FF2B5EF4-FFF2-40B4-BE49-F238E27FC236}">
                <a16:creationId xmlns:a16="http://schemas.microsoft.com/office/drawing/2014/main" id="{A281A148-3A2F-C147-AB93-4B1A13D1DA6B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0971" name="组合 38">
              <a:extLst>
                <a:ext uri="{FF2B5EF4-FFF2-40B4-BE49-F238E27FC236}">
                  <a16:creationId xmlns:a16="http://schemas.microsoft.com/office/drawing/2014/main" id="{2A57FDFA-807A-944B-A659-20C61D532F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0977" name="矩形 37">
                <a:extLst>
                  <a:ext uri="{FF2B5EF4-FFF2-40B4-BE49-F238E27FC236}">
                    <a16:creationId xmlns:a16="http://schemas.microsoft.com/office/drawing/2014/main" id="{D347928E-30D2-1142-B27A-5B3C110C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0978" name="直接连接符 38">
                <a:extLst>
                  <a:ext uri="{FF2B5EF4-FFF2-40B4-BE49-F238E27FC236}">
                    <a16:creationId xmlns:a16="http://schemas.microsoft.com/office/drawing/2014/main" id="{8221FB0C-0F63-7E4E-B055-BC8AF7B1F44A}"/>
                  </a:ext>
                </a:extLst>
              </p:cNvPr>
              <p:cNvCxnSpPr>
                <a:cxnSpLocks noChangeShapeType="1"/>
                <a:stCxn id="40977" idx="1"/>
                <a:endCxn id="40977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9" name="直接连接符 39">
                <a:extLst>
                  <a:ext uri="{FF2B5EF4-FFF2-40B4-BE49-F238E27FC236}">
                    <a16:creationId xmlns:a16="http://schemas.microsoft.com/office/drawing/2014/main" id="{EEE147C1-4B52-9F4F-BE91-60FB0099DD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80" name="直接连接符 40">
                <a:extLst>
                  <a:ext uri="{FF2B5EF4-FFF2-40B4-BE49-F238E27FC236}">
                    <a16:creationId xmlns:a16="http://schemas.microsoft.com/office/drawing/2014/main" id="{B613746D-2FC3-A141-850F-A60AA02819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972" name="TextBox 32">
              <a:extLst>
                <a:ext uri="{FF2B5EF4-FFF2-40B4-BE49-F238E27FC236}">
                  <a16:creationId xmlns:a16="http://schemas.microsoft.com/office/drawing/2014/main" id="{99A00AE6-D944-2743-9BFA-05821E5B7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3" name="TextBox 33">
              <a:extLst>
                <a:ext uri="{FF2B5EF4-FFF2-40B4-BE49-F238E27FC236}">
                  <a16:creationId xmlns:a16="http://schemas.microsoft.com/office/drawing/2014/main" id="{C2123890-FD73-5E49-BF55-D8F4EB7BC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4" name="TextBox 34">
              <a:extLst>
                <a:ext uri="{FF2B5EF4-FFF2-40B4-BE49-F238E27FC236}">
                  <a16:creationId xmlns:a16="http://schemas.microsoft.com/office/drawing/2014/main" id="{DB8BBCE4-3293-DB45-9E02-B1BB0E5AE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5" name="TextBox 35">
              <a:extLst>
                <a:ext uri="{FF2B5EF4-FFF2-40B4-BE49-F238E27FC236}">
                  <a16:creationId xmlns:a16="http://schemas.microsoft.com/office/drawing/2014/main" id="{A26E91D9-6A59-874D-A9AF-C8F8951CE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0976" name="TextBox 36">
              <a:extLst>
                <a:ext uri="{FF2B5EF4-FFF2-40B4-BE49-F238E27FC236}">
                  <a16:creationId xmlns:a16="http://schemas.microsoft.com/office/drawing/2014/main" id="{F059A0BB-F4A3-1245-8799-3146F483E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0D26177-E02D-AC46-85EF-7C3621F6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8DE86-3987-1746-8E16-344226D792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1836EC0-AFA5-7040-9EEB-5211E8968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5ADC1D3-8C82-C449-8F66-908D199CF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Write Cache Friendly codes</a:t>
            </a:r>
          </a:p>
          <a:p>
            <a:r>
              <a:rPr lang="en-US" altLang="zh-CN">
                <a:ea typeface="宋体" panose="02010600030101010101" pitchFamily="2" charset="-122"/>
              </a:rPr>
              <a:t>Matrix multiplication</a:t>
            </a:r>
          </a:p>
          <a:p>
            <a:r>
              <a:rPr lang="en-US" altLang="zh-CN">
                <a:ea typeface="宋体" panose="02010600030101010101" pitchFamily="2" charset="-122"/>
              </a:rPr>
              <a:t>Memory mountain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6.4, 6.5, 6.6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E9BDDA4-03D2-4A4C-B01C-FA6AE18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E4E71-6F72-1F44-BD84-E704953826D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F51855F-CB8B-F14D-BD35-724082267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4DB904F-4F9C-3F42-AA7D-94D5EF98F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5C29F7-F1F0-334B-814B-4ADAF099F996}"/>
              </a:ext>
            </a:extLst>
          </p:cNvPr>
          <p:cNvSpPr/>
          <p:nvPr/>
        </p:nvSpPr>
        <p:spPr>
          <a:xfrm>
            <a:off x="533400" y="2971800"/>
            <a:ext cx="83058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0 [0000]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[0001] 13 [1101] 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</a:p>
        </p:txBody>
      </p:sp>
      <p:grpSp>
        <p:nvGrpSpPr>
          <p:cNvPr id="43014" name="Group 3">
            <a:extLst>
              <a:ext uri="{FF2B5EF4-FFF2-40B4-BE49-F238E27FC236}">
                <a16:creationId xmlns:a16="http://schemas.microsoft.com/office/drawing/2014/main" id="{5C0C1E4E-7563-8F44-AF67-B3759E9455AA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43035" name="Rectangle 4">
              <a:extLst>
                <a:ext uri="{FF2B5EF4-FFF2-40B4-BE49-F238E27FC236}">
                  <a16:creationId xmlns:a16="http://schemas.microsoft.com/office/drawing/2014/main" id="{368B3F65-FF0E-1A4C-B89A-F4A51515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3036" name="Rectangle 5">
              <a:extLst>
                <a:ext uri="{FF2B5EF4-FFF2-40B4-BE49-F238E27FC236}">
                  <a16:creationId xmlns:a16="http://schemas.microsoft.com/office/drawing/2014/main" id="{74D72188-F170-6F4A-A8F9-A00E29CA2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0</a:t>
              </a: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37" name="Rectangle 6">
              <a:extLst>
                <a:ext uri="{FF2B5EF4-FFF2-40B4-BE49-F238E27FC236}">
                  <a16:creationId xmlns:a16="http://schemas.microsoft.com/office/drawing/2014/main" id="{327350FA-A04F-174B-B979-BA00A820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m[0]m[1]</a:t>
              </a:r>
            </a:p>
          </p:txBody>
        </p:sp>
        <p:sp>
          <p:nvSpPr>
            <p:cNvPr id="43038" name="Rectangle 7">
              <a:extLst>
                <a:ext uri="{FF2B5EF4-FFF2-40B4-BE49-F238E27FC236}">
                  <a16:creationId xmlns:a16="http://schemas.microsoft.com/office/drawing/2014/main" id="{4423C928-19C1-2A43-B78B-78800AC31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43039" name="Rectangle 8">
              <a:extLst>
                <a:ext uri="{FF2B5EF4-FFF2-40B4-BE49-F238E27FC236}">
                  <a16:creationId xmlns:a16="http://schemas.microsoft.com/office/drawing/2014/main" id="{7D558B6C-EDC6-2541-8A0B-D83DD6FB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43040" name="Rectangle 9">
              <a:extLst>
                <a:ext uri="{FF2B5EF4-FFF2-40B4-BE49-F238E27FC236}">
                  <a16:creationId xmlns:a16="http://schemas.microsoft.com/office/drawing/2014/main" id="{68E3036C-01A9-8B45-885E-43A413CD7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43041" name="Rectangle 10">
              <a:extLst>
                <a:ext uri="{FF2B5EF4-FFF2-40B4-BE49-F238E27FC236}">
                  <a16:creationId xmlns:a16="http://schemas.microsoft.com/office/drawing/2014/main" id="{B284F573-59FC-1843-A7ED-177EC2B7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2" name="Rectangle 11">
              <a:extLst>
                <a:ext uri="{FF2B5EF4-FFF2-40B4-BE49-F238E27FC236}">
                  <a16:creationId xmlns:a16="http://schemas.microsoft.com/office/drawing/2014/main" id="{26404A61-014A-694E-847C-01A8E98D8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43" name="Rectangle 12">
              <a:extLst>
                <a:ext uri="{FF2B5EF4-FFF2-40B4-BE49-F238E27FC236}">
                  <a16:creationId xmlns:a16="http://schemas.microsoft.com/office/drawing/2014/main" id="{E703F759-23DF-6643-B8F5-DF68C0856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44" name="Rectangle 13">
              <a:extLst>
                <a:ext uri="{FF2B5EF4-FFF2-40B4-BE49-F238E27FC236}">
                  <a16:creationId xmlns:a16="http://schemas.microsoft.com/office/drawing/2014/main" id="{C80E3E06-629D-6944-B8CC-3022CE9B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5" name="Rectangle 14">
              <a:extLst>
                <a:ext uri="{FF2B5EF4-FFF2-40B4-BE49-F238E27FC236}">
                  <a16:creationId xmlns:a16="http://schemas.microsoft.com/office/drawing/2014/main" id="{BFACF82E-EAE2-0A49-9971-F619EFA2D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6" name="Rectangle 15">
              <a:extLst>
                <a:ext uri="{FF2B5EF4-FFF2-40B4-BE49-F238E27FC236}">
                  <a16:creationId xmlns:a16="http://schemas.microsoft.com/office/drawing/2014/main" id="{27004A73-343F-A94A-A5F9-D420C6B8F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3047" name="Rectangle 16">
              <a:extLst>
                <a:ext uri="{FF2B5EF4-FFF2-40B4-BE49-F238E27FC236}">
                  <a16:creationId xmlns:a16="http://schemas.microsoft.com/office/drawing/2014/main" id="{82943B3F-BB5B-A04A-A877-63EF6CFE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048" name="Rectangle 17">
              <a:extLst>
                <a:ext uri="{FF2B5EF4-FFF2-40B4-BE49-F238E27FC236}">
                  <a16:creationId xmlns:a16="http://schemas.microsoft.com/office/drawing/2014/main" id="{A99F3D19-26DA-594B-B9D7-25CD8F3E2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49" name="Rectangle 18">
              <a:extLst>
                <a:ext uri="{FF2B5EF4-FFF2-40B4-BE49-F238E27FC236}">
                  <a16:creationId xmlns:a16="http://schemas.microsoft.com/office/drawing/2014/main" id="{2D087FE8-4385-3A48-9F40-3D219ECF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50" name="Rectangle 19">
              <a:extLst>
                <a:ext uri="{FF2B5EF4-FFF2-40B4-BE49-F238E27FC236}">
                  <a16:creationId xmlns:a16="http://schemas.microsoft.com/office/drawing/2014/main" id="{E385A506-780E-B44C-A525-C8B7EEB06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27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00</a:t>
              </a:r>
              <a:r>
                <a:rPr lang="zh-CN" altLang="en-US" sz="200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miss)</a:t>
              </a:r>
            </a:p>
          </p:txBody>
        </p:sp>
        <p:sp>
          <p:nvSpPr>
            <p:cNvPr id="43051" name="Rectangle 20">
              <a:extLst>
                <a:ext uri="{FF2B5EF4-FFF2-40B4-BE49-F238E27FC236}">
                  <a16:creationId xmlns:a16="http://schemas.microsoft.com/office/drawing/2014/main" id="{51782826-5970-BE4F-AAC4-E582C05D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3015" name="Group 40">
            <a:extLst>
              <a:ext uri="{FF2B5EF4-FFF2-40B4-BE49-F238E27FC236}">
                <a16:creationId xmlns:a16="http://schemas.microsoft.com/office/drawing/2014/main" id="{FD639B3F-CCEC-0B44-878D-37F25CB11CE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3029" name="Rectangle 41">
              <a:extLst>
                <a:ext uri="{FF2B5EF4-FFF2-40B4-BE49-F238E27FC236}">
                  <a16:creationId xmlns:a16="http://schemas.microsoft.com/office/drawing/2014/main" id="{E313A51F-832F-3C46-B1F9-9C2D3613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3030" name="Rectangle 42">
              <a:extLst>
                <a:ext uri="{FF2B5EF4-FFF2-40B4-BE49-F238E27FC236}">
                  <a16:creationId xmlns:a16="http://schemas.microsoft.com/office/drawing/2014/main" id="{6D2FE667-8683-CB46-B2D6-4807B2B2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3031" name="Rectangle 43">
              <a:extLst>
                <a:ext uri="{FF2B5EF4-FFF2-40B4-BE49-F238E27FC236}">
                  <a16:creationId xmlns:a16="http://schemas.microsoft.com/office/drawing/2014/main" id="{1596A77A-7C44-E94E-92AA-402183304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3032" name="Rectangle 44">
              <a:extLst>
                <a:ext uri="{FF2B5EF4-FFF2-40B4-BE49-F238E27FC236}">
                  <a16:creationId xmlns:a16="http://schemas.microsoft.com/office/drawing/2014/main" id="{307818BF-795F-F340-A614-92DBBB46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3033" name="Rectangle 45">
              <a:extLst>
                <a:ext uri="{FF2B5EF4-FFF2-40B4-BE49-F238E27FC236}">
                  <a16:creationId xmlns:a16="http://schemas.microsoft.com/office/drawing/2014/main" id="{DB5FD811-AE1A-D94F-83BE-30AA4C2C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3034" name="Rectangle 46">
              <a:extLst>
                <a:ext uri="{FF2B5EF4-FFF2-40B4-BE49-F238E27FC236}">
                  <a16:creationId xmlns:a16="http://schemas.microsoft.com/office/drawing/2014/main" id="{AD574360-258A-9045-A138-DB24493C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3016" name="Rectangle 37">
            <a:extLst>
              <a:ext uri="{FF2B5EF4-FFF2-40B4-BE49-F238E27FC236}">
                <a16:creationId xmlns:a16="http://schemas.microsoft.com/office/drawing/2014/main" id="{2B13AB5B-488D-7346-AEEC-8A7BC197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3017" name="Rectangle 38">
            <a:extLst>
              <a:ext uri="{FF2B5EF4-FFF2-40B4-BE49-F238E27FC236}">
                <a16:creationId xmlns:a16="http://schemas.microsoft.com/office/drawing/2014/main" id="{9A5E58EE-94A3-984D-8B96-B8D73E6C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3018" name="组合 46">
            <a:extLst>
              <a:ext uri="{FF2B5EF4-FFF2-40B4-BE49-F238E27FC236}">
                <a16:creationId xmlns:a16="http://schemas.microsoft.com/office/drawing/2014/main" id="{9FBAF197-7328-FA4E-9DAF-8751F55B4727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3019" name="组合 38">
              <a:extLst>
                <a:ext uri="{FF2B5EF4-FFF2-40B4-BE49-F238E27FC236}">
                  <a16:creationId xmlns:a16="http://schemas.microsoft.com/office/drawing/2014/main" id="{35B1E1D8-7291-EC4C-B52E-455EB1218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3025" name="矩形 32">
                <a:extLst>
                  <a:ext uri="{FF2B5EF4-FFF2-40B4-BE49-F238E27FC236}">
                    <a16:creationId xmlns:a16="http://schemas.microsoft.com/office/drawing/2014/main" id="{E3E40DEE-C82C-644B-A971-DA32D3C63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3026" name="直接连接符 34">
                <a:extLst>
                  <a:ext uri="{FF2B5EF4-FFF2-40B4-BE49-F238E27FC236}">
                    <a16:creationId xmlns:a16="http://schemas.microsoft.com/office/drawing/2014/main" id="{7558E3D1-43B6-BC41-99C1-42981DCD2A11}"/>
                  </a:ext>
                </a:extLst>
              </p:cNvPr>
              <p:cNvCxnSpPr>
                <a:cxnSpLocks noChangeShapeType="1"/>
                <a:stCxn id="43025" idx="1"/>
                <a:endCxn id="43025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7" name="直接连接符 36">
                <a:extLst>
                  <a:ext uri="{FF2B5EF4-FFF2-40B4-BE49-F238E27FC236}">
                    <a16:creationId xmlns:a16="http://schemas.microsoft.com/office/drawing/2014/main" id="{4A7E6C27-CC20-BC41-8C70-C0D7E2D92E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8" name="直接连接符 37">
                <a:extLst>
                  <a:ext uri="{FF2B5EF4-FFF2-40B4-BE49-F238E27FC236}">
                    <a16:creationId xmlns:a16="http://schemas.microsoft.com/office/drawing/2014/main" id="{F0FD1416-8F12-FD46-8A1E-84F09F687E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020" name="TextBox 40">
              <a:extLst>
                <a:ext uri="{FF2B5EF4-FFF2-40B4-BE49-F238E27FC236}">
                  <a16:creationId xmlns:a16="http://schemas.microsoft.com/office/drawing/2014/main" id="{F70E5670-67A8-4540-B368-0CF0B120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1" name="TextBox 41">
              <a:extLst>
                <a:ext uri="{FF2B5EF4-FFF2-40B4-BE49-F238E27FC236}">
                  <a16:creationId xmlns:a16="http://schemas.microsoft.com/office/drawing/2014/main" id="{CF6017ED-6D1D-1B48-B5D0-4A72878A6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2" name="TextBox 42">
              <a:extLst>
                <a:ext uri="{FF2B5EF4-FFF2-40B4-BE49-F238E27FC236}">
                  <a16:creationId xmlns:a16="http://schemas.microsoft.com/office/drawing/2014/main" id="{2BA9679C-43C7-D54B-BDD7-BD5A2E2E8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3" name="TextBox 43">
              <a:extLst>
                <a:ext uri="{FF2B5EF4-FFF2-40B4-BE49-F238E27FC236}">
                  <a16:creationId xmlns:a16="http://schemas.microsoft.com/office/drawing/2014/main" id="{A0B08C79-F2C0-F048-8345-5402A089C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3024" name="TextBox 45">
              <a:extLst>
                <a:ext uri="{FF2B5EF4-FFF2-40B4-BE49-F238E27FC236}">
                  <a16:creationId xmlns:a16="http://schemas.microsoft.com/office/drawing/2014/main" id="{7A0E8EEC-0EAB-7A45-8D89-D446244B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D51638D0-5608-6E48-B51A-6D8DAC3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2DA0AE-1D49-5E44-B31E-BC254D8465A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D4CE277-193D-A844-AE38-F8340162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281FCE8-BA36-0A40-9604-97D5671D2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0D63B-65B1-0545-85CC-D1D50B02DECF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 [0001]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13 [1101] 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</a:t>
            </a:r>
          </a:p>
        </p:txBody>
      </p:sp>
      <p:grpSp>
        <p:nvGrpSpPr>
          <p:cNvPr id="45062" name="Group 3">
            <a:extLst>
              <a:ext uri="{FF2B5EF4-FFF2-40B4-BE49-F238E27FC236}">
                <a16:creationId xmlns:a16="http://schemas.microsoft.com/office/drawing/2014/main" id="{D2AA3085-5660-0942-A6F0-76EAFC02C44E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45083" name="Rectangle 4">
              <a:extLst>
                <a:ext uri="{FF2B5EF4-FFF2-40B4-BE49-F238E27FC236}">
                  <a16:creationId xmlns:a16="http://schemas.microsoft.com/office/drawing/2014/main" id="{7B55E8CA-07BF-1743-A6A3-BFF447E5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084" name="Rectangle 5">
              <a:extLst>
                <a:ext uri="{FF2B5EF4-FFF2-40B4-BE49-F238E27FC236}">
                  <a16:creationId xmlns:a16="http://schemas.microsoft.com/office/drawing/2014/main" id="{8ECBD0BC-F310-924D-9C2B-C69BDB1E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0</a:t>
              </a: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85" name="Rectangle 6">
              <a:extLst>
                <a:ext uri="{FF2B5EF4-FFF2-40B4-BE49-F238E27FC236}">
                  <a16:creationId xmlns:a16="http://schemas.microsoft.com/office/drawing/2014/main" id="{38F495CD-540C-4B45-97DB-AE91C192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m[0]m[1]</a:t>
              </a:r>
            </a:p>
          </p:txBody>
        </p:sp>
        <p:sp>
          <p:nvSpPr>
            <p:cNvPr id="45086" name="Rectangle 7">
              <a:extLst>
                <a:ext uri="{FF2B5EF4-FFF2-40B4-BE49-F238E27FC236}">
                  <a16:creationId xmlns:a16="http://schemas.microsoft.com/office/drawing/2014/main" id="{E4FB5A72-6C3A-394E-A5EB-7B7763BE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45087" name="Rectangle 8">
              <a:extLst>
                <a:ext uri="{FF2B5EF4-FFF2-40B4-BE49-F238E27FC236}">
                  <a16:creationId xmlns:a16="http://schemas.microsoft.com/office/drawing/2014/main" id="{08D2B1A4-E696-4E44-992F-32E89EBD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45088" name="Rectangle 9">
              <a:extLst>
                <a:ext uri="{FF2B5EF4-FFF2-40B4-BE49-F238E27FC236}">
                  <a16:creationId xmlns:a16="http://schemas.microsoft.com/office/drawing/2014/main" id="{45ECD9CE-DCF0-8A4D-9DBE-307CD1A9D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45089" name="Rectangle 10">
              <a:extLst>
                <a:ext uri="{FF2B5EF4-FFF2-40B4-BE49-F238E27FC236}">
                  <a16:creationId xmlns:a16="http://schemas.microsoft.com/office/drawing/2014/main" id="{05D54BFB-BD6C-D142-90B2-94AA59B3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0" name="Rectangle 11">
              <a:extLst>
                <a:ext uri="{FF2B5EF4-FFF2-40B4-BE49-F238E27FC236}">
                  <a16:creationId xmlns:a16="http://schemas.microsoft.com/office/drawing/2014/main" id="{B2C8D71A-C58B-1346-B845-35608D4B0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1" name="Rectangle 12">
              <a:extLst>
                <a:ext uri="{FF2B5EF4-FFF2-40B4-BE49-F238E27FC236}">
                  <a16:creationId xmlns:a16="http://schemas.microsoft.com/office/drawing/2014/main" id="{06C3CDCF-5CB8-2A4F-AF8B-E5C46C51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2" name="Rectangle 13">
              <a:extLst>
                <a:ext uri="{FF2B5EF4-FFF2-40B4-BE49-F238E27FC236}">
                  <a16:creationId xmlns:a16="http://schemas.microsoft.com/office/drawing/2014/main" id="{9B143223-0306-6244-911A-4D3F80BC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3" name="Rectangle 14">
              <a:extLst>
                <a:ext uri="{FF2B5EF4-FFF2-40B4-BE49-F238E27FC236}">
                  <a16:creationId xmlns:a16="http://schemas.microsoft.com/office/drawing/2014/main" id="{47FAD84E-D8E9-7A4F-A5FF-546F45D4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4" name="Rectangle 15">
              <a:extLst>
                <a:ext uri="{FF2B5EF4-FFF2-40B4-BE49-F238E27FC236}">
                  <a16:creationId xmlns:a16="http://schemas.microsoft.com/office/drawing/2014/main" id="{1CBA5586-B7B1-9640-A75F-B50A22F8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45095" name="Rectangle 16">
              <a:extLst>
                <a:ext uri="{FF2B5EF4-FFF2-40B4-BE49-F238E27FC236}">
                  <a16:creationId xmlns:a16="http://schemas.microsoft.com/office/drawing/2014/main" id="{B84C4075-7004-894E-B129-39D46D7A2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5096" name="Rectangle 17">
              <a:extLst>
                <a:ext uri="{FF2B5EF4-FFF2-40B4-BE49-F238E27FC236}">
                  <a16:creationId xmlns:a16="http://schemas.microsoft.com/office/drawing/2014/main" id="{41585E25-D985-F445-B14B-6BA51979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7" name="Rectangle 18">
              <a:extLst>
                <a:ext uri="{FF2B5EF4-FFF2-40B4-BE49-F238E27FC236}">
                  <a16:creationId xmlns:a16="http://schemas.microsoft.com/office/drawing/2014/main" id="{AB2D11EA-F63C-1243-831E-3C2A29F3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98" name="Rectangle 19">
              <a:extLst>
                <a:ext uri="{FF2B5EF4-FFF2-40B4-BE49-F238E27FC236}">
                  <a16:creationId xmlns:a16="http://schemas.microsoft.com/office/drawing/2014/main" id="{F6FD8451-F8E2-C740-944F-BE4AB0B4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20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00</a:t>
              </a:r>
              <a:r>
                <a:rPr lang="zh-CN" altLang="en-US" sz="2000"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hit)</a:t>
              </a:r>
            </a:p>
          </p:txBody>
        </p:sp>
        <p:sp>
          <p:nvSpPr>
            <p:cNvPr id="45099" name="Rectangle 20">
              <a:extLst>
                <a:ext uri="{FF2B5EF4-FFF2-40B4-BE49-F238E27FC236}">
                  <a16:creationId xmlns:a16="http://schemas.microsoft.com/office/drawing/2014/main" id="{5A2F37DA-D7AD-CC4E-BE5C-799534CD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2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5063" name="Group 40">
            <a:extLst>
              <a:ext uri="{FF2B5EF4-FFF2-40B4-BE49-F238E27FC236}">
                <a16:creationId xmlns:a16="http://schemas.microsoft.com/office/drawing/2014/main" id="{453E32E6-A216-BA45-A1A1-7BC59438E72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5077" name="Rectangle 41">
              <a:extLst>
                <a:ext uri="{FF2B5EF4-FFF2-40B4-BE49-F238E27FC236}">
                  <a16:creationId xmlns:a16="http://schemas.microsoft.com/office/drawing/2014/main" id="{9200BA65-A2CF-BA41-83B8-D6EB61B6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5078" name="Rectangle 42">
              <a:extLst>
                <a:ext uri="{FF2B5EF4-FFF2-40B4-BE49-F238E27FC236}">
                  <a16:creationId xmlns:a16="http://schemas.microsoft.com/office/drawing/2014/main" id="{89248F1F-AE8C-3741-B6F7-FCFC20B6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5079" name="Rectangle 43">
              <a:extLst>
                <a:ext uri="{FF2B5EF4-FFF2-40B4-BE49-F238E27FC236}">
                  <a16:creationId xmlns:a16="http://schemas.microsoft.com/office/drawing/2014/main" id="{E5EA1E90-D87E-CF4A-93F1-C6F2A72A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5080" name="Rectangle 44">
              <a:extLst>
                <a:ext uri="{FF2B5EF4-FFF2-40B4-BE49-F238E27FC236}">
                  <a16:creationId xmlns:a16="http://schemas.microsoft.com/office/drawing/2014/main" id="{0EC6C1A9-E5F4-FA46-A48B-0A90483E3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5081" name="Rectangle 45">
              <a:extLst>
                <a:ext uri="{FF2B5EF4-FFF2-40B4-BE49-F238E27FC236}">
                  <a16:creationId xmlns:a16="http://schemas.microsoft.com/office/drawing/2014/main" id="{45CAFD82-443B-5049-AA40-561199E3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5082" name="Rectangle 46">
              <a:extLst>
                <a:ext uri="{FF2B5EF4-FFF2-40B4-BE49-F238E27FC236}">
                  <a16:creationId xmlns:a16="http://schemas.microsoft.com/office/drawing/2014/main" id="{1A9B4F11-A615-F54D-9725-86450105E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5064" name="Rectangle 37">
            <a:extLst>
              <a:ext uri="{FF2B5EF4-FFF2-40B4-BE49-F238E27FC236}">
                <a16:creationId xmlns:a16="http://schemas.microsoft.com/office/drawing/2014/main" id="{732560F9-1CDB-DB45-AFB7-002B83FD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5065" name="Rectangle 38">
            <a:extLst>
              <a:ext uri="{FF2B5EF4-FFF2-40B4-BE49-F238E27FC236}">
                <a16:creationId xmlns:a16="http://schemas.microsoft.com/office/drawing/2014/main" id="{3ECE1C4B-452C-0A41-9671-8920B43B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5066" name="组合 46">
            <a:extLst>
              <a:ext uri="{FF2B5EF4-FFF2-40B4-BE49-F238E27FC236}">
                <a16:creationId xmlns:a16="http://schemas.microsoft.com/office/drawing/2014/main" id="{9FE8D395-FC1F-3D4F-A7E9-0D8B186A122B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5067" name="组合 38">
              <a:extLst>
                <a:ext uri="{FF2B5EF4-FFF2-40B4-BE49-F238E27FC236}">
                  <a16:creationId xmlns:a16="http://schemas.microsoft.com/office/drawing/2014/main" id="{E1913E11-4A0A-D444-B8FE-A99E10D44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5073" name="矩形 32">
                <a:extLst>
                  <a:ext uri="{FF2B5EF4-FFF2-40B4-BE49-F238E27FC236}">
                    <a16:creationId xmlns:a16="http://schemas.microsoft.com/office/drawing/2014/main" id="{EA73C4E4-3D55-CF49-80FC-D7D21A2C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5074" name="直接连接符 34">
                <a:extLst>
                  <a:ext uri="{FF2B5EF4-FFF2-40B4-BE49-F238E27FC236}">
                    <a16:creationId xmlns:a16="http://schemas.microsoft.com/office/drawing/2014/main" id="{10ED473E-B30C-D749-BC5A-615DFF79BD15}"/>
                  </a:ext>
                </a:extLst>
              </p:cNvPr>
              <p:cNvCxnSpPr>
                <a:cxnSpLocks noChangeShapeType="1"/>
                <a:stCxn id="45073" idx="1"/>
                <a:endCxn id="45073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5" name="直接连接符 36">
                <a:extLst>
                  <a:ext uri="{FF2B5EF4-FFF2-40B4-BE49-F238E27FC236}">
                    <a16:creationId xmlns:a16="http://schemas.microsoft.com/office/drawing/2014/main" id="{B29976BF-68F6-594B-A928-10A17D58E5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6" name="直接连接符 37">
                <a:extLst>
                  <a:ext uri="{FF2B5EF4-FFF2-40B4-BE49-F238E27FC236}">
                    <a16:creationId xmlns:a16="http://schemas.microsoft.com/office/drawing/2014/main" id="{D9DA7DCF-3488-194B-9AD5-6B18B4B443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68" name="TextBox 40">
              <a:extLst>
                <a:ext uri="{FF2B5EF4-FFF2-40B4-BE49-F238E27FC236}">
                  <a16:creationId xmlns:a16="http://schemas.microsoft.com/office/drawing/2014/main" id="{051E1B43-2758-484C-B0A0-7DE0BBD85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69" name="TextBox 41">
              <a:extLst>
                <a:ext uri="{FF2B5EF4-FFF2-40B4-BE49-F238E27FC236}">
                  <a16:creationId xmlns:a16="http://schemas.microsoft.com/office/drawing/2014/main" id="{F62CDA27-D5F3-0440-89CC-6F5095406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70" name="TextBox 42">
              <a:extLst>
                <a:ext uri="{FF2B5EF4-FFF2-40B4-BE49-F238E27FC236}">
                  <a16:creationId xmlns:a16="http://schemas.microsoft.com/office/drawing/2014/main" id="{30954879-24E6-CD4F-B7F0-B577ED14F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71" name="TextBox 43">
              <a:extLst>
                <a:ext uri="{FF2B5EF4-FFF2-40B4-BE49-F238E27FC236}">
                  <a16:creationId xmlns:a16="http://schemas.microsoft.com/office/drawing/2014/main" id="{4DCE13A7-124E-1F4F-85B7-B8C220D4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5072" name="TextBox 45">
              <a:extLst>
                <a:ext uri="{FF2B5EF4-FFF2-40B4-BE49-F238E27FC236}">
                  <a16:creationId xmlns:a16="http://schemas.microsoft.com/office/drawing/2014/main" id="{495E9472-8DF6-4F42-BEB1-81251C910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68DBB173-1CEB-584E-A20D-738E5AA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50112-C18D-254E-925D-B9C2104790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438E65-1F04-EC44-A065-DE2173366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BD6FBFA-9DA6-4C40-B1FD-2BC810376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B5AE3-3E38-A444-AA51-BD5C37123A13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13 [1101]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</a:p>
        </p:txBody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EF791DB7-CD08-354A-87CC-B58A3708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11" name="Rectangle 5">
            <a:extLst>
              <a:ext uri="{FF2B5EF4-FFF2-40B4-BE49-F238E27FC236}">
                <a16:creationId xmlns:a16="http://schemas.microsoft.com/office/drawing/2014/main" id="{4171A6A8-8C85-1744-8DC3-D16BB649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r>
              <a:rPr lang="zh-CN" altLang="en-US" sz="18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7112" name="Rectangle 6">
            <a:extLst>
              <a:ext uri="{FF2B5EF4-FFF2-40B4-BE49-F238E27FC236}">
                <a16:creationId xmlns:a16="http://schemas.microsoft.com/office/drawing/2014/main" id="{26EBD2C7-D5BB-B746-9A9F-46930F85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097463"/>
            <a:ext cx="1477962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m[0]m[1]</a:t>
            </a:r>
          </a:p>
        </p:txBody>
      </p:sp>
      <p:sp>
        <p:nvSpPr>
          <p:cNvPr id="47113" name="Rectangle 7">
            <a:extLst>
              <a:ext uri="{FF2B5EF4-FFF2-40B4-BE49-F238E27FC236}">
                <a16:creationId xmlns:a16="http://schemas.microsoft.com/office/drawing/2014/main" id="{CD161CC1-BF5E-D147-9D12-56632BD5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656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7114" name="Rectangle 8">
            <a:extLst>
              <a:ext uri="{FF2B5EF4-FFF2-40B4-BE49-F238E27FC236}">
                <a16:creationId xmlns:a16="http://schemas.microsoft.com/office/drawing/2014/main" id="{B53EF9C9-8619-334C-B0B8-B6C59EF8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656138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tag</a:t>
            </a:r>
          </a:p>
        </p:txBody>
      </p:sp>
      <p:sp>
        <p:nvSpPr>
          <p:cNvPr id="47115" name="Rectangle 9">
            <a:extLst>
              <a:ext uri="{FF2B5EF4-FFF2-40B4-BE49-F238E27FC236}">
                <a16:creationId xmlns:a16="http://schemas.microsoft.com/office/drawing/2014/main" id="{F55AFF00-1A2A-5246-8287-A240314D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656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47116" name="Rectangle 10">
            <a:extLst>
              <a:ext uri="{FF2B5EF4-FFF2-40B4-BE49-F238E27FC236}">
                <a16:creationId xmlns:a16="http://schemas.microsoft.com/office/drawing/2014/main" id="{47DECD1C-86B5-A544-A4A1-F47C1549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17" name="Rectangle 11">
            <a:extLst>
              <a:ext uri="{FF2B5EF4-FFF2-40B4-BE49-F238E27FC236}">
                <a16:creationId xmlns:a16="http://schemas.microsoft.com/office/drawing/2014/main" id="{7CDB00DE-2F70-D440-803E-3E3EB0C1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18" name="Rectangle 12">
            <a:extLst>
              <a:ext uri="{FF2B5EF4-FFF2-40B4-BE49-F238E27FC236}">
                <a16:creationId xmlns:a16="http://schemas.microsoft.com/office/drawing/2014/main" id="{6236E5B0-9A03-5E4D-8907-9F544173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389563"/>
            <a:ext cx="1477962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19" name="Rectangle 13">
            <a:extLst>
              <a:ext uri="{FF2B5EF4-FFF2-40B4-BE49-F238E27FC236}">
                <a16:creationId xmlns:a16="http://schemas.microsoft.com/office/drawing/2014/main" id="{F4BF50DC-E3BC-DE41-87FF-ECC4BEED3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20" name="Rectangle 14">
            <a:extLst>
              <a:ext uri="{FF2B5EF4-FFF2-40B4-BE49-F238E27FC236}">
                <a16:creationId xmlns:a16="http://schemas.microsoft.com/office/drawing/2014/main" id="{86EB123C-A3AD-1A46-9830-06E1698A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4006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21" name="Rectangle 15">
            <a:extLst>
              <a:ext uri="{FF2B5EF4-FFF2-40B4-BE49-F238E27FC236}">
                <a16:creationId xmlns:a16="http://schemas.microsoft.com/office/drawing/2014/main" id="{8CC7D603-C4A7-2445-BD7B-295EC1FC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384800"/>
            <a:ext cx="1477962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m[12]m[13]</a:t>
            </a:r>
          </a:p>
        </p:txBody>
      </p:sp>
      <p:sp>
        <p:nvSpPr>
          <p:cNvPr id="47122" name="Rectangle 16">
            <a:extLst>
              <a:ext uri="{FF2B5EF4-FFF2-40B4-BE49-F238E27FC236}">
                <a16:creationId xmlns:a16="http://schemas.microsoft.com/office/drawing/2014/main" id="{261248FF-FA6E-1A4B-BA96-98489B58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7123" name="Rectangle 17">
            <a:extLst>
              <a:ext uri="{FF2B5EF4-FFF2-40B4-BE49-F238E27FC236}">
                <a16:creationId xmlns:a16="http://schemas.microsoft.com/office/drawing/2014/main" id="{EAEAB03A-855C-7442-BBEC-054C21A3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24" name="Rectangle 18">
            <a:extLst>
              <a:ext uri="{FF2B5EF4-FFF2-40B4-BE49-F238E27FC236}">
                <a16:creationId xmlns:a16="http://schemas.microsoft.com/office/drawing/2014/main" id="{2131D0A1-DD47-D440-A2E1-9BC4C2FD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972175"/>
            <a:ext cx="1477962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25" name="Rectangle 19">
            <a:extLst>
              <a:ext uri="{FF2B5EF4-FFF2-40B4-BE49-F238E27FC236}">
                <a16:creationId xmlns:a16="http://schemas.microsoft.com/office/drawing/2014/main" id="{39DF9F2A-4D67-CF43-B189-ECA9B6AF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279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</a:rPr>
              <a:t>13</a:t>
            </a:r>
            <a:r>
              <a:rPr lang="zh-CN" altLang="en-US" sz="2000">
                <a:latin typeface="Courier New" panose="02070309020205020404" pitchFamily="49" charset="0"/>
              </a:rPr>
              <a:t> [</a:t>
            </a:r>
            <a:r>
              <a:rPr lang="en-US" altLang="zh-CN" sz="2000">
                <a:latin typeface="Courier New" panose="02070309020205020404" pitchFamily="49" charset="0"/>
              </a:rPr>
              <a:t>11</a:t>
            </a:r>
            <a:r>
              <a:rPr lang="zh-C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>
                <a:latin typeface="Courier New" panose="02070309020205020404" pitchFamily="49" charset="0"/>
              </a:rPr>
              <a:t>1</a:t>
            </a:r>
            <a:r>
              <a:rPr lang="zh-CN" altLang="en-US" sz="2000">
                <a:latin typeface="Courier New" panose="02070309020205020404" pitchFamily="49" charset="0"/>
              </a:rPr>
              <a:t>] (</a:t>
            </a:r>
            <a:r>
              <a:rPr lang="en-US" altLang="zh-CN" sz="2000">
                <a:latin typeface="Courier New" panose="02070309020205020404" pitchFamily="49" charset="0"/>
              </a:rPr>
              <a:t>miss)</a:t>
            </a:r>
          </a:p>
        </p:txBody>
      </p:sp>
      <p:sp>
        <p:nvSpPr>
          <p:cNvPr id="47126" name="Rectangle 20">
            <a:extLst>
              <a:ext uri="{FF2B5EF4-FFF2-40B4-BE49-F238E27FC236}">
                <a16:creationId xmlns:a16="http://schemas.microsoft.com/office/drawing/2014/main" id="{CE19E53D-9014-384D-AB89-616631BB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81488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(</a:t>
            </a:r>
            <a:r>
              <a:rPr lang="en-US" altLang="zh-CN" sz="1800">
                <a:latin typeface="Courier New" panose="02070309020205020404" pitchFamily="49" charset="0"/>
              </a:rPr>
              <a:t>3</a:t>
            </a:r>
            <a:r>
              <a:rPr lang="zh-CN" altLang="en-US" sz="180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47127" name="Group 40">
            <a:extLst>
              <a:ext uri="{FF2B5EF4-FFF2-40B4-BE49-F238E27FC236}">
                <a16:creationId xmlns:a16="http://schemas.microsoft.com/office/drawing/2014/main" id="{DBF315CB-095E-C048-9F4E-E2273303D8E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7143" name="Rectangle 41">
              <a:extLst>
                <a:ext uri="{FF2B5EF4-FFF2-40B4-BE49-F238E27FC236}">
                  <a16:creationId xmlns:a16="http://schemas.microsoft.com/office/drawing/2014/main" id="{1CAC709E-060B-794B-8F2F-A73980A4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7144" name="Rectangle 42">
              <a:extLst>
                <a:ext uri="{FF2B5EF4-FFF2-40B4-BE49-F238E27FC236}">
                  <a16:creationId xmlns:a16="http://schemas.microsoft.com/office/drawing/2014/main" id="{F9976276-0993-FE44-947A-96D0B776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7145" name="Rectangle 43">
              <a:extLst>
                <a:ext uri="{FF2B5EF4-FFF2-40B4-BE49-F238E27FC236}">
                  <a16:creationId xmlns:a16="http://schemas.microsoft.com/office/drawing/2014/main" id="{18B2926A-1F87-8F47-ADB0-7508C406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7146" name="Rectangle 44">
              <a:extLst>
                <a:ext uri="{FF2B5EF4-FFF2-40B4-BE49-F238E27FC236}">
                  <a16:creationId xmlns:a16="http://schemas.microsoft.com/office/drawing/2014/main" id="{DC9215EB-C74C-5F4B-B513-94384225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7147" name="Rectangle 45">
              <a:extLst>
                <a:ext uri="{FF2B5EF4-FFF2-40B4-BE49-F238E27FC236}">
                  <a16:creationId xmlns:a16="http://schemas.microsoft.com/office/drawing/2014/main" id="{44DCA91B-48EC-2A4B-A312-2F536166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7148" name="Rectangle 46">
              <a:extLst>
                <a:ext uri="{FF2B5EF4-FFF2-40B4-BE49-F238E27FC236}">
                  <a16:creationId xmlns:a16="http://schemas.microsoft.com/office/drawing/2014/main" id="{AAF3522D-A9E3-2948-81F5-489192D6A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7128" name="Rectangle 37">
            <a:extLst>
              <a:ext uri="{FF2B5EF4-FFF2-40B4-BE49-F238E27FC236}">
                <a16:creationId xmlns:a16="http://schemas.microsoft.com/office/drawing/2014/main" id="{490DC76B-F3AD-254C-8F81-782C6C8B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7129" name="Rectangle 38">
            <a:extLst>
              <a:ext uri="{FF2B5EF4-FFF2-40B4-BE49-F238E27FC236}">
                <a16:creationId xmlns:a16="http://schemas.microsoft.com/office/drawing/2014/main" id="{DD7223BA-8BD8-4F48-9F02-485894B2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7130" name="组合 32">
            <a:extLst>
              <a:ext uri="{FF2B5EF4-FFF2-40B4-BE49-F238E27FC236}">
                <a16:creationId xmlns:a16="http://schemas.microsoft.com/office/drawing/2014/main" id="{F44652EE-2196-574D-A5C5-76467718B706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7133" name="组合 38">
              <a:extLst>
                <a:ext uri="{FF2B5EF4-FFF2-40B4-BE49-F238E27FC236}">
                  <a16:creationId xmlns:a16="http://schemas.microsoft.com/office/drawing/2014/main" id="{CB1D1520-9F29-744E-AAC4-7C982F1B8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7139" name="矩形 39">
                <a:extLst>
                  <a:ext uri="{FF2B5EF4-FFF2-40B4-BE49-F238E27FC236}">
                    <a16:creationId xmlns:a16="http://schemas.microsoft.com/office/drawing/2014/main" id="{92549113-5B50-8C4F-ACDF-86E842B19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7140" name="直接连接符 40">
                <a:extLst>
                  <a:ext uri="{FF2B5EF4-FFF2-40B4-BE49-F238E27FC236}">
                    <a16:creationId xmlns:a16="http://schemas.microsoft.com/office/drawing/2014/main" id="{19043661-7193-924E-BC39-AFE4B8B38716}"/>
                  </a:ext>
                </a:extLst>
              </p:cNvPr>
              <p:cNvCxnSpPr>
                <a:cxnSpLocks noChangeShapeType="1"/>
                <a:stCxn id="47139" idx="1"/>
                <a:endCxn id="47139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1" name="直接连接符 41">
                <a:extLst>
                  <a:ext uri="{FF2B5EF4-FFF2-40B4-BE49-F238E27FC236}">
                    <a16:creationId xmlns:a16="http://schemas.microsoft.com/office/drawing/2014/main" id="{8F36C357-B003-7647-9E0E-0A5233C232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42" name="直接连接符 42">
                <a:extLst>
                  <a:ext uri="{FF2B5EF4-FFF2-40B4-BE49-F238E27FC236}">
                    <a16:creationId xmlns:a16="http://schemas.microsoft.com/office/drawing/2014/main" id="{DCCD6693-1283-664D-8BA7-5FA66C571B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34" name="TextBox 34">
              <a:extLst>
                <a:ext uri="{FF2B5EF4-FFF2-40B4-BE49-F238E27FC236}">
                  <a16:creationId xmlns:a16="http://schemas.microsoft.com/office/drawing/2014/main" id="{74FE853B-3113-134E-B617-D3D3FF107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5" name="TextBox 35">
              <a:extLst>
                <a:ext uri="{FF2B5EF4-FFF2-40B4-BE49-F238E27FC236}">
                  <a16:creationId xmlns:a16="http://schemas.microsoft.com/office/drawing/2014/main" id="{746E231C-3542-7E42-BCC8-4E427F62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6" name="TextBox 36">
              <a:extLst>
                <a:ext uri="{FF2B5EF4-FFF2-40B4-BE49-F238E27FC236}">
                  <a16:creationId xmlns:a16="http://schemas.microsoft.com/office/drawing/2014/main" id="{BB11EC91-4D7B-C848-92BD-AE85FD334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7" name="TextBox 37">
              <a:extLst>
                <a:ext uri="{FF2B5EF4-FFF2-40B4-BE49-F238E27FC236}">
                  <a16:creationId xmlns:a16="http://schemas.microsoft.com/office/drawing/2014/main" id="{554D5CE2-51E0-2547-83D2-C800DE05E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7138" name="TextBox 38">
              <a:extLst>
                <a:ext uri="{FF2B5EF4-FFF2-40B4-BE49-F238E27FC236}">
                  <a16:creationId xmlns:a16="http://schemas.microsoft.com/office/drawing/2014/main" id="{69CDAEFC-38DE-DB48-8A4F-41F0B0102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47131" name="Rectangle 17">
            <a:extLst>
              <a:ext uri="{FF2B5EF4-FFF2-40B4-BE49-F238E27FC236}">
                <a16:creationId xmlns:a16="http://schemas.microsoft.com/office/drawing/2014/main" id="{CF4FD76B-D0D0-5045-A55C-0FF0B1FA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689600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7132" name="Rectangle 18">
            <a:extLst>
              <a:ext uri="{FF2B5EF4-FFF2-40B4-BE49-F238E27FC236}">
                <a16:creationId xmlns:a16="http://schemas.microsoft.com/office/drawing/2014/main" id="{2A51659F-B007-9F4A-BB98-7C487F951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676900"/>
            <a:ext cx="1477963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7FC98400-5B66-5541-B881-F1D950C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E639EE-CAF2-5141-A863-391ED013F19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BAE442A-4885-DF4D-B518-79FB97920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70A9A78-CE9C-DF47-BF69-77F7803A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5E385-CC96-5843-9F95-F15CB40FE9C7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 [1000]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891C99CA-0929-0A48-BB7A-76DB1D54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C97ED4CB-7A77-8443-8D2B-BB12AE61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0" name="Rectangle 6">
            <a:extLst>
              <a:ext uri="{FF2B5EF4-FFF2-40B4-BE49-F238E27FC236}">
                <a16:creationId xmlns:a16="http://schemas.microsoft.com/office/drawing/2014/main" id="{E164C342-9677-484F-A055-DADB28CD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097463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m[0]m[1]</a:t>
            </a:r>
          </a:p>
        </p:txBody>
      </p:sp>
      <p:sp>
        <p:nvSpPr>
          <p:cNvPr id="49161" name="Rectangle 7">
            <a:extLst>
              <a:ext uri="{FF2B5EF4-FFF2-40B4-BE49-F238E27FC236}">
                <a16:creationId xmlns:a16="http://schemas.microsoft.com/office/drawing/2014/main" id="{020D72E7-B821-1F4C-8818-0241FA72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656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9162" name="Rectangle 8">
            <a:extLst>
              <a:ext uri="{FF2B5EF4-FFF2-40B4-BE49-F238E27FC236}">
                <a16:creationId xmlns:a16="http://schemas.microsoft.com/office/drawing/2014/main" id="{5C022DC5-7C60-FE43-9CFA-4181C1F6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656138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tag</a:t>
            </a:r>
          </a:p>
        </p:txBody>
      </p:sp>
      <p:sp>
        <p:nvSpPr>
          <p:cNvPr id="49163" name="Rectangle 9">
            <a:extLst>
              <a:ext uri="{FF2B5EF4-FFF2-40B4-BE49-F238E27FC236}">
                <a16:creationId xmlns:a16="http://schemas.microsoft.com/office/drawing/2014/main" id="{4DAA969A-661A-7A46-BB54-525B98D0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656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49164" name="Rectangle 10">
            <a:extLst>
              <a:ext uri="{FF2B5EF4-FFF2-40B4-BE49-F238E27FC236}">
                <a16:creationId xmlns:a16="http://schemas.microsoft.com/office/drawing/2014/main" id="{DE193C58-0370-9647-819A-9F47483C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5" name="Rectangle 11">
            <a:extLst>
              <a:ext uri="{FF2B5EF4-FFF2-40B4-BE49-F238E27FC236}">
                <a16:creationId xmlns:a16="http://schemas.microsoft.com/office/drawing/2014/main" id="{8DCACC72-85BC-FF47-98CB-26AE3041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6" name="Rectangle 12">
            <a:extLst>
              <a:ext uri="{FF2B5EF4-FFF2-40B4-BE49-F238E27FC236}">
                <a16:creationId xmlns:a16="http://schemas.microsoft.com/office/drawing/2014/main" id="{4E9018FD-616D-764F-91FA-D90E6503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3895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m[12]m[13]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7" name="Rectangle 13">
            <a:extLst>
              <a:ext uri="{FF2B5EF4-FFF2-40B4-BE49-F238E27FC236}">
                <a16:creationId xmlns:a16="http://schemas.microsoft.com/office/drawing/2014/main" id="{1AE7FFF8-BCE2-A642-B760-64F29C2B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8" name="Rectangle 14">
            <a:extLst>
              <a:ext uri="{FF2B5EF4-FFF2-40B4-BE49-F238E27FC236}">
                <a16:creationId xmlns:a16="http://schemas.microsoft.com/office/drawing/2014/main" id="{34491313-CC1C-FC4A-87B8-C2B5F961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6816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69" name="Rectangle 15">
            <a:extLst>
              <a:ext uri="{FF2B5EF4-FFF2-40B4-BE49-F238E27FC236}">
                <a16:creationId xmlns:a16="http://schemas.microsoft.com/office/drawing/2014/main" id="{29F93F1D-EF0C-1540-8CC8-76200451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6816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49170" name="Rectangle 16">
            <a:extLst>
              <a:ext uri="{FF2B5EF4-FFF2-40B4-BE49-F238E27FC236}">
                <a16:creationId xmlns:a16="http://schemas.microsoft.com/office/drawing/2014/main" id="{DA464B8C-70E4-554A-9679-B4A9B8C1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49171" name="Rectangle 17">
            <a:extLst>
              <a:ext uri="{FF2B5EF4-FFF2-40B4-BE49-F238E27FC236}">
                <a16:creationId xmlns:a16="http://schemas.microsoft.com/office/drawing/2014/main" id="{BA88B755-FD51-CA45-8EE7-3C62DFF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9172" name="Rectangle 18">
            <a:extLst>
              <a:ext uri="{FF2B5EF4-FFF2-40B4-BE49-F238E27FC236}">
                <a16:creationId xmlns:a16="http://schemas.microsoft.com/office/drawing/2014/main" id="{73ADDE59-28F0-644E-A3B6-31AADAC9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972175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49173" name="Rectangle 19">
            <a:extLst>
              <a:ext uri="{FF2B5EF4-FFF2-40B4-BE49-F238E27FC236}">
                <a16:creationId xmlns:a16="http://schemas.microsoft.com/office/drawing/2014/main" id="{001D8DDD-21F9-E143-9B24-0EB583A2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464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</a:rPr>
              <a:t>8</a:t>
            </a:r>
            <a:r>
              <a:rPr lang="zh-CN" altLang="en-US" sz="2000">
                <a:latin typeface="Courier New" panose="02070309020205020404" pitchFamily="49" charset="0"/>
              </a:rPr>
              <a:t> [</a:t>
            </a:r>
            <a:r>
              <a:rPr lang="en-US" altLang="zh-CN" sz="2000">
                <a:latin typeface="Courier New" panose="02070309020205020404" pitchFamily="49" charset="0"/>
              </a:rPr>
              <a:t>10</a:t>
            </a:r>
            <a:r>
              <a:rPr lang="zh-C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>
                <a:latin typeface="Courier New" panose="02070309020205020404" pitchFamily="49" charset="0"/>
              </a:rPr>
              <a:t>0</a:t>
            </a:r>
            <a:r>
              <a:rPr lang="zh-CN" altLang="en-US" sz="2000">
                <a:latin typeface="Courier New" panose="02070309020205020404" pitchFamily="49" charset="0"/>
              </a:rPr>
              <a:t>] (</a:t>
            </a:r>
            <a:r>
              <a:rPr lang="en-US" altLang="zh-CN" sz="2000">
                <a:latin typeface="Courier New" panose="02070309020205020404" pitchFamily="49" charset="0"/>
              </a:rPr>
              <a:t>miss) where to go?</a:t>
            </a:r>
          </a:p>
        </p:txBody>
      </p:sp>
      <p:sp>
        <p:nvSpPr>
          <p:cNvPr id="49174" name="Rectangle 20">
            <a:extLst>
              <a:ext uri="{FF2B5EF4-FFF2-40B4-BE49-F238E27FC236}">
                <a16:creationId xmlns:a16="http://schemas.microsoft.com/office/drawing/2014/main" id="{1B590AEA-8504-1042-99E0-D38CFC98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81488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(</a:t>
            </a:r>
            <a:r>
              <a:rPr lang="en-US" altLang="zh-CN" sz="1800">
                <a:latin typeface="Courier New" panose="02070309020205020404" pitchFamily="49" charset="0"/>
              </a:rPr>
              <a:t>4</a:t>
            </a:r>
            <a:r>
              <a:rPr lang="zh-CN" altLang="en-US" sz="180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49175" name="Group 40">
            <a:extLst>
              <a:ext uri="{FF2B5EF4-FFF2-40B4-BE49-F238E27FC236}">
                <a16:creationId xmlns:a16="http://schemas.microsoft.com/office/drawing/2014/main" id="{ACC50922-B4C0-6446-BC8E-56FA57C36CD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9189" name="Rectangle 41">
              <a:extLst>
                <a:ext uri="{FF2B5EF4-FFF2-40B4-BE49-F238E27FC236}">
                  <a16:creationId xmlns:a16="http://schemas.microsoft.com/office/drawing/2014/main" id="{7614D0E2-C999-114A-AB9E-9D444B71A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49190" name="Rectangle 42">
              <a:extLst>
                <a:ext uri="{FF2B5EF4-FFF2-40B4-BE49-F238E27FC236}">
                  <a16:creationId xmlns:a16="http://schemas.microsoft.com/office/drawing/2014/main" id="{D7E9196F-9EE3-BA46-AC41-BFA220E2E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49191" name="Rectangle 43">
              <a:extLst>
                <a:ext uri="{FF2B5EF4-FFF2-40B4-BE49-F238E27FC236}">
                  <a16:creationId xmlns:a16="http://schemas.microsoft.com/office/drawing/2014/main" id="{344EB43D-DF72-624B-83ED-2B8FE5B8E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49192" name="Rectangle 44">
              <a:extLst>
                <a:ext uri="{FF2B5EF4-FFF2-40B4-BE49-F238E27FC236}">
                  <a16:creationId xmlns:a16="http://schemas.microsoft.com/office/drawing/2014/main" id="{36A9D220-F1D4-DD45-895B-A08D4720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49193" name="Rectangle 45">
              <a:extLst>
                <a:ext uri="{FF2B5EF4-FFF2-40B4-BE49-F238E27FC236}">
                  <a16:creationId xmlns:a16="http://schemas.microsoft.com/office/drawing/2014/main" id="{0635B1A9-8836-9747-A845-30AF5993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49194" name="Rectangle 46">
              <a:extLst>
                <a:ext uri="{FF2B5EF4-FFF2-40B4-BE49-F238E27FC236}">
                  <a16:creationId xmlns:a16="http://schemas.microsoft.com/office/drawing/2014/main" id="{00D3031B-2109-2047-A4CA-2F23B4022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49176" name="Rectangle 37">
            <a:extLst>
              <a:ext uri="{FF2B5EF4-FFF2-40B4-BE49-F238E27FC236}">
                <a16:creationId xmlns:a16="http://schemas.microsoft.com/office/drawing/2014/main" id="{D1B92237-8D99-1A49-8DA1-619684DF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9177" name="Rectangle 38">
            <a:extLst>
              <a:ext uri="{FF2B5EF4-FFF2-40B4-BE49-F238E27FC236}">
                <a16:creationId xmlns:a16="http://schemas.microsoft.com/office/drawing/2014/main" id="{2F77F3AE-2AD4-B841-90A0-6B6CA82BA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49178" name="组合 32">
            <a:extLst>
              <a:ext uri="{FF2B5EF4-FFF2-40B4-BE49-F238E27FC236}">
                <a16:creationId xmlns:a16="http://schemas.microsoft.com/office/drawing/2014/main" id="{CA1129B1-041D-4D45-BBF7-52EF976F9B14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9179" name="组合 38">
              <a:extLst>
                <a:ext uri="{FF2B5EF4-FFF2-40B4-BE49-F238E27FC236}">
                  <a16:creationId xmlns:a16="http://schemas.microsoft.com/office/drawing/2014/main" id="{4E12624F-3D61-D349-8EA6-A6BEECE2E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9185" name="矩形 39">
                <a:extLst>
                  <a:ext uri="{FF2B5EF4-FFF2-40B4-BE49-F238E27FC236}">
                    <a16:creationId xmlns:a16="http://schemas.microsoft.com/office/drawing/2014/main" id="{CE04EC80-AB18-914F-8A36-BE777D336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9186" name="直接连接符 40">
                <a:extLst>
                  <a:ext uri="{FF2B5EF4-FFF2-40B4-BE49-F238E27FC236}">
                    <a16:creationId xmlns:a16="http://schemas.microsoft.com/office/drawing/2014/main" id="{54DCD51B-46F0-BE4B-A119-5EAAF89D0203}"/>
                  </a:ext>
                </a:extLst>
              </p:cNvPr>
              <p:cNvCxnSpPr>
                <a:cxnSpLocks noChangeShapeType="1"/>
                <a:stCxn id="49185" idx="1"/>
                <a:endCxn id="49185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7" name="直接连接符 41">
                <a:extLst>
                  <a:ext uri="{FF2B5EF4-FFF2-40B4-BE49-F238E27FC236}">
                    <a16:creationId xmlns:a16="http://schemas.microsoft.com/office/drawing/2014/main" id="{5F78215B-2241-6240-B0CE-3AEC4FD2D1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8" name="直接连接符 42">
                <a:extLst>
                  <a:ext uri="{FF2B5EF4-FFF2-40B4-BE49-F238E27FC236}">
                    <a16:creationId xmlns:a16="http://schemas.microsoft.com/office/drawing/2014/main" id="{33BB8BE7-E714-024A-9CD5-C8158E6A7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180" name="TextBox 34">
              <a:extLst>
                <a:ext uri="{FF2B5EF4-FFF2-40B4-BE49-F238E27FC236}">
                  <a16:creationId xmlns:a16="http://schemas.microsoft.com/office/drawing/2014/main" id="{AC31E81B-6254-B942-91EC-F6B0E7BF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1" name="TextBox 35">
              <a:extLst>
                <a:ext uri="{FF2B5EF4-FFF2-40B4-BE49-F238E27FC236}">
                  <a16:creationId xmlns:a16="http://schemas.microsoft.com/office/drawing/2014/main" id="{79E89D51-3AED-354F-86DE-151773329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2" name="TextBox 36">
              <a:extLst>
                <a:ext uri="{FF2B5EF4-FFF2-40B4-BE49-F238E27FC236}">
                  <a16:creationId xmlns:a16="http://schemas.microsoft.com/office/drawing/2014/main" id="{CB3CA06E-45DA-3945-9188-1DDBAF1C7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3" name="TextBox 37">
              <a:extLst>
                <a:ext uri="{FF2B5EF4-FFF2-40B4-BE49-F238E27FC236}">
                  <a16:creationId xmlns:a16="http://schemas.microsoft.com/office/drawing/2014/main" id="{30857C28-02C8-7049-82BF-BD5394559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49184" name="TextBox 38">
              <a:extLst>
                <a:ext uri="{FF2B5EF4-FFF2-40B4-BE49-F238E27FC236}">
                  <a16:creationId xmlns:a16="http://schemas.microsoft.com/office/drawing/2014/main" id="{DFE935E5-8F77-F24C-9721-A42834AB4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FB26AC0A-5AC9-2448-8CAE-7B710C1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39D59E-5856-B444-BEA0-CA0477E6C3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8BC02E3-3182-F242-9B79-575328E8E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74CA4BA-B1A3-6047-9B62-0BFF1469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E96309-C733-C248-BB8C-46ECA1DD0CAF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 [1000]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07" name="Rectangle 4">
            <a:extLst>
              <a:ext uri="{FF2B5EF4-FFF2-40B4-BE49-F238E27FC236}">
                <a16:creationId xmlns:a16="http://schemas.microsoft.com/office/drawing/2014/main" id="{785BFBEC-09B9-9240-95F5-E5B961CA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22908" name="Rectangle 5">
            <a:extLst>
              <a:ext uri="{FF2B5EF4-FFF2-40B4-BE49-F238E27FC236}">
                <a16:creationId xmlns:a16="http://schemas.microsoft.com/office/drawing/2014/main" id="{00C56DF5-8554-E643-BEE8-FBA76D5B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122909" name="Rectangle 6">
            <a:extLst>
              <a:ext uri="{FF2B5EF4-FFF2-40B4-BE49-F238E27FC236}">
                <a16:creationId xmlns:a16="http://schemas.microsoft.com/office/drawing/2014/main" id="{58965110-6F59-2749-B206-4E1F67D9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097463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m[0]m[1]</a:t>
            </a:r>
          </a:p>
        </p:txBody>
      </p:sp>
      <p:sp>
        <p:nvSpPr>
          <p:cNvPr id="51209" name="Rectangle 7">
            <a:extLst>
              <a:ext uri="{FF2B5EF4-FFF2-40B4-BE49-F238E27FC236}">
                <a16:creationId xmlns:a16="http://schemas.microsoft.com/office/drawing/2014/main" id="{3E1F94BF-C6EF-CD4E-9E6A-5A5863A4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656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51210" name="Rectangle 8">
            <a:extLst>
              <a:ext uri="{FF2B5EF4-FFF2-40B4-BE49-F238E27FC236}">
                <a16:creationId xmlns:a16="http://schemas.microsoft.com/office/drawing/2014/main" id="{E30B62CD-9EF8-3A46-B253-FA085114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656138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tag</a:t>
            </a:r>
          </a:p>
        </p:txBody>
      </p:sp>
      <p:sp>
        <p:nvSpPr>
          <p:cNvPr id="51211" name="Rectangle 9">
            <a:extLst>
              <a:ext uri="{FF2B5EF4-FFF2-40B4-BE49-F238E27FC236}">
                <a16:creationId xmlns:a16="http://schemas.microsoft.com/office/drawing/2014/main" id="{31782673-46DD-1249-8808-8E2C2C51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656138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51212" name="Rectangle 10">
            <a:extLst>
              <a:ext uri="{FF2B5EF4-FFF2-40B4-BE49-F238E27FC236}">
                <a16:creationId xmlns:a16="http://schemas.microsoft.com/office/drawing/2014/main" id="{E52538A7-E8CE-9E49-A750-15DCECF1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3" name="Rectangle 11">
            <a:extLst>
              <a:ext uri="{FF2B5EF4-FFF2-40B4-BE49-F238E27FC236}">
                <a16:creationId xmlns:a16="http://schemas.microsoft.com/office/drawing/2014/main" id="{ACE85F3D-7571-224C-85BF-025B06C1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11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4" name="Rectangle 12">
            <a:extLst>
              <a:ext uri="{FF2B5EF4-FFF2-40B4-BE49-F238E27FC236}">
                <a16:creationId xmlns:a16="http://schemas.microsoft.com/office/drawing/2014/main" id="{8E23617D-0247-D944-B486-BC191544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3895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m[12]m[13]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5" name="Rectangle 13">
            <a:extLst>
              <a:ext uri="{FF2B5EF4-FFF2-40B4-BE49-F238E27FC236}">
                <a16:creationId xmlns:a16="http://schemas.microsoft.com/office/drawing/2014/main" id="{264D5E65-48DB-BA44-828C-4F3B8ACC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6" name="Rectangle 14">
            <a:extLst>
              <a:ext uri="{FF2B5EF4-FFF2-40B4-BE49-F238E27FC236}">
                <a16:creationId xmlns:a16="http://schemas.microsoft.com/office/drawing/2014/main" id="{E3AB15BE-013A-3C47-80EE-7A32F4A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681663"/>
            <a:ext cx="681038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7" name="Rectangle 15">
            <a:extLst>
              <a:ext uri="{FF2B5EF4-FFF2-40B4-BE49-F238E27FC236}">
                <a16:creationId xmlns:a16="http://schemas.microsoft.com/office/drawing/2014/main" id="{68F6F898-C347-584C-B37F-F2D3AD07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681663"/>
            <a:ext cx="1476375" cy="274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1218" name="Rectangle 16">
            <a:extLst>
              <a:ext uri="{FF2B5EF4-FFF2-40B4-BE49-F238E27FC236}">
                <a16:creationId xmlns:a16="http://schemas.microsoft.com/office/drawing/2014/main" id="{1EE10CCE-897A-944A-9C3D-A78F2F4B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0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51219" name="Rectangle 17">
            <a:extLst>
              <a:ext uri="{FF2B5EF4-FFF2-40B4-BE49-F238E27FC236}">
                <a16:creationId xmlns:a16="http://schemas.microsoft.com/office/drawing/2014/main" id="{CFF6D3F0-206B-FC44-854A-812C6795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51220" name="Rectangle 18">
            <a:extLst>
              <a:ext uri="{FF2B5EF4-FFF2-40B4-BE49-F238E27FC236}">
                <a16:creationId xmlns:a16="http://schemas.microsoft.com/office/drawing/2014/main" id="{7E1AB8DD-21E8-424C-BFB1-69247792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972175"/>
            <a:ext cx="147637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51221" name="Rectangle 19">
            <a:extLst>
              <a:ext uri="{FF2B5EF4-FFF2-40B4-BE49-F238E27FC236}">
                <a16:creationId xmlns:a16="http://schemas.microsoft.com/office/drawing/2014/main" id="{08A8F5AE-D75A-634A-9585-2D38926E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264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</a:rPr>
              <a:t>8</a:t>
            </a:r>
            <a:r>
              <a:rPr lang="zh-CN" altLang="en-US" sz="2000">
                <a:latin typeface="Courier New" panose="02070309020205020404" pitchFamily="49" charset="0"/>
              </a:rPr>
              <a:t> [</a:t>
            </a:r>
            <a:r>
              <a:rPr lang="en-US" altLang="zh-CN" sz="2000">
                <a:latin typeface="Courier New" panose="02070309020205020404" pitchFamily="49" charset="0"/>
              </a:rPr>
              <a:t>10</a:t>
            </a:r>
            <a:r>
              <a:rPr lang="zh-CN" altLang="en-US" sz="2000">
                <a:latin typeface="Courier New" panose="02070309020205020404" pitchFamily="49" charset="0"/>
              </a:rPr>
              <a:t>0</a:t>
            </a:r>
            <a:r>
              <a:rPr lang="en-US" altLang="zh-CN" sz="2000">
                <a:latin typeface="Courier New" panose="02070309020205020404" pitchFamily="49" charset="0"/>
              </a:rPr>
              <a:t>0</a:t>
            </a:r>
            <a:r>
              <a:rPr lang="zh-CN" altLang="en-US" sz="2000">
                <a:latin typeface="Courier New" panose="02070309020205020404" pitchFamily="49" charset="0"/>
              </a:rPr>
              <a:t>] (</a:t>
            </a:r>
            <a:r>
              <a:rPr lang="en-US" altLang="zh-CN" sz="2000">
                <a:latin typeface="Courier New" panose="02070309020205020404" pitchFamily="49" charset="0"/>
              </a:rPr>
              <a:t>miss)</a:t>
            </a:r>
          </a:p>
        </p:txBody>
      </p:sp>
      <p:sp>
        <p:nvSpPr>
          <p:cNvPr id="51222" name="Rectangle 20">
            <a:extLst>
              <a:ext uri="{FF2B5EF4-FFF2-40B4-BE49-F238E27FC236}">
                <a16:creationId xmlns:a16="http://schemas.microsoft.com/office/drawing/2014/main" id="{1A8261F7-A07E-BB42-A2E0-C7DB7AA8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81488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(</a:t>
            </a:r>
            <a:r>
              <a:rPr lang="en-US" altLang="zh-CN" sz="1800">
                <a:latin typeface="Courier New" panose="02070309020205020404" pitchFamily="49" charset="0"/>
              </a:rPr>
              <a:t>4</a:t>
            </a:r>
            <a:r>
              <a:rPr lang="zh-CN" altLang="en-US" sz="180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1223" name="Group 40">
            <a:extLst>
              <a:ext uri="{FF2B5EF4-FFF2-40B4-BE49-F238E27FC236}">
                <a16:creationId xmlns:a16="http://schemas.microsoft.com/office/drawing/2014/main" id="{26963EA9-94B3-704D-88FC-8AD056A8F93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1238" name="Rectangle 41">
              <a:extLst>
                <a:ext uri="{FF2B5EF4-FFF2-40B4-BE49-F238E27FC236}">
                  <a16:creationId xmlns:a16="http://schemas.microsoft.com/office/drawing/2014/main" id="{1E9CAF90-75AC-7646-BA3A-E45247F4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51239" name="Rectangle 42">
              <a:extLst>
                <a:ext uri="{FF2B5EF4-FFF2-40B4-BE49-F238E27FC236}">
                  <a16:creationId xmlns:a16="http://schemas.microsoft.com/office/drawing/2014/main" id="{35AA4C2F-814C-CC47-B349-3FD51B9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51240" name="Rectangle 43">
              <a:extLst>
                <a:ext uri="{FF2B5EF4-FFF2-40B4-BE49-F238E27FC236}">
                  <a16:creationId xmlns:a16="http://schemas.microsoft.com/office/drawing/2014/main" id="{3FBA2DF6-9804-034E-BA09-835D13E3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51241" name="Rectangle 44">
              <a:extLst>
                <a:ext uri="{FF2B5EF4-FFF2-40B4-BE49-F238E27FC236}">
                  <a16:creationId xmlns:a16="http://schemas.microsoft.com/office/drawing/2014/main" id="{25EA2B2C-FCD9-B243-8AE1-DD2E225ED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51242" name="Rectangle 45">
              <a:extLst>
                <a:ext uri="{FF2B5EF4-FFF2-40B4-BE49-F238E27FC236}">
                  <a16:creationId xmlns:a16="http://schemas.microsoft.com/office/drawing/2014/main" id="{2E6D8F29-BA81-DC4B-B256-9F330D80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51243" name="Rectangle 46">
              <a:extLst>
                <a:ext uri="{FF2B5EF4-FFF2-40B4-BE49-F238E27FC236}">
                  <a16:creationId xmlns:a16="http://schemas.microsoft.com/office/drawing/2014/main" id="{9F2047BC-183D-4246-97CF-A37E4C44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1224" name="Rectangle 37">
            <a:extLst>
              <a:ext uri="{FF2B5EF4-FFF2-40B4-BE49-F238E27FC236}">
                <a16:creationId xmlns:a16="http://schemas.microsoft.com/office/drawing/2014/main" id="{6DC8957C-49D7-B747-A772-E66AF2AC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1225" name="Rectangle 38">
            <a:extLst>
              <a:ext uri="{FF2B5EF4-FFF2-40B4-BE49-F238E27FC236}">
                <a16:creationId xmlns:a16="http://schemas.microsoft.com/office/drawing/2014/main" id="{9304B155-BB8B-4C49-9A18-B3169494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51226" name="组合 32">
            <a:extLst>
              <a:ext uri="{FF2B5EF4-FFF2-40B4-BE49-F238E27FC236}">
                <a16:creationId xmlns:a16="http://schemas.microsoft.com/office/drawing/2014/main" id="{4315DF1B-1C8A-CA4C-9D3F-6F6490E03469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1228" name="组合 38">
              <a:extLst>
                <a:ext uri="{FF2B5EF4-FFF2-40B4-BE49-F238E27FC236}">
                  <a16:creationId xmlns:a16="http://schemas.microsoft.com/office/drawing/2014/main" id="{834A5113-DDA3-A346-A1E6-F139DA8CA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1234" name="矩形 39">
                <a:extLst>
                  <a:ext uri="{FF2B5EF4-FFF2-40B4-BE49-F238E27FC236}">
                    <a16:creationId xmlns:a16="http://schemas.microsoft.com/office/drawing/2014/main" id="{C3549A73-F855-A049-B34F-265A576D8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51235" name="直接连接符 40">
                <a:extLst>
                  <a:ext uri="{FF2B5EF4-FFF2-40B4-BE49-F238E27FC236}">
                    <a16:creationId xmlns:a16="http://schemas.microsoft.com/office/drawing/2014/main" id="{C6E4F115-595E-2941-8DB6-82F7180E62FD}"/>
                  </a:ext>
                </a:extLst>
              </p:cNvPr>
              <p:cNvCxnSpPr>
                <a:cxnSpLocks noChangeShapeType="1"/>
                <a:stCxn id="51234" idx="1"/>
                <a:endCxn id="51234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6" name="直接连接符 41">
                <a:extLst>
                  <a:ext uri="{FF2B5EF4-FFF2-40B4-BE49-F238E27FC236}">
                    <a16:creationId xmlns:a16="http://schemas.microsoft.com/office/drawing/2014/main" id="{6E9EB308-66B2-6F45-808C-35BB8742F3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7" name="直接连接符 42">
                <a:extLst>
                  <a:ext uri="{FF2B5EF4-FFF2-40B4-BE49-F238E27FC236}">
                    <a16:creationId xmlns:a16="http://schemas.microsoft.com/office/drawing/2014/main" id="{2F1221EA-FDD6-BE44-8414-7BDC82636E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1229" name="TextBox 34">
              <a:extLst>
                <a:ext uri="{FF2B5EF4-FFF2-40B4-BE49-F238E27FC236}">
                  <a16:creationId xmlns:a16="http://schemas.microsoft.com/office/drawing/2014/main" id="{D9175C19-A3FD-F741-9042-04A389B5E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0" name="TextBox 35">
              <a:extLst>
                <a:ext uri="{FF2B5EF4-FFF2-40B4-BE49-F238E27FC236}">
                  <a16:creationId xmlns:a16="http://schemas.microsoft.com/office/drawing/2014/main" id="{5342B7D5-5AF6-C148-A662-40F0BC32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1" name="TextBox 36">
              <a:extLst>
                <a:ext uri="{FF2B5EF4-FFF2-40B4-BE49-F238E27FC236}">
                  <a16:creationId xmlns:a16="http://schemas.microsoft.com/office/drawing/2014/main" id="{28E4B87B-2AF1-344E-9A38-0B712E06B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2" name="TextBox 37">
              <a:extLst>
                <a:ext uri="{FF2B5EF4-FFF2-40B4-BE49-F238E27FC236}">
                  <a16:creationId xmlns:a16="http://schemas.microsoft.com/office/drawing/2014/main" id="{DE9FB9E5-13D8-3344-9824-668022B67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1233" name="TextBox 38">
              <a:extLst>
                <a:ext uri="{FF2B5EF4-FFF2-40B4-BE49-F238E27FC236}">
                  <a16:creationId xmlns:a16="http://schemas.microsoft.com/office/drawing/2014/main" id="{58C556E0-A20D-7B4E-A175-AAA273DF3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51227" name="矩形 44">
            <a:extLst>
              <a:ext uri="{FF2B5EF4-FFF2-40B4-BE49-F238E27FC236}">
                <a16:creationId xmlns:a16="http://schemas.microsoft.com/office/drawing/2014/main" id="{D553A31D-68C5-E047-92D3-5192E2986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227513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(Replacement Policy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CF398EAE-4450-8847-98B1-804D4BF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32D32-B94F-A947-8075-2DC8E53956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9CD423E-DAAB-B042-9A20-BDFE761C9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Replacement on Misses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5F683A-8D91-8040-B335-5B2FB0103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all the cache lines of the set are valid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Which line is selected to be evicted ?</a:t>
            </a:r>
          </a:p>
          <a:p>
            <a:pPr>
              <a:defRPr/>
            </a:pPr>
            <a:r>
              <a:rPr lang="en-US" altLang="zh-CN" dirty="0"/>
              <a:t>LFU (least-frequently-used)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Replace the line that has been referenced the fewest times over some past time window</a:t>
            </a:r>
          </a:p>
          <a:p>
            <a:pPr>
              <a:defRPr/>
            </a:pPr>
            <a:r>
              <a:rPr lang="en-US" altLang="zh-CN" dirty="0"/>
              <a:t>LRU (least-recently-used)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Replace the line that was last accessed the furthest in the past</a:t>
            </a:r>
          </a:p>
          <a:p>
            <a:pPr>
              <a:defRPr/>
            </a:pPr>
            <a:r>
              <a:rPr lang="en-US" altLang="zh-CN" dirty="0"/>
              <a:t>All these policies require additional time and hardware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23402144-61D6-D54F-9358-FB26A29E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C920A-6109-8F4B-9FD5-6585B8B746E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F765F1C-3503-BC4E-996A-C533251F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16F5864-8CB9-EF43-8566-E8A18DFBE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M=16-byte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CF8ED-0452-2E41-81DF-3F51187FA198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 [1000]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5302" name="Group 3">
            <a:extLst>
              <a:ext uri="{FF2B5EF4-FFF2-40B4-BE49-F238E27FC236}">
                <a16:creationId xmlns:a16="http://schemas.microsoft.com/office/drawing/2014/main" id="{3EDD7FAA-BAB9-844D-AD10-D92BA0E1BD4B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55323" name="Rectangle 4">
              <a:extLst>
                <a:ext uri="{FF2B5EF4-FFF2-40B4-BE49-F238E27FC236}">
                  <a16:creationId xmlns:a16="http://schemas.microsoft.com/office/drawing/2014/main" id="{62B21E10-A0BE-1141-991F-67E7D3437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5324" name="Rectangle 5">
              <a:extLst>
                <a:ext uri="{FF2B5EF4-FFF2-40B4-BE49-F238E27FC236}">
                  <a16:creationId xmlns:a16="http://schemas.microsoft.com/office/drawing/2014/main" id="{96335152-1E61-984D-B568-81C7333CC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25" name="Rectangle 6">
              <a:extLst>
                <a:ext uri="{FF2B5EF4-FFF2-40B4-BE49-F238E27FC236}">
                  <a16:creationId xmlns:a16="http://schemas.microsoft.com/office/drawing/2014/main" id="{E45090FF-4DAB-4943-B132-41339397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m[8]m[9]</a:t>
              </a:r>
            </a:p>
          </p:txBody>
        </p:sp>
        <p:sp>
          <p:nvSpPr>
            <p:cNvPr id="55326" name="Rectangle 7">
              <a:extLst>
                <a:ext uri="{FF2B5EF4-FFF2-40B4-BE49-F238E27FC236}">
                  <a16:creationId xmlns:a16="http://schemas.microsoft.com/office/drawing/2014/main" id="{3F0FDF65-F1EB-6144-9820-2208684A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5327" name="Rectangle 8">
              <a:extLst>
                <a:ext uri="{FF2B5EF4-FFF2-40B4-BE49-F238E27FC236}">
                  <a16:creationId xmlns:a16="http://schemas.microsoft.com/office/drawing/2014/main" id="{05D5CB0F-83A9-AC4B-BC82-52D2CFC8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55328" name="Rectangle 9">
              <a:extLst>
                <a:ext uri="{FF2B5EF4-FFF2-40B4-BE49-F238E27FC236}">
                  <a16:creationId xmlns:a16="http://schemas.microsoft.com/office/drawing/2014/main" id="{D5B1DE5F-CE20-1245-9581-376CD5BC6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55329" name="Rectangle 10">
              <a:extLst>
                <a:ext uri="{FF2B5EF4-FFF2-40B4-BE49-F238E27FC236}">
                  <a16:creationId xmlns:a16="http://schemas.microsoft.com/office/drawing/2014/main" id="{7B8D3482-43A9-1549-BC61-5D4806C30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0" name="Rectangle 11">
              <a:extLst>
                <a:ext uri="{FF2B5EF4-FFF2-40B4-BE49-F238E27FC236}">
                  <a16:creationId xmlns:a16="http://schemas.microsoft.com/office/drawing/2014/main" id="{07D3B9B6-F358-D54D-A788-F13C0F3FF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1" name="Rectangle 12">
              <a:extLst>
                <a:ext uri="{FF2B5EF4-FFF2-40B4-BE49-F238E27FC236}">
                  <a16:creationId xmlns:a16="http://schemas.microsoft.com/office/drawing/2014/main" id="{846483E0-A92D-5A40-AD4B-D569A0F55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m[12]m[13]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2" name="Rectangle 13">
              <a:extLst>
                <a:ext uri="{FF2B5EF4-FFF2-40B4-BE49-F238E27FC236}">
                  <a16:creationId xmlns:a16="http://schemas.microsoft.com/office/drawing/2014/main" id="{D747EE91-A09F-FA41-B7A3-489100AA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3" name="Rectangle 14">
              <a:extLst>
                <a:ext uri="{FF2B5EF4-FFF2-40B4-BE49-F238E27FC236}">
                  <a16:creationId xmlns:a16="http://schemas.microsoft.com/office/drawing/2014/main" id="{26C1659F-F2A0-3943-B532-582AFC2EC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4" name="Rectangle 15">
              <a:extLst>
                <a:ext uri="{FF2B5EF4-FFF2-40B4-BE49-F238E27FC236}">
                  <a16:creationId xmlns:a16="http://schemas.microsoft.com/office/drawing/2014/main" id="{14A02FCF-5EB5-8C4B-A0A0-A03FB6D8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55335" name="Rectangle 16">
              <a:extLst>
                <a:ext uri="{FF2B5EF4-FFF2-40B4-BE49-F238E27FC236}">
                  <a16:creationId xmlns:a16="http://schemas.microsoft.com/office/drawing/2014/main" id="{BA7D1C1D-5C3F-4345-9E0C-5AA17077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5336" name="Rectangle 17">
              <a:extLst>
                <a:ext uri="{FF2B5EF4-FFF2-40B4-BE49-F238E27FC236}">
                  <a16:creationId xmlns:a16="http://schemas.microsoft.com/office/drawing/2014/main" id="{301287BA-FC90-2648-B80C-6065C16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37" name="Rectangle 18">
              <a:extLst>
                <a:ext uri="{FF2B5EF4-FFF2-40B4-BE49-F238E27FC236}">
                  <a16:creationId xmlns:a16="http://schemas.microsoft.com/office/drawing/2014/main" id="{70A39EE6-C178-7F40-B25D-E8A23843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38" name="Rectangle 19">
              <a:extLst>
                <a:ext uri="{FF2B5EF4-FFF2-40B4-BE49-F238E27FC236}">
                  <a16:creationId xmlns:a16="http://schemas.microsoft.com/office/drawing/2014/main" id="{719E8FD9-A04C-5B42-9DC6-F776B300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27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8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10</a:t>
              </a:r>
              <a:r>
                <a:rPr lang="zh-CN" altLang="en-US" sz="2000"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miss)</a:t>
              </a:r>
            </a:p>
          </p:txBody>
        </p:sp>
        <p:sp>
          <p:nvSpPr>
            <p:cNvPr id="55339" name="Rectangle 20">
              <a:extLst>
                <a:ext uri="{FF2B5EF4-FFF2-40B4-BE49-F238E27FC236}">
                  <a16:creationId xmlns:a16="http://schemas.microsoft.com/office/drawing/2014/main" id="{EE310456-A7BB-AE43-8322-8D46A21D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4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55303" name="Group 40">
            <a:extLst>
              <a:ext uri="{FF2B5EF4-FFF2-40B4-BE49-F238E27FC236}">
                <a16:creationId xmlns:a16="http://schemas.microsoft.com/office/drawing/2014/main" id="{049861DC-BFFE-B348-91E6-73BBEBA98AE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5317" name="Rectangle 41">
              <a:extLst>
                <a:ext uri="{FF2B5EF4-FFF2-40B4-BE49-F238E27FC236}">
                  <a16:creationId xmlns:a16="http://schemas.microsoft.com/office/drawing/2014/main" id="{FA611EA0-357A-5C4A-BF69-6B141C45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55318" name="Rectangle 42">
              <a:extLst>
                <a:ext uri="{FF2B5EF4-FFF2-40B4-BE49-F238E27FC236}">
                  <a16:creationId xmlns:a16="http://schemas.microsoft.com/office/drawing/2014/main" id="{635E0CD9-403A-8B42-B6D2-B1A7455A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55319" name="Rectangle 43">
              <a:extLst>
                <a:ext uri="{FF2B5EF4-FFF2-40B4-BE49-F238E27FC236}">
                  <a16:creationId xmlns:a16="http://schemas.microsoft.com/office/drawing/2014/main" id="{0106FA6A-7AEA-FB44-8441-5CBA43E2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55320" name="Rectangle 44">
              <a:extLst>
                <a:ext uri="{FF2B5EF4-FFF2-40B4-BE49-F238E27FC236}">
                  <a16:creationId xmlns:a16="http://schemas.microsoft.com/office/drawing/2014/main" id="{392DC910-140B-A145-AC15-A7CAF817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55321" name="Rectangle 45">
              <a:extLst>
                <a:ext uri="{FF2B5EF4-FFF2-40B4-BE49-F238E27FC236}">
                  <a16:creationId xmlns:a16="http://schemas.microsoft.com/office/drawing/2014/main" id="{BBCF7C9E-7B07-3C40-BF9E-0F542382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55322" name="Rectangle 46">
              <a:extLst>
                <a:ext uri="{FF2B5EF4-FFF2-40B4-BE49-F238E27FC236}">
                  <a16:creationId xmlns:a16="http://schemas.microsoft.com/office/drawing/2014/main" id="{B958E7B5-8285-8949-A7C1-7B11B72D5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5304" name="Rectangle 37">
            <a:extLst>
              <a:ext uri="{FF2B5EF4-FFF2-40B4-BE49-F238E27FC236}">
                <a16:creationId xmlns:a16="http://schemas.microsoft.com/office/drawing/2014/main" id="{A8786718-3DB4-644E-A298-711F60D1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5305" name="Rectangle 38">
            <a:extLst>
              <a:ext uri="{FF2B5EF4-FFF2-40B4-BE49-F238E27FC236}">
                <a16:creationId xmlns:a16="http://schemas.microsoft.com/office/drawing/2014/main" id="{C8D73B4E-8D73-5242-BC4C-1D2A780B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55306" name="组合 32">
            <a:extLst>
              <a:ext uri="{FF2B5EF4-FFF2-40B4-BE49-F238E27FC236}">
                <a16:creationId xmlns:a16="http://schemas.microsoft.com/office/drawing/2014/main" id="{F05B6B92-592F-7A4F-B964-BEEB44904B15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5307" name="组合 38">
              <a:extLst>
                <a:ext uri="{FF2B5EF4-FFF2-40B4-BE49-F238E27FC236}">
                  <a16:creationId xmlns:a16="http://schemas.microsoft.com/office/drawing/2014/main" id="{B872A3E7-A279-1147-B46D-A267C3447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5313" name="矩形 39">
                <a:extLst>
                  <a:ext uri="{FF2B5EF4-FFF2-40B4-BE49-F238E27FC236}">
                    <a16:creationId xmlns:a16="http://schemas.microsoft.com/office/drawing/2014/main" id="{679D8AEE-A0AA-3F4E-882D-589F77C1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55314" name="直接连接符 40">
                <a:extLst>
                  <a:ext uri="{FF2B5EF4-FFF2-40B4-BE49-F238E27FC236}">
                    <a16:creationId xmlns:a16="http://schemas.microsoft.com/office/drawing/2014/main" id="{05FFF157-1AB0-7341-AABD-289322B385F0}"/>
                  </a:ext>
                </a:extLst>
              </p:cNvPr>
              <p:cNvCxnSpPr>
                <a:cxnSpLocks noChangeShapeType="1"/>
                <a:stCxn id="55313" idx="1"/>
                <a:endCxn id="55313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15" name="直接连接符 41">
                <a:extLst>
                  <a:ext uri="{FF2B5EF4-FFF2-40B4-BE49-F238E27FC236}">
                    <a16:creationId xmlns:a16="http://schemas.microsoft.com/office/drawing/2014/main" id="{147219A0-176F-B640-966D-D7CE66C86E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316" name="直接连接符 42">
                <a:extLst>
                  <a:ext uri="{FF2B5EF4-FFF2-40B4-BE49-F238E27FC236}">
                    <a16:creationId xmlns:a16="http://schemas.microsoft.com/office/drawing/2014/main" id="{7B39570D-81B3-5642-901A-5292BF2E58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308" name="TextBox 34">
              <a:extLst>
                <a:ext uri="{FF2B5EF4-FFF2-40B4-BE49-F238E27FC236}">
                  <a16:creationId xmlns:a16="http://schemas.microsoft.com/office/drawing/2014/main" id="{2C81AA5C-40DE-AE4E-84FD-9EA58AFAF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09" name="TextBox 35">
              <a:extLst>
                <a:ext uri="{FF2B5EF4-FFF2-40B4-BE49-F238E27FC236}">
                  <a16:creationId xmlns:a16="http://schemas.microsoft.com/office/drawing/2014/main" id="{F3A6F57B-E9AB-9D49-BE77-C95AC526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10" name="TextBox 36">
              <a:extLst>
                <a:ext uri="{FF2B5EF4-FFF2-40B4-BE49-F238E27FC236}">
                  <a16:creationId xmlns:a16="http://schemas.microsoft.com/office/drawing/2014/main" id="{ED36705C-7EA4-9D4E-A905-2DBA311D4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11" name="TextBox 37">
              <a:extLst>
                <a:ext uri="{FF2B5EF4-FFF2-40B4-BE49-F238E27FC236}">
                  <a16:creationId xmlns:a16="http://schemas.microsoft.com/office/drawing/2014/main" id="{82801257-2E3E-B448-B65C-702946A0A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5312" name="TextBox 38">
              <a:extLst>
                <a:ext uri="{FF2B5EF4-FFF2-40B4-BE49-F238E27FC236}">
                  <a16:creationId xmlns:a16="http://schemas.microsoft.com/office/drawing/2014/main" id="{1D2152D8-2AB9-B647-AB27-8B3624557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65D15097-42E5-C34D-A9A6-91D9710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3E694-8F9F-D34F-A6A1-07C3F7F856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72E8DE4-50AB-BE4D-906B-38FD47D25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Associative Cache Simulation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022DB48-C588-6745-BAA5-F6350AA52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1219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M=16 byte addresses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B=2 bytes/block, S=2 sets, E=2 entry/set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52940-EF7A-E145-ABDC-FFBBD1BB6331}"/>
              </a:ext>
            </a:extLst>
          </p:cNvPr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Address trace (reads):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[0000] 1 [0001] 13 [1101] 8 [1000] 0 [0000]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hit     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 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</a:t>
            </a:r>
            <a:endParaRPr lang="en-US" altLang="zh-CN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7350" name="Group 3">
            <a:extLst>
              <a:ext uri="{FF2B5EF4-FFF2-40B4-BE49-F238E27FC236}">
                <a16:creationId xmlns:a16="http://schemas.microsoft.com/office/drawing/2014/main" id="{DB64EA99-2CFF-D04E-94FB-30EBF2CFAFD9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4267200"/>
            <a:ext cx="3624263" cy="1981200"/>
            <a:chOff x="3487" y="1514"/>
            <a:chExt cx="1747" cy="978"/>
          </a:xfrm>
        </p:grpSpPr>
        <p:sp>
          <p:nvSpPr>
            <p:cNvPr id="57371" name="Rectangle 4">
              <a:extLst>
                <a:ext uri="{FF2B5EF4-FFF2-40B4-BE49-F238E27FC236}">
                  <a16:creationId xmlns:a16="http://schemas.microsoft.com/office/drawing/2014/main" id="{47142C04-7625-D644-965E-9CB91A39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7372" name="Rectangle 5">
              <a:extLst>
                <a:ext uri="{FF2B5EF4-FFF2-40B4-BE49-F238E27FC236}">
                  <a16:creationId xmlns:a16="http://schemas.microsoft.com/office/drawing/2014/main" id="{858C92CD-4E23-CD44-BD91-C59C9769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73" name="Rectangle 6">
              <a:extLst>
                <a:ext uri="{FF2B5EF4-FFF2-40B4-BE49-F238E27FC236}">
                  <a16:creationId xmlns:a16="http://schemas.microsoft.com/office/drawing/2014/main" id="{E46C09B5-EBF1-7546-BC16-17CCAFAF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m[8]m[9]</a:t>
              </a:r>
            </a:p>
          </p:txBody>
        </p:sp>
        <p:sp>
          <p:nvSpPr>
            <p:cNvPr id="57374" name="Rectangle 7">
              <a:extLst>
                <a:ext uri="{FF2B5EF4-FFF2-40B4-BE49-F238E27FC236}">
                  <a16:creationId xmlns:a16="http://schemas.microsoft.com/office/drawing/2014/main" id="{883E7173-1851-DD42-8F7A-8B74C8E2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706"/>
              <a:ext cx="16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7375" name="Rectangle 8">
              <a:extLst>
                <a:ext uri="{FF2B5EF4-FFF2-40B4-BE49-F238E27FC236}">
                  <a16:creationId xmlns:a16="http://schemas.microsoft.com/office/drawing/2014/main" id="{DB4F7F41-BB6A-ED45-A2B5-1B3B8B92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706"/>
              <a:ext cx="3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tag</a:t>
              </a:r>
            </a:p>
          </p:txBody>
        </p:sp>
        <p:sp>
          <p:nvSpPr>
            <p:cNvPr id="57376" name="Rectangle 9">
              <a:extLst>
                <a:ext uri="{FF2B5EF4-FFF2-40B4-BE49-F238E27FC236}">
                  <a16:creationId xmlns:a16="http://schemas.microsoft.com/office/drawing/2014/main" id="{BED5EC1E-F0FC-524B-B696-C1EE2E01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706"/>
              <a:ext cx="3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57377" name="Rectangle 10">
              <a:extLst>
                <a:ext uri="{FF2B5EF4-FFF2-40B4-BE49-F238E27FC236}">
                  <a16:creationId xmlns:a16="http://schemas.microsoft.com/office/drawing/2014/main" id="{7DEF85D2-F5E2-2944-9E51-F79A4B01D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78" name="Rectangle 11">
              <a:extLst>
                <a:ext uri="{FF2B5EF4-FFF2-40B4-BE49-F238E27FC236}">
                  <a16:creationId xmlns:a16="http://schemas.microsoft.com/office/drawing/2014/main" id="{CE92525F-973D-6F4A-9412-517651FE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79" name="Rectangle 12">
              <a:extLst>
                <a:ext uri="{FF2B5EF4-FFF2-40B4-BE49-F238E27FC236}">
                  <a16:creationId xmlns:a16="http://schemas.microsoft.com/office/drawing/2014/main" id="{26B2C33F-5AE9-C646-A847-4EB05033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m[0]m[1]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0" name="Rectangle 13">
              <a:extLst>
                <a:ext uri="{FF2B5EF4-FFF2-40B4-BE49-F238E27FC236}">
                  <a16:creationId xmlns:a16="http://schemas.microsoft.com/office/drawing/2014/main" id="{21EDAE42-1F24-D346-ACC6-F1055E6A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1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1" name="Rectangle 14">
              <a:extLst>
                <a:ext uri="{FF2B5EF4-FFF2-40B4-BE49-F238E27FC236}">
                  <a16:creationId xmlns:a16="http://schemas.microsoft.com/office/drawing/2014/main" id="{4CFE11E9-7840-474A-A4BD-3B06B1FF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2" name="Rectangle 15">
              <a:extLst>
                <a:ext uri="{FF2B5EF4-FFF2-40B4-BE49-F238E27FC236}">
                  <a16:creationId xmlns:a16="http://schemas.microsoft.com/office/drawing/2014/main" id="{BA86FF52-57DE-B142-9F49-8206DB63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57383" name="Rectangle 16">
              <a:extLst>
                <a:ext uri="{FF2B5EF4-FFF2-40B4-BE49-F238E27FC236}">
                  <a16:creationId xmlns:a16="http://schemas.microsoft.com/office/drawing/2014/main" id="{3EC99D04-47C4-784D-B95F-181A6552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0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57384" name="Rectangle 17">
              <a:extLst>
                <a:ext uri="{FF2B5EF4-FFF2-40B4-BE49-F238E27FC236}">
                  <a16:creationId xmlns:a16="http://schemas.microsoft.com/office/drawing/2014/main" id="{ACA76BFE-0D4E-1E43-82BD-D5F67071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85" name="Rectangle 18">
              <a:extLst>
                <a:ext uri="{FF2B5EF4-FFF2-40B4-BE49-F238E27FC236}">
                  <a16:creationId xmlns:a16="http://schemas.microsoft.com/office/drawing/2014/main" id="{8B47A40B-B7E3-1943-AD14-B5764F87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86" name="Rectangle 19">
              <a:extLst>
                <a:ext uri="{FF2B5EF4-FFF2-40B4-BE49-F238E27FC236}">
                  <a16:creationId xmlns:a16="http://schemas.microsoft.com/office/drawing/2014/main" id="{059EF221-1F80-0947-8B16-1EEE3774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514"/>
              <a:ext cx="15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 [</a:t>
              </a:r>
              <a:r>
                <a:rPr lang="en-US" altLang="zh-CN" sz="2000">
                  <a:latin typeface="Courier New" panose="02070309020205020404" pitchFamily="49" charset="0"/>
                </a:rPr>
                <a:t>00</a:t>
              </a:r>
              <a:r>
                <a:rPr lang="zh-CN" altLang="en-US" sz="2000">
                  <a:latin typeface="Courier New" panose="02070309020205020404" pitchFamily="49" charset="0"/>
                </a:rPr>
                <a:t>0</a:t>
              </a: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r>
                <a:rPr lang="zh-CN" altLang="en-US" sz="2000">
                  <a:latin typeface="Courier New" panose="02070309020205020404" pitchFamily="49" charset="0"/>
                </a:rPr>
                <a:t>] (</a:t>
              </a:r>
              <a:r>
                <a:rPr lang="en-US" altLang="zh-CN" sz="2000">
                  <a:latin typeface="Courier New" panose="02070309020205020404" pitchFamily="49" charset="0"/>
                </a:rPr>
                <a:t>miss) LRU</a:t>
              </a:r>
            </a:p>
          </p:txBody>
        </p:sp>
        <p:sp>
          <p:nvSpPr>
            <p:cNvPr id="57387" name="Rectangle 20">
              <a:extLst>
                <a:ext uri="{FF2B5EF4-FFF2-40B4-BE49-F238E27FC236}">
                  <a16:creationId xmlns:a16="http://schemas.microsoft.com/office/drawing/2014/main" id="{C3D0B45D-7ACB-D347-B9C0-3F6257AE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521"/>
              <a:ext cx="28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(</a:t>
              </a:r>
              <a:r>
                <a:rPr lang="en-US" altLang="zh-CN" sz="1800">
                  <a:latin typeface="Courier New" panose="02070309020205020404" pitchFamily="49" charset="0"/>
                </a:rPr>
                <a:t>5</a:t>
              </a:r>
              <a:r>
                <a:rPr lang="zh-CN" altLang="en-US" sz="1800"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57351" name="Group 40">
            <a:extLst>
              <a:ext uri="{FF2B5EF4-FFF2-40B4-BE49-F238E27FC236}">
                <a16:creationId xmlns:a16="http://schemas.microsoft.com/office/drawing/2014/main" id="{E7579811-FE51-0C4A-A35B-FF7D1B9FF2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7365" name="Rectangle 41">
              <a:extLst>
                <a:ext uri="{FF2B5EF4-FFF2-40B4-BE49-F238E27FC236}">
                  <a16:creationId xmlns:a16="http://schemas.microsoft.com/office/drawing/2014/main" id="{9E31C06B-5A3B-4C4D-A852-2FCD8769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xx</a:t>
              </a:r>
            </a:p>
          </p:txBody>
        </p:sp>
        <p:sp>
          <p:nvSpPr>
            <p:cNvPr id="57366" name="Rectangle 42">
              <a:extLst>
                <a:ext uri="{FF2B5EF4-FFF2-40B4-BE49-F238E27FC236}">
                  <a16:creationId xmlns:a16="http://schemas.microsoft.com/office/drawing/2014/main" id="{8BE1121D-7216-894A-BE67-78680A7D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t=2</a:t>
              </a:r>
            </a:p>
          </p:txBody>
        </p:sp>
        <p:sp>
          <p:nvSpPr>
            <p:cNvPr id="57367" name="Rectangle 43">
              <a:extLst>
                <a:ext uri="{FF2B5EF4-FFF2-40B4-BE49-F238E27FC236}">
                  <a16:creationId xmlns:a16="http://schemas.microsoft.com/office/drawing/2014/main" id="{87982D67-C1CC-9147-B6D0-4DF9A61D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983"/>
              <a:ext cx="4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s=1</a:t>
              </a:r>
            </a:p>
          </p:txBody>
        </p:sp>
        <p:sp>
          <p:nvSpPr>
            <p:cNvPr id="57368" name="Rectangle 44">
              <a:extLst>
                <a:ext uri="{FF2B5EF4-FFF2-40B4-BE49-F238E27FC236}">
                  <a16:creationId xmlns:a16="http://schemas.microsoft.com/office/drawing/2014/main" id="{42E3A0C5-1FF4-1A45-80E2-7188CD6A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994"/>
              <a:ext cx="4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b=1</a:t>
              </a:r>
            </a:p>
          </p:txBody>
        </p:sp>
        <p:sp>
          <p:nvSpPr>
            <p:cNvPr id="57369" name="Rectangle 45">
              <a:extLst>
                <a:ext uri="{FF2B5EF4-FFF2-40B4-BE49-F238E27FC236}">
                  <a16:creationId xmlns:a16="http://schemas.microsoft.com/office/drawing/2014/main" id="{93CA11A5-3476-0340-962E-88EEBBFA2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57370" name="Rectangle 46">
              <a:extLst>
                <a:ext uri="{FF2B5EF4-FFF2-40B4-BE49-F238E27FC236}">
                  <a16:creationId xmlns:a16="http://schemas.microsoft.com/office/drawing/2014/main" id="{0BFA46EB-E0E6-2E47-AF61-D071371C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x</a:t>
              </a:r>
            </a:p>
          </p:txBody>
        </p:sp>
      </p:grpSp>
      <p:sp>
        <p:nvSpPr>
          <p:cNvPr id="57352" name="Rectangle 2">
            <a:extLst>
              <a:ext uri="{FF2B5EF4-FFF2-40B4-BE49-F238E27FC236}">
                <a16:creationId xmlns:a16="http://schemas.microsoft.com/office/drawing/2014/main" id="{EE21D251-6603-4143-9653-8808723A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105400"/>
            <a:ext cx="2771775" cy="56673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7353" name="Rectangle 38">
            <a:extLst>
              <a:ext uri="{FF2B5EF4-FFF2-40B4-BE49-F238E27FC236}">
                <a16:creationId xmlns:a16="http://schemas.microsoft.com/office/drawing/2014/main" id="{ED7736BC-2E6F-0F47-A693-09E47B47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681663"/>
            <a:ext cx="2771775" cy="566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57354" name="组合 32">
            <a:extLst>
              <a:ext uri="{FF2B5EF4-FFF2-40B4-BE49-F238E27FC236}">
                <a16:creationId xmlns:a16="http://schemas.microsoft.com/office/drawing/2014/main" id="{CDB29A0A-E61E-7542-AF5F-AD93BA38FBA1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7355" name="组合 38">
              <a:extLst>
                <a:ext uri="{FF2B5EF4-FFF2-40B4-BE49-F238E27FC236}">
                  <a16:creationId xmlns:a16="http://schemas.microsoft.com/office/drawing/2014/main" id="{8FB60525-D724-4E46-91CC-B82216C42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7361" name="矩形 39">
                <a:extLst>
                  <a:ext uri="{FF2B5EF4-FFF2-40B4-BE49-F238E27FC236}">
                    <a16:creationId xmlns:a16="http://schemas.microsoft.com/office/drawing/2014/main" id="{E8C18D32-9147-C049-BC97-9DFF51642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57362" name="直接连接符 40">
                <a:extLst>
                  <a:ext uri="{FF2B5EF4-FFF2-40B4-BE49-F238E27FC236}">
                    <a16:creationId xmlns:a16="http://schemas.microsoft.com/office/drawing/2014/main" id="{9F3136D4-3A06-4E4F-B618-9EC336CF650E}"/>
                  </a:ext>
                </a:extLst>
              </p:cNvPr>
              <p:cNvCxnSpPr>
                <a:cxnSpLocks noChangeShapeType="1"/>
                <a:stCxn id="57361" idx="1"/>
                <a:endCxn id="57361" idx="3"/>
              </p:cNvCxnSpPr>
              <p:nvPr/>
            </p:nvCxnSpPr>
            <p:spPr bwMode="auto">
              <a:xfrm>
                <a:off x="685800" y="548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63" name="直接连接符 41">
                <a:extLst>
                  <a:ext uri="{FF2B5EF4-FFF2-40B4-BE49-F238E27FC236}">
                    <a16:creationId xmlns:a16="http://schemas.microsoft.com/office/drawing/2014/main" id="{8E2A78D4-A932-8746-BE28-724A86C0EE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257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64" name="直接连接符 42">
                <a:extLst>
                  <a:ext uri="{FF2B5EF4-FFF2-40B4-BE49-F238E27FC236}">
                    <a16:creationId xmlns:a16="http://schemas.microsoft.com/office/drawing/2014/main" id="{B2C974BF-7C03-3642-A026-082CD3412C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5800" y="57150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7356" name="TextBox 34">
              <a:extLst>
                <a:ext uri="{FF2B5EF4-FFF2-40B4-BE49-F238E27FC236}">
                  <a16:creationId xmlns:a16="http://schemas.microsoft.com/office/drawing/2014/main" id="{E398F1A1-A9DA-B847-8EE7-2756812B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00" y="5057226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57" name="TextBox 35">
              <a:extLst>
                <a:ext uri="{FF2B5EF4-FFF2-40B4-BE49-F238E27FC236}">
                  <a16:creationId xmlns:a16="http://schemas.microsoft.com/office/drawing/2014/main" id="{8E42933B-5C57-E14F-91A2-EB7E317B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800" y="5351287"/>
              <a:ext cx="142400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0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58" name="TextBox 36">
              <a:extLst>
                <a:ext uri="{FF2B5EF4-FFF2-40B4-BE49-F238E27FC236}">
                  <a16:creationId xmlns:a16="http://schemas.microsoft.com/office/drawing/2014/main" id="{8695E866-321A-3244-9869-51B151EFA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630670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59" name="TextBox 37">
              <a:extLst>
                <a:ext uri="{FF2B5EF4-FFF2-40B4-BE49-F238E27FC236}">
                  <a16:creationId xmlns:a16="http://schemas.microsoft.com/office/drawing/2014/main" id="{6040CAB2-0B7E-374B-B5EE-13C76841A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500" y="5920826"/>
              <a:ext cx="141064" cy="50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1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  <p:sp>
          <p:nvSpPr>
            <p:cNvPr id="57360" name="TextBox 38">
              <a:extLst>
                <a:ext uri="{FF2B5EF4-FFF2-40B4-BE49-F238E27FC236}">
                  <a16:creationId xmlns:a16="http://schemas.microsoft.com/office/drawing/2014/main" id="{41CF39BE-6EDE-0045-9FF3-EE7C526F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4724400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set</a:t>
              </a:r>
              <a:endParaRPr lang="zh-CN" altLang="en-US" sz="20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1BE9FB6D-189C-E24C-985D-E40F04A8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141AE-0768-824F-8A91-84D374853E0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9BF7AF7-0A82-F740-A098-A5E9F0BDE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Fully associative caches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B609568-3C72-D242-93AE-37E3F1868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Characterized by all the lines in the only one set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set index bits in the address</a:t>
            </a: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ED819ACC-BEB5-BB4F-8D97-A0301EFD752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7485063" cy="3262313"/>
            <a:chOff x="528" y="2112"/>
            <a:chExt cx="4715" cy="1818"/>
          </a:xfrm>
        </p:grpSpPr>
        <p:grpSp>
          <p:nvGrpSpPr>
            <p:cNvPr id="59398" name="Group 5">
              <a:extLst>
                <a:ext uri="{FF2B5EF4-FFF2-40B4-BE49-F238E27FC236}">
                  <a16:creationId xmlns:a16="http://schemas.microsoft.com/office/drawing/2014/main" id="{568B77CA-2C81-CC4E-AB18-A9191CDC5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112"/>
              <a:ext cx="4715" cy="1022"/>
              <a:chOff x="480" y="1584"/>
              <a:chExt cx="4715" cy="1022"/>
            </a:xfrm>
          </p:grpSpPr>
          <p:sp>
            <p:nvSpPr>
              <p:cNvPr id="59405" name="Text Box 6">
                <a:extLst>
                  <a:ext uri="{FF2B5EF4-FFF2-40B4-BE49-F238E27FC236}">
                    <a16:creationId xmlns:a16="http://schemas.microsoft.com/office/drawing/2014/main" id="{1A6E6AAC-239B-814B-B1D6-318922F1E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884"/>
                <a:ext cx="45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set 0:</a:t>
                </a:r>
              </a:p>
            </p:txBody>
          </p:sp>
          <p:sp>
            <p:nvSpPr>
              <p:cNvPr id="59406" name="Rectangle 7">
                <a:extLst>
                  <a:ext uri="{FF2B5EF4-FFF2-40B4-BE49-F238E27FC236}">
                    <a16:creationId xmlns:a16="http://schemas.microsoft.com/office/drawing/2014/main" id="{48F4D956-63BB-2D4C-9910-BE2BF30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2688" cy="102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59407" name="Rectangle 8">
                <a:extLst>
                  <a:ext uri="{FF2B5EF4-FFF2-40B4-BE49-F238E27FC236}">
                    <a16:creationId xmlns:a16="http://schemas.microsoft.com/office/drawing/2014/main" id="{93BC753A-8E09-4C49-8292-334BC889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61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valid</a:t>
                </a:r>
              </a:p>
            </p:txBody>
          </p:sp>
          <p:sp>
            <p:nvSpPr>
              <p:cNvPr id="59408" name="Rectangle 9">
                <a:extLst>
                  <a:ext uri="{FF2B5EF4-FFF2-40B4-BE49-F238E27FC236}">
                    <a16:creationId xmlns:a16="http://schemas.microsoft.com/office/drawing/2014/main" id="{D4BF5B80-7DAC-5E46-BC99-107C4A1C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86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valid</a:t>
                </a:r>
              </a:p>
            </p:txBody>
          </p:sp>
          <p:sp>
            <p:nvSpPr>
              <p:cNvPr id="59409" name="Rectangle 10">
                <a:extLst>
                  <a:ext uri="{FF2B5EF4-FFF2-40B4-BE49-F238E27FC236}">
                    <a16:creationId xmlns:a16="http://schemas.microsoft.com/office/drawing/2014/main" id="{884A27D0-7E34-EC4B-AD75-05F546FE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618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59410" name="Rectangle 11">
                <a:extLst>
                  <a:ext uri="{FF2B5EF4-FFF2-40B4-BE49-F238E27FC236}">
                    <a16:creationId xmlns:a16="http://schemas.microsoft.com/office/drawing/2014/main" id="{75B6B3BD-9408-904A-9CDB-A4A00409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6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59411" name="Rectangle 12">
                <a:extLst>
                  <a:ext uri="{FF2B5EF4-FFF2-40B4-BE49-F238E27FC236}">
                    <a16:creationId xmlns:a16="http://schemas.microsoft.com/office/drawing/2014/main" id="{E8C429F9-7AB5-CC4D-A769-8B3CFB28B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618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cache block</a:t>
                </a:r>
              </a:p>
            </p:txBody>
          </p:sp>
          <p:sp>
            <p:nvSpPr>
              <p:cNvPr id="59412" name="Rectangle 13">
                <a:extLst>
                  <a:ext uri="{FF2B5EF4-FFF2-40B4-BE49-F238E27FC236}">
                    <a16:creationId xmlns:a16="http://schemas.microsoft.com/office/drawing/2014/main" id="{5A8F8834-595F-A446-ABF7-0CF61FE7C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858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cache block</a:t>
                </a:r>
              </a:p>
            </p:txBody>
          </p:sp>
          <p:sp>
            <p:nvSpPr>
              <p:cNvPr id="59413" name="Rectangle 14">
                <a:extLst>
                  <a:ext uri="{FF2B5EF4-FFF2-40B4-BE49-F238E27FC236}">
                    <a16:creationId xmlns:a16="http://schemas.microsoft.com/office/drawing/2014/main" id="{1B1F6C77-CE50-8F4A-87E2-6F1F0E2B4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valid</a:t>
                </a:r>
              </a:p>
            </p:txBody>
          </p:sp>
          <p:sp>
            <p:nvSpPr>
              <p:cNvPr id="59414" name="Rectangle 15">
                <a:extLst>
                  <a:ext uri="{FF2B5EF4-FFF2-40B4-BE49-F238E27FC236}">
                    <a16:creationId xmlns:a16="http://schemas.microsoft.com/office/drawing/2014/main" id="{D6A36C72-4EAF-8B47-A8C4-FE01A1182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tag</a:t>
                </a:r>
              </a:p>
            </p:txBody>
          </p:sp>
          <p:sp>
            <p:nvSpPr>
              <p:cNvPr id="59415" name="Rectangle 16">
                <a:extLst>
                  <a:ext uri="{FF2B5EF4-FFF2-40B4-BE49-F238E27FC236}">
                    <a16:creationId xmlns:a16="http://schemas.microsoft.com/office/drawing/2014/main" id="{9394C98B-E619-B34F-9C58-9E90FC8A7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cache block</a:t>
                </a:r>
              </a:p>
            </p:txBody>
          </p:sp>
          <p:sp>
            <p:nvSpPr>
              <p:cNvPr id="59416" name="Text Box 17">
                <a:extLst>
                  <a:ext uri="{FF2B5EF4-FFF2-40B4-BE49-F238E27FC236}">
                    <a16:creationId xmlns:a16="http://schemas.microsoft.com/office/drawing/2014/main" id="{80747FCD-027D-9242-9DCD-F12FEAB91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3" y="2083"/>
                <a:ext cx="34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9417" name="AutoShape 18">
                <a:extLst>
                  <a:ext uri="{FF2B5EF4-FFF2-40B4-BE49-F238E27FC236}">
                    <a16:creationId xmlns:a16="http://schemas.microsoft.com/office/drawing/2014/main" id="{A25089A3-70D8-BD4B-A1E3-A54B6327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58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9418" name="Text Box 19">
                <a:extLst>
                  <a:ext uri="{FF2B5EF4-FFF2-40B4-BE49-F238E27FC236}">
                    <a16:creationId xmlns:a16="http://schemas.microsoft.com/office/drawing/2014/main" id="{C2B7A5E1-066F-E24E-B839-E4ED1A2AB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3" y="1912"/>
                <a:ext cx="135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 i="1">
                    <a:latin typeface="Helvetica" pitchFamily="2" charset="0"/>
                  </a:rPr>
                  <a:t>E=C/B</a:t>
                </a:r>
                <a:r>
                  <a:rPr lang="en-US" altLang="zh-CN" sz="1600">
                    <a:latin typeface="Helvetica" pitchFamily="2" charset="0"/>
                  </a:rPr>
                  <a:t>  lines in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the one and only set</a:t>
                </a:r>
              </a:p>
            </p:txBody>
          </p:sp>
        </p:grpSp>
        <p:sp>
          <p:nvSpPr>
            <p:cNvPr id="59399" name="Rectangle 20">
              <a:extLst>
                <a:ext uri="{FF2B5EF4-FFF2-40B4-BE49-F238E27FC236}">
                  <a16:creationId xmlns:a16="http://schemas.microsoft.com/office/drawing/2014/main" id="{A15BE508-6682-554C-8B83-471CBEB9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3399"/>
              <a:ext cx="42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 bits</a:t>
              </a:r>
            </a:p>
          </p:txBody>
        </p:sp>
        <p:sp>
          <p:nvSpPr>
            <p:cNvPr id="59400" name="Rectangle 21">
              <a:extLst>
                <a:ext uri="{FF2B5EF4-FFF2-40B4-BE49-F238E27FC236}">
                  <a16:creationId xmlns:a16="http://schemas.microsoft.com/office/drawing/2014/main" id="{3DACA210-008C-F347-BB32-911A14C5B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90"/>
              <a:ext cx="768" cy="1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59401" name="Rectangle 22">
              <a:extLst>
                <a:ext uri="{FF2B5EF4-FFF2-40B4-BE49-F238E27FC236}">
                  <a16:creationId xmlns:a16="http://schemas.microsoft.com/office/drawing/2014/main" id="{112D6EBC-FDE8-C544-A919-29D5C454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90"/>
              <a:ext cx="1440" cy="1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59402" name="Rectangle 23">
              <a:extLst>
                <a:ext uri="{FF2B5EF4-FFF2-40B4-BE49-F238E27FC236}">
                  <a16:creationId xmlns:a16="http://schemas.microsoft.com/office/drawing/2014/main" id="{A80A4929-97D3-914A-A65E-A45FAC5A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45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 bits</a:t>
              </a:r>
            </a:p>
          </p:txBody>
        </p:sp>
        <p:sp>
          <p:nvSpPr>
            <p:cNvPr id="59403" name="Rectangle 24">
              <a:extLst>
                <a:ext uri="{FF2B5EF4-FFF2-40B4-BE49-F238E27FC236}">
                  <a16:creationId xmlns:a16="http://schemas.microsoft.com/office/drawing/2014/main" id="{FFB646FB-0E5F-0E4B-8D89-8844A4E5D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3744"/>
              <a:ext cx="30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59404" name="Rectangle 25">
              <a:extLst>
                <a:ext uri="{FF2B5EF4-FFF2-40B4-BE49-F238E27FC236}">
                  <a16:creationId xmlns:a16="http://schemas.microsoft.com/office/drawing/2014/main" id="{A3ECB863-B04E-0C44-B707-1E472CC3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744"/>
              <a:ext cx="8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block offset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56514F3C-0339-FD4A-8A6B-1BFC64D1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841998-3FA9-164A-9AD6-2951E0B373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1307091-9E3C-7741-A9F3-00FB2BC7C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fully associative caches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0C82592-8913-B14C-8095-5E2CAB0B9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match and Word selection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must compare the tag in each valid line</a:t>
            </a:r>
          </a:p>
        </p:txBody>
      </p:sp>
      <p:grpSp>
        <p:nvGrpSpPr>
          <p:cNvPr id="61445" name="Group 4">
            <a:extLst>
              <a:ext uri="{FF2B5EF4-FFF2-40B4-BE49-F238E27FC236}">
                <a16:creationId xmlns:a16="http://schemas.microsoft.com/office/drawing/2014/main" id="{987F1D8B-B206-0E4A-A89F-4859D154BCCE}"/>
              </a:ext>
            </a:extLst>
          </p:cNvPr>
          <p:cNvGrpSpPr>
            <a:grpSpLocks/>
          </p:cNvGrpSpPr>
          <p:nvPr/>
        </p:nvGrpSpPr>
        <p:grpSpPr bwMode="auto">
          <a:xfrm>
            <a:off x="0" y="2568575"/>
            <a:ext cx="9067800" cy="3984625"/>
            <a:chOff x="0" y="1260"/>
            <a:chExt cx="5712" cy="2753"/>
          </a:xfrm>
        </p:grpSpPr>
        <p:sp>
          <p:nvSpPr>
            <p:cNvPr id="61446" name="Rectangle 5">
              <a:extLst>
                <a:ext uri="{FF2B5EF4-FFF2-40B4-BE49-F238E27FC236}">
                  <a16:creationId xmlns:a16="http://schemas.microsoft.com/office/drawing/2014/main" id="{58AED1B6-F37B-1840-BC39-7598537B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729"/>
              <a:ext cx="3664" cy="115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</a:endParaRPr>
            </a:p>
          </p:txBody>
        </p:sp>
        <p:sp>
          <p:nvSpPr>
            <p:cNvPr id="61447" name="Rectangle 6">
              <a:extLst>
                <a:ext uri="{FF2B5EF4-FFF2-40B4-BE49-F238E27FC236}">
                  <a16:creationId xmlns:a16="http://schemas.microsoft.com/office/drawing/2014/main" id="{0CFE6C62-F832-C04F-9408-CE9370B1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045"/>
              <a:ext cx="288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48" name="Rectangle 7">
              <a:extLst>
                <a:ext uri="{FF2B5EF4-FFF2-40B4-BE49-F238E27FC236}">
                  <a16:creationId xmlns:a16="http://schemas.microsoft.com/office/drawing/2014/main" id="{C317231D-27E0-664A-8BC5-DFC82E08B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2045"/>
              <a:ext cx="57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0110</a:t>
              </a:r>
            </a:p>
          </p:txBody>
        </p:sp>
        <p:grpSp>
          <p:nvGrpSpPr>
            <p:cNvPr id="61449" name="Group 8">
              <a:extLst>
                <a:ext uri="{FF2B5EF4-FFF2-40B4-BE49-F238E27FC236}">
                  <a16:creationId xmlns:a16="http://schemas.microsoft.com/office/drawing/2014/main" id="{2D7B052D-1950-E243-8DA1-CA3630A61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2303"/>
              <a:ext cx="2242" cy="193"/>
              <a:chOff x="2580" y="2044"/>
              <a:chExt cx="2242" cy="193"/>
            </a:xfrm>
          </p:grpSpPr>
          <p:sp>
            <p:nvSpPr>
              <p:cNvPr id="61517" name="Rectangle 9">
                <a:extLst>
                  <a:ext uri="{FF2B5EF4-FFF2-40B4-BE49-F238E27FC236}">
                    <a16:creationId xmlns:a16="http://schemas.microsoft.com/office/drawing/2014/main" id="{5F151E6D-B301-2F4B-B9F4-6A0A52AD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8" name="Rectangle 10">
                <a:extLst>
                  <a:ext uri="{FF2B5EF4-FFF2-40B4-BE49-F238E27FC236}">
                    <a16:creationId xmlns:a16="http://schemas.microsoft.com/office/drawing/2014/main" id="{4454D4AF-3B96-B94A-8BDF-B37ABE64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9" name="Rectangle 11">
                <a:extLst>
                  <a:ext uri="{FF2B5EF4-FFF2-40B4-BE49-F238E27FC236}">
                    <a16:creationId xmlns:a16="http://schemas.microsoft.com/office/drawing/2014/main" id="{44334B3B-6AF7-C24E-BBB8-D30D23E4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20" name="Rectangle 12">
                <a:extLst>
                  <a:ext uri="{FF2B5EF4-FFF2-40B4-BE49-F238E27FC236}">
                    <a16:creationId xmlns:a16="http://schemas.microsoft.com/office/drawing/2014/main" id="{B06279D1-71A6-DA4F-AEB8-0D0E673FD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21" name="Rectangle 13">
                <a:extLst>
                  <a:ext uri="{FF2B5EF4-FFF2-40B4-BE49-F238E27FC236}">
                    <a16:creationId xmlns:a16="http://schemas.microsoft.com/office/drawing/2014/main" id="{207D350D-A197-274A-80E8-57614D2D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1522" name="Rectangle 14">
                <a:extLst>
                  <a:ext uri="{FF2B5EF4-FFF2-40B4-BE49-F238E27FC236}">
                    <a16:creationId xmlns:a16="http://schemas.microsoft.com/office/drawing/2014/main" id="{6C0C0098-092A-8F4A-A8C0-06987B7F0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0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61523" name="Rectangle 15">
                <a:extLst>
                  <a:ext uri="{FF2B5EF4-FFF2-40B4-BE49-F238E27FC236}">
                    <a16:creationId xmlns:a16="http://schemas.microsoft.com/office/drawing/2014/main" id="{71CA1819-4471-EF48-9AE4-00BE2AFA0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1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61524" name="Rectangle 16">
                <a:extLst>
                  <a:ext uri="{FF2B5EF4-FFF2-40B4-BE49-F238E27FC236}">
                    <a16:creationId xmlns:a16="http://schemas.microsoft.com/office/drawing/2014/main" id="{D70787B2-4E70-F241-BA37-BCC1B8F0F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</a:rPr>
                  <a:t>w</a:t>
                </a:r>
                <a:r>
                  <a:rPr lang="en-US" altLang="zh-CN" sz="1600" baseline="-25000">
                    <a:latin typeface="Helvetica" pitchFamily="2" charset="0"/>
                  </a:rPr>
                  <a:t>2</a:t>
                </a:r>
                <a:endParaRPr lang="en-US" altLang="zh-CN" sz="1600">
                  <a:latin typeface="Helvetica" pitchFamily="2" charset="0"/>
                </a:endParaRPr>
              </a:p>
            </p:txBody>
          </p:sp>
          <p:sp>
            <p:nvSpPr>
              <p:cNvPr id="61525" name="Rectangle 17">
                <a:extLst>
                  <a:ext uri="{FF2B5EF4-FFF2-40B4-BE49-F238E27FC236}">
                    <a16:creationId xmlns:a16="http://schemas.microsoft.com/office/drawing/2014/main" id="{7E6BCBC0-AAB8-F346-89BF-95DAAD973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204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1450" name="Rectangle 18">
              <a:extLst>
                <a:ext uri="{FF2B5EF4-FFF2-40B4-BE49-F238E27FC236}">
                  <a16:creationId xmlns:a16="http://schemas.microsoft.com/office/drawing/2014/main" id="{5D0FD3AB-2BD7-FB4B-9D27-1C58B6AB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79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51" name="Rectangle 19">
              <a:extLst>
                <a:ext uri="{FF2B5EF4-FFF2-40B4-BE49-F238E27FC236}">
                  <a16:creationId xmlns:a16="http://schemas.microsoft.com/office/drawing/2014/main" id="{0BF84566-519C-8F4E-AAAD-F3F7D0BA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797"/>
              <a:ext cx="57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1001</a:t>
              </a:r>
            </a:p>
          </p:txBody>
        </p:sp>
        <p:grpSp>
          <p:nvGrpSpPr>
            <p:cNvPr id="61452" name="Group 20">
              <a:extLst>
                <a:ext uri="{FF2B5EF4-FFF2-40B4-BE49-F238E27FC236}">
                  <a16:creationId xmlns:a16="http://schemas.microsoft.com/office/drawing/2014/main" id="{050B9ADA-B4FB-DC4E-9325-E7D87656A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1797"/>
              <a:ext cx="2224" cy="192"/>
              <a:chOff x="2596" y="1797"/>
              <a:chExt cx="2224" cy="192"/>
            </a:xfrm>
          </p:grpSpPr>
          <p:sp>
            <p:nvSpPr>
              <p:cNvPr id="61509" name="Rectangle 21">
                <a:extLst>
                  <a:ext uri="{FF2B5EF4-FFF2-40B4-BE49-F238E27FC236}">
                    <a16:creationId xmlns:a16="http://schemas.microsoft.com/office/drawing/2014/main" id="{72DFF1A0-56AB-D44A-84CA-F50AAEDD1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0" name="Rectangle 22">
                <a:extLst>
                  <a:ext uri="{FF2B5EF4-FFF2-40B4-BE49-F238E27FC236}">
                    <a16:creationId xmlns:a16="http://schemas.microsoft.com/office/drawing/2014/main" id="{73E41AA0-BF8D-5D4E-9C71-47B471E98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1" name="Rectangle 23">
                <a:extLst>
                  <a:ext uri="{FF2B5EF4-FFF2-40B4-BE49-F238E27FC236}">
                    <a16:creationId xmlns:a16="http://schemas.microsoft.com/office/drawing/2014/main" id="{F1995DE7-DB67-344E-820E-0EA1BCAA6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2" name="Rectangle 24">
                <a:extLst>
                  <a:ext uri="{FF2B5EF4-FFF2-40B4-BE49-F238E27FC236}">
                    <a16:creationId xmlns:a16="http://schemas.microsoft.com/office/drawing/2014/main" id="{95D74E28-7C71-BB42-929A-1229B6BDA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3" name="Rectangle 25">
                <a:extLst>
                  <a:ext uri="{FF2B5EF4-FFF2-40B4-BE49-F238E27FC236}">
                    <a16:creationId xmlns:a16="http://schemas.microsoft.com/office/drawing/2014/main" id="{48B286A2-0A9E-6449-A670-65086A81D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61514" name="Rectangle 26">
                <a:extLst>
                  <a:ext uri="{FF2B5EF4-FFF2-40B4-BE49-F238E27FC236}">
                    <a16:creationId xmlns:a16="http://schemas.microsoft.com/office/drawing/2014/main" id="{C538726D-640F-3E4C-9581-09E94329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5" name="Rectangle 27">
                <a:extLst>
                  <a:ext uri="{FF2B5EF4-FFF2-40B4-BE49-F238E27FC236}">
                    <a16:creationId xmlns:a16="http://schemas.microsoft.com/office/drawing/2014/main" id="{829B26C7-DB64-F048-BA05-9BF8D3500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16" name="Rectangle 28">
                <a:extLst>
                  <a:ext uri="{FF2B5EF4-FFF2-40B4-BE49-F238E27FC236}">
                    <a16:creationId xmlns:a16="http://schemas.microsoft.com/office/drawing/2014/main" id="{135A7FCF-84B5-7149-A372-939701FB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</p:grpSp>
        <p:sp>
          <p:nvSpPr>
            <p:cNvPr id="61453" name="Rectangle 29">
              <a:extLst>
                <a:ext uri="{FF2B5EF4-FFF2-40B4-BE49-F238E27FC236}">
                  <a16:creationId xmlns:a16="http://schemas.microsoft.com/office/drawing/2014/main" id="{0634C837-DF7F-D646-91E0-E5F28536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437"/>
              <a:ext cx="4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 bits</a:t>
              </a:r>
            </a:p>
          </p:txBody>
        </p:sp>
        <p:grpSp>
          <p:nvGrpSpPr>
            <p:cNvPr id="61454" name="Group 30">
              <a:extLst>
                <a:ext uri="{FF2B5EF4-FFF2-40B4-BE49-F238E27FC236}">
                  <a16:creationId xmlns:a16="http://schemas.microsoft.com/office/drawing/2014/main" id="{F8A90BBD-39BB-8B4E-A399-56BB2CC08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3628"/>
              <a:ext cx="2317" cy="306"/>
              <a:chOff x="1779" y="3628"/>
              <a:chExt cx="2317" cy="306"/>
            </a:xfrm>
          </p:grpSpPr>
          <p:sp>
            <p:nvSpPr>
              <p:cNvPr id="61505" name="Rectangle 31">
                <a:extLst>
                  <a:ext uri="{FF2B5EF4-FFF2-40B4-BE49-F238E27FC236}">
                    <a16:creationId xmlns:a16="http://schemas.microsoft.com/office/drawing/2014/main" id="{D406418F-2290-6940-9166-80225E0E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628"/>
                <a:ext cx="720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100</a:t>
                </a:r>
              </a:p>
            </p:txBody>
          </p:sp>
          <p:sp>
            <p:nvSpPr>
              <p:cNvPr id="61506" name="Rectangle 32">
                <a:extLst>
                  <a:ext uri="{FF2B5EF4-FFF2-40B4-BE49-F238E27FC236}">
                    <a16:creationId xmlns:a16="http://schemas.microsoft.com/office/drawing/2014/main" id="{AF298D01-9117-7B41-AD58-20F9F1DDD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3628"/>
                <a:ext cx="1424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Helvetica" pitchFamily="2" charset="0"/>
                  </a:rPr>
                  <a:t>0110</a:t>
                </a:r>
              </a:p>
            </p:txBody>
          </p:sp>
          <p:sp>
            <p:nvSpPr>
              <p:cNvPr id="61507" name="Text Box 33">
                <a:extLst>
                  <a:ext uri="{FF2B5EF4-FFF2-40B4-BE49-F238E27FC236}">
                    <a16:creationId xmlns:a16="http://schemas.microsoft.com/office/drawing/2014/main" id="{0744F895-D29B-8946-8C3E-20E5AFAF0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765"/>
                <a:ext cx="16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1508" name="Text Box 34">
                <a:extLst>
                  <a:ext uri="{FF2B5EF4-FFF2-40B4-BE49-F238E27FC236}">
                    <a16:creationId xmlns:a16="http://schemas.microsoft.com/office/drawing/2014/main" id="{CA258771-5A20-8849-89D4-7CFAA685A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9" y="3765"/>
                <a:ext cx="258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latin typeface="Helvetica" pitchFamily="2" charset="0"/>
                  </a:rPr>
                  <a:t>m-1</a:t>
                </a:r>
              </a:p>
            </p:txBody>
          </p:sp>
        </p:grpSp>
        <p:sp>
          <p:nvSpPr>
            <p:cNvPr id="61455" name="Rectangle 35">
              <a:extLst>
                <a:ext uri="{FF2B5EF4-FFF2-40B4-BE49-F238E27FC236}">
                  <a16:creationId xmlns:a16="http://schemas.microsoft.com/office/drawing/2014/main" id="{6B40AC0C-A01A-2541-8510-B7271B9C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446"/>
              <a:ext cx="4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 bits</a:t>
              </a:r>
            </a:p>
          </p:txBody>
        </p:sp>
        <p:sp>
          <p:nvSpPr>
            <p:cNvPr id="61456" name="Rectangle 36">
              <a:extLst>
                <a:ext uri="{FF2B5EF4-FFF2-40B4-BE49-F238E27FC236}">
                  <a16:creationId xmlns:a16="http://schemas.microsoft.com/office/drawing/2014/main" id="{13AA1ADD-ACF8-6A45-A1D0-4DD803EB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782"/>
              <a:ext cx="3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tag</a:t>
              </a:r>
            </a:p>
          </p:txBody>
        </p:sp>
        <p:sp>
          <p:nvSpPr>
            <p:cNvPr id="61457" name="Rectangle 37">
              <a:extLst>
                <a:ext uri="{FF2B5EF4-FFF2-40B4-BE49-F238E27FC236}">
                  <a16:creationId xmlns:a16="http://schemas.microsoft.com/office/drawing/2014/main" id="{C85D7B89-DEB9-5A48-A414-400C239D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3783"/>
              <a:ext cx="8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block offset</a:t>
              </a:r>
            </a:p>
          </p:txBody>
        </p:sp>
        <p:sp>
          <p:nvSpPr>
            <p:cNvPr id="61458" name="Text Box 38">
              <a:extLst>
                <a:ext uri="{FF2B5EF4-FFF2-40B4-BE49-F238E27FC236}">
                  <a16:creationId xmlns:a16="http://schemas.microsoft.com/office/drawing/2014/main" id="{9A6902D8-3F82-5F44-B946-938D26495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1269"/>
              <a:ext cx="34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=1?</a:t>
              </a:r>
            </a:p>
          </p:txBody>
        </p:sp>
        <p:sp>
          <p:nvSpPr>
            <p:cNvPr id="61459" name="AutoShape 39">
              <a:extLst>
                <a:ext uri="{FF2B5EF4-FFF2-40B4-BE49-F238E27FC236}">
                  <a16:creationId xmlns:a16="http://schemas.microsoft.com/office/drawing/2014/main" id="{1B09ECCA-9EA4-0143-8409-2867E9AD83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02" y="3080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0" name="AutoShape 40">
              <a:extLst>
                <a:ext uri="{FF2B5EF4-FFF2-40B4-BE49-F238E27FC236}">
                  <a16:creationId xmlns:a16="http://schemas.microsoft.com/office/drawing/2014/main" id="{CAB97AC7-1CE9-2440-9190-FC7C21BA4D9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64" y="2757"/>
              <a:ext cx="199" cy="1448"/>
            </a:xfrm>
            <a:prstGeom prst="rightBrace">
              <a:avLst>
                <a:gd name="adj1" fmla="val 607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1" name="Text Box 41">
              <a:extLst>
                <a:ext uri="{FF2B5EF4-FFF2-40B4-BE49-F238E27FC236}">
                  <a16:creationId xmlns:a16="http://schemas.microsoft.com/office/drawing/2014/main" id="{B678C7F4-2230-2341-AA65-E30D0AD8B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936"/>
              <a:ext cx="30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= ?</a:t>
              </a:r>
            </a:p>
          </p:txBody>
        </p:sp>
        <p:sp>
          <p:nvSpPr>
            <p:cNvPr id="61462" name="Line 42">
              <a:extLst>
                <a:ext uri="{FF2B5EF4-FFF2-40B4-BE49-F238E27FC236}">
                  <a16:creationId xmlns:a16="http://schemas.microsoft.com/office/drawing/2014/main" id="{0A5EA67A-E7B5-A949-ACBE-67B864F9F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148"/>
              <a:ext cx="356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3" name="Line 43">
              <a:extLst>
                <a:ext uri="{FF2B5EF4-FFF2-40B4-BE49-F238E27FC236}">
                  <a16:creationId xmlns:a16="http://schemas.microsoft.com/office/drawing/2014/main" id="{7D1135E2-91DC-A747-8733-E7EB79FB4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4" y="3166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4" name="Line 44">
              <a:extLst>
                <a:ext uri="{FF2B5EF4-FFF2-40B4-BE49-F238E27FC236}">
                  <a16:creationId xmlns:a16="http://schemas.microsoft.com/office/drawing/2014/main" id="{E0079958-E04E-2347-8C14-8A4327CD3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70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5" name="Text Box 45">
              <a:extLst>
                <a:ext uri="{FF2B5EF4-FFF2-40B4-BE49-F238E27FC236}">
                  <a16:creationId xmlns:a16="http://schemas.microsoft.com/office/drawing/2014/main" id="{3D651E8C-560A-764E-AD42-051868AF3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846"/>
              <a:ext cx="1828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(3) </a:t>
              </a:r>
              <a:r>
                <a:rPr lang="en-US" altLang="zh-CN" sz="1600">
                  <a:latin typeface="Helvetica" pitchFamily="2" charset="0"/>
                </a:rPr>
                <a:t>If (1) and (2), then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cache hit,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 block  offset selects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starting byte.</a:t>
              </a:r>
            </a:p>
          </p:txBody>
        </p:sp>
        <p:sp>
          <p:nvSpPr>
            <p:cNvPr id="61466" name="Text Box 46">
              <a:extLst>
                <a:ext uri="{FF2B5EF4-FFF2-40B4-BE49-F238E27FC236}">
                  <a16:creationId xmlns:a16="http://schemas.microsoft.com/office/drawing/2014/main" id="{68699A84-9A79-A045-82C0-695F4385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94"/>
              <a:ext cx="2076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(2) </a:t>
              </a:r>
              <a:r>
                <a:rPr lang="en-US" altLang="zh-CN" sz="1600">
                  <a:latin typeface="Helvetica" pitchFamily="2" charset="0"/>
                </a:rPr>
                <a:t>The tag bits in one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of the cache lines must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match the tag bits 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the address</a:t>
              </a:r>
            </a:p>
          </p:txBody>
        </p:sp>
        <p:sp>
          <p:nvSpPr>
            <p:cNvPr id="61467" name="Line 47">
              <a:extLst>
                <a:ext uri="{FF2B5EF4-FFF2-40B4-BE49-F238E27FC236}">
                  <a16:creationId xmlns:a16="http://schemas.microsoft.com/office/drawing/2014/main" id="{C9F41F0A-C4A8-CF47-83F9-C947D11D4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50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8" name="Text Box 48">
              <a:extLst>
                <a:ext uri="{FF2B5EF4-FFF2-40B4-BE49-F238E27FC236}">
                  <a16:creationId xmlns:a16="http://schemas.microsoft.com/office/drawing/2014/main" id="{FADD4700-E736-C848-BF14-9B37CC960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260"/>
              <a:ext cx="18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(1) </a:t>
              </a:r>
              <a:r>
                <a:rPr lang="en-US" altLang="zh-CN" sz="1600">
                  <a:latin typeface="Helvetica" pitchFamily="2" charset="0"/>
                </a:rPr>
                <a:t>The valid bit must be set.</a:t>
              </a:r>
            </a:p>
          </p:txBody>
        </p:sp>
        <p:sp>
          <p:nvSpPr>
            <p:cNvPr id="61469" name="Rectangle 49">
              <a:extLst>
                <a:ext uri="{FF2B5EF4-FFF2-40B4-BE49-F238E27FC236}">
                  <a16:creationId xmlns:a16="http://schemas.microsoft.com/office/drawing/2014/main" id="{8E16A887-0AB8-6741-AAA2-010181C13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3</a:t>
              </a:r>
            </a:p>
          </p:txBody>
        </p:sp>
        <p:sp>
          <p:nvSpPr>
            <p:cNvPr id="61470" name="Rectangle 50">
              <a:extLst>
                <a:ext uri="{FF2B5EF4-FFF2-40B4-BE49-F238E27FC236}">
                  <a16:creationId xmlns:a16="http://schemas.microsoft.com/office/drawing/2014/main" id="{CFBC5543-C1A5-B647-9D38-16088FDA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0</a:t>
              </a:r>
            </a:p>
          </p:txBody>
        </p:sp>
        <p:sp>
          <p:nvSpPr>
            <p:cNvPr id="61471" name="Rectangle 51">
              <a:extLst>
                <a:ext uri="{FF2B5EF4-FFF2-40B4-BE49-F238E27FC236}">
                  <a16:creationId xmlns:a16="http://schemas.microsoft.com/office/drawing/2014/main" id="{0AE5A944-A5F9-0147-933C-A6B1D09A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1</a:t>
              </a:r>
            </a:p>
          </p:txBody>
        </p:sp>
        <p:sp>
          <p:nvSpPr>
            <p:cNvPr id="61472" name="Rectangle 52">
              <a:extLst>
                <a:ext uri="{FF2B5EF4-FFF2-40B4-BE49-F238E27FC236}">
                  <a16:creationId xmlns:a16="http://schemas.microsoft.com/office/drawing/2014/main" id="{C56274E0-586B-B041-86F3-BD8F1FFE9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2</a:t>
              </a:r>
            </a:p>
          </p:txBody>
        </p:sp>
        <p:sp>
          <p:nvSpPr>
            <p:cNvPr id="61473" name="Rectangle 53">
              <a:extLst>
                <a:ext uri="{FF2B5EF4-FFF2-40B4-BE49-F238E27FC236}">
                  <a16:creationId xmlns:a16="http://schemas.microsoft.com/office/drawing/2014/main" id="{AFE8C771-2B81-D045-A3C5-DF21EEFC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7</a:t>
              </a:r>
            </a:p>
          </p:txBody>
        </p:sp>
        <p:sp>
          <p:nvSpPr>
            <p:cNvPr id="61474" name="Rectangle 54">
              <a:extLst>
                <a:ext uri="{FF2B5EF4-FFF2-40B4-BE49-F238E27FC236}">
                  <a16:creationId xmlns:a16="http://schemas.microsoft.com/office/drawing/2014/main" id="{B23AF824-B4D8-9B48-B5F6-697A97EE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4</a:t>
              </a:r>
            </a:p>
          </p:txBody>
        </p:sp>
        <p:sp>
          <p:nvSpPr>
            <p:cNvPr id="61475" name="Rectangle 55">
              <a:extLst>
                <a:ext uri="{FF2B5EF4-FFF2-40B4-BE49-F238E27FC236}">
                  <a16:creationId xmlns:a16="http://schemas.microsoft.com/office/drawing/2014/main" id="{0234DE07-BEC3-9645-AB59-10522B8C4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5</a:t>
              </a:r>
            </a:p>
          </p:txBody>
        </p:sp>
        <p:sp>
          <p:nvSpPr>
            <p:cNvPr id="61476" name="Rectangle 56">
              <a:extLst>
                <a:ext uri="{FF2B5EF4-FFF2-40B4-BE49-F238E27FC236}">
                  <a16:creationId xmlns:a16="http://schemas.microsoft.com/office/drawing/2014/main" id="{C8CEC28C-5560-EE4A-B6D1-38806CBD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Helvetica" pitchFamily="2" charset="0"/>
                </a:rPr>
                <a:t>6</a:t>
              </a:r>
            </a:p>
          </p:txBody>
        </p:sp>
        <p:sp>
          <p:nvSpPr>
            <p:cNvPr id="61477" name="Rectangle 57">
              <a:extLst>
                <a:ext uri="{FF2B5EF4-FFF2-40B4-BE49-F238E27FC236}">
                  <a16:creationId xmlns:a16="http://schemas.microsoft.com/office/drawing/2014/main" id="{37CA0AB1-338B-AC46-8AF4-2F4064B6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4"/>
              <a:ext cx="288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</a:t>
              </a:r>
            </a:p>
          </p:txBody>
        </p:sp>
        <p:sp>
          <p:nvSpPr>
            <p:cNvPr id="61478" name="Rectangle 58">
              <a:extLst>
                <a:ext uri="{FF2B5EF4-FFF2-40B4-BE49-F238E27FC236}">
                  <a16:creationId xmlns:a16="http://schemas.microsoft.com/office/drawing/2014/main" id="{E53F8550-4ACD-6742-BB4F-7B5A413E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92"/>
              <a:ext cx="288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</a:t>
              </a:r>
            </a:p>
          </p:txBody>
        </p:sp>
        <p:sp>
          <p:nvSpPr>
            <p:cNvPr id="61479" name="Rectangle 59">
              <a:extLst>
                <a:ext uri="{FF2B5EF4-FFF2-40B4-BE49-F238E27FC236}">
                  <a16:creationId xmlns:a16="http://schemas.microsoft.com/office/drawing/2014/main" id="{EC593A3E-4695-F047-91C8-4EA35CE3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04"/>
              <a:ext cx="57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0110</a:t>
              </a:r>
            </a:p>
          </p:txBody>
        </p:sp>
        <p:sp>
          <p:nvSpPr>
            <p:cNvPr id="61480" name="Rectangle 60">
              <a:extLst>
                <a:ext uri="{FF2B5EF4-FFF2-40B4-BE49-F238E27FC236}">
                  <a16:creationId xmlns:a16="http://schemas.microsoft.com/office/drawing/2014/main" id="{70C8A694-1588-E34C-A9C3-87C200F7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57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</a:rPr>
                <a:t>1110</a:t>
              </a:r>
            </a:p>
          </p:txBody>
        </p:sp>
        <p:grpSp>
          <p:nvGrpSpPr>
            <p:cNvPr id="61481" name="Group 61">
              <a:extLst>
                <a:ext uri="{FF2B5EF4-FFF2-40B4-BE49-F238E27FC236}">
                  <a16:creationId xmlns:a16="http://schemas.microsoft.com/office/drawing/2014/main" id="{129E2703-E305-0B43-B429-B2C4FA5EB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064"/>
              <a:ext cx="2224" cy="192"/>
              <a:chOff x="2596" y="1797"/>
              <a:chExt cx="2224" cy="192"/>
            </a:xfrm>
          </p:grpSpPr>
          <p:sp>
            <p:nvSpPr>
              <p:cNvPr id="61497" name="Rectangle 62">
                <a:extLst>
                  <a:ext uri="{FF2B5EF4-FFF2-40B4-BE49-F238E27FC236}">
                    <a16:creationId xmlns:a16="http://schemas.microsoft.com/office/drawing/2014/main" id="{40934A8C-4310-4E49-B85A-6EDA4A025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8" name="Rectangle 63">
                <a:extLst>
                  <a:ext uri="{FF2B5EF4-FFF2-40B4-BE49-F238E27FC236}">
                    <a16:creationId xmlns:a16="http://schemas.microsoft.com/office/drawing/2014/main" id="{95EDBD28-D0E8-3B4F-98B2-7D8166C6E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9" name="Rectangle 64">
                <a:extLst>
                  <a:ext uri="{FF2B5EF4-FFF2-40B4-BE49-F238E27FC236}">
                    <a16:creationId xmlns:a16="http://schemas.microsoft.com/office/drawing/2014/main" id="{68487D2F-CD49-604F-88A6-4943408A5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0" name="Rectangle 65">
                <a:extLst>
                  <a:ext uri="{FF2B5EF4-FFF2-40B4-BE49-F238E27FC236}">
                    <a16:creationId xmlns:a16="http://schemas.microsoft.com/office/drawing/2014/main" id="{6F249632-DF1F-0B4D-8AB2-DC32B2BB4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1" name="Rectangle 66">
                <a:extLst>
                  <a:ext uri="{FF2B5EF4-FFF2-40B4-BE49-F238E27FC236}">
                    <a16:creationId xmlns:a16="http://schemas.microsoft.com/office/drawing/2014/main" id="{2789B0F3-A5D2-3348-A95C-12AD4A8D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61502" name="Rectangle 67">
                <a:extLst>
                  <a:ext uri="{FF2B5EF4-FFF2-40B4-BE49-F238E27FC236}">
                    <a16:creationId xmlns:a16="http://schemas.microsoft.com/office/drawing/2014/main" id="{9AE6934F-0109-8643-88C3-2D9498BB2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3" name="Rectangle 68">
                <a:extLst>
                  <a:ext uri="{FF2B5EF4-FFF2-40B4-BE49-F238E27FC236}">
                    <a16:creationId xmlns:a16="http://schemas.microsoft.com/office/drawing/2014/main" id="{42A0F2FA-661C-CA4B-B174-F8351CF3E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504" name="Rectangle 69">
                <a:extLst>
                  <a:ext uri="{FF2B5EF4-FFF2-40B4-BE49-F238E27FC236}">
                    <a16:creationId xmlns:a16="http://schemas.microsoft.com/office/drawing/2014/main" id="{E7B7469F-0E2B-9C40-847A-51D059CF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</p:grpSp>
        <p:grpSp>
          <p:nvGrpSpPr>
            <p:cNvPr id="61482" name="Group 70">
              <a:extLst>
                <a:ext uri="{FF2B5EF4-FFF2-40B4-BE49-F238E27FC236}">
                  <a16:creationId xmlns:a16="http://schemas.microsoft.com/office/drawing/2014/main" id="{1C294F3E-E30D-E647-A38C-4189CB561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592"/>
              <a:ext cx="2224" cy="192"/>
              <a:chOff x="2596" y="1797"/>
              <a:chExt cx="2224" cy="192"/>
            </a:xfrm>
          </p:grpSpPr>
          <p:sp>
            <p:nvSpPr>
              <p:cNvPr id="61489" name="Rectangle 71">
                <a:extLst>
                  <a:ext uri="{FF2B5EF4-FFF2-40B4-BE49-F238E27FC236}">
                    <a16:creationId xmlns:a16="http://schemas.microsoft.com/office/drawing/2014/main" id="{EA5493D8-10AB-194C-BED9-EFF8BF800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0" name="Rectangle 72">
                <a:extLst>
                  <a:ext uri="{FF2B5EF4-FFF2-40B4-BE49-F238E27FC236}">
                    <a16:creationId xmlns:a16="http://schemas.microsoft.com/office/drawing/2014/main" id="{390E5B6C-4F42-514D-B1DA-5B759CC6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1" name="Rectangle 73">
                <a:extLst>
                  <a:ext uri="{FF2B5EF4-FFF2-40B4-BE49-F238E27FC236}">
                    <a16:creationId xmlns:a16="http://schemas.microsoft.com/office/drawing/2014/main" id="{21001AB7-2688-D143-A238-77A0436F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2" name="Rectangle 74">
                <a:extLst>
                  <a:ext uri="{FF2B5EF4-FFF2-40B4-BE49-F238E27FC236}">
                    <a16:creationId xmlns:a16="http://schemas.microsoft.com/office/drawing/2014/main" id="{D424EF8E-FBBF-F948-9D30-C47D1522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3" name="Rectangle 75">
                <a:extLst>
                  <a:ext uri="{FF2B5EF4-FFF2-40B4-BE49-F238E27FC236}">
                    <a16:creationId xmlns:a16="http://schemas.microsoft.com/office/drawing/2014/main" id="{808BCBB2-7015-CE41-B750-9E3F9238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 baseline="-25000">
                  <a:latin typeface="Helvetica" pitchFamily="2" charset="0"/>
                </a:endParaRPr>
              </a:p>
            </p:txBody>
          </p:sp>
          <p:sp>
            <p:nvSpPr>
              <p:cNvPr id="61494" name="Rectangle 76">
                <a:extLst>
                  <a:ext uri="{FF2B5EF4-FFF2-40B4-BE49-F238E27FC236}">
                    <a16:creationId xmlns:a16="http://schemas.microsoft.com/office/drawing/2014/main" id="{A45B24A5-40BF-A94D-8739-17050B12E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5" name="Rectangle 77">
                <a:extLst>
                  <a:ext uri="{FF2B5EF4-FFF2-40B4-BE49-F238E27FC236}">
                    <a16:creationId xmlns:a16="http://schemas.microsoft.com/office/drawing/2014/main" id="{5163D535-482D-6849-9A86-BDCFE743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  <p:sp>
            <p:nvSpPr>
              <p:cNvPr id="61496" name="Rectangle 78">
                <a:extLst>
                  <a:ext uri="{FF2B5EF4-FFF2-40B4-BE49-F238E27FC236}">
                    <a16:creationId xmlns:a16="http://schemas.microsoft.com/office/drawing/2014/main" id="{6F7D281D-1E75-C044-BB2A-FD5C9D072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Helvetica" pitchFamily="2" charset="0"/>
                </a:endParaRPr>
              </a:p>
            </p:txBody>
          </p:sp>
        </p:grpSp>
        <p:sp>
          <p:nvSpPr>
            <p:cNvPr id="61483" name="Line 79">
              <a:extLst>
                <a:ext uri="{FF2B5EF4-FFF2-40B4-BE49-F238E27FC236}">
                  <a16:creationId xmlns:a16="http://schemas.microsoft.com/office/drawing/2014/main" id="{B229BA99-4F99-4449-95DB-A1FFF941A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4" name="Line 80">
              <a:extLst>
                <a:ext uri="{FF2B5EF4-FFF2-40B4-BE49-F238E27FC236}">
                  <a16:creationId xmlns:a16="http://schemas.microsoft.com/office/drawing/2014/main" id="{158024FB-F300-D14E-B600-63A8AAAE1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05"/>
              <a:ext cx="0" cy="5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5" name="Line 81">
              <a:extLst>
                <a:ext uri="{FF2B5EF4-FFF2-40B4-BE49-F238E27FC236}">
                  <a16:creationId xmlns:a16="http://schemas.microsoft.com/office/drawing/2014/main" id="{0F72CC53-14DD-7A40-BC63-93F0609C5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6" name="Line 82">
              <a:extLst>
                <a:ext uri="{FF2B5EF4-FFF2-40B4-BE49-F238E27FC236}">
                  <a16:creationId xmlns:a16="http://schemas.microsoft.com/office/drawing/2014/main" id="{1DD3EC93-C14A-CA4C-9F1C-37BB71C59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7" name="Line 83">
              <a:extLst>
                <a:ext uri="{FF2B5EF4-FFF2-40B4-BE49-F238E27FC236}">
                  <a16:creationId xmlns:a16="http://schemas.microsoft.com/office/drawing/2014/main" id="{FFCDF3A2-D5C0-5049-BF33-76D82D6C4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987"/>
              <a:ext cx="7" cy="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88" name="Line 86">
              <a:extLst>
                <a:ext uri="{FF2B5EF4-FFF2-40B4-BE49-F238E27FC236}">
                  <a16:creationId xmlns:a16="http://schemas.microsoft.com/office/drawing/2014/main" id="{86866B47-B2A3-C24B-9939-EB8C9BC43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467"/>
              <a:ext cx="0" cy="5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96A6DE0-C496-3B45-9125-53533E9F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145F4-0250-9044-9188-D83A94C42D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2D87BD6-AAD5-844C-9E00-083D12CA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A2A9AC2-F886-654C-BBB0-44CCA5456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343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float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dotprod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(float x[8], float y[8])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float sum = 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for (i = 0; i &lt; 8;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	sum += x[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* 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81D055B5-EEA6-F345-A701-203E0B0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97AAE-83D3-194B-AA52-B4DA8BFAF9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9A1D279-339B-8E4B-82A2-C2C10B61A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Writes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0AB5E72-3272-B84F-A85A-33AE289FE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Write hits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through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Cache updates its copy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Immediately writes the corresponding cache block to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back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Defers the memory update if possible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Writing the updated block to memory only when it is evicted from the cache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Maintains a dirty bit for each cache 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FADF5C74-1388-E440-B7F0-03524B65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5A2A03-293D-C344-83DE-45086E01F5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25FF769-00CC-624D-B6FD-8E1D5204F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Writes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F869C8-AE63-8E4A-B225-C12A13F5E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Write misses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Write-allocate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Loads the corresponding memory block into the cache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Then updates the cache block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No-write-allocate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Bypasses the cache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Writes the word directly to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Combination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through, no-write-allocate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back, write-allocate (modern implementation)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12AC9100-D18E-C843-B89A-B0409E96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960FF-3DE1-B544-B857-F006155ADEC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35CEF22-9D25-2D47-8BC1-88423DFEB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caches</a:t>
            </a: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7FC7C402-91F4-DB41-8AC4-22ED0609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382000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2">
            <a:extLst>
              <a:ext uri="{FF2B5EF4-FFF2-40B4-BE49-F238E27FC236}">
                <a16:creationId xmlns:a16="http://schemas.microsoft.com/office/drawing/2014/main" id="{C611E82D-9AC6-5349-A261-DF30DA09D65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95250"/>
            <a:ext cx="2857500" cy="1733550"/>
            <a:chOff x="2971800" y="95071"/>
            <a:chExt cx="2856987" cy="1733729"/>
          </a:xfrm>
        </p:grpSpPr>
        <p:sp>
          <p:nvSpPr>
            <p:cNvPr id="65550" name="TextBox 33">
              <a:extLst>
                <a:ext uri="{FF2B5EF4-FFF2-40B4-BE49-F238E27FC236}">
                  <a16:creationId xmlns:a16="http://schemas.microsoft.com/office/drawing/2014/main" id="{82E1B724-FA13-E64D-AD60-5C60392C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95071"/>
              <a:ext cx="2704587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L1 d-cache, i-cache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32k 8-way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Access: 4 cycles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5551" name="直接箭头连接符 35">
              <a:extLst>
                <a:ext uri="{FF2B5EF4-FFF2-40B4-BE49-F238E27FC236}">
                  <a16:creationId xmlns:a16="http://schemas.microsoft.com/office/drawing/2014/main" id="{5AFA7F1A-4AE8-4140-B7E3-36173ECE9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71800" y="137160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2" name="直接箭头连接符 37">
              <a:extLst>
                <a:ext uri="{FF2B5EF4-FFF2-40B4-BE49-F238E27FC236}">
                  <a16:creationId xmlns:a16="http://schemas.microsoft.com/office/drawing/2014/main" id="{F82EA946-113D-3F4B-A1C7-FC66157D33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53000" y="1295400"/>
              <a:ext cx="685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43">
            <a:extLst>
              <a:ext uri="{FF2B5EF4-FFF2-40B4-BE49-F238E27FC236}">
                <a16:creationId xmlns:a16="http://schemas.microsoft.com/office/drawing/2014/main" id="{6095F594-01AB-CE4F-B1B8-88704ABCD9E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95450"/>
            <a:ext cx="2743200" cy="1733550"/>
            <a:chOff x="2895600" y="95071"/>
            <a:chExt cx="2743200" cy="1733729"/>
          </a:xfrm>
        </p:grpSpPr>
        <p:sp>
          <p:nvSpPr>
            <p:cNvPr id="65547" name="TextBox 44">
              <a:extLst>
                <a:ext uri="{FF2B5EF4-FFF2-40B4-BE49-F238E27FC236}">
                  <a16:creationId xmlns:a16="http://schemas.microsoft.com/office/drawing/2014/main" id="{151540DA-1933-4245-8FA7-856E283D9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95071"/>
              <a:ext cx="2380780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L2 unified-cache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256k 8-way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Access: 10 cycles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5548" name="直接箭头连接符 45">
              <a:extLst>
                <a:ext uri="{FF2B5EF4-FFF2-40B4-BE49-F238E27FC236}">
                  <a16:creationId xmlns:a16="http://schemas.microsoft.com/office/drawing/2014/main" id="{FBBA4F59-3F36-884D-90AD-D535526E49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95600" y="1371600"/>
              <a:ext cx="685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9" name="直接箭头连接符 46">
              <a:extLst>
                <a:ext uri="{FF2B5EF4-FFF2-40B4-BE49-F238E27FC236}">
                  <a16:creationId xmlns:a16="http://schemas.microsoft.com/office/drawing/2014/main" id="{AD7393ED-4664-F34B-A556-8E1C0935F2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53000" y="1295400"/>
              <a:ext cx="6858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48">
            <a:extLst>
              <a:ext uri="{FF2B5EF4-FFF2-40B4-BE49-F238E27FC236}">
                <a16:creationId xmlns:a16="http://schemas.microsoft.com/office/drawing/2014/main" id="{EC22D835-33FE-2346-8101-67322806F66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3676650" cy="1657350"/>
            <a:chOff x="4572000" y="2667000"/>
            <a:chExt cx="3676370" cy="1657659"/>
          </a:xfrm>
        </p:grpSpPr>
        <p:sp>
          <p:nvSpPr>
            <p:cNvPr id="65545" name="TextBox 49">
              <a:extLst>
                <a:ext uri="{FF2B5EF4-FFF2-40B4-BE49-F238E27FC236}">
                  <a16:creationId xmlns:a16="http://schemas.microsoft.com/office/drawing/2014/main" id="{36929532-63FA-AB40-885E-FD2477C51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620" y="3124200"/>
              <a:ext cx="2856750" cy="1200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L3 unified-cache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8M 16-way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Access: 40~75 cycles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5546" name="直接箭头连接符 51">
              <a:extLst>
                <a:ext uri="{FF2B5EF4-FFF2-40B4-BE49-F238E27FC236}">
                  <a16:creationId xmlns:a16="http://schemas.microsoft.com/office/drawing/2014/main" id="{87DC594B-B78F-4240-A679-4C025A4EBF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72000" y="2667000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479D57E-C444-084D-96CB-E79DEFCA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352800"/>
            <a:ext cx="2930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Block 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64 bytes for all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80D2DAE9-49EB-3D4F-972A-B3E51068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CF848-4C00-8B4E-8CE3-56E5BCE092A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806F17B-FD54-D148-967E-29DABCAF6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performance metrics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7130E6B-F614-EF43-8B57-DE0DC3EF4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Miss Rate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fraction of memory references not found in cache (misses/references)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 numbers: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3-10% for L1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Can be quite small (&lt;1%) for L2, depending on size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Hit Rate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fraction of memory references found in cache (1 - </a:t>
            </a:r>
            <a:r>
              <a:rPr lang="en-US" altLang="zh-CN" i="1">
                <a:ea typeface="宋体" panose="02010600030101010101" pitchFamily="2" charset="-122"/>
              </a:rPr>
              <a:t>miss rate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EBCDC56D-DF99-F248-AED0-E53FA66E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337D4-0A1A-F145-8768-BD16DCF2A3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3D82B6F-46DC-1242-AD70-DD82EC3AC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performance metrics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1218817-97DE-4040-8144-639106650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Hit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time to deliver a line in the cache to the processor (includes time to determine whether the line is in the cache)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 numbers: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4 clock cycles for L1 in core i7</a:t>
            </a:r>
          </a:p>
          <a:p>
            <a:pPr lvl="2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11 clock cycles for L2 in core i7</a:t>
            </a:r>
          </a:p>
          <a:p>
            <a:r>
              <a:rPr lang="en-US" altLang="zh-CN">
                <a:ea typeface="宋体" panose="02010600030101010101" pitchFamily="2" charset="-122"/>
              </a:rPr>
              <a:t>Miss Penalty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time required because of a miss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Typically 50-200 cycles for main memory (Trend: increasing!)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787F3652-29B7-804C-BF77-6EEF981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9EBD83-2741-3644-BEF0-CFF2D548A7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67A1053-42A1-624B-9183-FD3CAF170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Hit Rate Mean?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37BEA04-C21F-C44A-9101-7452F085E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Consider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Time: 2 cycles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Miss Penalty: 200 cycles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Average access time: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99%:  2*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0.99 </a:t>
            </a:r>
            <a:r>
              <a:rPr lang="en-US" altLang="zh-CN" dirty="0">
                <a:ea typeface="宋体" panose="02010600030101010101" pitchFamily="2" charset="-122"/>
              </a:rPr>
              <a:t>+ 200*0.01 =  4 cycles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97%:  2*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0.97</a:t>
            </a:r>
            <a:r>
              <a:rPr lang="en-US" altLang="zh-CN" dirty="0">
                <a:ea typeface="宋体" panose="02010600030101010101" pitchFamily="2" charset="-122"/>
              </a:rPr>
              <a:t> + 200*0.03 = 8 cycles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why “miss rate” is used instead of “hit rate”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66BA2600-64F7-4244-8CFB-1AFAB27D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4C312-6189-6342-B019-60F9DA6823E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0B26818-0782-6F48-85E8-139E8E905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Cache performance metrics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6944B47-614F-A948-BC9B-4F8D59E37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Cache size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Hit rate vs. hit time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Block size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Spatial locality vs. temporal locality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Associativity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Thrashing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Cost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Speed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Miss penalty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Write strategy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Simple, read misses, fewer transfer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D67BAFA6-EFC2-D945-8037-BB819E02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E2758-2FE7-9C45-AF19-EC21F55D1F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66864-734B-5B41-87D7-9D8A5D22C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A555F59-66DD-2B41-AA12-A62649ABC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Principles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Programs with better locality will tend to have lower miss rates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Programs with lower miss rates will tend to run faster than programs with higher miss rates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CB02180C-53AC-FE42-99F4-5BB1989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D0128-C1E2-DF47-AB38-E78C0A7CA78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AADBDF0-2529-784A-A614-F426FF639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95BBC8C-45C3-A646-8871-84A32E145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Basic approach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Make the common case go fast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Programs often spend most of their time in a few core functions.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These functions often spend most of their time in a few loops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Minimize the number of cache misses in each inner loop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2B8187E8-F1F5-4547-AF17-F5CEF3B2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B2CED-00B6-2D4F-9319-C691E240D4C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E49E1E6-451E-1840-8F71-F9F13080E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grpSp>
        <p:nvGrpSpPr>
          <p:cNvPr id="74756" name="Group 3">
            <a:extLst>
              <a:ext uri="{FF2B5EF4-FFF2-40B4-BE49-F238E27FC236}">
                <a16:creationId xmlns:a16="http://schemas.microsoft.com/office/drawing/2014/main" id="{64B2DC2A-D7D6-9141-B328-5A71AA3DC74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8839200" cy="4489450"/>
            <a:chOff x="96" y="1008"/>
            <a:chExt cx="5568" cy="2828"/>
          </a:xfrm>
        </p:grpSpPr>
        <p:sp>
          <p:nvSpPr>
            <p:cNvPr id="74757" name="Rectangle 4">
              <a:extLst>
                <a:ext uri="{FF2B5EF4-FFF2-40B4-BE49-F238E27FC236}">
                  <a16:creationId xmlns:a16="http://schemas.microsoft.com/office/drawing/2014/main" id="{A7B45134-981C-FB48-9E56-5FA1D4384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8[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58" name="Rectangle 5">
              <a:extLst>
                <a:ext uri="{FF2B5EF4-FFF2-40B4-BE49-F238E27FC236}">
                  <a16:creationId xmlns:a16="http://schemas.microsoft.com/office/drawing/2014/main" id="{1790354E-851E-C443-829C-8C246742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398"/>
              <a:ext cx="5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7[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59" name="Rectangle 6">
              <a:extLst>
                <a:ext uri="{FF2B5EF4-FFF2-40B4-BE49-F238E27FC236}">
                  <a16:creationId xmlns:a16="http://schemas.microsoft.com/office/drawing/2014/main" id="{18F7B6F2-4068-3849-8EDC-C44D1E89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6[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0" name="Rectangle 7">
              <a:extLst>
                <a:ext uri="{FF2B5EF4-FFF2-40B4-BE49-F238E27FC236}">
                  <a16:creationId xmlns:a16="http://schemas.microsoft.com/office/drawing/2014/main" id="{67CFE6D7-6526-8C41-9674-218BCF67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5[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74761" name="Rectangle 8">
              <a:extLst>
                <a:ext uri="{FF2B5EF4-FFF2-40B4-BE49-F238E27FC236}">
                  <a16:creationId xmlns:a16="http://schemas.microsoft.com/office/drawing/2014/main" id="{68982EE3-BFC4-6D44-83FF-D097C5066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398"/>
              <a:ext cx="5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4[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2" name="Rectangle 9">
              <a:extLst>
                <a:ext uri="{FF2B5EF4-FFF2-40B4-BE49-F238E27FC236}">
                  <a16:creationId xmlns:a16="http://schemas.microsoft.com/office/drawing/2014/main" id="{F45A5956-55AF-3247-99A7-56C0BCA6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3[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3" name="Rectangle 10">
              <a:extLst>
                <a:ext uri="{FF2B5EF4-FFF2-40B4-BE49-F238E27FC236}">
                  <a16:creationId xmlns:a16="http://schemas.microsoft.com/office/drawing/2014/main" id="{2271AC87-FF6F-944A-85CB-B275AD38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398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2[</a:t>
              </a:r>
              <a:r>
                <a:rPr lang="en-US" altLang="zh-CN" sz="1800">
                  <a:latin typeface="Times New Roman" panose="02020603050405020304" pitchFamily="18" charset="0"/>
                </a:rPr>
                <a:t>h]</a:t>
              </a:r>
            </a:p>
          </p:txBody>
        </p:sp>
        <p:sp>
          <p:nvSpPr>
            <p:cNvPr id="74764" name="Rectangle 11">
              <a:extLst>
                <a:ext uri="{FF2B5EF4-FFF2-40B4-BE49-F238E27FC236}">
                  <a16:creationId xmlns:a16="http://schemas.microsoft.com/office/drawing/2014/main" id="{8B151CB4-6ED4-3F48-8462-464DC058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398"/>
              <a:ext cx="5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1[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74765" name="Rectangle 12">
              <a:extLst>
                <a:ext uri="{FF2B5EF4-FFF2-40B4-BE49-F238E27FC236}">
                  <a16:creationId xmlns:a16="http://schemas.microsoft.com/office/drawing/2014/main" id="{0C69088B-52DC-8844-8CC9-DC2C03C4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398"/>
              <a:ext cx="104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Access order,</a:t>
              </a:r>
            </a:p>
            <a:p>
              <a:pPr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[h]it or [m]iss</a:t>
              </a:r>
            </a:p>
          </p:txBody>
        </p:sp>
        <p:sp>
          <p:nvSpPr>
            <p:cNvPr id="74766" name="Rectangle 13">
              <a:extLst>
                <a:ext uri="{FF2B5EF4-FFF2-40B4-BE49-F238E27FC236}">
                  <a16:creationId xmlns:a16="http://schemas.microsoft.com/office/drawing/2014/main" id="{0A218E53-5374-CD4C-BD2F-4DC0AA2B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7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67" name="Rectangle 14">
              <a:extLst>
                <a:ext uri="{FF2B5EF4-FFF2-40B4-BE49-F238E27FC236}">
                  <a16:creationId xmlns:a16="http://schemas.microsoft.com/office/drawing/2014/main" id="{1050688C-B868-1645-8DFB-1C867633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168"/>
              <a:ext cx="5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6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68" name="Rectangle 15">
              <a:extLst>
                <a:ext uri="{FF2B5EF4-FFF2-40B4-BE49-F238E27FC236}">
                  <a16:creationId xmlns:a16="http://schemas.microsoft.com/office/drawing/2014/main" id="{9C0F4689-2B8D-2A45-AA20-FFC465DD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69" name="Rectangle 16">
              <a:extLst>
                <a:ext uri="{FF2B5EF4-FFF2-40B4-BE49-F238E27FC236}">
                  <a16:creationId xmlns:a16="http://schemas.microsoft.com/office/drawing/2014/main" id="{5D601746-D29F-7F4B-AA63-E9F6C624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0" name="Rectangle 17">
              <a:extLst>
                <a:ext uri="{FF2B5EF4-FFF2-40B4-BE49-F238E27FC236}">
                  <a16:creationId xmlns:a16="http://schemas.microsoft.com/office/drawing/2014/main" id="{C896B9B2-B72A-1B49-B62B-E36092B1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168"/>
              <a:ext cx="5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1" name="Rectangle 18">
              <a:extLst>
                <a:ext uri="{FF2B5EF4-FFF2-40B4-BE49-F238E27FC236}">
                  <a16:creationId xmlns:a16="http://schemas.microsoft.com/office/drawing/2014/main" id="{785A48E8-CE6A-1445-9404-0B35733F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74772" name="Rectangle 19">
              <a:extLst>
                <a:ext uri="{FF2B5EF4-FFF2-40B4-BE49-F238E27FC236}">
                  <a16:creationId xmlns:a16="http://schemas.microsoft.com/office/drawing/2014/main" id="{9933BE69-AE94-3C4C-90FB-A22A15EB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168"/>
              <a:ext cx="5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</a:t>
              </a:r>
              <a:r>
                <a:rPr lang="zh-CN" altLang="en-US" sz="1800">
                  <a:latin typeface="Times New Roman" panose="02020603050405020304" pitchFamily="18" charset="0"/>
                </a:rPr>
                <a:t> 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3" name="Rectangle 20">
              <a:extLst>
                <a:ext uri="{FF2B5EF4-FFF2-40B4-BE49-F238E27FC236}">
                  <a16:creationId xmlns:a16="http://schemas.microsoft.com/office/drawing/2014/main" id="{628E1B0F-F04F-A042-84DB-4223BD5B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168"/>
              <a:ext cx="5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i=0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4774" name="Rectangle 21">
              <a:extLst>
                <a:ext uri="{FF2B5EF4-FFF2-40B4-BE49-F238E27FC236}">
                  <a16:creationId xmlns:a16="http://schemas.microsoft.com/office/drawing/2014/main" id="{4CF7A43A-0234-5040-8D4F-BB3ECCE0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168"/>
              <a:ext cx="10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v[i]</a:t>
              </a:r>
            </a:p>
          </p:txBody>
        </p:sp>
        <p:sp>
          <p:nvSpPr>
            <p:cNvPr id="74775" name="Line 22">
              <a:extLst>
                <a:ext uri="{FF2B5EF4-FFF2-40B4-BE49-F238E27FC236}">
                  <a16:creationId xmlns:a16="http://schemas.microsoft.com/office/drawing/2014/main" id="{55242E44-971F-094E-BF0A-A48B41807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398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6" name="Line 23">
              <a:extLst>
                <a:ext uri="{FF2B5EF4-FFF2-40B4-BE49-F238E27FC236}">
                  <a16:creationId xmlns:a16="http://schemas.microsoft.com/office/drawing/2014/main" id="{2F692393-924E-DC4C-939E-AAE2CAC48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836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7" name="Line 24">
              <a:extLst>
                <a:ext uri="{FF2B5EF4-FFF2-40B4-BE49-F238E27FC236}">
                  <a16:creationId xmlns:a16="http://schemas.microsoft.com/office/drawing/2014/main" id="{16C2E178-FFCD-2045-A14A-F4CB1B05D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0" cy="6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8" name="Line 25">
              <a:extLst>
                <a:ext uri="{FF2B5EF4-FFF2-40B4-BE49-F238E27FC236}">
                  <a16:creationId xmlns:a16="http://schemas.microsoft.com/office/drawing/2014/main" id="{71F8C681-0D76-D749-8593-54D6F9D8D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79" name="Line 26">
              <a:extLst>
                <a:ext uri="{FF2B5EF4-FFF2-40B4-BE49-F238E27FC236}">
                  <a16:creationId xmlns:a16="http://schemas.microsoft.com/office/drawing/2014/main" id="{1BE6E7B5-A78A-1343-997D-E9305988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0" name="Line 27">
              <a:extLst>
                <a:ext uri="{FF2B5EF4-FFF2-40B4-BE49-F238E27FC236}">
                  <a16:creationId xmlns:a16="http://schemas.microsoft.com/office/drawing/2014/main" id="{275B4FBB-0E73-1D4E-AA00-49E2F28AA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1" name="Line 28">
              <a:extLst>
                <a:ext uri="{FF2B5EF4-FFF2-40B4-BE49-F238E27FC236}">
                  <a16:creationId xmlns:a16="http://schemas.microsoft.com/office/drawing/2014/main" id="{B90D0F59-15F6-3E44-908D-8E53C6372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2" name="Line 29">
              <a:extLst>
                <a:ext uri="{FF2B5EF4-FFF2-40B4-BE49-F238E27FC236}">
                  <a16:creationId xmlns:a16="http://schemas.microsoft.com/office/drawing/2014/main" id="{DE8DE904-BD43-5C44-9976-D8B141F07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3" name="Line 30">
              <a:extLst>
                <a:ext uri="{FF2B5EF4-FFF2-40B4-BE49-F238E27FC236}">
                  <a16:creationId xmlns:a16="http://schemas.microsoft.com/office/drawing/2014/main" id="{F66D3EC0-195B-094F-BA43-19628E30D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4" name="Line 31">
              <a:extLst>
                <a:ext uri="{FF2B5EF4-FFF2-40B4-BE49-F238E27FC236}">
                  <a16:creationId xmlns:a16="http://schemas.microsoft.com/office/drawing/2014/main" id="{AB171932-7AE3-294A-81BD-130762402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5" name="Line 32">
              <a:extLst>
                <a:ext uri="{FF2B5EF4-FFF2-40B4-BE49-F238E27FC236}">
                  <a16:creationId xmlns:a16="http://schemas.microsoft.com/office/drawing/2014/main" id="{570D2EB4-1399-954F-9975-70D5CF6E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168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6" name="Line 33">
              <a:extLst>
                <a:ext uri="{FF2B5EF4-FFF2-40B4-BE49-F238E27FC236}">
                  <a16:creationId xmlns:a16="http://schemas.microsoft.com/office/drawing/2014/main" id="{F5A43FF6-07A2-4445-AFD1-771A1837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3168"/>
              <a:ext cx="0" cy="6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7" name="Line 34">
              <a:extLst>
                <a:ext uri="{FF2B5EF4-FFF2-40B4-BE49-F238E27FC236}">
                  <a16:creationId xmlns:a16="http://schemas.microsoft.com/office/drawing/2014/main" id="{9C45FE16-3F23-BA4B-AF2A-D8B31A7F8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168"/>
              <a:ext cx="5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8" name="Line 35">
              <a:extLst>
                <a:ext uri="{FF2B5EF4-FFF2-40B4-BE49-F238E27FC236}">
                  <a16:creationId xmlns:a16="http://schemas.microsoft.com/office/drawing/2014/main" id="{9FF9AB10-D758-8C47-BA94-57BB87D1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27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9" name="Line 36">
              <a:extLst>
                <a:ext uri="{FF2B5EF4-FFF2-40B4-BE49-F238E27FC236}">
                  <a16:creationId xmlns:a16="http://schemas.microsoft.com/office/drawing/2014/main" id="{52E217A7-212C-544F-8A95-B1B3CB243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168"/>
              <a:ext cx="2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0" name="Text Box 37">
              <a:extLst>
                <a:ext uri="{FF2B5EF4-FFF2-40B4-BE49-F238E27FC236}">
                  <a16:creationId xmlns:a16="http://schemas.microsoft.com/office/drawing/2014/main" id="{FA86F80C-A8CB-2540-AD4C-248E0230F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76"/>
              <a:ext cx="2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Temporal locality,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These variables are usually put in registers</a:t>
              </a:r>
            </a:p>
          </p:txBody>
        </p:sp>
        <p:sp>
          <p:nvSpPr>
            <p:cNvPr id="74791" name="Line 38">
              <a:extLst>
                <a:ext uri="{FF2B5EF4-FFF2-40B4-BE49-F238E27FC236}">
                  <a16:creationId xmlns:a16="http://schemas.microsoft.com/office/drawing/2014/main" id="{5B7DA75D-34BE-094B-A421-F961A469C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440"/>
              <a:ext cx="12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2" name="Text Box 39">
              <a:extLst>
                <a:ext uri="{FF2B5EF4-FFF2-40B4-BE49-F238E27FC236}">
                  <a16:creationId xmlns:a16="http://schemas.microsoft.com/office/drawing/2014/main" id="{6145FCD8-A6E0-EE46-9556-52B5B2648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008"/>
              <a:ext cx="216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(pp. 634)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int sumvec(int v[N])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	int i, sum = 0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	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	for (i = 0 ; i &lt; N ; i++)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		sum += v[i]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	return sum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}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709FD5D4-0D35-2D46-9E24-1267C18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A2E1E-9E4A-0A4A-896F-E9F825AB202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C40BCDD-6F4B-424C-BA0F-F2C3B1A24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3F71BFE-D42D-1140-80D6-ABEC94177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34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Assumption for x and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x is loaded into the 32 bytes of contiguous memory starting at address 0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y starts immediately after x at address 32</a:t>
            </a:r>
          </a:p>
          <a:p>
            <a:pPr>
              <a:defRPr/>
            </a:pPr>
            <a:r>
              <a:rPr lang="en-US" altLang="zh-CN" dirty="0"/>
              <a:t>Assumption for the cache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 block is 16 bytes 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big enough to hold four floats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cache consists of two sets</a:t>
            </a:r>
          </a:p>
          <a:p>
            <a:pPr lvl="2">
              <a:defRPr/>
            </a:pPr>
            <a:r>
              <a:rPr lang="en-US" altLang="zh-CN" sz="2400" dirty="0">
                <a:ea typeface="+mn-ea"/>
                <a:cs typeface="+mn-cs"/>
              </a:rPr>
              <a:t>A total cache size of 32 bytes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78D8BC1F-9B19-824E-A4FD-C3C0CDF4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9E172-F38D-8446-9189-262D60EF73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2D6BAE6-BC79-C24F-ACB9-60A4BD6ED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2B99BF5-BB37-5243-8B9C-49D5CD3C8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Temporal locality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Repeated references to local variables are good because the compiler can cache them in the register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1292539C-8871-844A-B1DB-CDFD1A2D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2512E-EDAC-7D4D-AEF1-96FE087A8E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4681A95-E91D-7B4E-A19F-0DD838620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766B788-96B6-F845-B35B-3E38FF6B7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Spatial locality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Stride-1 references patterns are good because caches at all levels of the memory  hierarchy store data as contiguous blocks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Spatial locality is especially important in programs that operate on multidimensional arrays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FC9107A1-400B-CB43-93DA-3E5BEAA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1CA9A-D338-D341-9BF2-A2B32F621AC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E4A01D9-6EEF-9749-A26C-223A8C098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EE013E5-A4FB-F548-9E4F-FF3A06867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 (pp. 635, M=4, N=8)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int sumarrayrows(int a[M][N])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int i, j, sum 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for (i = 0 ; i &lt; M 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	for ( j = 0 ; j &lt; N ; j++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		sum += a[i][j]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FF14CDAC-C7FC-C145-91C4-E100CF6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57F85-E118-A24F-BF24-4DA7511A7E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C6B0F9C-5E8A-0F45-A389-696E4FE0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graphicFrame>
        <p:nvGraphicFramePr>
          <p:cNvPr id="1167363" name="Group 3">
            <a:extLst>
              <a:ext uri="{FF2B5EF4-FFF2-40B4-BE49-F238E27FC236}">
                <a16:creationId xmlns:a16="http://schemas.microsoft.com/office/drawing/2014/main" id="{196CD2C4-B9FE-9042-A9AE-3A087FA05B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813" y="1600200"/>
          <a:ext cx="8637587" cy="2230438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1462497008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4231533414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779202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948819594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00227693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529645882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196631988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8184584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976937078"/>
                    </a:ext>
                  </a:extLst>
                </a:gridCol>
              </a:tblGrid>
              <a:tr h="45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a[i][j]</a:t>
                      </a:r>
                    </a:p>
                  </a:txBody>
                  <a:tcPr marL="91447" marR="91447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j=0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62215"/>
                  </a:ext>
                </a:extLst>
              </a:tr>
              <a:tr h="1773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i=3</a:t>
                      </a:r>
                    </a:p>
                  </a:txBody>
                  <a:tcPr marL="91447" marR="91447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25[m]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31[h]</a:t>
                      </a: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24[h]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32[h]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74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537B0C94-7BEA-2D4D-AABD-61513EC7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DEB45-18D7-8B40-8695-48B80F56C8D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BAFFC5C-E3DE-3147-BC86-88980D1C0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E9B38A8-D193-A642-A004-53272B175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 (pp. 636, M=4, N=8)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int sumarraycols(int a[M][N])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int i, j, sum 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for ( j = 0 ; j &lt; N ; j++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	for ( i = 0 ; i &lt; M ; i++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		sum += a[i][j]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return sum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900B16C6-4D8C-B747-94A5-3B435B82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EE7A4-8586-B64A-B9B5-4B57D002D7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C716152-1C6F-7840-BB87-017112E86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cache-friendly code</a:t>
            </a:r>
          </a:p>
        </p:txBody>
      </p:sp>
      <p:graphicFrame>
        <p:nvGraphicFramePr>
          <p:cNvPr id="1171459" name="Group 3">
            <a:extLst>
              <a:ext uri="{FF2B5EF4-FFF2-40B4-BE49-F238E27FC236}">
                <a16:creationId xmlns:a16="http://schemas.microsoft.com/office/drawing/2014/main" id="{1B2666FE-1933-3443-A949-8233049DA5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812213" cy="2230438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1307410045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393571906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53989325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149722282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595124085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686952663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375229758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628542028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175636858"/>
                    </a:ext>
                  </a:extLst>
                </a:gridCol>
              </a:tblGrid>
              <a:tr h="45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a[i][j]</a:t>
                      </a:r>
                    </a:p>
                  </a:txBody>
                  <a:tcPr marL="91433" marR="91433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j=0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997268"/>
                  </a:ext>
                </a:extLst>
              </a:tr>
              <a:tr h="1773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i=3</a:t>
                      </a:r>
                    </a:p>
                  </a:txBody>
                  <a:tcPr marL="91433" marR="91433"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4[m]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28[m]</a:t>
                      </a: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31[m]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32[m]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33" marB="456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9288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3A065C22-BD07-8C4A-AD1C-F1F2186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2D8286-376F-2E40-BF47-73AF511C6A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FBAD2B7-9FE9-9341-8646-3968DBA71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0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0E374D27-E924-E546-987F-28412311A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71600"/>
          <a:ext cx="7467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Equation" r:id="rId4" imgW="49733200" imgH="11112500" progId="Equation.3">
                  <p:embed/>
                </p:oleObj>
              </mc:Choice>
              <mc:Fallback>
                <p:oleObj name="Equation" r:id="rId4" imgW="49733200" imgH="1111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7467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21FCD521-E6E5-B546-9F4B-4260970C1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4495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6" imgW="26911300" imgH="21069300" progId="Equation.3">
                  <p:embed/>
                </p:oleObj>
              </mc:Choice>
              <mc:Fallback>
                <p:oleObj name="Equation" r:id="rId6" imgW="26911300" imgH="2106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44958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>
            <a:extLst>
              <a:ext uri="{FF2B5EF4-FFF2-40B4-BE49-F238E27FC236}">
                <a16:creationId xmlns:a16="http://schemas.microsoft.com/office/drawing/2014/main" id="{91CF2534-214C-FF4E-B00F-98612BB9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Matrix Multiplication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1A3478C3-9DAF-8348-8014-2128C54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F04AC-8EA2-6142-B90C-87807BC2C7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B4A2E4F-1F8F-4F49-ACB2-595C0EE3B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Implementation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B9EBA8D-2429-E544-A4A4-D8C44E626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/* ijk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for (i=0; i&lt;n;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c[i][j]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    c[i][j]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O(n</a:t>
            </a:r>
            <a:r>
              <a:rPr lang="en-US" altLang="zh-CN" sz="2000" b="1" baseline="3000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)adds and multiplies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Each n</a:t>
            </a:r>
            <a:r>
              <a:rPr lang="en-US" altLang="zh-CN" sz="2000" b="1" baseline="3000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elements of A and B is read n times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59868A78-ACB9-7B4E-8A8B-58AE45BB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44468-08E1-FB40-B3E4-A19932643E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1D5DD14-5C2B-1E43-8856-F8D99BB8F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8C689B5-A032-E94E-B211-457260922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Assumptions: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Each array is an n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n array of double, with size 8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There is a single cache with a 32-byte block size ( B=32 )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The array size n is so large that a single matrix row does not fit in the cache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The compiler stores local variables in registers, and thus references to local variables inside loops do not require any load and store instructions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EFFCBD96-0AF3-434D-ABA7-0A74B61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5E3BD-36FA-D04B-982E-9839B53876E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3F3D578-F14C-1847-9D3E-9FD90BCD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7620000" cy="431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/* ijk */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for (i=0; i&lt;n;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      sum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    c[i][j]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800">
                <a:latin typeface="Courier New" charset="0"/>
              </a:rPr>
              <a:t>}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6F630D8B-EC4C-3747-A437-AECEFB16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1676400"/>
            <a:ext cx="23637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itchFamily="2" charset="0"/>
              </a:rPr>
              <a:t>Variable </a:t>
            </a:r>
            <a:r>
              <a:rPr lang="en-US" altLang="zh-CN" sz="2400" i="1">
                <a:latin typeface="Courier New" panose="02070309020205020404" pitchFamily="49" charset="0"/>
              </a:rPr>
              <a:t>sum</a:t>
            </a:r>
            <a:endParaRPr lang="en-US" altLang="zh-CN" sz="2400" i="1"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itchFamily="2" charset="0"/>
              </a:rPr>
              <a:t>held in register</a:t>
            </a:r>
            <a:endParaRPr lang="en-US" altLang="zh-CN" sz="2400">
              <a:latin typeface="Helvetica" pitchFamily="2" charset="0"/>
            </a:endParaRPr>
          </a:p>
        </p:txBody>
      </p:sp>
      <p:sp>
        <p:nvSpPr>
          <p:cNvPr id="95237" name="Line 5">
            <a:extLst>
              <a:ext uri="{FF2B5EF4-FFF2-40B4-BE49-F238E27FC236}">
                <a16:creationId xmlns:a16="http://schemas.microsoft.com/office/drawing/2014/main" id="{A48E4247-EA62-B64F-AC45-E62D3C6C2A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3276600"/>
            <a:ext cx="3668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5238" name="Line 6">
            <a:extLst>
              <a:ext uri="{FF2B5EF4-FFF2-40B4-BE49-F238E27FC236}">
                <a16:creationId xmlns:a16="http://schemas.microsoft.com/office/drawing/2014/main" id="{CE5F150E-4E42-F342-8511-060D52F9B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9913" y="24384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C5E20E95-ADDE-8745-B7E4-1B8E6A6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7D12CFC7-B9CA-3C4D-A04B-FAEC20A8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C07CF-3C0E-6E43-A303-1E1F240D893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D1482C-76B4-7840-8940-82FCC4457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02B7728-FC14-FF48-B537-6C814DEF5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077200" cy="12192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Trashing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x[0] will load x[0] ~ x[3] into the cache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y[0] will overload the cache line by y[0] ~ y[3]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2498A016-C50F-E44C-8596-8CDE8C7C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479550"/>
            <a:ext cx="8662987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87637EDB-50D2-2B40-AEA1-BF5C29E0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96AEB-22C1-114B-88C7-E484576BE57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50F7FC0-E190-D14F-8C8D-6ECB9D4A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4949825" cy="3121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/* ijk */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for (i=0; i&lt;n; i++)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  sum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c[i][j]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} 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F237A09C-08C7-9545-B5CE-F031D31E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F3D64122-72A4-C64B-AACB-3BF33BE3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5BFEF6C4-1FE7-8C43-8D7F-75F0740B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A7F21E2C-9B7C-7243-85BB-2BFD1150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97288" name="Rectangle 8">
            <a:extLst>
              <a:ext uri="{FF2B5EF4-FFF2-40B4-BE49-F238E27FC236}">
                <a16:creationId xmlns:a16="http://schemas.microsoft.com/office/drawing/2014/main" id="{928EABAA-2F75-2C43-B93A-ACBB8AD4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97289" name="Rectangle 9">
            <a:extLst>
              <a:ext uri="{FF2B5EF4-FFF2-40B4-BE49-F238E27FC236}">
                <a16:creationId xmlns:a16="http://schemas.microsoft.com/office/drawing/2014/main" id="{5E656BAB-9068-6C4F-9A4D-03AE197B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B1EBAE37-1F3B-E842-BBA2-3133B8486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559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72EDB7D5-AC80-9240-8821-4B9860224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1242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FA88918B-83F6-FD49-A920-DB2C633B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9495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70A88FB2-1B83-994B-821B-52382DBF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97294" name="Rectangle 14">
            <a:extLst>
              <a:ext uri="{FF2B5EF4-FFF2-40B4-BE49-F238E27FC236}">
                <a16:creationId xmlns:a16="http://schemas.microsoft.com/office/drawing/2014/main" id="{DFDFE75D-8233-B643-9757-5A51044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0607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7295" name="Rectangle 15">
            <a:extLst>
              <a:ext uri="{FF2B5EF4-FFF2-40B4-BE49-F238E27FC236}">
                <a16:creationId xmlns:a16="http://schemas.microsoft.com/office/drawing/2014/main" id="{64F30359-8264-5445-8A98-09A95E13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720975"/>
            <a:ext cx="498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(i,j)</a:t>
            </a:r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00CF8D1F-ED51-5A47-9820-AB89AACB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97297" name="Group 17">
            <a:extLst>
              <a:ext uri="{FF2B5EF4-FFF2-40B4-BE49-F238E27FC236}">
                <a16:creationId xmlns:a16="http://schemas.microsoft.com/office/drawing/2014/main" id="{2A5BE340-15B4-FF45-B3AA-012B85AC072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754438"/>
            <a:ext cx="1524000" cy="1030287"/>
            <a:chOff x="3984" y="2365"/>
            <a:chExt cx="960" cy="649"/>
          </a:xfrm>
        </p:grpSpPr>
        <p:sp>
          <p:nvSpPr>
            <p:cNvPr id="97305" name="Rectangle 18">
              <a:extLst>
                <a:ext uri="{FF2B5EF4-FFF2-40B4-BE49-F238E27FC236}">
                  <a16:creationId xmlns:a16="http://schemas.microsoft.com/office/drawing/2014/main" id="{F410FF95-9763-E944-95EB-E905537D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3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97306" name="Line 19">
              <a:extLst>
                <a:ext uri="{FF2B5EF4-FFF2-40B4-BE49-F238E27FC236}">
                  <a16:creationId xmlns:a16="http://schemas.microsoft.com/office/drawing/2014/main" id="{9568AC33-50E8-774F-9A17-5C28B8576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7298" name="Rectangle 20">
            <a:extLst>
              <a:ext uri="{FF2B5EF4-FFF2-40B4-BE49-F238E27FC236}">
                <a16:creationId xmlns:a16="http://schemas.microsoft.com/office/drawing/2014/main" id="{1B9EE4C4-F6F6-B942-9EB1-0D038E0C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418013"/>
            <a:ext cx="1171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Row-wise</a:t>
            </a:r>
          </a:p>
        </p:txBody>
      </p:sp>
      <p:sp>
        <p:nvSpPr>
          <p:cNvPr id="97299" name="Line 21">
            <a:extLst>
              <a:ext uri="{FF2B5EF4-FFF2-40B4-BE49-F238E27FC236}">
                <a16:creationId xmlns:a16="http://schemas.microsoft.com/office/drawing/2014/main" id="{718BC240-4E27-A945-BC02-96ACDFBFA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300" name="Rectangle 25">
            <a:extLst>
              <a:ext uri="{FF2B5EF4-FFF2-40B4-BE49-F238E27FC236}">
                <a16:creationId xmlns:a16="http://schemas.microsoft.com/office/drawing/2014/main" id="{825A1EE7-6C01-D246-85D7-DE819D7E9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7391400" cy="1279525"/>
          </a:xfrm>
        </p:spPr>
        <p:txBody>
          <a:bodyPr lIns="90487" tIns="44450" rIns="90487" bIns="44450"/>
          <a:lstStyle/>
          <a:p>
            <a:pPr marL="223838" indent="-223838" defTabSz="895350">
              <a:lnSpc>
                <a:spcPct val="9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>
                <a:ea typeface="宋体" panose="02010600030101010101" pitchFamily="2" charset="-122"/>
              </a:rPr>
              <a:t>Misses per Inner Loop Iteration:</a:t>
            </a: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</a:t>
            </a:r>
            <a:r>
              <a:rPr lang="en-US" altLang="zh-CN" sz="2000" b="1" u="sng">
                <a:ea typeface="宋体" panose="02010600030101010101" pitchFamily="2" charset="-122"/>
              </a:rPr>
              <a:t>A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B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C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0.25	1.0	0.0</a:t>
            </a:r>
          </a:p>
        </p:txBody>
      </p:sp>
      <p:sp>
        <p:nvSpPr>
          <p:cNvPr id="97301" name="Rectangle 23">
            <a:extLst>
              <a:ext uri="{FF2B5EF4-FFF2-40B4-BE49-F238E27FC236}">
                <a16:creationId xmlns:a16="http://schemas.microsoft.com/office/drawing/2014/main" id="{534DBF0D-9089-444F-B606-B45E7CBE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4180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97302" name="Line 24">
            <a:extLst>
              <a:ext uri="{FF2B5EF4-FFF2-40B4-BE49-F238E27FC236}">
                <a16:creationId xmlns:a16="http://schemas.microsoft.com/office/drawing/2014/main" id="{9DC9B954-1808-9642-AB6E-9B0199EF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7303" name="Rectangle 26">
            <a:extLst>
              <a:ext uri="{FF2B5EF4-FFF2-40B4-BE49-F238E27FC236}">
                <a16:creationId xmlns:a16="http://schemas.microsoft.com/office/drawing/2014/main" id="{944BAD87-C2DA-CF4A-9AA2-1D3F40D80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(ijk)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C6399D-91BC-7946-94D1-CED3CC5E5ADA}"/>
              </a:ext>
            </a:extLst>
          </p:cNvPr>
          <p:cNvSpPr/>
          <p:nvPr/>
        </p:nvSpPr>
        <p:spPr>
          <a:xfrm>
            <a:off x="4876800" y="5410200"/>
            <a:ext cx="2971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0 stores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1.25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149067F4-3038-E742-881B-781808FF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7E0EA-60BE-D14C-A730-869099DD97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F7F8C8-4817-B244-B232-98E85B6E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4949825" cy="3121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/* jik */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for (i=0; i&lt;n; i++)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  sum += a[i][k]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  c[i][j]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>
                <a:latin typeface="Courier New" charset="0"/>
              </a:rPr>
              <a:t>} 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181E3C3E-EF34-914C-A284-6F751F9FF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23238DC7-F1CB-CE46-9017-EDBF6378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24F61589-DE7D-9946-9DFA-393CFD11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79149760-7F57-A14B-AEA5-3A59E505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265C2D66-CCDA-564B-9F56-62E97B23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74DD4CF5-C355-CD4F-AEB9-13446CAE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99338" name="Line 10">
            <a:extLst>
              <a:ext uri="{FF2B5EF4-FFF2-40B4-BE49-F238E27FC236}">
                <a16:creationId xmlns:a16="http://schemas.microsoft.com/office/drawing/2014/main" id="{7755E170-A150-CD40-BA98-6AB01F9AB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559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39" name="Line 11">
            <a:extLst>
              <a:ext uri="{FF2B5EF4-FFF2-40B4-BE49-F238E27FC236}">
                <a16:creationId xmlns:a16="http://schemas.microsoft.com/office/drawing/2014/main" id="{5D59EC91-158A-9A40-A36F-9D94D2311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1242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617D24D2-8293-EE41-905B-DF0A1CA1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9495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094863B2-EF67-ED4F-BA79-75B1CB17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22CDAEC9-446D-204A-B5BE-C4DAD96D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0607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0BF5377D-7928-B041-8628-37C6B4C9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720975"/>
            <a:ext cx="498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(i,j)</a:t>
            </a:r>
          </a:p>
        </p:txBody>
      </p:sp>
      <p:sp>
        <p:nvSpPr>
          <p:cNvPr id="99344" name="Rectangle 16">
            <a:extLst>
              <a:ext uri="{FF2B5EF4-FFF2-40B4-BE49-F238E27FC236}">
                <a16:creationId xmlns:a16="http://schemas.microsoft.com/office/drawing/2014/main" id="{EBF55558-6B20-EF43-83AA-C6AC45C3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99345" name="Group 17">
            <a:extLst>
              <a:ext uri="{FF2B5EF4-FFF2-40B4-BE49-F238E27FC236}">
                <a16:creationId xmlns:a16="http://schemas.microsoft.com/office/drawing/2014/main" id="{BD3E9EC2-2011-BD4D-949B-D12841A3BC6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754438"/>
            <a:ext cx="1524000" cy="1030287"/>
            <a:chOff x="3984" y="2365"/>
            <a:chExt cx="960" cy="649"/>
          </a:xfrm>
        </p:grpSpPr>
        <p:sp>
          <p:nvSpPr>
            <p:cNvPr id="99353" name="Rectangle 18">
              <a:extLst>
                <a:ext uri="{FF2B5EF4-FFF2-40B4-BE49-F238E27FC236}">
                  <a16:creationId xmlns:a16="http://schemas.microsoft.com/office/drawing/2014/main" id="{D2C425B7-78C3-394F-B676-2E29159E9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3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99354" name="Line 19">
              <a:extLst>
                <a:ext uri="{FF2B5EF4-FFF2-40B4-BE49-F238E27FC236}">
                  <a16:creationId xmlns:a16="http://schemas.microsoft.com/office/drawing/2014/main" id="{97D4235B-2FB7-494E-AED6-7F50AE7F7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2365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9346" name="Rectangle 20">
            <a:extLst>
              <a:ext uri="{FF2B5EF4-FFF2-40B4-BE49-F238E27FC236}">
                <a16:creationId xmlns:a16="http://schemas.microsoft.com/office/drawing/2014/main" id="{14A85A0C-15BA-E847-A256-247D8AC9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418013"/>
            <a:ext cx="1171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Row-wise</a:t>
            </a:r>
          </a:p>
        </p:txBody>
      </p:sp>
      <p:sp>
        <p:nvSpPr>
          <p:cNvPr id="99347" name="Line 21">
            <a:extLst>
              <a:ext uri="{FF2B5EF4-FFF2-40B4-BE49-F238E27FC236}">
                <a16:creationId xmlns:a16="http://schemas.microsoft.com/office/drawing/2014/main" id="{BEC2B461-971E-7943-AF15-A4F01F290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48" name="Rectangle 25">
            <a:extLst>
              <a:ext uri="{FF2B5EF4-FFF2-40B4-BE49-F238E27FC236}">
                <a16:creationId xmlns:a16="http://schemas.microsoft.com/office/drawing/2014/main" id="{0424D2E2-FCCA-5947-B5A1-B38DEC27F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7391400" cy="1279525"/>
          </a:xfrm>
        </p:spPr>
        <p:txBody>
          <a:bodyPr lIns="90487" tIns="44450" rIns="90487" bIns="44450"/>
          <a:lstStyle/>
          <a:p>
            <a:pPr marL="223838" indent="-223838" defTabSz="895350">
              <a:lnSpc>
                <a:spcPct val="9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>
                <a:ea typeface="宋体" panose="02010600030101010101" pitchFamily="2" charset="-122"/>
              </a:rPr>
              <a:t>Misses per Inner Loop Iteration:</a:t>
            </a: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</a:t>
            </a:r>
            <a:r>
              <a:rPr lang="en-US" altLang="zh-CN" sz="2000" b="1" u="sng">
                <a:ea typeface="宋体" panose="02010600030101010101" pitchFamily="2" charset="-122"/>
              </a:rPr>
              <a:t>A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B</a:t>
            </a:r>
            <a:r>
              <a:rPr lang="en-US" altLang="zh-CN" sz="2000" b="1">
                <a:ea typeface="宋体" panose="02010600030101010101" pitchFamily="2" charset="-122"/>
              </a:rPr>
              <a:t>	</a:t>
            </a:r>
            <a:r>
              <a:rPr lang="en-US" altLang="zh-CN" sz="2000" b="1" u="sng">
                <a:ea typeface="宋体" panose="02010600030101010101" pitchFamily="2" charset="-122"/>
              </a:rPr>
              <a:t>C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560388" lvl="1" indent="-222250" defTabSz="895350">
              <a:lnSpc>
                <a:spcPct val="90000"/>
              </a:lnSpc>
              <a:buFontTx/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0.25	1.0	0.0</a:t>
            </a:r>
          </a:p>
        </p:txBody>
      </p:sp>
      <p:sp>
        <p:nvSpPr>
          <p:cNvPr id="99349" name="Rectangle 23">
            <a:extLst>
              <a:ext uri="{FF2B5EF4-FFF2-40B4-BE49-F238E27FC236}">
                <a16:creationId xmlns:a16="http://schemas.microsoft.com/office/drawing/2014/main" id="{3D91DEE0-6230-9249-BD70-095D23B9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4180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99350" name="Line 24">
            <a:extLst>
              <a:ext uri="{FF2B5EF4-FFF2-40B4-BE49-F238E27FC236}">
                <a16:creationId xmlns:a16="http://schemas.microsoft.com/office/drawing/2014/main" id="{DF16A2D1-3DBF-A642-B14B-C349313C34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7544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9351" name="Rectangle 26">
            <a:extLst>
              <a:ext uri="{FF2B5EF4-FFF2-40B4-BE49-F238E27FC236}">
                <a16:creationId xmlns:a16="http://schemas.microsoft.com/office/drawing/2014/main" id="{48F483E9-5509-DE4E-8376-0FCCE6FD3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(jik)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354CB-4C14-0F41-9DB9-370382F24117}"/>
              </a:ext>
            </a:extLst>
          </p:cNvPr>
          <p:cNvSpPr/>
          <p:nvPr/>
        </p:nvSpPr>
        <p:spPr>
          <a:xfrm>
            <a:off x="4876800" y="5410200"/>
            <a:ext cx="2971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0 stores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1.25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F0CC3BD4-DF22-C942-89FC-EE517123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87998-9CB6-7F45-9931-7241F412C0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2913E10-62B5-F344-B8FF-B7197F6F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608138"/>
            <a:ext cx="4652962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/* kij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for (i=0; i&lt;n; i++)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r = a[i][k];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c[i][j] += r * b[k][j];  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29689C8E-4E7F-0440-A5D7-C2003B15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6A5D8D1B-AF03-2940-A6C7-C92682CD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9A2C08CB-6569-A04C-8A49-A22BD4AC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5F035002-D413-B04C-A43A-0DA03585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4871C246-B631-DB43-A3FA-3D8087E1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A30E5AB9-5D96-C244-98DA-1C45F5DF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1019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C5D3237A-637D-F94D-BFAB-BAF999B0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27209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3B4806A3-B0E9-C54A-9A77-0B53E2F38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8956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70FDA086-2857-D64F-9C35-8C99DA53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9083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1389" name="Rectangle 13">
            <a:extLst>
              <a:ext uri="{FF2B5EF4-FFF2-40B4-BE49-F238E27FC236}">
                <a16:creationId xmlns:a16="http://schemas.microsoft.com/office/drawing/2014/main" id="{F5365328-16F6-D546-960E-5D337B8E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4923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(i,k)</a:t>
            </a:r>
          </a:p>
        </p:txBody>
      </p: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EF565F5F-A517-D74D-9E7B-D81B6880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4923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(k,*)</a:t>
            </a:r>
          </a:p>
        </p:txBody>
      </p:sp>
      <p:sp>
        <p:nvSpPr>
          <p:cNvPr id="101391" name="Line 15">
            <a:extLst>
              <a:ext uri="{FF2B5EF4-FFF2-40B4-BE49-F238E27FC236}">
                <a16:creationId xmlns:a16="http://schemas.microsoft.com/office/drawing/2014/main" id="{85932DB8-4AB2-8D44-B4C5-20F15A24F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6670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1392" name="Rectangle 16">
            <a:extLst>
              <a:ext uri="{FF2B5EF4-FFF2-40B4-BE49-F238E27FC236}">
                <a16:creationId xmlns:a16="http://schemas.microsoft.com/office/drawing/2014/main" id="{8696725C-07D1-BC4C-ADB9-D3E3E814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101393" name="Group 17">
            <a:extLst>
              <a:ext uri="{FF2B5EF4-FFF2-40B4-BE49-F238E27FC236}">
                <a16:creationId xmlns:a16="http://schemas.microsoft.com/office/drawing/2014/main" id="{7A82CD03-F547-3C45-9AAA-8E0AE22BC3C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94100"/>
            <a:ext cx="1171575" cy="1027113"/>
            <a:chOff x="3984" y="2264"/>
            <a:chExt cx="738" cy="647"/>
          </a:xfrm>
        </p:grpSpPr>
        <p:sp>
          <p:nvSpPr>
            <p:cNvPr id="101403" name="Rectangle 18">
              <a:extLst>
                <a:ext uri="{FF2B5EF4-FFF2-40B4-BE49-F238E27FC236}">
                  <a16:creationId xmlns:a16="http://schemas.microsoft.com/office/drawing/2014/main" id="{277DAE72-F7A3-864F-8A26-067590C4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1404" name="Line 19">
              <a:extLst>
                <a:ext uri="{FF2B5EF4-FFF2-40B4-BE49-F238E27FC236}">
                  <a16:creationId xmlns:a16="http://schemas.microsoft.com/office/drawing/2014/main" id="{25A5601F-528F-F64E-9D5B-CA0EF3323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1394" name="Group 20">
            <a:extLst>
              <a:ext uri="{FF2B5EF4-FFF2-40B4-BE49-F238E27FC236}">
                <a16:creationId xmlns:a16="http://schemas.microsoft.com/office/drawing/2014/main" id="{756BFF00-A85A-9845-B888-DCE4571E051E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594100"/>
            <a:ext cx="1171575" cy="1027113"/>
            <a:chOff x="4704" y="2264"/>
            <a:chExt cx="738" cy="647"/>
          </a:xfrm>
        </p:grpSpPr>
        <p:sp>
          <p:nvSpPr>
            <p:cNvPr id="101401" name="Rectangle 21">
              <a:extLst>
                <a:ext uri="{FF2B5EF4-FFF2-40B4-BE49-F238E27FC236}">
                  <a16:creationId xmlns:a16="http://schemas.microsoft.com/office/drawing/2014/main" id="{4C619284-203A-E749-88AC-1E7B530F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1402" name="Line 22">
              <a:extLst>
                <a:ext uri="{FF2B5EF4-FFF2-40B4-BE49-F238E27FC236}">
                  <a16:creationId xmlns:a16="http://schemas.microsoft.com/office/drawing/2014/main" id="{BBF907F9-E6B0-C54C-B1C6-533279BF1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1395" name="Group 23">
            <a:extLst>
              <a:ext uri="{FF2B5EF4-FFF2-40B4-BE49-F238E27FC236}">
                <a16:creationId xmlns:a16="http://schemas.microsoft.com/office/drawing/2014/main" id="{F4DBFE63-0510-9649-A297-AFF56CC8DBF5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602038"/>
            <a:ext cx="739775" cy="1027112"/>
            <a:chOff x="3197" y="2269"/>
            <a:chExt cx="466" cy="647"/>
          </a:xfrm>
        </p:grpSpPr>
        <p:sp>
          <p:nvSpPr>
            <p:cNvPr id="101399" name="Rectangle 24">
              <a:extLst>
                <a:ext uri="{FF2B5EF4-FFF2-40B4-BE49-F238E27FC236}">
                  <a16:creationId xmlns:a16="http://schemas.microsoft.com/office/drawing/2014/main" id="{1D0AEC3E-C57C-DB47-9EDA-6338BAB71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687"/>
              <a:ext cx="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Fixed</a:t>
              </a:r>
            </a:p>
          </p:txBody>
        </p:sp>
        <p:sp>
          <p:nvSpPr>
            <p:cNvPr id="101400" name="Line 25">
              <a:extLst>
                <a:ext uri="{FF2B5EF4-FFF2-40B4-BE49-F238E27FC236}">
                  <a16:creationId xmlns:a16="http://schemas.microsoft.com/office/drawing/2014/main" id="{19CBBFB7-1481-6246-87A6-0253DF1A3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" y="2269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1396" name="Rectangle 26">
            <a:extLst>
              <a:ext uri="{FF2B5EF4-FFF2-40B4-BE49-F238E27FC236}">
                <a16:creationId xmlns:a16="http://schemas.microsoft.com/office/drawing/2014/main" id="{A6EB2F5B-773F-A240-91C9-D2EF7EA8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49657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0.0	0.25	0.25</a:t>
            </a:r>
          </a:p>
        </p:txBody>
      </p:sp>
      <p:sp>
        <p:nvSpPr>
          <p:cNvPr id="101397" name="Rectangle 27">
            <a:extLst>
              <a:ext uri="{FF2B5EF4-FFF2-40B4-BE49-F238E27FC236}">
                <a16:creationId xmlns:a16="http://schemas.microsoft.com/office/drawing/2014/main" id="{6AAFB88A-909D-1C46-95B1-CD547930B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(kij)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232387-1F6F-4B46-811A-7429AEBAC158}"/>
              </a:ext>
            </a:extLst>
          </p:cNvPr>
          <p:cNvSpPr/>
          <p:nvPr/>
        </p:nvSpPr>
        <p:spPr>
          <a:xfrm>
            <a:off x="5029200" y="5105400"/>
            <a:ext cx="3200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0.5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C53519DF-BFD5-374C-9244-5679DC16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ECB0A-B0CC-FD4B-9C25-786F40FAC6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29A0F8B-73F0-864D-AFD6-67CCE6A8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608138"/>
            <a:ext cx="4652962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/* ikj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for (i=0; i&lt;n; i++)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r = a[i][k];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c[i][j] += r * b[k][j];   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37BF77E0-955B-1440-B567-C935223F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E01806E3-B810-F34C-B109-C7DFDD48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0817684-5DD8-0242-9885-2E3C29A3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5209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C9DDFEC-9EE1-F742-909B-8879FD56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ACF2A73A-31BB-1341-A95A-A07A56C0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101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6B362907-DB65-8A42-B969-1E7DBF3D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1019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FDC3D9FD-8D31-A846-807D-D68E572D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27209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(i,*)</a:t>
            </a:r>
          </a:p>
        </p:txBody>
      </p:sp>
      <p:sp>
        <p:nvSpPr>
          <p:cNvPr id="103435" name="Line 11">
            <a:extLst>
              <a:ext uri="{FF2B5EF4-FFF2-40B4-BE49-F238E27FC236}">
                <a16:creationId xmlns:a16="http://schemas.microsoft.com/office/drawing/2014/main" id="{0E04912D-5C92-1D43-B93A-2CEC6FB06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8956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6123823E-23EC-7B4D-ACE2-BC3EF48A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9083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3437" name="Rectangle 13">
            <a:extLst>
              <a:ext uri="{FF2B5EF4-FFF2-40B4-BE49-F238E27FC236}">
                <a16:creationId xmlns:a16="http://schemas.microsoft.com/office/drawing/2014/main" id="{ED8EE6A0-2795-DF46-ADFB-57368CFC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4923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(i,k)</a:t>
            </a:r>
          </a:p>
        </p:txBody>
      </p:sp>
      <p:sp>
        <p:nvSpPr>
          <p:cNvPr id="103438" name="Rectangle 14">
            <a:extLst>
              <a:ext uri="{FF2B5EF4-FFF2-40B4-BE49-F238E27FC236}">
                <a16:creationId xmlns:a16="http://schemas.microsoft.com/office/drawing/2014/main" id="{A5F99797-5D71-344E-92FA-485FBE91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4923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(k,*)</a:t>
            </a:r>
          </a:p>
        </p:txBody>
      </p:sp>
      <p:sp>
        <p:nvSpPr>
          <p:cNvPr id="103439" name="Line 15">
            <a:extLst>
              <a:ext uri="{FF2B5EF4-FFF2-40B4-BE49-F238E27FC236}">
                <a16:creationId xmlns:a16="http://schemas.microsoft.com/office/drawing/2014/main" id="{53B6ECAD-EAA0-EA47-9568-7BDF20CF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6670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440" name="Rectangle 16">
            <a:extLst>
              <a:ext uri="{FF2B5EF4-FFF2-40B4-BE49-F238E27FC236}">
                <a16:creationId xmlns:a16="http://schemas.microsoft.com/office/drawing/2014/main" id="{85772968-6C66-234D-818B-7402511F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9589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grpSp>
        <p:nvGrpSpPr>
          <p:cNvPr id="103441" name="Group 17">
            <a:extLst>
              <a:ext uri="{FF2B5EF4-FFF2-40B4-BE49-F238E27FC236}">
                <a16:creationId xmlns:a16="http://schemas.microsoft.com/office/drawing/2014/main" id="{3D0F1968-F299-0F4E-9994-C14A94679BA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94100"/>
            <a:ext cx="1171575" cy="1027113"/>
            <a:chOff x="3984" y="2264"/>
            <a:chExt cx="738" cy="647"/>
          </a:xfrm>
        </p:grpSpPr>
        <p:sp>
          <p:nvSpPr>
            <p:cNvPr id="103451" name="Rectangle 18">
              <a:extLst>
                <a:ext uri="{FF2B5EF4-FFF2-40B4-BE49-F238E27FC236}">
                  <a16:creationId xmlns:a16="http://schemas.microsoft.com/office/drawing/2014/main" id="{663BC57E-46DB-664C-A9DD-08071AF45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3452" name="Line 19">
              <a:extLst>
                <a:ext uri="{FF2B5EF4-FFF2-40B4-BE49-F238E27FC236}">
                  <a16:creationId xmlns:a16="http://schemas.microsoft.com/office/drawing/2014/main" id="{5924E7E1-7746-1049-ADDB-B02EF098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3442" name="Group 20">
            <a:extLst>
              <a:ext uri="{FF2B5EF4-FFF2-40B4-BE49-F238E27FC236}">
                <a16:creationId xmlns:a16="http://schemas.microsoft.com/office/drawing/2014/main" id="{3BEB5457-64C2-444E-A433-D53E0BF4F649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594100"/>
            <a:ext cx="1171575" cy="1027113"/>
            <a:chOff x="4704" y="2264"/>
            <a:chExt cx="738" cy="647"/>
          </a:xfrm>
        </p:grpSpPr>
        <p:sp>
          <p:nvSpPr>
            <p:cNvPr id="103449" name="Rectangle 21">
              <a:extLst>
                <a:ext uri="{FF2B5EF4-FFF2-40B4-BE49-F238E27FC236}">
                  <a16:creationId xmlns:a16="http://schemas.microsoft.com/office/drawing/2014/main" id="{76921864-BECF-F549-8636-B5AC4C15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2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Row-wise</a:t>
              </a:r>
            </a:p>
          </p:txBody>
        </p:sp>
        <p:sp>
          <p:nvSpPr>
            <p:cNvPr id="103450" name="Line 22">
              <a:extLst>
                <a:ext uri="{FF2B5EF4-FFF2-40B4-BE49-F238E27FC236}">
                  <a16:creationId xmlns:a16="http://schemas.microsoft.com/office/drawing/2014/main" id="{CDF87255-B341-D142-AA0C-64FFAC836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264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3443" name="Group 23">
            <a:extLst>
              <a:ext uri="{FF2B5EF4-FFF2-40B4-BE49-F238E27FC236}">
                <a16:creationId xmlns:a16="http://schemas.microsoft.com/office/drawing/2014/main" id="{21C8A7FD-0009-F047-8B53-CB49129B904A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602038"/>
            <a:ext cx="739775" cy="1027112"/>
            <a:chOff x="3197" y="2269"/>
            <a:chExt cx="466" cy="647"/>
          </a:xfrm>
        </p:grpSpPr>
        <p:sp>
          <p:nvSpPr>
            <p:cNvPr id="103447" name="Rectangle 24">
              <a:extLst>
                <a:ext uri="{FF2B5EF4-FFF2-40B4-BE49-F238E27FC236}">
                  <a16:creationId xmlns:a16="http://schemas.microsoft.com/office/drawing/2014/main" id="{4F4F4D9A-CDA3-B749-A0D4-72133E63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687"/>
              <a:ext cx="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Fixed</a:t>
              </a:r>
            </a:p>
          </p:txBody>
        </p:sp>
        <p:sp>
          <p:nvSpPr>
            <p:cNvPr id="103448" name="Line 25">
              <a:extLst>
                <a:ext uri="{FF2B5EF4-FFF2-40B4-BE49-F238E27FC236}">
                  <a16:creationId xmlns:a16="http://schemas.microsoft.com/office/drawing/2014/main" id="{7CB14F2E-E91D-E94D-AD99-AE1C8C7B7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" y="2269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3444" name="Rectangle 26">
            <a:extLst>
              <a:ext uri="{FF2B5EF4-FFF2-40B4-BE49-F238E27FC236}">
                <a16:creationId xmlns:a16="http://schemas.microsoft.com/office/drawing/2014/main" id="{E9166CA3-DE16-D04D-BD19-81AEFBDA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49657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0.0	0.25	0.25</a:t>
            </a:r>
          </a:p>
        </p:txBody>
      </p:sp>
      <p:sp>
        <p:nvSpPr>
          <p:cNvPr id="103445" name="Rectangle 27">
            <a:extLst>
              <a:ext uri="{FF2B5EF4-FFF2-40B4-BE49-F238E27FC236}">
                <a16:creationId xmlns:a16="http://schemas.microsoft.com/office/drawing/2014/main" id="{F324B02F-7BD1-2342-B18A-E1D40467D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(ikj)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06247F-310F-634A-9F94-C55BDA70A0DD}"/>
              </a:ext>
            </a:extLst>
          </p:cNvPr>
          <p:cNvSpPr/>
          <p:nvPr/>
        </p:nvSpPr>
        <p:spPr>
          <a:xfrm>
            <a:off x="5029200" y="5105400"/>
            <a:ext cx="3200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0.5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6FF71F3C-E3D1-674F-BF27-CCE65633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B38277-644B-F342-BCD7-8D13FC3323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25EC0B7-BB8F-8546-B671-DA82F707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81188"/>
            <a:ext cx="4691063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/* jki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for (i=0; i&lt;n; i++)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c[i][j] += a[i][k]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0C8996CB-4758-BF4B-BA1E-1382C30D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15858249-EC54-BF4E-AC63-0446DD46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D2DB474C-1FE4-0443-B6F7-2A4AD1E6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2BB7F02C-196E-D64D-B8D1-4096A686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45930AD9-A6F8-D745-856E-A9DF47B9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D9D71B55-816F-7A4D-8DC3-B1B262FD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5482" name="Rectangle 10">
            <a:extLst>
              <a:ext uri="{FF2B5EF4-FFF2-40B4-BE49-F238E27FC236}">
                <a16:creationId xmlns:a16="http://schemas.microsoft.com/office/drawing/2014/main" id="{7133AA1B-F172-234B-9BAC-E7CFABEE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FC3292C9-D3E6-354D-ACFB-98BFCEED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31496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18B97BA7-79C1-B840-B750-FDD7E639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7336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(k,j)</a:t>
            </a:r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17E26B05-B89D-D340-93A1-909B6F69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9716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sp>
        <p:nvSpPr>
          <p:cNvPr id="105486" name="Line 14">
            <a:extLst>
              <a:ext uri="{FF2B5EF4-FFF2-40B4-BE49-F238E27FC236}">
                <a16:creationId xmlns:a16="http://schemas.microsoft.com/office/drawing/2014/main" id="{CD2D6065-FCE5-F94E-B2CC-83C6A6BBF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5487" name="Line 15">
            <a:extLst>
              <a:ext uri="{FF2B5EF4-FFF2-40B4-BE49-F238E27FC236}">
                <a16:creationId xmlns:a16="http://schemas.microsoft.com/office/drawing/2014/main" id="{CB5548A0-1443-5143-9BBD-6C533C84C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6700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5488" name="Rectangle 16">
            <a:extLst>
              <a:ext uri="{FF2B5EF4-FFF2-40B4-BE49-F238E27FC236}">
                <a16:creationId xmlns:a16="http://schemas.microsoft.com/office/drawing/2014/main" id="{C3F87B1B-4AA4-E247-9AF1-6A40A537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4161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(*,k)</a:t>
            </a:r>
          </a:p>
        </p:txBody>
      </p:sp>
      <p:grpSp>
        <p:nvGrpSpPr>
          <p:cNvPr id="105489" name="Group 17">
            <a:extLst>
              <a:ext uri="{FF2B5EF4-FFF2-40B4-BE49-F238E27FC236}">
                <a16:creationId xmlns:a16="http://schemas.microsoft.com/office/drawing/2014/main" id="{2996B89B-9625-1F46-845C-03F5AF1DBA5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22700"/>
            <a:ext cx="1752600" cy="1030288"/>
            <a:chOff x="3168" y="2408"/>
            <a:chExt cx="1104" cy="649"/>
          </a:xfrm>
        </p:grpSpPr>
        <p:sp>
          <p:nvSpPr>
            <p:cNvPr id="105498" name="Rectangle 18">
              <a:extLst>
                <a:ext uri="{FF2B5EF4-FFF2-40B4-BE49-F238E27FC236}">
                  <a16:creationId xmlns:a16="http://schemas.microsoft.com/office/drawing/2014/main" id="{108BB95B-A7FF-F34D-B073-1BDD300D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26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 -wise</a:t>
              </a:r>
            </a:p>
          </p:txBody>
        </p:sp>
        <p:sp>
          <p:nvSpPr>
            <p:cNvPr id="105499" name="Line 19">
              <a:extLst>
                <a:ext uri="{FF2B5EF4-FFF2-40B4-BE49-F238E27FC236}">
                  <a16:creationId xmlns:a16="http://schemas.microsoft.com/office/drawing/2014/main" id="{F56F4C66-9B3C-7B45-AEB0-FBCF2372E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5490" name="Group 20">
            <a:extLst>
              <a:ext uri="{FF2B5EF4-FFF2-40B4-BE49-F238E27FC236}">
                <a16:creationId xmlns:a16="http://schemas.microsoft.com/office/drawing/2014/main" id="{CCAA212B-D4ED-2B45-B8A9-792C83891069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822700"/>
            <a:ext cx="1524000" cy="1030288"/>
            <a:chOff x="4704" y="2408"/>
            <a:chExt cx="960" cy="649"/>
          </a:xfrm>
        </p:grpSpPr>
        <p:sp>
          <p:nvSpPr>
            <p:cNvPr id="105496" name="Rectangle 21">
              <a:extLst>
                <a:ext uri="{FF2B5EF4-FFF2-40B4-BE49-F238E27FC236}">
                  <a16:creationId xmlns:a16="http://schemas.microsoft.com/office/drawing/2014/main" id="{54171EE5-28DE-0E49-9FE1-E23C0454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2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105497" name="Line 22">
              <a:extLst>
                <a:ext uri="{FF2B5EF4-FFF2-40B4-BE49-F238E27FC236}">
                  <a16:creationId xmlns:a16="http://schemas.microsoft.com/office/drawing/2014/main" id="{767102C7-2DD1-B247-92AD-EFFAE45EE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5491" name="Rectangle 24">
            <a:extLst>
              <a:ext uri="{FF2B5EF4-FFF2-40B4-BE49-F238E27FC236}">
                <a16:creationId xmlns:a16="http://schemas.microsoft.com/office/drawing/2014/main" id="{7EB24EB9-65CE-4547-877B-7A3CDB54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4942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105492" name="Line 25">
            <a:extLst>
              <a:ext uri="{FF2B5EF4-FFF2-40B4-BE49-F238E27FC236}">
                <a16:creationId xmlns:a16="http://schemas.microsoft.com/office/drawing/2014/main" id="{7A462BBA-F8F3-2240-AB80-77380A585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8306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5493" name="Rectangle 26">
            <a:extLst>
              <a:ext uri="{FF2B5EF4-FFF2-40B4-BE49-F238E27FC236}">
                <a16:creationId xmlns:a16="http://schemas.microsoft.com/office/drawing/2014/main" id="{BA4F6ECE-756B-6B42-B3DC-0CB7384D5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19663"/>
            <a:ext cx="48133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1.0	0.0	1.0</a:t>
            </a:r>
          </a:p>
        </p:txBody>
      </p:sp>
      <p:sp>
        <p:nvSpPr>
          <p:cNvPr id="105494" name="Rectangle 27">
            <a:extLst>
              <a:ext uri="{FF2B5EF4-FFF2-40B4-BE49-F238E27FC236}">
                <a16:creationId xmlns:a16="http://schemas.microsoft.com/office/drawing/2014/main" id="{6D0A3753-3631-6C45-A1BE-60FE589A8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(jki)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67E58C-0C42-5B4D-9E85-36A5F86830AE}"/>
              </a:ext>
            </a:extLst>
          </p:cNvPr>
          <p:cNvSpPr/>
          <p:nvPr/>
        </p:nvSpPr>
        <p:spPr>
          <a:xfrm>
            <a:off x="4724400" y="5257800"/>
            <a:ext cx="2743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2.0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E2582D5A-098E-5740-A6AC-9BB45BC8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2DFB3-AEBD-7944-8883-DED5928904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C5244B7-4B11-304C-9023-AE13B559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81188"/>
            <a:ext cx="4691063" cy="276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/* kji */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for (i=0; i&lt;n; i++)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c[i][j] += a[i][k]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ED186932-D532-4A42-B58B-AB9399B0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7D93434E-9507-C54A-9F91-65951FFB6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875C1F8B-9CC0-394F-BBC1-20FE296F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7495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81ACE9A4-8FE3-9048-91F7-C5F3371D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A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00BD11FD-6414-6740-B8F5-76351206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3305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B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5CFBF003-F5FB-3942-B2B6-A81D295B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3330575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C</a:t>
            </a:r>
          </a:p>
        </p:txBody>
      </p:sp>
      <p:sp>
        <p:nvSpPr>
          <p:cNvPr id="107530" name="Rectangle 10">
            <a:extLst>
              <a:ext uri="{FF2B5EF4-FFF2-40B4-BE49-F238E27FC236}">
                <a16:creationId xmlns:a16="http://schemas.microsoft.com/office/drawing/2014/main" id="{B623B55D-4024-3C4A-8A5A-836239EC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41617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(*,j)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CB67260D-8D49-0844-9AF4-1138122B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3149600"/>
            <a:ext cx="50800" cy="50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AA9B4612-5CFD-EA4E-9145-6535B0F06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733675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(k,j)</a:t>
            </a:r>
          </a:p>
        </p:txBody>
      </p:sp>
      <p:sp>
        <p:nvSpPr>
          <p:cNvPr id="107533" name="Rectangle 13">
            <a:extLst>
              <a:ext uri="{FF2B5EF4-FFF2-40B4-BE49-F238E27FC236}">
                <a16:creationId xmlns:a16="http://schemas.microsoft.com/office/drawing/2014/main" id="{6D5AD3CB-4776-0147-AAD1-B7D34D81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9716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Inner loop:</a:t>
            </a:r>
          </a:p>
        </p:txBody>
      </p:sp>
      <p:sp>
        <p:nvSpPr>
          <p:cNvPr id="107534" name="Line 14">
            <a:extLst>
              <a:ext uri="{FF2B5EF4-FFF2-40B4-BE49-F238E27FC236}">
                <a16:creationId xmlns:a16="http://schemas.microsoft.com/office/drawing/2014/main" id="{67F3D0F2-72D8-1A4F-995D-51D897ABB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5" name="Line 15">
            <a:extLst>
              <a:ext uri="{FF2B5EF4-FFF2-40B4-BE49-F238E27FC236}">
                <a16:creationId xmlns:a16="http://schemas.microsoft.com/office/drawing/2014/main" id="{51E59CC5-4DD4-684F-9B25-284701D255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6700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6" name="Rectangle 16">
            <a:extLst>
              <a:ext uri="{FF2B5EF4-FFF2-40B4-BE49-F238E27FC236}">
                <a16:creationId xmlns:a16="http://schemas.microsoft.com/office/drawing/2014/main" id="{993FAE4B-0FFA-B74B-B1D8-F2D2763F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416175"/>
            <a:ext cx="600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(*,k)</a:t>
            </a:r>
          </a:p>
        </p:txBody>
      </p:sp>
      <p:grpSp>
        <p:nvGrpSpPr>
          <p:cNvPr id="107537" name="Group 17">
            <a:extLst>
              <a:ext uri="{FF2B5EF4-FFF2-40B4-BE49-F238E27FC236}">
                <a16:creationId xmlns:a16="http://schemas.microsoft.com/office/drawing/2014/main" id="{D6664E6A-81C9-6944-BE47-2D9B97593DC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22700"/>
            <a:ext cx="1752600" cy="1030288"/>
            <a:chOff x="3168" y="2408"/>
            <a:chExt cx="1104" cy="649"/>
          </a:xfrm>
        </p:grpSpPr>
        <p:sp>
          <p:nvSpPr>
            <p:cNvPr id="107546" name="Rectangle 18">
              <a:extLst>
                <a:ext uri="{FF2B5EF4-FFF2-40B4-BE49-F238E27FC236}">
                  <a16:creationId xmlns:a16="http://schemas.microsoft.com/office/drawing/2014/main" id="{36BC2B72-07E8-9B45-8F32-562488F5E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26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 -wise</a:t>
              </a:r>
            </a:p>
          </p:txBody>
        </p:sp>
        <p:sp>
          <p:nvSpPr>
            <p:cNvPr id="107547" name="Line 19">
              <a:extLst>
                <a:ext uri="{FF2B5EF4-FFF2-40B4-BE49-F238E27FC236}">
                  <a16:creationId xmlns:a16="http://schemas.microsoft.com/office/drawing/2014/main" id="{AB0875CD-5DBE-C34C-8FE3-C9761D1CB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107538" name="Group 20">
            <a:extLst>
              <a:ext uri="{FF2B5EF4-FFF2-40B4-BE49-F238E27FC236}">
                <a16:creationId xmlns:a16="http://schemas.microsoft.com/office/drawing/2014/main" id="{75F2AAA6-C8E7-6E45-97CA-B1B229AE903C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822700"/>
            <a:ext cx="1524000" cy="1030288"/>
            <a:chOff x="4704" y="2408"/>
            <a:chExt cx="960" cy="649"/>
          </a:xfrm>
        </p:grpSpPr>
        <p:sp>
          <p:nvSpPr>
            <p:cNvPr id="107544" name="Rectangle 21">
              <a:extLst>
                <a:ext uri="{FF2B5EF4-FFF2-40B4-BE49-F238E27FC236}">
                  <a16:creationId xmlns:a16="http://schemas.microsoft.com/office/drawing/2014/main" id="{7546B187-C55A-5649-85EC-F9B4E324A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2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pitchFamily="2" charset="0"/>
                </a:rPr>
                <a:t>Column-wise</a:t>
              </a:r>
            </a:p>
          </p:txBody>
        </p:sp>
        <p:sp>
          <p:nvSpPr>
            <p:cNvPr id="107545" name="Line 22">
              <a:extLst>
                <a:ext uri="{FF2B5EF4-FFF2-40B4-BE49-F238E27FC236}">
                  <a16:creationId xmlns:a16="http://schemas.microsoft.com/office/drawing/2014/main" id="{0428C515-78F7-E94F-BC68-925D460D9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5" y="2408"/>
              <a:ext cx="0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7539" name="Rectangle 24">
            <a:extLst>
              <a:ext uri="{FF2B5EF4-FFF2-40B4-BE49-F238E27FC236}">
                <a16:creationId xmlns:a16="http://schemas.microsoft.com/office/drawing/2014/main" id="{C4775DB0-8EBB-4E43-9AB4-BEB98B2F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494213"/>
            <a:ext cx="739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Helvetica" pitchFamily="2" charset="0"/>
              </a:rPr>
              <a:t>Fixed</a:t>
            </a:r>
          </a:p>
        </p:txBody>
      </p:sp>
      <p:sp>
        <p:nvSpPr>
          <p:cNvPr id="107540" name="Line 25">
            <a:extLst>
              <a:ext uri="{FF2B5EF4-FFF2-40B4-BE49-F238E27FC236}">
                <a16:creationId xmlns:a16="http://schemas.microsoft.com/office/drawing/2014/main" id="{4F4DFA82-5FE7-F242-95A2-078E33DBE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8306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41" name="Rectangle 26">
            <a:extLst>
              <a:ext uri="{FF2B5EF4-FFF2-40B4-BE49-F238E27FC236}">
                <a16:creationId xmlns:a16="http://schemas.microsoft.com/office/drawing/2014/main" id="{25125262-38E0-954B-95A1-BF2EDE9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19663"/>
            <a:ext cx="48133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60388" indent="-22225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895350">
              <a:spcBef>
                <a:spcPct val="20000"/>
              </a:spcBef>
              <a:buChar char="•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895350">
              <a:spcBef>
                <a:spcPct val="20000"/>
              </a:spcBef>
              <a:buChar char="–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895350">
              <a:spcBef>
                <a:spcPct val="20000"/>
              </a:spcBef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895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1550" algn="ctr"/>
                <a:tab pos="2343150" algn="ctr"/>
                <a:tab pos="3657600" algn="ctr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u="sng" dirty="0">
                <a:latin typeface="Nanum Myeongjo" panose="02020603020101020101" pitchFamily="18" charset="-127"/>
              </a:rPr>
              <a:t>Misses per Inner Loop Iteration:</a:t>
            </a: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A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B</a:t>
            </a:r>
            <a:r>
              <a:rPr lang="en-US" altLang="zh-CN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u="sng" dirty="0">
                <a:latin typeface="Nanum Myeongjo" panose="02020603020101020101" pitchFamily="18" charset="-127"/>
              </a:rPr>
              <a:t>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 lvl="1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		1.0	0.0	1.0</a:t>
            </a:r>
          </a:p>
        </p:txBody>
      </p:sp>
      <p:sp>
        <p:nvSpPr>
          <p:cNvPr id="107542" name="Rectangle 27">
            <a:extLst>
              <a:ext uri="{FF2B5EF4-FFF2-40B4-BE49-F238E27FC236}">
                <a16:creationId xmlns:a16="http://schemas.microsoft.com/office/drawing/2014/main" id="{4301523E-033F-4741-8EE5-2D813421A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Matrix multiplication (kji)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1E811B-16E8-0D40-B5ED-14E8502BCA65}"/>
              </a:ext>
            </a:extLst>
          </p:cNvPr>
          <p:cNvSpPr/>
          <p:nvPr/>
        </p:nvSpPr>
        <p:spPr>
          <a:xfrm>
            <a:off x="4724400" y="5257800"/>
            <a:ext cx="2743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2 loads, 1 store</a:t>
            </a:r>
          </a:p>
          <a:p>
            <a:pPr marL="114300" lvl="1">
              <a:tabLst>
                <a:tab pos="228600" algn="l"/>
              </a:tabLst>
              <a:defRPr/>
            </a:pP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misses/</a:t>
            </a:r>
            <a:r>
              <a:rPr lang="en-US" altLang="zh-CN" b="0" dirty="0" err="1">
                <a:latin typeface="Nanum Myeongjo" panose="02020603020101020101" pitchFamily="18" charset="-127"/>
                <a:ea typeface="+mn-ea"/>
              </a:rPr>
              <a:t>iter</a:t>
            </a:r>
            <a:r>
              <a:rPr lang="en-US" altLang="zh-CN" b="0" dirty="0">
                <a:latin typeface="Nanum Myeongjo" panose="02020603020101020101" pitchFamily="18" charset="-127"/>
                <a:ea typeface="+mn-ea"/>
              </a:rPr>
              <a:t> = 2.0</a:t>
            </a:r>
            <a:endParaRPr lang="en-US" altLang="zh-CN" sz="1800" b="0" dirty="0">
              <a:latin typeface="Nanum Myeongjo" panose="02020603020101020101" pitchFamily="18" charset="-127"/>
              <a:ea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DC243D68-55FE-8A4D-B6B2-48FEF3EE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5213E-E5E9-4544-80EA-8F85E79CC5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71DC11D-4430-8648-8AF4-7C67D28BB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matrix multiply performance</a:t>
            </a:r>
          </a:p>
        </p:txBody>
      </p:sp>
      <p:pic>
        <p:nvPicPr>
          <p:cNvPr id="109572" name="图片 1">
            <a:extLst>
              <a:ext uri="{FF2B5EF4-FFF2-40B4-BE49-F238E27FC236}">
                <a16:creationId xmlns:a16="http://schemas.microsoft.com/office/drawing/2014/main" id="{E54F443C-CCCE-BD4B-BB96-3E516237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4800"/>
            <a:ext cx="8894763" cy="567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388AE26C-F651-2641-A45E-F5238842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9960E-E74A-E84C-BD46-AE5C5DE9A71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54323CE-7F82-E94D-B84B-73D93CA72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matrix multiply performance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C33E54B-1EE6-E14D-9888-3665ABB1D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performance difference is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almost 40 times for the same application</a:t>
            </a:r>
          </a:p>
          <a:p>
            <a:pPr>
              <a:defRPr/>
            </a:pPr>
            <a:r>
              <a:rPr lang="en-US" altLang="zh-CN" dirty="0"/>
              <a:t>Pairs of versions have almost identical measured performance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with the same number of memory references and misses per</a:t>
            </a:r>
          </a:p>
          <a:p>
            <a:pPr>
              <a:defRPr/>
            </a:pPr>
            <a:r>
              <a:rPr lang="en-US" altLang="zh-CN" dirty="0"/>
              <a:t>The worst memory behavior versions run significantly slower than the other versions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terms of the number of accesses and misses per iteration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053BA0EA-8768-EA40-B44F-96A391B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B98DD-C541-294B-9F91-346F0CDC52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EAF4BDE-1B57-9A4D-AAC5-48EDBCF13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Pentium matrix multiply performance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E94ABB1-DE8E-C44E-8816-D198C5B4A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Miss rate, in this case, is a better predictor of performance than the total number of memory accesses. </a:t>
            </a:r>
          </a:p>
          <a:p>
            <a:pPr>
              <a:defRPr/>
            </a:pPr>
            <a:r>
              <a:rPr lang="en-US" altLang="zh-CN" dirty="0"/>
              <a:t>The performance of the fastest pair of versions (</a:t>
            </a:r>
            <a:r>
              <a:rPr lang="en-US" altLang="zh-CN" dirty="0" err="1"/>
              <a:t>kij</a:t>
            </a:r>
            <a:r>
              <a:rPr lang="en-US" altLang="zh-CN" dirty="0"/>
              <a:t> and </a:t>
            </a:r>
            <a:r>
              <a:rPr lang="en-US" altLang="zh-CN" dirty="0" err="1"/>
              <a:t>ikj</a:t>
            </a:r>
            <a:r>
              <a:rPr lang="en-US" altLang="zh-CN" dirty="0"/>
              <a:t>) is constant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array is much larger than any of the cache</a:t>
            </a:r>
          </a:p>
          <a:p>
            <a:pPr>
              <a:defRPr/>
            </a:pPr>
            <a:r>
              <a:rPr lang="en-US" altLang="zh-CN" dirty="0"/>
              <a:t>The prefetching hardware is </a:t>
            </a:r>
          </a:p>
          <a:p>
            <a:pPr lvl="1">
              <a:defRPr/>
            </a:pPr>
            <a:r>
              <a:rPr lang="en-US" altLang="zh-CN" dirty="0"/>
              <a:t>smart enough to recognize the stride-1 access</a:t>
            </a:r>
          </a:p>
          <a:p>
            <a:pPr lvl="1">
              <a:defRPr/>
            </a:pPr>
            <a:r>
              <a:rPr lang="en-US" altLang="zh-CN" dirty="0"/>
              <a:t>fast enough to keep up with memory accesses in the tight inner loop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84049E02-BF29-9A4B-A221-C7F7C36F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FC48C4-0FB7-0D40-8341-7C17131E0D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89743F6-C9E6-EA4C-AE68-0AA145B63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15716" name="内容占位符 1">
            <a:extLst>
              <a:ext uri="{FF2B5EF4-FFF2-40B4-BE49-F238E27FC236}">
                <a16:creationId xmlns:a16="http://schemas.microsoft.com/office/drawing/2014/main" id="{DA3709CA-786B-1F4E-8CC4-E57F4857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5717" name="图片 2">
            <a:extLst>
              <a:ext uri="{FF2B5EF4-FFF2-40B4-BE49-F238E27FC236}">
                <a16:creationId xmlns:a16="http://schemas.microsoft.com/office/drawing/2014/main" id="{4DAE66FB-9C63-C340-9FE5-DECB62F2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"/>
            <a:ext cx="8905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3164153-C833-EE48-979F-9A58E475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541629-FF88-F04A-918B-03BF3E9DA4A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DEF40D9-5693-1548-A97B-E522E94CC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Conflict Misses in Direct-Mapped Caches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7E1D97C-1619-1545-B31B-E29FAD65B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077200" cy="1219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Padding can avoid thrashing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Claim x[12] instead of x[8]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ACD6B937-2B89-D240-92CB-A14F4547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47800"/>
            <a:ext cx="8629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64B2F11D-1E88-9D49-84DC-1A8AFC73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09409F-2D37-CC45-B135-436776D3D9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6144D54-03C1-5741-A487-6569FD1B1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B72AB38-0CD2-6343-948F-250121FD1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  throughput (read bandwidth)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rate that a program reads data from the memory system</a:t>
            </a:r>
          </a:p>
          <a:p>
            <a:r>
              <a:rPr lang="en-US" altLang="zh-CN">
                <a:ea typeface="宋体" panose="02010600030101010101" pitchFamily="2" charset="-122"/>
              </a:rPr>
              <a:t>Memory mountain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two-dimensional function of read bandwidth versus temporal and spatial locality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Characterizes the capabilities of the memory system for each computer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DD3E4D77-9F3A-994C-A2E2-ACB959CE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13433-DD95-1643-BA20-2306A5361E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F3111BE-BE1C-D340-9FD9-24AB4C03B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main routine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433584A5-5562-6B45-9369-E6A7AD6A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" y="1524000"/>
            <a:ext cx="8915400" cy="4419600"/>
          </a:xfrm>
        </p:spPr>
        <p:txBody>
          <a:bodyPr/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/* mountain.c - Generate the memory mountain. */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MINBYTES (1 &lt;&lt; 14)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 Working set size ranges from 16 KB */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MAXBYTES (1 &lt;&lt; 27)  /* ... up to 128 MB */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MAXSTRIDE 12           /* Strides range from 1 to 12 */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#define MAXELEMS MAXBYTES/sizeof(long)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data[MAXELEMS];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/* The array we'll be traversing */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DF569622-E47E-F242-98DA-992EC70E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FE8D13-204C-2745-A45C-AEF2118B53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DFE6D28-B145-3C45-B041-312E91D8B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main routine</a:t>
            </a: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AF8B4A3-857D-1B44-8A2F-FB1E8569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int size;        			  /* Working set size (in bytes)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int stride;      			  /* Stride (in array elements)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double Mhz;      		  /* Clock frequency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init_data(data, MAXELEMS);   /* Initialize each element in data to 1 */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Mhz = mhz(0);              	  /* Estimate the clock frequency */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7097A0C3-CFBE-4642-8EDB-161F697E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87AC50-1F9E-9241-975E-EA419700BA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16006D5-1903-624B-B96E-EB2CB10A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main routine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517F200-196D-554F-9A56-EEE715916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for (size = MAXBYTES; size &gt;= MINBYTES; size &gt;&gt;= 1) {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for (stride = 1; stride &lt;= MAXSTRIDE; stride++) 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		printf("%.1f\t", run(size, stride, Mhz));	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printf("\n");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exit(0);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123909" name="图片 2">
            <a:extLst>
              <a:ext uri="{FF2B5EF4-FFF2-40B4-BE49-F238E27FC236}">
                <a16:creationId xmlns:a16="http://schemas.microsoft.com/office/drawing/2014/main" id="{2762A410-C4CC-534C-848E-ED71DDD6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35338"/>
            <a:ext cx="457200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58280D24-C5F3-EF43-BDD8-39A2977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6E20FE-88CF-6444-97E6-301E2C5324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6662278-D813-CC43-B80C-356BE9CEB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test function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6560064-9FAD-7C44-BD10-6EAAAEF9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 Run test (elems, stride) and return read throughput (MB/s)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double run (int size, int stride, double Mhz)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double cycles;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int elems = size / sizeof(long); 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test (elems, stride);                     		/* warm up the cache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cycles = fcyc2(test, elems, stride, 0);  	/* call test (elems,stride)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return (size / stride) / (cycles / Mhz); 	/* convert cycles to MB/s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>
            <a:extLst>
              <a:ext uri="{FF2B5EF4-FFF2-40B4-BE49-F238E27FC236}">
                <a16:creationId xmlns:a16="http://schemas.microsoft.com/office/drawing/2014/main" id="{082A799D-CD64-2446-8F28-28DFB8B0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05870-B318-9648-B9B6-510849D621C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48154D5F-DA83-2B46-846D-CEF654391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test function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AC7C46D4-287E-E34A-8871-80C095828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 The test function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int test (int elems, int stride) 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i, sx2=stride*2, sx3=stride*3, sx4=stride*4 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acc0 = 0, acc1 = 0, acc2 = 0, acc3 =0;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length = elems;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long limit = length – sx4 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for (i = 0; i &lt; elems; i += stride)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result += data[i];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3056E272-8336-E44E-8A22-1B04B141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94149-5303-BA4E-9D38-9ED43CCDBA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85C4994-C094-584D-85F2-69436A1F7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mountain test function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A673D58-3159-A947-ABD3-882554930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for (i = 0; i &lt; limit; i += sx4) {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acc0 += data[i];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acc1 += data[i+stride];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acc2 += data[i+sx2];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acc3 += data[i+sx3];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for (; i  &lt; length; i+=stride)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acc0 += data[i]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return ((acc0+acc1)+(acc2+acc3)) 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EAACBFDC-2063-8542-9632-55ED404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A05D5-4E04-6349-B89D-1B32B60874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A2817EF-AB34-6841-8993-D81C6DCEC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pic>
        <p:nvPicPr>
          <p:cNvPr id="132100" name="图片 2">
            <a:extLst>
              <a:ext uri="{FF2B5EF4-FFF2-40B4-BE49-F238E27FC236}">
                <a16:creationId xmlns:a16="http://schemas.microsoft.com/office/drawing/2014/main" id="{AAA3A658-47FE-E944-B914-4882ACB63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14600"/>
            <a:ext cx="53911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Rectangle 3">
            <a:extLst>
              <a:ext uri="{FF2B5EF4-FFF2-40B4-BE49-F238E27FC236}">
                <a16:creationId xmlns:a16="http://schemas.microsoft.com/office/drawing/2014/main" id="{8BDD41B3-488E-C94F-B7F8-2FA578862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9624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Size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MAXBYTES(128M) bytes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Partially accessed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Working set: from 128MB to 16KB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Stride: from 1 to 16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8BC702B6-4199-8043-B5E4-F774E374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C8D316-1782-2E48-90BB-235F3BE3331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DE99617-BBCA-C346-BBBC-9A0EA509D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34148" name="内容占位符 1">
            <a:extLst>
              <a:ext uri="{FF2B5EF4-FFF2-40B4-BE49-F238E27FC236}">
                <a16:creationId xmlns:a16="http://schemas.microsoft.com/office/drawing/2014/main" id="{03C08A50-A745-0540-BF9C-E5125CB3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4149" name="图片 2">
            <a:extLst>
              <a:ext uri="{FF2B5EF4-FFF2-40B4-BE49-F238E27FC236}">
                <a16:creationId xmlns:a16="http://schemas.microsoft.com/office/drawing/2014/main" id="{6B032B6B-AAD6-D44C-A3EF-301E4CB4D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"/>
            <a:ext cx="8905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56B87DA7-2BFE-704F-BBE9-602A3DE3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03A0F-70AD-954F-96E7-3032CED616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3092F5D-A143-CD4A-8CF4-2EAD23B78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Ridges of temporal locality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DF361EC-D162-EA4F-BAF6-3EC4BB03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Slice through the memory mountain with stride=8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illuminates read throughputs of different caches and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A84F6660-2BD1-3242-A34E-155E783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5F85C-027C-CA42-9AF4-90E7D6487C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25DAC71-C2F5-8B44-B9EF-67152099F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Direct-mapped cache simulation</a:t>
            </a:r>
          </a:p>
        </p:txBody>
      </p:sp>
      <p:graphicFrame>
        <p:nvGraphicFramePr>
          <p:cNvPr id="1029123" name="Group 3">
            <a:extLst>
              <a:ext uri="{FF2B5EF4-FFF2-40B4-BE49-F238E27FC236}">
                <a16:creationId xmlns:a16="http://schemas.microsoft.com/office/drawing/2014/main" id="{1510C2D5-B460-AB4E-B298-F619A9C97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304800"/>
          <a:ext cx="8305800" cy="6067425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3428992229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3021617333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545185441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3685432586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94812148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65490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(decimal)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Tag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(t=)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Offset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number (decimal)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57086"/>
                  </a:ext>
                </a:extLst>
              </a:tr>
              <a:tr h="496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299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EE04197A-67DE-D142-A1A0-3A3EE14E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D6381-6E15-C343-922C-DA644F94B5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5E34901-9354-934F-8B81-7EE3CEF4F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Ridges of temporal locality</a:t>
            </a:r>
          </a:p>
        </p:txBody>
      </p:sp>
      <p:graphicFrame>
        <p:nvGraphicFramePr>
          <p:cNvPr id="138244" name="Object 5">
            <a:extLst>
              <a:ext uri="{FF2B5EF4-FFF2-40B4-BE49-F238E27FC236}">
                <a16:creationId xmlns:a16="http://schemas.microsoft.com/office/drawing/2014/main" id="{0F49C308-AB95-C348-9AAC-6E6778C29BC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81000" y="1447800"/>
          <a:ext cx="815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Worksheet" r:id="rId4" imgW="8661400" imgH="5943600" progId="Excel.Sheet.8">
                  <p:embed/>
                </p:oleObj>
              </mc:Choice>
              <mc:Fallback>
                <p:oleObj name="Worksheet" r:id="rId4" imgW="8661400" imgH="5943600" progId="Excel.Shee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1534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45" name="Picture 5">
            <a:extLst>
              <a:ext uri="{FF2B5EF4-FFF2-40B4-BE49-F238E27FC236}">
                <a16:creationId xmlns:a16="http://schemas.microsoft.com/office/drawing/2014/main" id="{166934DC-6713-DE40-99EA-B596B182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487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6" name="图片 2">
            <a:extLst>
              <a:ext uri="{FF2B5EF4-FFF2-40B4-BE49-F238E27FC236}">
                <a16:creationId xmlns:a16="http://schemas.microsoft.com/office/drawing/2014/main" id="{4D35EEF7-A485-3B4A-9392-FDF2F93C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71550"/>
            <a:ext cx="8393112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>
            <a:extLst>
              <a:ext uri="{FF2B5EF4-FFF2-40B4-BE49-F238E27FC236}">
                <a16:creationId xmlns:a16="http://schemas.microsoft.com/office/drawing/2014/main" id="{4D8A0BBE-6EBF-C940-A749-72F17B49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EA93F-0E32-9F4A-B703-DBF90C5890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9FDBABE-2F00-F040-95B1-514E490FA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slope of spatial locality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7AA1075-FB2D-F940-9141-EEC2D4008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Slice through memory mountain with size=4M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shows cache block size.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E278F8ED-29F7-ED48-8C32-A48AAF6D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CFAB3-EA87-8649-913D-E1BDDF9A258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8A22584-8638-E740-AA02-AF558837F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slope of spatial locality</a:t>
            </a:r>
          </a:p>
        </p:txBody>
      </p:sp>
      <p:pic>
        <p:nvPicPr>
          <p:cNvPr id="142340" name="Picture 5">
            <a:extLst>
              <a:ext uri="{FF2B5EF4-FFF2-40B4-BE49-F238E27FC236}">
                <a16:creationId xmlns:a16="http://schemas.microsoft.com/office/drawing/2014/main" id="{E987E545-33D4-3C43-A32E-18EF537AF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745538" cy="4800600"/>
          </a:xfrm>
        </p:spPr>
      </p:pic>
      <p:pic>
        <p:nvPicPr>
          <p:cNvPr id="142341" name="图片 1">
            <a:extLst>
              <a:ext uri="{FF2B5EF4-FFF2-40B4-BE49-F238E27FC236}">
                <a16:creationId xmlns:a16="http://schemas.microsoft.com/office/drawing/2014/main" id="{0CD01210-F83B-8B41-8800-328BABF4B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1438"/>
            <a:ext cx="86868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F6BB4F0D-1578-C244-9BED-222F3DEE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8ECAA-71D7-EF42-8954-3B084DEE05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5044DFD3-89B3-BC49-9A43-CABB2A825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Memory Mountain</a:t>
            </a:r>
          </a:p>
        </p:txBody>
      </p:sp>
      <p:sp>
        <p:nvSpPr>
          <p:cNvPr id="144388" name="内容占位符 1">
            <a:extLst>
              <a:ext uri="{FF2B5EF4-FFF2-40B4-BE49-F238E27FC236}">
                <a16:creationId xmlns:a16="http://schemas.microsoft.com/office/drawing/2014/main" id="{3EDD8C58-AF88-774F-9CFB-A3270B06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4389" name="图片 2">
            <a:extLst>
              <a:ext uri="{FF2B5EF4-FFF2-40B4-BE49-F238E27FC236}">
                <a16:creationId xmlns:a16="http://schemas.microsoft.com/office/drawing/2014/main" id="{41FBA1A8-C475-8B4C-811B-1240EF1A4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"/>
            <a:ext cx="8905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椭圆 1">
            <a:extLst>
              <a:ext uri="{FF2B5EF4-FFF2-40B4-BE49-F238E27FC236}">
                <a16:creationId xmlns:a16="http://schemas.microsoft.com/office/drawing/2014/main" id="{50AACA46-AA42-5745-9AC6-CFDFD574D1AF}"/>
              </a:ext>
            </a:extLst>
          </p:cNvPr>
          <p:cNvSpPr>
            <a:spLocks noChangeArrowheads="1"/>
          </p:cNvSpPr>
          <p:nvPr/>
        </p:nvSpPr>
        <p:spPr bwMode="auto">
          <a:xfrm rot="-1111914">
            <a:off x="2695575" y="1598613"/>
            <a:ext cx="1493838" cy="422275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DED011CF-846C-0B40-83F1-F2F86C09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84CA2-7F29-4C47-8149-74F5541535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2DD45CD-C696-D74E-9796-C4098617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Interesting Flat Ridge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C28ABEE-D8C1-B445-8623-0C8358970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Extends perpendicular to the stride axis for a stride of 1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read throughput is a relatively flat 12GB/s even though the working set exceeds the capacities of L1 and L2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This is apparently due to a hardware prefetching mechanism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D4BAFD8C-6979-3C4C-9E39-A8296388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5230E-7523-C44B-B06F-5D599D2C8F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CE73CDC-CD9B-3044-B904-3069A7494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use middle bits as index?</a:t>
            </a:r>
          </a:p>
        </p:txBody>
      </p:sp>
      <p:sp>
        <p:nvSpPr>
          <p:cNvPr id="137220" name="Rectangle 5" descr="Wide upward diagonal">
            <a:extLst>
              <a:ext uri="{FF2B5EF4-FFF2-40B4-BE49-F238E27FC236}">
                <a16:creationId xmlns:a16="http://schemas.microsoft.com/office/drawing/2014/main" id="{A4BF92EC-67DB-3348-A88F-F5C73593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717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1" name="Rectangle 6" descr="Dark vertical">
            <a:extLst>
              <a:ext uri="{FF2B5EF4-FFF2-40B4-BE49-F238E27FC236}">
                <a16:creationId xmlns:a16="http://schemas.microsoft.com/office/drawing/2014/main" id="{933EABC4-CB12-6E4C-B179-51453DD0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305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2" name="Rectangle 7" descr="Large grid">
            <a:extLst>
              <a:ext uri="{FF2B5EF4-FFF2-40B4-BE49-F238E27FC236}">
                <a16:creationId xmlns:a16="http://schemas.microsoft.com/office/drawing/2014/main" id="{269E4B80-A55B-FB4F-9C5A-4A27B31D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892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23" name="Rectangle 8" descr="Wide downward diagonal">
            <a:extLst>
              <a:ext uri="{FF2B5EF4-FFF2-40B4-BE49-F238E27FC236}">
                <a16:creationId xmlns:a16="http://schemas.microsoft.com/office/drawing/2014/main" id="{9CE01AB5-BC18-0740-9761-1B03B1D1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46438"/>
            <a:ext cx="1219200" cy="2587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CF6212D0-50C3-9445-986C-D978ABE2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93" y="1828800"/>
            <a:ext cx="2286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</a:rPr>
              <a:t>4-</a:t>
            </a:r>
            <a:r>
              <a:rPr lang="en-US" altLang="zh-CN" b="0" dirty="0">
                <a:latin typeface="Nanum Myeongjo" panose="02020603020101020101" pitchFamily="18" charset="-127"/>
              </a:rPr>
              <a:t>line Cache</a:t>
            </a:r>
          </a:p>
        </p:txBody>
      </p:sp>
      <p:sp>
        <p:nvSpPr>
          <p:cNvPr id="137242" name="Rectangle 27" descr="Wide upward diagonal">
            <a:extLst>
              <a:ext uri="{FF2B5EF4-FFF2-40B4-BE49-F238E27FC236}">
                <a16:creationId xmlns:a16="http://schemas.microsoft.com/office/drawing/2014/main" id="{6C965F28-A8AF-DC4B-90BB-2149496D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4209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3" name="Rectangle 28" descr="Dark vertical">
            <a:extLst>
              <a:ext uri="{FF2B5EF4-FFF2-40B4-BE49-F238E27FC236}">
                <a16:creationId xmlns:a16="http://schemas.microsoft.com/office/drawing/2014/main" id="{0A6869B4-6B00-BF49-9D42-26C03AAB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679700"/>
            <a:ext cx="1219200" cy="257175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4" name="Rectangle 29" descr="Large grid">
            <a:extLst>
              <a:ext uri="{FF2B5EF4-FFF2-40B4-BE49-F238E27FC236}">
                <a16:creationId xmlns:a16="http://schemas.microsoft.com/office/drawing/2014/main" id="{7607EEAF-D48E-FB41-A291-3B6B4E45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936875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5" name="Rectangle 30" descr="Wide downward diagonal">
            <a:extLst>
              <a:ext uri="{FF2B5EF4-FFF2-40B4-BE49-F238E27FC236}">
                <a16:creationId xmlns:a16="http://schemas.microsoft.com/office/drawing/2014/main" id="{01D0A4F4-4180-964F-9143-689C7C09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195638"/>
            <a:ext cx="1219200" cy="258762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6" name="Rectangle 31" descr="Wide upward diagonal">
            <a:extLst>
              <a:ext uri="{FF2B5EF4-FFF2-40B4-BE49-F238E27FC236}">
                <a16:creationId xmlns:a16="http://schemas.microsoft.com/office/drawing/2014/main" id="{2299B3F9-4AFD-C845-AEB7-E4C217D5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454400"/>
            <a:ext cx="1219200" cy="2587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7" name="Rectangle 32" descr="Dark vertical">
            <a:extLst>
              <a:ext uri="{FF2B5EF4-FFF2-40B4-BE49-F238E27FC236}">
                <a16:creationId xmlns:a16="http://schemas.microsoft.com/office/drawing/2014/main" id="{33F9A70B-C895-A340-8538-9235F054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7131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8" name="Rectangle 33" descr="Large grid">
            <a:extLst>
              <a:ext uri="{FF2B5EF4-FFF2-40B4-BE49-F238E27FC236}">
                <a16:creationId xmlns:a16="http://schemas.microsoft.com/office/drawing/2014/main" id="{E3469BDC-4F64-0049-8533-75FDD6F53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970338"/>
            <a:ext cx="1219200" cy="2587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49" name="Rectangle 34" descr="Wide downward diagonal">
            <a:extLst>
              <a:ext uri="{FF2B5EF4-FFF2-40B4-BE49-F238E27FC236}">
                <a16:creationId xmlns:a16="http://schemas.microsoft.com/office/drawing/2014/main" id="{5AA7FE04-4857-754A-B853-73AB9A4C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229100"/>
            <a:ext cx="1219200" cy="25876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0" name="Rectangle 35" descr="Wide upward diagonal">
            <a:extLst>
              <a:ext uri="{FF2B5EF4-FFF2-40B4-BE49-F238E27FC236}">
                <a16:creationId xmlns:a16="http://schemas.microsoft.com/office/drawing/2014/main" id="{DD182FDD-48D2-7743-A0BC-7BEB2A48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487863"/>
            <a:ext cx="1219200" cy="257175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1" name="Rectangle 36" descr="Dark vertical">
            <a:extLst>
              <a:ext uri="{FF2B5EF4-FFF2-40B4-BE49-F238E27FC236}">
                <a16:creationId xmlns:a16="http://schemas.microsoft.com/office/drawing/2014/main" id="{19D3568B-7878-9542-969B-DEA8A81C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45038"/>
            <a:ext cx="1219200" cy="258762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2" name="Rectangle 37" descr="Large grid">
            <a:extLst>
              <a:ext uri="{FF2B5EF4-FFF2-40B4-BE49-F238E27FC236}">
                <a16:creationId xmlns:a16="http://schemas.microsoft.com/office/drawing/2014/main" id="{A35EE103-CF01-094D-AC40-6EDB23EC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0038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3" name="Rectangle 38" descr="Wide downward diagonal">
            <a:extLst>
              <a:ext uri="{FF2B5EF4-FFF2-40B4-BE49-F238E27FC236}">
                <a16:creationId xmlns:a16="http://schemas.microsoft.com/office/drawing/2014/main" id="{46C36DA6-43B9-B040-A633-0E32DC86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262563"/>
            <a:ext cx="1219200" cy="257175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4" name="Rectangle 39" descr="Wide upward diagonal">
            <a:extLst>
              <a:ext uri="{FF2B5EF4-FFF2-40B4-BE49-F238E27FC236}">
                <a16:creationId xmlns:a16="http://schemas.microsoft.com/office/drawing/2014/main" id="{7EA32AEA-73FA-8149-BEBB-A4C0D4207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519738"/>
            <a:ext cx="1219200" cy="25876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5" name="Rectangle 40" descr="Dark vertical">
            <a:extLst>
              <a:ext uri="{FF2B5EF4-FFF2-40B4-BE49-F238E27FC236}">
                <a16:creationId xmlns:a16="http://schemas.microsoft.com/office/drawing/2014/main" id="{01D9F48B-F167-0049-8261-AE5D58A4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5778500"/>
            <a:ext cx="1219200" cy="2587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6" name="Rectangle 41" descr="Large grid">
            <a:extLst>
              <a:ext uri="{FF2B5EF4-FFF2-40B4-BE49-F238E27FC236}">
                <a16:creationId xmlns:a16="http://schemas.microsoft.com/office/drawing/2014/main" id="{173FAA92-336C-E74B-B381-5B96A95B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6037263"/>
            <a:ext cx="1219200" cy="2571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7257" name="Rectangle 42" descr="Wide downward diagonal">
            <a:extLst>
              <a:ext uri="{FF2B5EF4-FFF2-40B4-BE49-F238E27FC236}">
                <a16:creationId xmlns:a16="http://schemas.microsoft.com/office/drawing/2014/main" id="{126EEA6B-35AD-1641-96F7-E40F5A10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6272213"/>
            <a:ext cx="1219200" cy="2571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7628" name="Text Box 43">
            <a:extLst>
              <a:ext uri="{FF2B5EF4-FFF2-40B4-BE49-F238E27FC236}">
                <a16:creationId xmlns:a16="http://schemas.microsoft.com/office/drawing/2014/main" id="{A6A1E2C6-8ADB-AB44-9D58-F7437EE9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Middle-Order</a:t>
            </a:r>
          </a:p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Bit Indexing</a:t>
            </a:r>
          </a:p>
        </p:txBody>
      </p:sp>
      <p:sp>
        <p:nvSpPr>
          <p:cNvPr id="18458" name="Rectangle 44">
            <a:extLst>
              <a:ext uri="{FF2B5EF4-FFF2-40B4-BE49-F238E27FC236}">
                <a16:creationId xmlns:a16="http://schemas.microsoft.com/office/drawing/2014/main" id="{1153439A-FB84-7D48-BC4D-FD6B9541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717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18459" name="Rectangle 45">
            <a:extLst>
              <a:ext uri="{FF2B5EF4-FFF2-40B4-BE49-F238E27FC236}">
                <a16:creationId xmlns:a16="http://schemas.microsoft.com/office/drawing/2014/main" id="{CE855203-9FE4-3041-8286-4E3385561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305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18460" name="Rectangle 46">
            <a:extLst>
              <a:ext uri="{FF2B5EF4-FFF2-40B4-BE49-F238E27FC236}">
                <a16:creationId xmlns:a16="http://schemas.microsoft.com/office/drawing/2014/main" id="{E469A4ED-F178-7C46-9E27-D3156427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892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8461" name="Rectangle 47">
            <a:extLst>
              <a:ext uri="{FF2B5EF4-FFF2-40B4-BE49-F238E27FC236}">
                <a16:creationId xmlns:a16="http://schemas.microsoft.com/office/drawing/2014/main" id="{D5E13B04-B1BC-2041-B38A-89B8B541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464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18462" name="Rectangle 64">
            <a:extLst>
              <a:ext uri="{FF2B5EF4-FFF2-40B4-BE49-F238E27FC236}">
                <a16:creationId xmlns:a16="http://schemas.microsoft.com/office/drawing/2014/main" id="{17D749D5-369B-FC44-ADE6-FCEBC1B3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209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3" name="Rectangle 65">
            <a:extLst>
              <a:ext uri="{FF2B5EF4-FFF2-40B4-BE49-F238E27FC236}">
                <a16:creationId xmlns:a16="http://schemas.microsoft.com/office/drawing/2014/main" id="{1D9F4BF1-EDE2-F849-9602-3552A561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679700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64" name="Rectangle 66">
            <a:extLst>
              <a:ext uri="{FF2B5EF4-FFF2-40B4-BE49-F238E27FC236}">
                <a16:creationId xmlns:a16="http://schemas.microsoft.com/office/drawing/2014/main" id="{7113CD25-EABB-614B-AFB4-56344CCA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36875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5" name="Rectangle 67">
            <a:extLst>
              <a:ext uri="{FF2B5EF4-FFF2-40B4-BE49-F238E27FC236}">
                <a16:creationId xmlns:a16="http://schemas.microsoft.com/office/drawing/2014/main" id="{69C83804-81DB-9349-ABAF-4E8599B8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956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66" name="Rectangle 68">
            <a:extLst>
              <a:ext uri="{FF2B5EF4-FFF2-40B4-BE49-F238E27FC236}">
                <a16:creationId xmlns:a16="http://schemas.microsoft.com/office/drawing/2014/main" id="{86B81A7A-C476-4E4E-8F91-DCAF5156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544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7" name="Rectangle 69">
            <a:extLst>
              <a:ext uri="{FF2B5EF4-FFF2-40B4-BE49-F238E27FC236}">
                <a16:creationId xmlns:a16="http://schemas.microsoft.com/office/drawing/2014/main" id="{76157432-0BE0-2544-9AB0-07FCB595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131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68" name="Rectangle 70">
            <a:extLst>
              <a:ext uri="{FF2B5EF4-FFF2-40B4-BE49-F238E27FC236}">
                <a16:creationId xmlns:a16="http://schemas.microsoft.com/office/drawing/2014/main" id="{DEDF15E5-9066-4E4E-90B1-ACAF2224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703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69" name="Rectangle 71">
            <a:extLst>
              <a:ext uri="{FF2B5EF4-FFF2-40B4-BE49-F238E27FC236}">
                <a16:creationId xmlns:a16="http://schemas.microsoft.com/office/drawing/2014/main" id="{307E9259-C87E-5A46-8C13-D94018E0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291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0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0" name="Rectangle 72">
            <a:extLst>
              <a:ext uri="{FF2B5EF4-FFF2-40B4-BE49-F238E27FC236}">
                <a16:creationId xmlns:a16="http://schemas.microsoft.com/office/drawing/2014/main" id="{B749B7E2-D028-7E4C-AEC5-3C019CC8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878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1" name="Rectangle 73">
            <a:extLst>
              <a:ext uri="{FF2B5EF4-FFF2-40B4-BE49-F238E27FC236}">
                <a16:creationId xmlns:a16="http://schemas.microsoft.com/office/drawing/2014/main" id="{44DF250D-327B-9444-8619-5BC930D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7450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2" name="Rectangle 74">
            <a:extLst>
              <a:ext uri="{FF2B5EF4-FFF2-40B4-BE49-F238E27FC236}">
                <a16:creationId xmlns:a16="http://schemas.microsoft.com/office/drawing/2014/main" id="{B10DE894-619E-4D46-BA33-12E280A1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038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3" name="Rectangle 75">
            <a:extLst>
              <a:ext uri="{FF2B5EF4-FFF2-40B4-BE49-F238E27FC236}">
                <a16:creationId xmlns:a16="http://schemas.microsoft.com/office/drawing/2014/main" id="{31CE53CF-4862-E345-A4C9-1ED8AF7FD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625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01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4" name="Rectangle 76">
            <a:extLst>
              <a:ext uri="{FF2B5EF4-FFF2-40B4-BE49-F238E27FC236}">
                <a16:creationId xmlns:a16="http://schemas.microsoft.com/office/drawing/2014/main" id="{1DEC7DC0-434B-8742-984A-2A9346CE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197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5" name="Rectangle 77">
            <a:extLst>
              <a:ext uri="{FF2B5EF4-FFF2-40B4-BE49-F238E27FC236}">
                <a16:creationId xmlns:a16="http://schemas.microsoft.com/office/drawing/2014/main" id="{8E6B62F2-414C-C74B-90A7-70E36349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8500"/>
            <a:ext cx="4572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10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8476" name="Rectangle 78">
            <a:extLst>
              <a:ext uri="{FF2B5EF4-FFF2-40B4-BE49-F238E27FC236}">
                <a16:creationId xmlns:a16="http://schemas.microsoft.com/office/drawing/2014/main" id="{B38E6EA7-897B-DD4B-9440-A5583098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37263"/>
            <a:ext cx="4572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77" name="Rectangle 79">
            <a:extLst>
              <a:ext uri="{FF2B5EF4-FFF2-40B4-BE49-F238E27FC236}">
                <a16:creationId xmlns:a16="http://schemas.microsoft.com/office/drawing/2014/main" id="{960CBFC2-CBCD-B549-B626-62B49D08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94438"/>
            <a:ext cx="4572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1</a:t>
            </a:r>
            <a:r>
              <a:rPr lang="zh-CN" altLang="en-US" sz="2400" u="sng">
                <a:latin typeface="Courier New" panose="02070309020205020404" pitchFamily="49" charset="0"/>
              </a:rPr>
              <a:t>11</a:t>
            </a:r>
            <a:r>
              <a:rPr lang="zh-CN" altLang="en-US" sz="240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7454AEE-8583-694F-8542-A6AC6FF8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C555C-5B16-3442-9C5B-6DD9AE84121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BD058C6-81C0-A943-B682-A557374F1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Direct-mapped cache simulation</a:t>
            </a:r>
          </a:p>
        </p:txBody>
      </p:sp>
      <p:graphicFrame>
        <p:nvGraphicFramePr>
          <p:cNvPr id="1029123" name="Group 3">
            <a:extLst>
              <a:ext uri="{FF2B5EF4-FFF2-40B4-BE49-F238E27FC236}">
                <a16:creationId xmlns:a16="http://schemas.microsoft.com/office/drawing/2014/main" id="{227C372D-6249-DD4C-BC9F-AE37D7D861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304800"/>
          <a:ext cx="8305800" cy="6067425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3013931947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3560202709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460043827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26572662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80787138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13844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(decimal)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Tag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Offset bits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number (decimal)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88914"/>
                  </a:ext>
                </a:extLst>
              </a:tr>
              <a:tr h="496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04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801</TotalTime>
  <Words>5318</Words>
  <Application>Microsoft Macintosh PowerPoint</Application>
  <PresentationFormat>如螢幕大小 (4:3)</PresentationFormat>
  <Paragraphs>1554</Paragraphs>
  <Slides>74</Slides>
  <Notes>67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74</vt:i4>
      </vt:variant>
    </vt:vector>
  </HeadingPairs>
  <TitlesOfParts>
    <vt:vector size="86" baseType="lpstr">
      <vt:lpstr>Comic Sans MS</vt:lpstr>
      <vt:lpstr>宋体</vt:lpstr>
      <vt:lpstr>Arial</vt:lpstr>
      <vt:lpstr>Times New Roman</vt:lpstr>
      <vt:lpstr>方正姚体</vt:lpstr>
      <vt:lpstr>Courier New</vt:lpstr>
      <vt:lpstr>Verdana</vt:lpstr>
      <vt:lpstr>Helvetica</vt:lpstr>
      <vt:lpstr>Symbol</vt:lpstr>
      <vt:lpstr>icfp99</vt:lpstr>
      <vt:lpstr>Equation</vt:lpstr>
      <vt:lpstr>Worksheet</vt:lpstr>
      <vt:lpstr>Memory Hierarchy (Ⅲ)</vt:lpstr>
      <vt:lpstr>Outline</vt:lpstr>
      <vt:lpstr>Conflict Misses in Direct-Mapped Caches</vt:lpstr>
      <vt:lpstr>Conflict Misses in Direct-Mapped Caches</vt:lpstr>
      <vt:lpstr>Conflict Misses in Direct-Mapped Caches</vt:lpstr>
      <vt:lpstr>Conflict Misses in Direct-Mapped Caches</vt:lpstr>
      <vt:lpstr>Direct-mapped cache simulation</vt:lpstr>
      <vt:lpstr>Why use middle bits as index?</vt:lpstr>
      <vt:lpstr>Direct-mapped cache simulation</vt:lpstr>
      <vt:lpstr>Why use middle bits as index?</vt:lpstr>
      <vt:lpstr>Why use middle bits as index?</vt:lpstr>
      <vt:lpstr>Set associative caches</vt:lpstr>
      <vt:lpstr>Accessing set associative caches</vt:lpstr>
      <vt:lpstr>Accessing set associative caches</vt:lpstr>
      <vt:lpstr>Associative Cache</vt:lpstr>
      <vt:lpstr>Simple Memory System Cache</vt:lpstr>
      <vt:lpstr>Simple Memory System Cache</vt:lpstr>
      <vt:lpstr>Address Translation Example</vt:lpstr>
      <vt:lpstr>Set Associative Cache Simulation</vt:lpstr>
      <vt:lpstr>Set Associative Cache Simulation</vt:lpstr>
      <vt:lpstr>Set Associative Cache Simulation</vt:lpstr>
      <vt:lpstr>Set Associative Cache Simulation</vt:lpstr>
      <vt:lpstr>Set Associative Cache Simulation</vt:lpstr>
      <vt:lpstr>Set Associative Cache Simulation</vt:lpstr>
      <vt:lpstr>Line Replacement on Misses</vt:lpstr>
      <vt:lpstr>Set Associative Cache Simulation</vt:lpstr>
      <vt:lpstr>Set Associative Cache Simulation</vt:lpstr>
      <vt:lpstr>Fully associative caches</vt:lpstr>
      <vt:lpstr>Accessing fully associative caches</vt:lpstr>
      <vt:lpstr>Issues with Writes</vt:lpstr>
      <vt:lpstr>Issues with Writes</vt:lpstr>
      <vt:lpstr>Multi-level caches</vt:lpstr>
      <vt:lpstr>Cache performance metrics</vt:lpstr>
      <vt:lpstr>Cache performance metrics</vt:lpstr>
      <vt:lpstr>What does Hit Rate Mean?</vt:lpstr>
      <vt:lpstr>Cache performance metrics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PowerPoint 簡報</vt:lpstr>
      <vt:lpstr>Matrix Multiplication Implementation</vt:lpstr>
      <vt:lpstr>Matrix Multiplication</vt:lpstr>
      <vt:lpstr>Matrix Multiplication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Pentium matrix multiply performance</vt:lpstr>
      <vt:lpstr>Pentium matrix multiply performance</vt:lpstr>
      <vt:lpstr>Pentium matrix multiply performance</vt:lpstr>
      <vt:lpstr>The Memory Mountain</vt:lpstr>
      <vt:lpstr>The Memory Mountain</vt:lpstr>
      <vt:lpstr>Memory mountain main routine</vt:lpstr>
      <vt:lpstr>Memory mountain main routine</vt:lpstr>
      <vt:lpstr>Memory mountain main routine</vt:lpstr>
      <vt:lpstr>Memory mountain test function</vt:lpstr>
      <vt:lpstr>Memory mountain test function</vt:lpstr>
      <vt:lpstr>Memory mountain test function</vt:lpstr>
      <vt:lpstr>The Memory Mountain</vt:lpstr>
      <vt:lpstr>The Memory Mountain</vt:lpstr>
      <vt:lpstr>Ridges of temporal locality</vt:lpstr>
      <vt:lpstr>Ridges of temporal locality</vt:lpstr>
      <vt:lpstr>A slope of spatial locality</vt:lpstr>
      <vt:lpstr>A slope of spatial locality</vt:lpstr>
      <vt:lpstr>The Memory Mountain</vt:lpstr>
      <vt:lpstr>Interesting Flat Ridge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(Ⅲ)</dc:title>
  <dc:creator>Microsoft Office User</dc:creator>
  <cp:lastModifiedBy>Qingping Yue</cp:lastModifiedBy>
  <cp:revision>29</cp:revision>
  <dcterms:created xsi:type="dcterms:W3CDTF">2016-03-17T10:23:01Z</dcterms:created>
  <dcterms:modified xsi:type="dcterms:W3CDTF">2020-08-07T08:02:14Z</dcterms:modified>
</cp:coreProperties>
</file>