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sldIdLst>
    <p:sldId id="1235" r:id="rId2"/>
    <p:sldId id="1236" r:id="rId3"/>
    <p:sldId id="1215" r:id="rId4"/>
    <p:sldId id="1216" r:id="rId5"/>
    <p:sldId id="1217" r:id="rId6"/>
    <p:sldId id="1218" r:id="rId7"/>
    <p:sldId id="1221" r:id="rId8"/>
    <p:sldId id="1222" r:id="rId9"/>
    <p:sldId id="1223" r:id="rId10"/>
    <p:sldId id="1224" r:id="rId11"/>
    <p:sldId id="1225" r:id="rId12"/>
    <p:sldId id="1226" r:id="rId13"/>
    <p:sldId id="1227" r:id="rId14"/>
    <p:sldId id="1228" r:id="rId15"/>
    <p:sldId id="1229" r:id="rId16"/>
    <p:sldId id="1230" r:id="rId17"/>
    <p:sldId id="1231" r:id="rId18"/>
    <p:sldId id="1237" r:id="rId19"/>
    <p:sldId id="1238" r:id="rId20"/>
    <p:sldId id="1239" r:id="rId21"/>
    <p:sldId id="1240" r:id="rId22"/>
    <p:sldId id="1241" r:id="rId23"/>
    <p:sldId id="1242" r:id="rId24"/>
    <p:sldId id="1243" r:id="rId25"/>
    <p:sldId id="1244" r:id="rId26"/>
    <p:sldId id="1245" r:id="rId27"/>
    <p:sldId id="1246" r:id="rId28"/>
    <p:sldId id="1247" r:id="rId29"/>
    <p:sldId id="1248" r:id="rId30"/>
    <p:sldId id="1249" r:id="rId31"/>
    <p:sldId id="1250" r:id="rId32"/>
    <p:sldId id="1251" r:id="rId33"/>
    <p:sldId id="1252" r:id="rId34"/>
    <p:sldId id="1253" r:id="rId35"/>
    <p:sldId id="1254" r:id="rId36"/>
    <p:sldId id="1255" r:id="rId37"/>
    <p:sldId id="1256" r:id="rId38"/>
    <p:sldId id="1257" r:id="rId39"/>
    <p:sldId id="1258" r:id="rId40"/>
    <p:sldId id="1259" r:id="rId41"/>
    <p:sldId id="1260" r:id="rId42"/>
    <p:sldId id="1261" r:id="rId43"/>
    <p:sldId id="1262" r:id="rId44"/>
    <p:sldId id="1263" r:id="rId45"/>
    <p:sldId id="1264" r:id="rId46"/>
    <p:sldId id="1265" r:id="rId47"/>
    <p:sldId id="1266" r:id="rId48"/>
    <p:sldId id="1267" r:id="rId49"/>
    <p:sldId id="1268" r:id="rId50"/>
    <p:sldId id="1269" r:id="rId51"/>
    <p:sldId id="1270" r:id="rId52"/>
    <p:sldId id="1271" r:id="rId53"/>
    <p:sldId id="1272" r:id="rId54"/>
    <p:sldId id="1273" r:id="rId55"/>
    <p:sldId id="1274" r:id="rId56"/>
    <p:sldId id="1275" r:id="rId57"/>
    <p:sldId id="1276" r:id="rId58"/>
    <p:sldId id="1277" r:id="rId59"/>
    <p:sldId id="1278" r:id="rId60"/>
    <p:sldId id="1279" r:id="rId61"/>
    <p:sldId id="1280" r:id="rId62"/>
    <p:sldId id="1281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 autoAdjust="0"/>
    <p:restoredTop sz="86460" autoAdjust="0"/>
  </p:normalViewPr>
  <p:slideViewPr>
    <p:cSldViewPr>
      <p:cViewPr varScale="1">
        <p:scale>
          <a:sx n="68" d="100"/>
          <a:sy n="68" d="100"/>
        </p:scale>
        <p:origin x="224" y="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2CC13B-AD16-2344-8122-BB6CC8331D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4E2A578-B70A-8844-BF81-B9293D663A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3A26EA3-036D-DC4B-9F26-232AC040533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3B64CB3-6670-E941-94A3-833CF822CB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1AF652A-5B59-EF42-A783-3624B7FB9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F34D390-387D-A44B-B295-0E4388F75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7F3DC8E-9FCD-5E4D-ACB9-EBA61353B9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02ADA79-D17C-244D-8810-DBF70CF27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5A9D1C-0EA3-AD45-A07D-979E27AD6191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E340840-269D-CD45-AF6A-8B49F88D5F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FC5A2C7-0865-A440-A760-3F7BA0BE0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EAFE7C6-671B-6343-993D-F3F44AE47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6CA925-924B-D945-8A0B-4CDCF8F8F504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CF2712E-4516-CC4A-8F2B-4C360946A1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8BB348A-5698-A447-B98E-54CF8DA67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C275BA98-1849-E440-A44C-B4EB777DF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005A24F-F5F9-224D-981A-19AD3B6907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3F3EC0F-9CC0-3B4E-94A7-C20C065A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5D166F0-D3D2-154A-BE7F-8C98E40B8D8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0B0B0D49-8BB6-D240-BF7C-1DD275463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1093F15-B908-304E-9FD1-A668397C37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B3F915AC-231E-F946-BBD0-8F55153D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F06DC51-0DF4-C947-89CE-F2DA907D3A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B9B6F7C9-46ED-054D-89B1-D27C87D24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5432672-02BC-254C-B411-DC9B834E052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E32F5D88-1524-0947-8A28-08E377B2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8A705F4-B586-284C-A848-799E9647EE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5FF944E9-023E-2D40-8E4B-2549D5DF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1FF5623-CDF6-C541-B2B5-596E81E87FB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A3C80AC-8328-5840-A33D-533628F60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5A88FE2-9EAB-DB48-B9A4-B4464E182406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037D26-E854-6E4F-93B6-14A46AA5FE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689CBB5-210E-EA40-A02F-D1ED6C094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B6D4740-FF65-3D44-AA1D-485BC397C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6419DF-D605-5943-B309-1DB9AE4E1778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528E732-DEEE-AB45-BFDE-20E8A15B2A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A352BF7-EAF2-A244-9511-333C577FF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FF7580E-14C3-024B-8CBD-A63E6F7DF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B857635-C6A0-5241-A574-A14CC93455EC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A39068A-2D38-9C4A-AD6C-2A1CA7FD29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D64E782-B351-A342-ADE8-78C05279A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F77F65E-01CA-3646-A673-59873930B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709A45E-77F4-F54F-9FC9-DDBFDFBC1249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4BDBF81-2D9E-1E4D-9AAB-96402BDAE5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D763069-D1CD-184D-A2CB-9080B63B6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F35744B-9DEC-8140-89AA-6C099FAB5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84501E-BE9C-B44B-811F-7C0819EC8A51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E400D03-2D69-BF4D-804F-18C4803E62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889AF13-ED8C-2845-AFD8-FBE90A961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AFE3F1D-FA34-0743-9270-659457CBC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9B836A-34F3-754C-8BA3-0AD47035CF90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7099415-7E2E-8E41-AE0B-2B2AB951C3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1ED735B-5AFF-9D40-91E2-136C1363D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CEDADF0-BD55-CF4B-8EE7-3CB0B2B30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DAF11F-0EE5-0240-A6B4-F0CF27A1C754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41B7C4C-1530-9E46-AB56-C8BBF62923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0F75849-E98F-DB47-8C81-7A9AE1165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8ABC1F1-6ED1-0D43-BC13-354D63467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3DEAF4F-AAEA-1541-9FE8-73D9E351A04A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8B5B1D5-FE92-7F42-887C-812D526E20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8CAFF9C-8943-DC41-B881-60A89FA66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4DC24E1-9F63-B541-BC9A-FA4F9AC63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C6495A3-8D6C-0F48-BEA9-44F1E0A7D50E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E87E5C2-638C-3644-8601-2BA7DCDF7A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9CF026E-8E03-E149-8137-F9E8F066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647647B-B69C-D146-A72C-551143AC1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BC24AC-3742-9041-B250-6A1B631BC8E2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BA3EE99-4B35-D348-AEC3-098CA2857E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9C4529A-DBA4-5346-BB51-1A2E38BA2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5CC34AE-4E88-BE43-A674-E226EABAC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BBF40EB-9583-CB44-829A-C3E4406A89DE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1348BAA-05A5-2A4B-8D05-FC50578CA7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01A9EDE-883B-FC46-A9F5-68E2FE56A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73BA093-02F8-0740-9390-3CD9DFDE4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5CE5918-2BB6-BE49-9AC5-650E624F8E58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8C2A0B0-CE1D-2D4C-8DAA-721C0EC849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30989BB-1D56-FC4C-AD71-F5141C4C9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FAA7A64-456E-C447-9C62-25015B99C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365F2A8-608F-3841-8A97-5B003CB3EF0E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E4B12AA-65CC-1942-B361-B278567DB9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FD1D0FE-EE49-FD49-8DF8-738C7E61B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A5C8A48D-4BAF-E04A-AA25-9C2D685B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BFFF09C-82C5-4044-B5BD-C1E70D2DF12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856A1E99-B607-6148-BFA1-8D6C962A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B90F46A-9B4C-2A4E-8B91-9BE98F55D1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33CE9DC-270C-F849-8819-C28B0588D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BFC7C5-69B1-4D48-8A8C-0C6C64F1EF21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E6AC038-9844-494D-B324-EF5129A002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E761045-97DF-D34C-9E1B-2CA0B7418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3EC84AF1-2A31-7D42-9053-84BB5F3B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402E065-7413-3E4B-8430-6F2D3F6E15F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B766C03E-C26C-F548-82E4-AC32D060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C0029DF-3F83-CF43-998F-4FD33B9C892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BEE64BFF-9FA0-4248-BE31-F7707C90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1208A37-5058-8243-9D40-1F8193D0D11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B65AE001-FE6D-DC47-9BA0-F6A43ADC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FF1B53E-87D3-2F4C-AA6F-B0EDBDFDAF6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1109DB66-287B-7448-AE2C-E26EB9DD1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9752609-6481-D149-BFCC-FC2BC9B72E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C7A0E736-2DB0-3947-A28E-7883794E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76B3582-22AA-E642-A483-97363F39D4D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6D50E5FB-9815-9548-87DD-B2B281D2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8AC3D99-5E8C-4D44-9F70-C7C7BA6B4AF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1E63FA4B-29AD-C444-B491-D50F665D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993A391-E703-3845-B9B0-B78C903C084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42A8262F-892F-4B4E-A89A-EA96D45C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6F9790-E239-A849-BF5D-872CE25ED8E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D43FFF1-DEB9-3F42-95C7-F96F4F289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2F27FFB-79C2-7B49-83E2-4EBB7B370A10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8B9C482-9549-644A-A453-B19F4E76F3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1A94F86-358B-FF46-B794-C6E429984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14F519C-E3E9-954D-808C-4C42185DF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02947E6-9A6E-314E-ABC2-72543E1692A3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3096336-9973-9546-9A5A-0E78E4BC57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6C7FC45-6461-3449-B691-7C47F5E6D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A1997DA-5088-8342-8764-C48C70994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86C8E27-CBF3-3849-AA5F-89A1197F227B}" type="slidenum">
              <a:rPr lang="zh-CN" altLang="en-US" sz="1200" b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F112F6D2-3C13-574E-889E-CA83FFEF8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67AF211-7F9E-9D45-892B-C5CF12F0B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B9358002-87CC-5F4C-B84A-3FD061CA5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4BB88B-85B8-C44A-AB0C-4B048D57EE73}" type="slidenum">
              <a:rPr lang="zh-CN" altLang="en-US" sz="1200" b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9A4D16C-C3C5-4946-8E55-F3C8F82955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A46CA2E-3C8F-E14E-ABA2-F50BAC496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4D72BF29-D057-4B4C-B019-8A0EDC2B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DCE80D8-5CE4-4148-9DE0-3736C85FDA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A6E75C0-038C-6840-8543-FA02267C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3E0412D-2165-6546-B290-B91D8F1E2CC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506B608-37C4-264C-B335-19C077254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E7B854F-0C1D-E64F-B5ED-0BBD2E41173F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45AE1AD-88A3-2949-AAF8-2864B0F4F6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E20B1EC-AD06-1146-8778-01D76B08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1E26D03-C087-204A-9054-96BD839C2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85B3C3-87EA-F640-ABD0-818F0F56AFAA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FBD239-5E4F-8740-B18B-BE517BAABE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6618CF1-498E-FB47-81C0-4DAC1F674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5FA6908-097F-1B4A-8D1C-98F2FC802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50A1D5-5BF7-E948-AB8C-31D9EC39C953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4E9A003-1853-FF48-A5B4-019D5AF5DB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EA62411-C6B6-5C4C-8813-F21A9B72C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025E5B1-E2F6-6643-8E08-5A13E8E53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207C0-559F-E84D-9B64-C6516FC6B19D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6C29D65-D34B-BF46-A33C-667FFB0AE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BA4A419-750F-3D41-AA5C-989CA355D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8E35A2-E137-F84C-B900-AFD38589C9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7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AA558B-79E1-4644-9C20-9EE8EB26A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FB1D-8764-EE47-973D-DB12D7DD005A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7831F9-713C-3243-B142-2190EC8A3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08B232-BA25-A145-8145-F42E8B6B4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6E6D1-1BA5-7444-897D-37E09B4CE4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6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367C9-7D8C-BE4C-BFA1-639FF382C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C0CE1-EDE8-8240-A56A-7D554288C0DE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88E90C-867F-DC4C-AC9F-143BCACDA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06581D-10B4-6546-AD04-349EE5AECC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685EC-9AAA-E44A-8DB9-3FFA309ADB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79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4F42C1-8751-2440-A0E9-2D673AF90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E629-CA20-CB45-A80F-5248F8DD451A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BBFBBE-37C5-EB4F-BF23-45745967B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31F4D-3892-3E46-B7F4-4DFC2CF319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D30CE-E9FD-7E43-9135-B262FE64AA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1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5C9656-9234-3F4A-884A-6A8AB96EE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406B-C37D-9A47-90E1-28FCFD26B622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9558E3-E008-9F4A-8F66-C04752B74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FEAE15-BE67-E746-AD8A-65E0EE59E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D7D3D-FADF-6C43-ACA0-40AFBA91D8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A6856-C0B7-0841-B27A-C40B4BFE1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2662F-95B4-8849-AF8C-1BC670E29C02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2E43A-1F90-BD4C-96CF-7DBD44D6D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4E157-4B7D-EA41-A34F-4711FCCCDC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D0595-FC38-6F4D-A2F2-51DD52E957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3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52336B-4F7D-4245-9DC6-00D781BB3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4F47B-DA44-7C44-A4E4-A911D4C56EE3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7E9E31-7B1C-FC4D-B638-DA7EAB7F26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B7CBE6-6959-6D4D-A5FE-2F679AE71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D5E4F-306D-3C45-AEE7-4EE26AFAA7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7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2A8391-7086-6640-A19C-2D39B7960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734E7-5CCC-D146-9DD3-6284E7B117BB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368CFE-C44D-8048-9802-410D5F97C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3D4082-BA10-CB42-BB1E-9C0FF9393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67DB-7933-BF4C-85E8-2A545461CC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B43E66-5017-B345-8248-9A04242955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04CF5-7D34-D74D-A6AA-E431A502B389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CA774E-F400-464F-99B0-879270428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3E105C-1DCA-C049-9E55-440E484FB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6E6CF-6E37-4042-95EF-43DEC07D2F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9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100AF-8768-AA4E-858B-F00D87AF8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9129-4828-024A-A3E1-9B9B54EF850A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23C3-75E4-D44D-8C8F-BF508088C5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0F716-1D75-4940-89A6-2DEF4036D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84DF0-B114-0546-9519-10CE47A73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4DBE6-3AD6-C948-BBAD-F61683E28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76669-71A6-3446-AACB-A29CC61F8669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289E1-EFAF-024F-96D4-A2244C5AA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18E88-1217-2041-8559-C0086BBDC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41BCF-7776-7C45-A831-F256D8F499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73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DFA737-4103-1747-A93C-6934C59A5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AD7B58-7275-714B-9D6A-F8670FDF1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CD6BF13-E736-AD4C-A2CB-011925E4DF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3ED5F084-9D34-8B40-937A-C21998102C69}" type="datetime1">
              <a:rPr lang="zh-CN" altLang="en-US"/>
              <a:pPr>
                <a:defRPr/>
              </a:pPr>
              <a:t>2020/9/23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2BDC57-6A74-244C-9F94-965E15A7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B3BEB07-3D16-824D-9D0C-DE6C47D000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72857E9E-AC6F-554E-BDA5-B2ECFB44CD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FEDA98D-1533-4849-AFB5-6ACD60F76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F3B8DEDC-F68E-5C41-8B63-83306F752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E086A-06FC-B249-8F86-2FC5DEE9C0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E21A552-6CEB-5841-BE97-A7207667C6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8E7FDCB9-B379-2042-B004-C4942D95DD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21C8A-EAD8-BA4F-BB87-D46CF9B8D70F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0E6D5F1-44BB-FA40-8B55-F658F3B58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0">
                <a:ea typeface="宋体" panose="02010600030101010101" pitchFamily="2" charset="-122"/>
              </a:rPr>
              <a:t>Memory as a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9D052C5-0FB0-354B-BBCD-F971686BC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005513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We view memory as a directed graph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block is a node in the graph 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Each pointer is an edge in the graph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Locations not in the heap that contain pointers into the heap are called 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root</a:t>
            </a:r>
            <a:r>
              <a:rPr lang="en-GB" altLang="zh-CN" dirty="0">
                <a:ea typeface="宋体" panose="02010600030101010101" pitchFamily="2" charset="-122"/>
              </a:rPr>
              <a:t>  nodes  (e.g. local and global variables)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367F544F-D3B1-E542-8743-78167C8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08525C-55B4-314A-874B-FFEE30F499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5EADA9-69E8-7744-AFDC-2046435311C1}"/>
              </a:ext>
            </a:extLst>
          </p:cNvPr>
          <p:cNvGraphicFramePr>
            <a:graphicFrameLocks noGrp="1"/>
          </p:cNvGraphicFramePr>
          <p:nvPr/>
        </p:nvGraphicFramePr>
        <p:xfrm>
          <a:off x="6769100" y="16764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AD055F-41DC-C04F-82FE-80297568948B}"/>
              </a:ext>
            </a:extLst>
          </p:cNvPr>
          <p:cNvGraphicFramePr>
            <a:graphicFrameLocks noGrp="1"/>
          </p:cNvGraphicFramePr>
          <p:nvPr/>
        </p:nvGraphicFramePr>
        <p:xfrm>
          <a:off x="6462713" y="1676400"/>
          <a:ext cx="304800" cy="9144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84150189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506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8834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2587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AE480E-5ABF-2D49-A9C1-E51085531C32}"/>
              </a:ext>
            </a:extLst>
          </p:cNvPr>
          <p:cNvGraphicFramePr>
            <a:graphicFrameLocks noGrp="1"/>
          </p:cNvGraphicFramePr>
          <p:nvPr/>
        </p:nvGraphicFramePr>
        <p:xfrm>
          <a:off x="8183563" y="304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615286988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724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3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65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35B76F-6E12-8B40-A707-EEF147DB4B8B}"/>
              </a:ext>
            </a:extLst>
          </p:cNvPr>
          <p:cNvGraphicFramePr>
            <a:graphicFrameLocks noGrp="1"/>
          </p:cNvGraphicFramePr>
          <p:nvPr/>
        </p:nvGraphicFramePr>
        <p:xfrm>
          <a:off x="8183563" y="1447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A04A8D3-8343-3845-9823-BDDABAC8E00E}"/>
              </a:ext>
            </a:extLst>
          </p:cNvPr>
          <p:cNvGraphicFramePr>
            <a:graphicFrameLocks noGrp="1"/>
          </p:cNvGraphicFramePr>
          <p:nvPr/>
        </p:nvGraphicFramePr>
        <p:xfrm>
          <a:off x="8183563" y="2659063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AD8E39-DFEF-F447-8472-1E33870CECF8}"/>
              </a:ext>
            </a:extLst>
          </p:cNvPr>
          <p:cNvGraphicFramePr>
            <a:graphicFrameLocks noGrp="1"/>
          </p:cNvGraphicFramePr>
          <p:nvPr/>
        </p:nvGraphicFramePr>
        <p:xfrm>
          <a:off x="8186738" y="38481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21068195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582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1825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12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4156B67-1FD2-7B4D-9CA2-BB817A65179B}"/>
              </a:ext>
            </a:extLst>
          </p:cNvPr>
          <p:cNvGraphicFramePr>
            <a:graphicFrameLocks noGrp="1"/>
          </p:cNvGraphicFramePr>
          <p:nvPr/>
        </p:nvGraphicFramePr>
        <p:xfrm>
          <a:off x="8186738" y="5084763"/>
          <a:ext cx="381000" cy="9413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cxnSp>
        <p:nvCxnSpPr>
          <p:cNvPr id="22598" name="曲线连接符 5">
            <a:extLst>
              <a:ext uri="{FF2B5EF4-FFF2-40B4-BE49-F238E27FC236}">
                <a16:creationId xmlns:a16="http://schemas.microsoft.com/office/drawing/2014/main" id="{E683C43D-A941-314E-8B3B-6EF0A3BCF5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50100" y="1574800"/>
            <a:ext cx="1028700" cy="254000"/>
          </a:xfrm>
          <a:prstGeom prst="curvedConnector3">
            <a:avLst>
              <a:gd name="adj1" fmla="val 358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9" name="曲线连接符 16">
            <a:extLst>
              <a:ext uri="{FF2B5EF4-FFF2-40B4-BE49-F238E27FC236}">
                <a16:creationId xmlns:a16="http://schemas.microsoft.com/office/drawing/2014/main" id="{FFB618CA-84A5-8E4C-A600-BE35E111B8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0100" y="2438400"/>
            <a:ext cx="1028700" cy="4095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0" name="任意多边形 53">
            <a:extLst>
              <a:ext uri="{FF2B5EF4-FFF2-40B4-BE49-F238E27FC236}">
                <a16:creationId xmlns:a16="http://schemas.microsoft.com/office/drawing/2014/main" id="{6E8DDD53-A943-EA40-83E3-50BB746A23F7}"/>
              </a:ext>
            </a:extLst>
          </p:cNvPr>
          <p:cNvSpPr>
            <a:spLocks/>
          </p:cNvSpPr>
          <p:nvPr/>
        </p:nvSpPr>
        <p:spPr bwMode="auto">
          <a:xfrm>
            <a:off x="8362950" y="2220913"/>
            <a:ext cx="552450" cy="611187"/>
          </a:xfrm>
          <a:custGeom>
            <a:avLst/>
            <a:gdLst>
              <a:gd name="T0" fmla="*/ 0 w 552065"/>
              <a:gd name="T1" fmla="*/ 0 h 1019907"/>
              <a:gd name="T2" fmla="*/ 510992 w 552065"/>
              <a:gd name="T3" fmla="*/ 5704 h 1019907"/>
              <a:gd name="T4" fmla="*/ 495814 w 552065"/>
              <a:gd name="T5" fmla="*/ 21983 h 1019907"/>
              <a:gd name="T6" fmla="*/ 207432 w 552065"/>
              <a:gd name="T7" fmla="*/ 28244 h 1019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065" h="1019907">
                <a:moveTo>
                  <a:pt x="0" y="0"/>
                </a:moveTo>
                <a:cubicBezTo>
                  <a:pt x="212690" y="36844"/>
                  <a:pt x="425381" y="73688"/>
                  <a:pt x="507442" y="205991"/>
                </a:cubicBezTo>
                <a:cubicBezTo>
                  <a:pt x="589503" y="338294"/>
                  <a:pt x="542611" y="658166"/>
                  <a:pt x="492369" y="793819"/>
                </a:cubicBezTo>
                <a:cubicBezTo>
                  <a:pt x="442127" y="929472"/>
                  <a:pt x="324059" y="974689"/>
                  <a:pt x="205991" y="1019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01" name="任意多边形 57">
            <a:extLst>
              <a:ext uri="{FF2B5EF4-FFF2-40B4-BE49-F238E27FC236}">
                <a16:creationId xmlns:a16="http://schemas.microsoft.com/office/drawing/2014/main" id="{DCFDCA06-7E69-5C43-9C52-B90641C1B8FA}"/>
              </a:ext>
            </a:extLst>
          </p:cNvPr>
          <p:cNvSpPr>
            <a:spLocks/>
          </p:cNvSpPr>
          <p:nvPr/>
        </p:nvSpPr>
        <p:spPr bwMode="auto">
          <a:xfrm>
            <a:off x="8372475" y="447675"/>
            <a:ext cx="520700" cy="1485900"/>
          </a:xfrm>
          <a:custGeom>
            <a:avLst/>
            <a:gdLst>
              <a:gd name="T0" fmla="*/ 0 w 519790"/>
              <a:gd name="T1" fmla="*/ 1466522 h 1486969"/>
              <a:gd name="T2" fmla="*/ 465267 w 519790"/>
              <a:gd name="T3" fmla="*/ 1296925 h 1486969"/>
              <a:gd name="T4" fmla="*/ 495946 w 519790"/>
              <a:gd name="T5" fmla="*/ 239432 h 1486969"/>
              <a:gd name="T6" fmla="*/ 194288 w 519790"/>
              <a:gd name="T7" fmla="*/ 0 h 1486969"/>
              <a:gd name="T8" fmla="*/ 194288 w 519790"/>
              <a:gd name="T9" fmla="*/ 0 h 1486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790" h="1486969">
                <a:moveTo>
                  <a:pt x="0" y="1477107"/>
                </a:moveTo>
                <a:cubicBezTo>
                  <a:pt x="187988" y="1494691"/>
                  <a:pt x="375976" y="1512276"/>
                  <a:pt x="457200" y="1306285"/>
                </a:cubicBezTo>
                <a:cubicBezTo>
                  <a:pt x="538424" y="1100294"/>
                  <a:pt x="531726" y="458874"/>
                  <a:pt x="487346" y="241160"/>
                </a:cubicBezTo>
                <a:cubicBezTo>
                  <a:pt x="442966" y="23446"/>
                  <a:pt x="190919" y="0"/>
                  <a:pt x="19091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02" name="任意多边形 62">
            <a:extLst>
              <a:ext uri="{FF2B5EF4-FFF2-40B4-BE49-F238E27FC236}">
                <a16:creationId xmlns:a16="http://schemas.microsoft.com/office/drawing/2014/main" id="{F332926B-C721-2144-84F1-426FCB63C964}"/>
              </a:ext>
            </a:extLst>
          </p:cNvPr>
          <p:cNvSpPr>
            <a:spLocks/>
          </p:cNvSpPr>
          <p:nvPr/>
        </p:nvSpPr>
        <p:spPr bwMode="auto">
          <a:xfrm>
            <a:off x="7810500" y="3038475"/>
            <a:ext cx="566738" cy="2295525"/>
          </a:xfrm>
          <a:custGeom>
            <a:avLst/>
            <a:gdLst>
              <a:gd name="T0" fmla="*/ 562364 w 567226"/>
              <a:gd name="T1" fmla="*/ 17646 h 2810971"/>
              <a:gd name="T2" fmla="*/ 64252 w 567226"/>
              <a:gd name="T3" fmla="*/ 73650 h 2810971"/>
              <a:gd name="T4" fmla="*/ 39347 w 567226"/>
              <a:gd name="T5" fmla="*/ 605702 h 2810971"/>
              <a:gd name="T6" fmla="*/ 368100 w 567226"/>
              <a:gd name="T7" fmla="*/ 665360 h 28109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226" h="2810971">
                <a:moveTo>
                  <a:pt x="567226" y="72814"/>
                </a:moveTo>
                <a:cubicBezTo>
                  <a:pt x="359978" y="-13853"/>
                  <a:pt x="152731" y="-100520"/>
                  <a:pt x="64808" y="303926"/>
                </a:cubicBezTo>
                <a:cubicBezTo>
                  <a:pt x="-23115" y="708372"/>
                  <a:pt x="-11392" y="2092533"/>
                  <a:pt x="39687" y="2499491"/>
                </a:cubicBezTo>
                <a:cubicBezTo>
                  <a:pt x="90766" y="2906449"/>
                  <a:pt x="231024" y="2826062"/>
                  <a:pt x="371283" y="27456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03" name="任意多边形 7167">
            <a:extLst>
              <a:ext uri="{FF2B5EF4-FFF2-40B4-BE49-F238E27FC236}">
                <a16:creationId xmlns:a16="http://schemas.microsoft.com/office/drawing/2014/main" id="{A19F1C56-C875-F844-8034-AC36ACC07163}"/>
              </a:ext>
            </a:extLst>
          </p:cNvPr>
          <p:cNvSpPr>
            <a:spLocks/>
          </p:cNvSpPr>
          <p:nvPr/>
        </p:nvSpPr>
        <p:spPr bwMode="auto">
          <a:xfrm>
            <a:off x="8362950" y="3413125"/>
            <a:ext cx="374650" cy="558800"/>
          </a:xfrm>
          <a:custGeom>
            <a:avLst/>
            <a:gdLst>
              <a:gd name="T0" fmla="*/ 0 w 375527"/>
              <a:gd name="T1" fmla="*/ 9912 h 453580"/>
              <a:gd name="T2" fmla="*/ 333749 w 375527"/>
              <a:gd name="T3" fmla="*/ 270375 h 453580"/>
              <a:gd name="T4" fmla="*/ 338656 w 375527"/>
              <a:gd name="T5" fmla="*/ 1811431 h 453580"/>
              <a:gd name="T6" fmla="*/ 191416 w 375527"/>
              <a:gd name="T7" fmla="*/ 1898254 h 453580"/>
              <a:gd name="T8" fmla="*/ 186504 w 375527"/>
              <a:gd name="T9" fmla="*/ 1854844 h 453580"/>
              <a:gd name="T10" fmla="*/ 201231 w 375527"/>
              <a:gd name="T11" fmla="*/ 1854844 h 453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5527" h="453580">
                <a:moveTo>
                  <a:pt x="0" y="2295"/>
                </a:moveTo>
                <a:cubicBezTo>
                  <a:pt x="141933" y="-2310"/>
                  <a:pt x="283866" y="-6915"/>
                  <a:pt x="341644" y="62586"/>
                </a:cubicBezTo>
                <a:cubicBezTo>
                  <a:pt x="399422" y="132087"/>
                  <a:pt x="370951" y="356500"/>
                  <a:pt x="346668" y="419302"/>
                </a:cubicBezTo>
                <a:cubicBezTo>
                  <a:pt x="322385" y="482104"/>
                  <a:pt x="195943" y="439399"/>
                  <a:pt x="195943" y="439399"/>
                </a:cubicBezTo>
                <a:cubicBezTo>
                  <a:pt x="169985" y="441074"/>
                  <a:pt x="190919" y="429350"/>
                  <a:pt x="190919" y="429350"/>
                </a:cubicBezTo>
                <a:cubicBezTo>
                  <a:pt x="192594" y="427675"/>
                  <a:pt x="199292" y="428512"/>
                  <a:pt x="205991" y="429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755E5C6-FA46-824A-B612-AF3A98560F91}"/>
              </a:ext>
            </a:extLst>
          </p:cNvPr>
          <p:cNvGraphicFramePr>
            <a:graphicFrameLocks noGrp="1"/>
          </p:cNvGraphicFramePr>
          <p:nvPr/>
        </p:nvGraphicFramePr>
        <p:xfrm>
          <a:off x="7083425" y="3209925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EFB2B78-0E08-224B-A88E-D2E91212183C}"/>
              </a:ext>
            </a:extLst>
          </p:cNvPr>
          <p:cNvGraphicFramePr>
            <a:graphicFrameLocks noGrp="1"/>
          </p:cNvGraphicFramePr>
          <p:nvPr/>
        </p:nvGraphicFramePr>
        <p:xfrm>
          <a:off x="7089775" y="4879975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sp>
        <p:nvSpPr>
          <p:cNvPr id="22620" name="任意多边形 7168">
            <a:extLst>
              <a:ext uri="{FF2B5EF4-FFF2-40B4-BE49-F238E27FC236}">
                <a16:creationId xmlns:a16="http://schemas.microsoft.com/office/drawing/2014/main" id="{E06AC73C-4F3D-A345-A156-8DBA2A9B3CFD}"/>
              </a:ext>
            </a:extLst>
          </p:cNvPr>
          <p:cNvSpPr>
            <a:spLocks/>
          </p:cNvSpPr>
          <p:nvPr/>
        </p:nvSpPr>
        <p:spPr bwMode="auto">
          <a:xfrm>
            <a:off x="7256463" y="3584575"/>
            <a:ext cx="512762" cy="1530350"/>
          </a:xfrm>
          <a:custGeom>
            <a:avLst/>
            <a:gdLst>
              <a:gd name="T0" fmla="*/ 0 w 513498"/>
              <a:gd name="T1" fmla="*/ 63054 h 2588218"/>
              <a:gd name="T2" fmla="*/ 430879 w 513498"/>
              <a:gd name="T3" fmla="*/ 58614 h 2588218"/>
              <a:gd name="T4" fmla="*/ 485355 w 513498"/>
              <a:gd name="T5" fmla="*/ 6351 h 2588218"/>
              <a:gd name="T6" fmla="*/ 203059 w 513498"/>
              <a:gd name="T7" fmla="*/ 897 h 2588218"/>
              <a:gd name="T8" fmla="*/ 203059 w 513498"/>
              <a:gd name="T9" fmla="*/ 897 h 2588218"/>
              <a:gd name="T10" fmla="*/ 203059 w 513498"/>
              <a:gd name="T11" fmla="*/ 897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621" name="任意多边形 7173">
            <a:extLst>
              <a:ext uri="{FF2B5EF4-FFF2-40B4-BE49-F238E27FC236}">
                <a16:creationId xmlns:a16="http://schemas.microsoft.com/office/drawing/2014/main" id="{176ECAC2-74A0-6148-9DBE-E9DEC23486DB}"/>
              </a:ext>
            </a:extLst>
          </p:cNvPr>
          <p:cNvSpPr>
            <a:spLocks/>
          </p:cNvSpPr>
          <p:nvPr/>
        </p:nvSpPr>
        <p:spPr bwMode="auto">
          <a:xfrm>
            <a:off x="6867525" y="3213100"/>
            <a:ext cx="412750" cy="2359025"/>
          </a:xfrm>
          <a:custGeom>
            <a:avLst/>
            <a:gdLst>
              <a:gd name="T0" fmla="*/ 413299 w 412689"/>
              <a:gd name="T1" fmla="*/ 19729 h 3210368"/>
              <a:gd name="T2" fmla="*/ 56052 w 412689"/>
              <a:gd name="T3" fmla="*/ 34856 h 3210368"/>
              <a:gd name="T4" fmla="*/ 15799 w 412689"/>
              <a:gd name="T5" fmla="*/ 340883 h 3210368"/>
              <a:gd name="T6" fmla="*/ 207008 w 412689"/>
              <a:gd name="T7" fmla="*/ 361246 h 3210368"/>
              <a:gd name="T8" fmla="*/ 207008 w 412689"/>
              <a:gd name="T9" fmla="*/ 36124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359F1C8-44F7-7C4E-899A-D433BAAB90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63373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 dirty="0">
                <a:ea typeface="宋体" panose="02010600030101010101" pitchFamily="2" charset="-122"/>
              </a:rPr>
              <a:t>Memory as a Graph</a:t>
            </a:r>
          </a:p>
        </p:txBody>
      </p:sp>
      <p:grpSp>
        <p:nvGrpSpPr>
          <p:cNvPr id="24579" name="组合 2">
            <a:extLst>
              <a:ext uri="{FF2B5EF4-FFF2-40B4-BE49-F238E27FC236}">
                <a16:creationId xmlns:a16="http://schemas.microsoft.com/office/drawing/2014/main" id="{4F9BD90E-14DD-1648-8689-D07455F889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407400" cy="3657600"/>
            <a:chOff x="843951" y="3082209"/>
            <a:chExt cx="8407326" cy="3699591"/>
          </a:xfrm>
        </p:grpSpPr>
        <p:sp>
          <p:nvSpPr>
            <p:cNvPr id="22529" name="Rectangle 1">
              <a:extLst>
                <a:ext uri="{FF2B5EF4-FFF2-40B4-BE49-F238E27FC236}">
                  <a16:creationId xmlns:a16="http://schemas.microsoft.com/office/drawing/2014/main" id="{0396D667-4639-D845-9F6B-2B7299B0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850" y="3803180"/>
              <a:ext cx="5984822" cy="20585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b="0" dirty="0">
                <a:latin typeface="FandolSong" pitchFamily="2" charset="-128"/>
              </a:endParaRPr>
            </a:p>
          </p:txBody>
        </p:sp>
        <p:sp>
          <p:nvSpPr>
            <p:cNvPr id="24581" name="Oval 4">
              <a:extLst>
                <a:ext uri="{FF2B5EF4-FFF2-40B4-BE49-F238E27FC236}">
                  <a16:creationId xmlns:a16="http://schemas.microsoft.com/office/drawing/2014/main" id="{3A2E044A-914F-8C4D-8BE2-1D3F921AE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76" y="31181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82" name="Oval 5">
              <a:extLst>
                <a:ext uri="{FF2B5EF4-FFF2-40B4-BE49-F238E27FC236}">
                  <a16:creationId xmlns:a16="http://schemas.microsoft.com/office/drawing/2014/main" id="{E1D85F6A-07D1-4247-AF26-619D5D0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976" y="31181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83" name="Oval 6">
              <a:extLst>
                <a:ext uri="{FF2B5EF4-FFF2-40B4-BE49-F238E27FC236}">
                  <a16:creationId xmlns:a16="http://schemas.microsoft.com/office/drawing/2014/main" id="{0ECBBD02-DC6C-6349-BD13-B86D002EA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976" y="31181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03D26EF9-68F8-6C40-9309-E3CB9446A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7789" y="3422944"/>
              <a:ext cx="384175" cy="9144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87D08D4B-35F1-9C46-8C92-81CF2790C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850" y="3082209"/>
              <a:ext cx="1368413" cy="4030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Root nodes</a:t>
              </a: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7B872FD7-E681-F849-8808-DE010DA2E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200" y="3803180"/>
              <a:ext cx="1428737" cy="4030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Heap nodes</a:t>
              </a:r>
            </a:p>
          </p:txBody>
        </p:sp>
        <p:sp>
          <p:nvSpPr>
            <p:cNvPr id="24587" name="Line 10">
              <a:extLst>
                <a:ext uri="{FF2B5EF4-FFF2-40B4-BE49-F238E27FC236}">
                  <a16:creationId xmlns:a16="http://schemas.microsoft.com/office/drawing/2014/main" id="{D7E87949-3DAC-F446-8034-4C8254F3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376" y="3422944"/>
              <a:ext cx="1588" cy="9144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8" name="Line 11">
              <a:extLst>
                <a:ext uri="{FF2B5EF4-FFF2-40B4-BE49-F238E27FC236}">
                  <a16:creationId xmlns:a16="http://schemas.microsoft.com/office/drawing/2014/main" id="{1AAFB543-76D1-904A-93D1-1EF8338EB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576" y="3422944"/>
              <a:ext cx="533400" cy="965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9" name="Oval 12">
              <a:extLst>
                <a:ext uri="{FF2B5EF4-FFF2-40B4-BE49-F238E27FC236}">
                  <a16:creationId xmlns:a16="http://schemas.microsoft.com/office/drawing/2014/main" id="{34F2F5C6-4E52-CA45-A845-CF2F05A9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976" y="43373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0" name="Oval 13">
              <a:extLst>
                <a:ext uri="{FF2B5EF4-FFF2-40B4-BE49-F238E27FC236}">
                  <a16:creationId xmlns:a16="http://schemas.microsoft.com/office/drawing/2014/main" id="{05DDEAFD-710A-344B-91C5-EF2BA967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976" y="43373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1" name="Oval 14">
              <a:extLst>
                <a:ext uri="{FF2B5EF4-FFF2-40B4-BE49-F238E27FC236}">
                  <a16:creationId xmlns:a16="http://schemas.microsoft.com/office/drawing/2014/main" id="{C82E4992-374C-5648-85BD-77974FAF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776" y="43373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2" name="Line 15">
              <a:extLst>
                <a:ext uri="{FF2B5EF4-FFF2-40B4-BE49-F238E27FC236}">
                  <a16:creationId xmlns:a16="http://schemas.microsoft.com/office/drawing/2014/main" id="{492767F6-F740-6D44-92DB-24BD48D32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989" y="4565944"/>
              <a:ext cx="536575" cy="685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93" name="Oval 16">
              <a:extLst>
                <a:ext uri="{FF2B5EF4-FFF2-40B4-BE49-F238E27FC236}">
                  <a16:creationId xmlns:a16="http://schemas.microsoft.com/office/drawing/2014/main" id="{9E5DD9F5-1AF3-1240-9CD6-E8B51F3E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76" y="52517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4" name="Line 17">
              <a:extLst>
                <a:ext uri="{FF2B5EF4-FFF2-40B4-BE49-F238E27FC236}">
                  <a16:creationId xmlns:a16="http://schemas.microsoft.com/office/drawing/2014/main" id="{E0D3F9AB-F758-1449-8042-BF0691651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776" y="4565944"/>
              <a:ext cx="533400" cy="685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95" name="Oval 18">
              <a:extLst>
                <a:ext uri="{FF2B5EF4-FFF2-40B4-BE49-F238E27FC236}">
                  <a16:creationId xmlns:a16="http://schemas.microsoft.com/office/drawing/2014/main" id="{69A9EC88-05A7-3247-82F5-0057A06E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776" y="52517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6" name="Line 19">
              <a:extLst>
                <a:ext uri="{FF2B5EF4-FFF2-40B4-BE49-F238E27FC236}">
                  <a16:creationId xmlns:a16="http://schemas.microsoft.com/office/drawing/2014/main" id="{A7615E89-91DC-FA40-92E5-4B99D8482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2176" y="4642144"/>
              <a:ext cx="1588" cy="6096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97" name="Oval 20">
              <a:extLst>
                <a:ext uri="{FF2B5EF4-FFF2-40B4-BE49-F238E27FC236}">
                  <a16:creationId xmlns:a16="http://schemas.microsoft.com/office/drawing/2014/main" id="{7A43A245-95CB-8041-8BC3-828B7C06D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9776" y="52517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8" name="Oval 21">
              <a:extLst>
                <a:ext uri="{FF2B5EF4-FFF2-40B4-BE49-F238E27FC236}">
                  <a16:creationId xmlns:a16="http://schemas.microsoft.com/office/drawing/2014/main" id="{7544926D-9EFC-C44F-97AB-762F8E49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451" y="46421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599" name="Oval 22">
              <a:extLst>
                <a:ext uri="{FF2B5EF4-FFF2-40B4-BE49-F238E27FC236}">
                  <a16:creationId xmlns:a16="http://schemas.microsoft.com/office/drawing/2014/main" id="{18CA2015-13E7-2740-8304-05115FA2F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451" y="54041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0" name="Line 23">
              <a:extLst>
                <a:ext uri="{FF2B5EF4-FFF2-40B4-BE49-F238E27FC236}">
                  <a16:creationId xmlns:a16="http://schemas.microsoft.com/office/drawing/2014/main" id="{E4340382-0754-214E-A400-C9FB5C03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851" y="4946944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1" name="Oval 24">
              <a:extLst>
                <a:ext uri="{FF2B5EF4-FFF2-40B4-BE49-F238E27FC236}">
                  <a16:creationId xmlns:a16="http://schemas.microsoft.com/office/drawing/2014/main" id="{70E2C8EA-72DE-3D4F-A2AD-AD7FB22F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451" y="50993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2" name="Line 25">
              <a:extLst>
                <a:ext uri="{FF2B5EF4-FFF2-40B4-BE49-F238E27FC236}">
                  <a16:creationId xmlns:a16="http://schemas.microsoft.com/office/drawing/2014/main" id="{D435E791-44A2-F045-A5B2-C103365A5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1664" y="5326357"/>
              <a:ext cx="460375" cy="155575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3" name="Line 26">
              <a:extLst>
                <a:ext uri="{FF2B5EF4-FFF2-40B4-BE49-F238E27FC236}">
                  <a16:creationId xmlns:a16="http://schemas.microsoft.com/office/drawing/2014/main" id="{44B8B0ED-45EC-E146-A1DC-93DFEC739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432" y="4901024"/>
              <a:ext cx="460376" cy="25441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604" name="Oval 27">
              <a:extLst>
                <a:ext uri="{FF2B5EF4-FFF2-40B4-BE49-F238E27FC236}">
                  <a16:creationId xmlns:a16="http://schemas.microsoft.com/office/drawing/2014/main" id="{2F605363-AB47-C14C-BFCF-D2ABEB34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51" y="47945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5" name="Oval 28">
              <a:extLst>
                <a:ext uri="{FF2B5EF4-FFF2-40B4-BE49-F238E27FC236}">
                  <a16:creationId xmlns:a16="http://schemas.microsoft.com/office/drawing/2014/main" id="{FCA88CE8-FE63-F642-845E-4493B48C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139" y="3930944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6" name="Oval 29">
              <a:extLst>
                <a:ext uri="{FF2B5EF4-FFF2-40B4-BE49-F238E27FC236}">
                  <a16:creationId xmlns:a16="http://schemas.microsoft.com/office/drawing/2014/main" id="{A3CEAC28-EF20-CF49-AFF3-0DD71284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139" y="4388144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b="0" dirty="0">
                <a:latin typeface="FandolSong" pitchFamily="2" charset="-128"/>
              </a:endParaRPr>
            </a:p>
          </p:txBody>
        </p:sp>
        <p:sp>
          <p:nvSpPr>
            <p:cNvPr id="24607" name="Text Box 30">
              <a:extLst>
                <a:ext uri="{FF2B5EF4-FFF2-40B4-BE49-F238E27FC236}">
                  <a16:creationId xmlns:a16="http://schemas.microsoft.com/office/drawing/2014/main" id="{17C64C23-419B-234B-B780-A0B68B9BA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551" y="4337344"/>
              <a:ext cx="1701726" cy="71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 typeface="Helvetica" pitchFamily="2" charset="0"/>
                <a:buNone/>
              </a:pPr>
              <a: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  <a:t>Not-reachable</a:t>
              </a:r>
              <a:b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</a:br>
              <a: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  <a:t>(garbage)</a:t>
              </a:r>
            </a:p>
          </p:txBody>
        </p:sp>
        <p:sp>
          <p:nvSpPr>
            <p:cNvPr id="24608" name="Text Box 31">
              <a:extLst>
                <a:ext uri="{FF2B5EF4-FFF2-40B4-BE49-F238E27FC236}">
                  <a16:creationId xmlns:a16="http://schemas.microsoft.com/office/drawing/2014/main" id="{CA8F7ACE-85B9-2C46-A24E-2F724868E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664" y="3880144"/>
              <a:ext cx="1228839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 typeface="Helvetica" pitchFamily="2" charset="0"/>
                <a:buNone/>
              </a:pPr>
              <a:r>
                <a:rPr lang="en-GB" altLang="zh-CN" sz="2000">
                  <a:latin typeface="Calibri" panose="020F0502020204030204" pitchFamily="34" charset="0"/>
                  <a:ea typeface="msgothic"/>
                  <a:cs typeface="msgothic"/>
                </a:rPr>
                <a:t>reachable</a:t>
              </a:r>
            </a:p>
          </p:txBody>
        </p:sp>
        <p:sp>
          <p:nvSpPr>
            <p:cNvPr id="24609" name="Rectangle 32">
              <a:extLst>
                <a:ext uri="{FF2B5EF4-FFF2-40B4-BE49-F238E27FC236}">
                  <a16:creationId xmlns:a16="http://schemas.microsoft.com/office/drawing/2014/main" id="{55E0506F-7748-DF4A-8F8B-1B67D07C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51" y="5943600"/>
              <a:ext cx="83820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 marL="384175" indent="-384175">
                <a:spcBef>
                  <a:spcPct val="20000"/>
                </a:spcBef>
                <a:buChar char="•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84175" algn="l"/>
                  <a:tab pos="1298575" algn="l"/>
                  <a:tab pos="2212975" algn="l"/>
                  <a:tab pos="3127375" algn="l"/>
                  <a:tab pos="4041775" algn="l"/>
                  <a:tab pos="4956175" algn="l"/>
                  <a:tab pos="5870575" algn="l"/>
                  <a:tab pos="6784975" algn="l"/>
                  <a:tab pos="7699375" algn="l"/>
                  <a:tab pos="8613775" algn="l"/>
                  <a:tab pos="9528175" algn="l"/>
                  <a:tab pos="10442575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ts val="1125"/>
                </a:spcBef>
                <a:buClr>
                  <a:srgbClr val="660033"/>
                </a:buClr>
                <a:buFont typeface="Wingdings" pitchFamily="2" charset="2"/>
                <a:buNone/>
              </a:pP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A node (block) is </a:t>
              </a:r>
              <a:r>
                <a:rPr lang="en-GB" altLang="zh-CN" sz="2400" i="1">
                  <a:solidFill>
                    <a:srgbClr val="C00000"/>
                  </a:solidFill>
                  <a:latin typeface="Calibri" panose="020F0502020204030204" pitchFamily="34" charset="0"/>
                  <a:ea typeface="msgothic"/>
                  <a:cs typeface="msgothic"/>
                </a:rPr>
                <a:t>reachable</a:t>
              </a: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  if there is a path from any root to that node.</a:t>
              </a:r>
            </a:p>
            <a:p>
              <a:pPr eaLnBrk="1" hangingPunct="1">
                <a:lnSpc>
                  <a:spcPct val="95000"/>
                </a:lnSpc>
                <a:spcBef>
                  <a:spcPts val="1125"/>
                </a:spcBef>
                <a:buClr>
                  <a:srgbClr val="660033"/>
                </a:buClr>
                <a:buFont typeface="Wingdings" pitchFamily="2" charset="2"/>
                <a:buNone/>
              </a:pP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Non-reachable nodes are </a:t>
              </a:r>
              <a:r>
                <a:rPr lang="en-GB" altLang="zh-CN" sz="2400" i="1">
                  <a:solidFill>
                    <a:srgbClr val="C00000"/>
                  </a:solidFill>
                  <a:latin typeface="Calibri" panose="020F0502020204030204" pitchFamily="34" charset="0"/>
                  <a:ea typeface="msgothic"/>
                  <a:cs typeface="msgothic"/>
                </a:rPr>
                <a:t>garbage</a:t>
              </a:r>
              <a:r>
                <a:rPr lang="en-GB" altLang="zh-CN" sz="2400" i="1">
                  <a:latin typeface="Calibri" panose="020F0502020204030204" pitchFamily="34" charset="0"/>
                  <a:ea typeface="msgothic"/>
                  <a:cs typeface="msgothic"/>
                </a:rPr>
                <a:t> </a:t>
              </a:r>
              <a:r>
                <a:rPr lang="en-GB" altLang="zh-CN" sz="2400">
                  <a:latin typeface="Calibri" panose="020F0502020204030204" pitchFamily="34" charset="0"/>
                  <a:ea typeface="msgothic"/>
                  <a:cs typeface="msgothic"/>
                </a:rPr>
                <a:t>(cannot be needed by the application)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7FA9E77E-EC8A-7A4B-B194-9CF1B57880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Collecting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DBA9A08-1AF6-F54C-B230-6BBAE4B12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Can build on top of malloc/free package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Allocate using </a:t>
            </a:r>
            <a:r>
              <a:rPr lang="en-GB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GB" altLang="zh-CN" dirty="0">
                <a:ea typeface="宋体" panose="02010600030101010101" pitchFamily="2" charset="-122"/>
              </a:rPr>
              <a:t> until you “run out of space”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When out of space: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Use extra 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mark bit</a:t>
            </a:r>
            <a:r>
              <a:rPr lang="en-GB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in the head of each block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Mark:</a:t>
            </a:r>
            <a:r>
              <a:rPr lang="en-GB" altLang="zh-CN" dirty="0">
                <a:ea typeface="宋体" panose="02010600030101010101" pitchFamily="2" charset="-122"/>
              </a:rPr>
              <a:t> Start at roots and set mark bit on each reachable block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Sweep:</a:t>
            </a:r>
            <a:r>
              <a:rPr lang="en-GB" altLang="zh-CN" dirty="0">
                <a:ea typeface="宋体" panose="02010600030101010101" pitchFamily="2" charset="-122"/>
              </a:rPr>
              <a:t> Scan all blocks and free blocks that are not marked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880791E8-D9D4-9944-B9C9-4471CAB16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609600"/>
            <a:ext cx="71501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Collecting</a:t>
            </a:r>
          </a:p>
        </p:txBody>
      </p:sp>
      <p:grpSp>
        <p:nvGrpSpPr>
          <p:cNvPr id="28675" name="组合 1">
            <a:extLst>
              <a:ext uri="{FF2B5EF4-FFF2-40B4-BE49-F238E27FC236}">
                <a16:creationId xmlns:a16="http://schemas.microsoft.com/office/drawing/2014/main" id="{5FA2F1F3-5B70-C941-AD9E-C439CFA9A1D8}"/>
              </a:ext>
            </a:extLst>
          </p:cNvPr>
          <p:cNvGrpSpPr>
            <a:grpSpLocks/>
          </p:cNvGrpSpPr>
          <p:nvPr/>
        </p:nvGrpSpPr>
        <p:grpSpPr bwMode="auto">
          <a:xfrm>
            <a:off x="257175" y="2286000"/>
            <a:ext cx="8886825" cy="3319463"/>
            <a:chOff x="257411" y="3461952"/>
            <a:chExt cx="8886589" cy="3319848"/>
          </a:xfrm>
        </p:grpSpPr>
        <p:grpSp>
          <p:nvGrpSpPr>
            <p:cNvPr id="28676" name="Group 77">
              <a:extLst>
                <a:ext uri="{FF2B5EF4-FFF2-40B4-BE49-F238E27FC236}">
                  <a16:creationId xmlns:a16="http://schemas.microsoft.com/office/drawing/2014/main" id="{C53215F0-73C9-E44F-BE27-32CFD9586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411" y="4724400"/>
              <a:ext cx="8672093" cy="939800"/>
              <a:chOff x="257411" y="4724400"/>
              <a:chExt cx="8672093" cy="939800"/>
            </a:xfrm>
          </p:grpSpPr>
          <p:sp>
            <p:nvSpPr>
              <p:cNvPr id="28727" name="Rectangle 1">
                <a:extLst>
                  <a:ext uri="{FF2B5EF4-FFF2-40B4-BE49-F238E27FC236}">
                    <a16:creationId xmlns:a16="http://schemas.microsoft.com/office/drawing/2014/main" id="{D128BBF3-2147-2F4B-B4CF-181C6F586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28" name="Rectangle 2">
                <a:extLst>
                  <a:ext uri="{FF2B5EF4-FFF2-40B4-BE49-F238E27FC236}">
                    <a16:creationId xmlns:a16="http://schemas.microsoft.com/office/drawing/2014/main" id="{E84586C2-C554-5C4D-9EF9-92229FE57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2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29" name="Rectangle 3">
                <a:extLst>
                  <a:ext uri="{FF2B5EF4-FFF2-40B4-BE49-F238E27FC236}">
                    <a16:creationId xmlns:a16="http://schemas.microsoft.com/office/drawing/2014/main" id="{3FE99E20-3C15-C54C-8831-D1718A54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0" name="Freeform 28">
                <a:extLst>
                  <a:ext uri="{FF2B5EF4-FFF2-40B4-BE49-F238E27FC236}">
                    <a16:creationId xmlns:a16="http://schemas.microsoft.com/office/drawing/2014/main" id="{F16EC875-F89F-D24C-9556-967C3528D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749800"/>
                <a:ext cx="685800" cy="482600"/>
              </a:xfrm>
              <a:custGeom>
                <a:avLst/>
                <a:gdLst>
                  <a:gd name="T0" fmla="*/ 2147483646 w 768"/>
                  <a:gd name="T1" fmla="*/ 2147483646 h 304"/>
                  <a:gd name="T2" fmla="*/ 2147483646 w 768"/>
                  <a:gd name="T3" fmla="*/ 2147483646 h 304"/>
                  <a:gd name="T4" fmla="*/ 0 w 768"/>
                  <a:gd name="T5" fmla="*/ 2147483646 h 3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31" name="Freeform 29">
                <a:extLst>
                  <a:ext uri="{FF2B5EF4-FFF2-40B4-BE49-F238E27FC236}">
                    <a16:creationId xmlns:a16="http://schemas.microsoft.com/office/drawing/2014/main" id="{0701DC02-EB11-E049-B346-21FB9B075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0" y="4724400"/>
                <a:ext cx="1752600" cy="558800"/>
              </a:xfrm>
              <a:custGeom>
                <a:avLst/>
                <a:gdLst>
                  <a:gd name="T0" fmla="*/ 0 w 960"/>
                  <a:gd name="T1" fmla="*/ 2147483646 h 352"/>
                  <a:gd name="T2" fmla="*/ 2147483646 w 960"/>
                  <a:gd name="T3" fmla="*/ 2147483646 h 352"/>
                  <a:gd name="T4" fmla="*/ 2147483646 w 960"/>
                  <a:gd name="T5" fmla="*/ 2147483646 h 3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32" name="Freeform 30">
                <a:extLst>
                  <a:ext uri="{FF2B5EF4-FFF2-40B4-BE49-F238E27FC236}">
                    <a16:creationId xmlns:a16="http://schemas.microsoft.com/office/drawing/2014/main" id="{4AE71087-E546-F445-9CC5-F0E85D192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600" y="5283200"/>
                <a:ext cx="1219200" cy="381000"/>
              </a:xfrm>
              <a:custGeom>
                <a:avLst/>
                <a:gdLst>
                  <a:gd name="T0" fmla="*/ 2147483646 w 768"/>
                  <a:gd name="T1" fmla="*/ 0 h 256"/>
                  <a:gd name="T2" fmla="*/ 2147483646 w 768"/>
                  <a:gd name="T3" fmla="*/ 2147483646 h 256"/>
                  <a:gd name="T4" fmla="*/ 0 w 768"/>
                  <a:gd name="T5" fmla="*/ 2147483646 h 2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4607" name="Text Box 31">
                <a:extLst>
                  <a:ext uri="{FF2B5EF4-FFF2-40B4-BE49-F238E27FC236}">
                    <a16:creationId xmlns:a16="http://schemas.microsoft.com/office/drawing/2014/main" id="{F8A097B5-8540-914E-A902-58E5970C9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411" y="5105205"/>
                <a:ext cx="1563647" cy="4636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GB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mark</a:t>
                </a:r>
              </a:p>
            </p:txBody>
          </p:sp>
          <p:sp>
            <p:nvSpPr>
              <p:cNvPr id="28734" name="Line 32">
                <a:extLst>
                  <a:ext uri="{FF2B5EF4-FFF2-40B4-BE49-F238E27FC236}">
                    <a16:creationId xmlns:a16="http://schemas.microsoft.com/office/drawing/2014/main" id="{423C8937-9B88-5340-B49A-573B33A33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400" y="48768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35" name="Rectangle 33">
                <a:extLst>
                  <a:ext uri="{FF2B5EF4-FFF2-40B4-BE49-F238E27FC236}">
                    <a16:creationId xmlns:a16="http://schemas.microsoft.com/office/drawing/2014/main" id="{1F3DAB61-66B5-3E43-BF41-04ED05BF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51308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6" name="Rectangle 34">
                <a:extLst>
                  <a:ext uri="{FF2B5EF4-FFF2-40B4-BE49-F238E27FC236}">
                    <a16:creationId xmlns:a16="http://schemas.microsoft.com/office/drawing/2014/main" id="{BA856F28-FCAF-D049-BD69-3DAED0F97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51308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7" name="Rectangle 35">
                <a:extLst>
                  <a:ext uri="{FF2B5EF4-FFF2-40B4-BE49-F238E27FC236}">
                    <a16:creationId xmlns:a16="http://schemas.microsoft.com/office/drawing/2014/main" id="{B3ACBF10-9EA1-1349-A0B7-59010CF4E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51308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8" name="Rectangle 36">
                <a:extLst>
                  <a:ext uri="{FF2B5EF4-FFF2-40B4-BE49-F238E27FC236}">
                    <a16:creationId xmlns:a16="http://schemas.microsoft.com/office/drawing/2014/main" id="{3B89CD64-4104-D041-9C45-1B62BD1A0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200" y="51308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39" name="Rectangle 37">
                <a:extLst>
                  <a:ext uri="{FF2B5EF4-FFF2-40B4-BE49-F238E27FC236}">
                    <a16:creationId xmlns:a16="http://schemas.microsoft.com/office/drawing/2014/main" id="{371ECC1F-57DE-1549-8983-403475729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0" y="51308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40" name="Rectangle 38">
                <a:extLst>
                  <a:ext uri="{FF2B5EF4-FFF2-40B4-BE49-F238E27FC236}">
                    <a16:creationId xmlns:a16="http://schemas.microsoft.com/office/drawing/2014/main" id="{1563509E-CBF4-F147-A64E-4971A67C3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51308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41" name="Line 39">
                <a:extLst>
                  <a:ext uri="{FF2B5EF4-FFF2-40B4-BE49-F238E27FC236}">
                    <a16:creationId xmlns:a16="http://schemas.microsoft.com/office/drawing/2014/main" id="{B4FA9BA7-F477-1549-8F25-6AB26588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2" name="Line 40">
                <a:extLst>
                  <a:ext uri="{FF2B5EF4-FFF2-40B4-BE49-F238E27FC236}">
                    <a16:creationId xmlns:a16="http://schemas.microsoft.com/office/drawing/2014/main" id="{9A8BCBC8-38B8-604C-9BE8-678B54194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3" name="Line 41">
                <a:extLst>
                  <a:ext uri="{FF2B5EF4-FFF2-40B4-BE49-F238E27FC236}">
                    <a16:creationId xmlns:a16="http://schemas.microsoft.com/office/drawing/2014/main" id="{F1CDC724-2172-AF4A-B72D-1D8F796FF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4" name="Line 42">
                <a:extLst>
                  <a:ext uri="{FF2B5EF4-FFF2-40B4-BE49-F238E27FC236}">
                    <a16:creationId xmlns:a16="http://schemas.microsoft.com/office/drawing/2014/main" id="{9F6D775D-DB12-EE41-903B-53C9A3D69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0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5" name="Line 43">
                <a:extLst>
                  <a:ext uri="{FF2B5EF4-FFF2-40B4-BE49-F238E27FC236}">
                    <a16:creationId xmlns:a16="http://schemas.microsoft.com/office/drawing/2014/main" id="{A291D9C4-69BF-F049-A7C3-3E5C79CB7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6" name="Line 44">
                <a:extLst>
                  <a:ext uri="{FF2B5EF4-FFF2-40B4-BE49-F238E27FC236}">
                    <a16:creationId xmlns:a16="http://schemas.microsoft.com/office/drawing/2014/main" id="{E4DA2FA1-767F-4847-A5BC-BC3308807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54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7" name="Line 45">
                <a:extLst>
                  <a:ext uri="{FF2B5EF4-FFF2-40B4-BE49-F238E27FC236}">
                    <a16:creationId xmlns:a16="http://schemas.microsoft.com/office/drawing/2014/main" id="{5BFD401E-3A99-E04C-96A3-9BEF58D62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02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8" name="Line 46">
                <a:extLst>
                  <a:ext uri="{FF2B5EF4-FFF2-40B4-BE49-F238E27FC236}">
                    <a16:creationId xmlns:a16="http://schemas.microsoft.com/office/drawing/2014/main" id="{E2CEF49A-3AC3-304C-BA7A-8D7FAB407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49" name="Line 47">
                <a:extLst>
                  <a:ext uri="{FF2B5EF4-FFF2-40B4-BE49-F238E27FC236}">
                    <a16:creationId xmlns:a16="http://schemas.microsoft.com/office/drawing/2014/main" id="{EA04E5F6-D163-AA4F-A206-8D51711B1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5130800"/>
                <a:ext cx="1588" cy="304800"/>
              </a:xfrm>
              <a:prstGeom prst="line">
                <a:avLst/>
              </a:prstGeom>
              <a:noFill/>
              <a:ln w="126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50" name="Line 48">
                <a:extLst>
                  <a:ext uri="{FF2B5EF4-FFF2-40B4-BE49-F238E27FC236}">
                    <a16:creationId xmlns:a16="http://schemas.microsoft.com/office/drawing/2014/main" id="{CC3EDD04-1736-4348-AE5C-87F07FD0A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9400" y="51308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8751" name="Rectangle 49">
                <a:extLst>
                  <a:ext uri="{FF2B5EF4-FFF2-40B4-BE49-F238E27FC236}">
                    <a16:creationId xmlns:a16="http://schemas.microsoft.com/office/drawing/2014/main" id="{926CEE21-6E59-424A-970C-3E46CA52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5130800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52" name="Rectangle 72">
                <a:extLst>
                  <a:ext uri="{FF2B5EF4-FFF2-40B4-BE49-F238E27FC236}">
                    <a16:creationId xmlns:a16="http://schemas.microsoft.com/office/drawing/2014/main" id="{161C08A3-A3DF-194D-BDCA-A85BF97D9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1400" y="5111341"/>
                <a:ext cx="304800" cy="304800"/>
              </a:xfrm>
              <a:prstGeom prst="rect">
                <a:avLst/>
              </a:prstGeom>
              <a:solidFill>
                <a:srgbClr val="EBAFAF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FandolSong" pitchFamily="2" charset="-128"/>
                </a:endParaRPr>
              </a:p>
            </p:txBody>
          </p:sp>
          <p:sp>
            <p:nvSpPr>
              <p:cNvPr id="28753" name="Text Box 73">
                <a:extLst>
                  <a:ext uri="{FF2B5EF4-FFF2-40B4-BE49-F238E27FC236}">
                    <a16:creationId xmlns:a16="http://schemas.microsoft.com/office/drawing/2014/main" id="{B5D51F0D-07F2-5242-B372-9515FBED0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8425" y="5111341"/>
                <a:ext cx="1211079" cy="340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Helvetica" pitchFamily="2" charset="0"/>
                  <a:buNone/>
                </a:pPr>
                <a:r>
                  <a:rPr lang="en-GB" altLang="zh-CN" sz="1600">
                    <a:latin typeface="Calibri" panose="020F0502020204030204" pitchFamily="34" charset="0"/>
                    <a:ea typeface="msgothic"/>
                    <a:cs typeface="msgothic"/>
                  </a:rPr>
                  <a:t>Mark bit set</a:t>
                </a:r>
              </a:p>
            </p:txBody>
          </p:sp>
        </p:grpSp>
        <p:grpSp>
          <p:nvGrpSpPr>
            <p:cNvPr id="28677" name="Group 79">
              <a:extLst>
                <a:ext uri="{FF2B5EF4-FFF2-40B4-BE49-F238E27FC236}">
                  <a16:creationId xmlns:a16="http://schemas.microsoft.com/office/drawing/2014/main" id="{B179BA81-2505-B448-BCF5-24EB696A4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56" y="5842000"/>
              <a:ext cx="6664344" cy="939800"/>
              <a:chOff x="269856" y="5842000"/>
              <a:chExt cx="6664344" cy="939800"/>
            </a:xfrm>
          </p:grpSpPr>
          <p:sp>
            <p:nvSpPr>
              <p:cNvPr id="28703" name="Freeform 52">
                <a:extLst>
                  <a:ext uri="{FF2B5EF4-FFF2-40B4-BE49-F238E27FC236}">
                    <a16:creationId xmlns:a16="http://schemas.microsoft.com/office/drawing/2014/main" id="{F12E2B95-4484-EE42-B280-185A4BE05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4600" y="6400800"/>
                <a:ext cx="1219200" cy="381000"/>
              </a:xfrm>
              <a:custGeom>
                <a:avLst/>
                <a:gdLst>
                  <a:gd name="T0" fmla="*/ 2147483646 w 768"/>
                  <a:gd name="T1" fmla="*/ 0 h 256"/>
                  <a:gd name="T2" fmla="*/ 2147483646 w 768"/>
                  <a:gd name="T3" fmla="*/ 2147483646 h 256"/>
                  <a:gd name="T4" fmla="*/ 0 w 768"/>
                  <a:gd name="T5" fmla="*/ 2147483646 h 2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grpSp>
            <p:nvGrpSpPr>
              <p:cNvPr id="28704" name="Group 78">
                <a:extLst>
                  <a:ext uri="{FF2B5EF4-FFF2-40B4-BE49-F238E27FC236}">
                    <a16:creationId xmlns:a16="http://schemas.microsoft.com/office/drawing/2014/main" id="{35D982AF-801C-B748-A8C8-A1398A17D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856" y="5842000"/>
                <a:ext cx="6664344" cy="814362"/>
                <a:chOff x="269856" y="5842000"/>
                <a:chExt cx="6664344" cy="814362"/>
              </a:xfrm>
            </p:grpSpPr>
            <p:sp>
              <p:nvSpPr>
                <p:cNvPr id="28705" name="Freeform 50">
                  <a:extLst>
                    <a:ext uri="{FF2B5EF4-FFF2-40B4-BE49-F238E27FC236}">
                      <a16:creationId xmlns:a16="http://schemas.microsoft.com/office/drawing/2014/main" id="{388DC720-FFAA-794E-9DB8-F871E571E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7600" y="5867400"/>
                  <a:ext cx="685800" cy="482600"/>
                </a:xfrm>
                <a:custGeom>
                  <a:avLst/>
                  <a:gdLst>
                    <a:gd name="T0" fmla="*/ 2147483646 w 768"/>
                    <a:gd name="T1" fmla="*/ 2147483646 h 304"/>
                    <a:gd name="T2" fmla="*/ 2147483646 w 768"/>
                    <a:gd name="T3" fmla="*/ 2147483646 h 304"/>
                    <a:gd name="T4" fmla="*/ 0 w 768"/>
                    <a:gd name="T5" fmla="*/ 2147483646 h 30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304">
                      <a:moveTo>
                        <a:pt x="768" y="304"/>
                      </a:moveTo>
                      <a:cubicBezTo>
                        <a:pt x="640" y="168"/>
                        <a:pt x="512" y="32"/>
                        <a:pt x="384" y="16"/>
                      </a:cubicBezTo>
                      <a:cubicBezTo>
                        <a:pt x="256" y="0"/>
                        <a:pt x="128" y="104"/>
                        <a:pt x="0" y="208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6" name="Freeform 51">
                  <a:extLst>
                    <a:ext uri="{FF2B5EF4-FFF2-40B4-BE49-F238E27FC236}">
                      <a16:creationId xmlns:a16="http://schemas.microsoft.com/office/drawing/2014/main" id="{878B58AB-60A1-124A-BE1D-F847EA10A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200" y="5842000"/>
                  <a:ext cx="1752600" cy="558800"/>
                </a:xfrm>
                <a:custGeom>
                  <a:avLst/>
                  <a:gdLst>
                    <a:gd name="T0" fmla="*/ 0 w 960"/>
                    <a:gd name="T1" fmla="*/ 2147483646 h 352"/>
                    <a:gd name="T2" fmla="*/ 2147483646 w 960"/>
                    <a:gd name="T3" fmla="*/ 2147483646 h 352"/>
                    <a:gd name="T4" fmla="*/ 2147483646 w 960"/>
                    <a:gd name="T5" fmla="*/ 2147483646 h 3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0" h="352">
                      <a:moveTo>
                        <a:pt x="0" y="352"/>
                      </a:moveTo>
                      <a:cubicBezTo>
                        <a:pt x="136" y="192"/>
                        <a:pt x="272" y="32"/>
                        <a:pt x="432" y="16"/>
                      </a:cubicBezTo>
                      <a:cubicBezTo>
                        <a:pt x="592" y="0"/>
                        <a:pt x="776" y="128"/>
                        <a:pt x="960" y="256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4629" name="Text Box 53">
                  <a:extLst>
                    <a:ext uri="{FF2B5EF4-FFF2-40B4-BE49-F238E27FC236}">
                      <a16:creationId xmlns:a16="http://schemas.microsoft.com/office/drawing/2014/main" id="{F5AB2BF6-31A9-2348-AC27-F626CEDA3A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111" y="6192768"/>
                  <a:ext cx="1711280" cy="46360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Font typeface="Helvetica" pitchFamily="32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GB" sz="24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itchFamily="34" charset="0"/>
                      <a:ea typeface="msgothic" charset="0"/>
                      <a:cs typeface="msgothic" charset="0"/>
                    </a:rPr>
                    <a:t>After sweep</a:t>
                  </a:r>
                </a:p>
              </p:txBody>
            </p:sp>
            <p:sp>
              <p:nvSpPr>
                <p:cNvPr id="28708" name="Line 54">
                  <a:extLst>
                    <a:ext uri="{FF2B5EF4-FFF2-40B4-BE49-F238E27FC236}">
                      <a16:creationId xmlns:a16="http://schemas.microsoft.com/office/drawing/2014/main" id="{E1261FF5-9B66-3A44-9177-7D83CA343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400" y="5994400"/>
                  <a:ext cx="1588" cy="228600"/>
                </a:xfrm>
                <a:prstGeom prst="line">
                  <a:avLst/>
                </a:prstGeom>
                <a:noFill/>
                <a:ln w="57150">
                  <a:solidFill>
                    <a:srgbClr val="C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9" name="Rectangle 55">
                  <a:extLst>
                    <a:ext uri="{FF2B5EF4-FFF2-40B4-BE49-F238E27FC236}">
                      <a16:creationId xmlns:a16="http://schemas.microsoft.com/office/drawing/2014/main" id="{D1C1BA93-07FC-574A-9286-E551CE883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624840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0" name="Rectangle 56">
                  <a:extLst>
                    <a:ext uri="{FF2B5EF4-FFF2-40B4-BE49-F238E27FC236}">
                      <a16:creationId xmlns:a16="http://schemas.microsoft.com/office/drawing/2014/main" id="{BEF0A236-BF08-C54D-A71C-435A3A550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624840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1" name="Rectangle 57">
                  <a:extLst>
                    <a:ext uri="{FF2B5EF4-FFF2-40B4-BE49-F238E27FC236}">
                      <a16:creationId xmlns:a16="http://schemas.microsoft.com/office/drawing/2014/main" id="{0FD49A4B-81A1-644C-BF46-A9F80D4E0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600" y="624840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2" name="Rectangle 58">
                  <a:extLst>
                    <a:ext uri="{FF2B5EF4-FFF2-40B4-BE49-F238E27FC236}">
                      <a16:creationId xmlns:a16="http://schemas.microsoft.com/office/drawing/2014/main" id="{125B7F43-D2D0-6042-8D24-959A9D3BB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6200" y="624840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3" name="Rectangle 59">
                  <a:extLst>
                    <a:ext uri="{FF2B5EF4-FFF2-40B4-BE49-F238E27FC236}">
                      <a16:creationId xmlns:a16="http://schemas.microsoft.com/office/drawing/2014/main" id="{6A8C1E9C-CF45-B940-8114-69DF947AF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0" y="6248400"/>
                  <a:ext cx="12192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4" name="Rectangle 60">
                  <a:extLst>
                    <a:ext uri="{FF2B5EF4-FFF2-40B4-BE49-F238E27FC236}">
                      <a16:creationId xmlns:a16="http://schemas.microsoft.com/office/drawing/2014/main" id="{F8AEF754-7708-FC44-A58D-2E3170511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9800" y="624840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5" name="Line 61">
                  <a:extLst>
                    <a:ext uri="{FF2B5EF4-FFF2-40B4-BE49-F238E27FC236}">
                      <a16:creationId xmlns:a16="http://schemas.microsoft.com/office/drawing/2014/main" id="{7D09C7F1-5542-6D49-9695-2C32FABB5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6" name="Line 62">
                  <a:extLst>
                    <a:ext uri="{FF2B5EF4-FFF2-40B4-BE49-F238E27FC236}">
                      <a16:creationId xmlns:a16="http://schemas.microsoft.com/office/drawing/2014/main" id="{D1D3C8C8-DB4E-4D4F-8642-4DB6FE311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2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7" name="Line 63">
                  <a:extLst>
                    <a:ext uri="{FF2B5EF4-FFF2-40B4-BE49-F238E27FC236}">
                      <a16:creationId xmlns:a16="http://schemas.microsoft.com/office/drawing/2014/main" id="{1530E4CA-0BE5-E14C-AC59-A7A8549F8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14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8" name="Line 64">
                  <a:extLst>
                    <a:ext uri="{FF2B5EF4-FFF2-40B4-BE49-F238E27FC236}">
                      <a16:creationId xmlns:a16="http://schemas.microsoft.com/office/drawing/2014/main" id="{BBC9D477-EBA7-DA48-8E42-5C6C2703C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10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19" name="Line 65">
                  <a:extLst>
                    <a:ext uri="{FF2B5EF4-FFF2-40B4-BE49-F238E27FC236}">
                      <a16:creationId xmlns:a16="http://schemas.microsoft.com/office/drawing/2014/main" id="{451ACA52-9506-3842-85FA-8C245326B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8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0" name="Line 66">
                  <a:extLst>
                    <a:ext uri="{FF2B5EF4-FFF2-40B4-BE49-F238E27FC236}">
                      <a16:creationId xmlns:a16="http://schemas.microsoft.com/office/drawing/2014/main" id="{19E44085-E235-F04D-A427-40BAC6EBE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54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1" name="Line 67">
                  <a:extLst>
                    <a:ext uri="{FF2B5EF4-FFF2-40B4-BE49-F238E27FC236}">
                      <a16:creationId xmlns:a16="http://schemas.microsoft.com/office/drawing/2014/main" id="{A6ABB158-8934-134C-AF7A-50E9BDFD1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02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2" name="Line 68">
                  <a:extLst>
                    <a:ext uri="{FF2B5EF4-FFF2-40B4-BE49-F238E27FC236}">
                      <a16:creationId xmlns:a16="http://schemas.microsoft.com/office/drawing/2014/main" id="{D24B494E-EDB9-C345-9DAA-4F482ABA6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000" y="6248400"/>
                  <a:ext cx="1588" cy="304800"/>
                </a:xfrm>
                <a:prstGeom prst="line">
                  <a:avLst/>
                </a:prstGeom>
                <a:noFill/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3" name="Line 69">
                  <a:extLst>
                    <a:ext uri="{FF2B5EF4-FFF2-40B4-BE49-F238E27FC236}">
                      <a16:creationId xmlns:a16="http://schemas.microsoft.com/office/drawing/2014/main" id="{E159F51A-9F38-C947-BE25-D78DEA912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6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4" name="Line 70">
                  <a:extLst>
                    <a:ext uri="{FF2B5EF4-FFF2-40B4-BE49-F238E27FC236}">
                      <a16:creationId xmlns:a16="http://schemas.microsoft.com/office/drawing/2014/main" id="{98514AC3-3B56-2643-85F3-ACF7ECDA7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29400" y="624840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25" name="Rectangle 71">
                  <a:extLst>
                    <a:ext uri="{FF2B5EF4-FFF2-40B4-BE49-F238E27FC236}">
                      <a16:creationId xmlns:a16="http://schemas.microsoft.com/office/drawing/2014/main" id="{2CFAAF77-D274-914E-A2D0-28CB27025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0" y="6248400"/>
                  <a:ext cx="1219200" cy="304800"/>
                </a:xfrm>
                <a:prstGeom prst="rect">
                  <a:avLst/>
                </a:prstGeom>
                <a:solidFill>
                  <a:srgbClr val="F6F5BD"/>
                </a:solidFill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 typeface="Helvetica" pitchFamily="2" charset="0"/>
                    <a:buNone/>
                  </a:pPr>
                  <a:r>
                    <a:rPr lang="en-GB" altLang="zh-CN" sz="1600">
                      <a:latin typeface="Calibri" panose="020F0502020204030204" pitchFamily="34" charset="0"/>
                      <a:ea typeface="msgothic"/>
                      <a:cs typeface="msgothic"/>
                    </a:rPr>
                    <a:t>free</a:t>
                  </a:r>
                </a:p>
              </p:txBody>
            </p:sp>
            <p:sp>
              <p:nvSpPr>
                <p:cNvPr id="28726" name="Rectangle 74">
                  <a:extLst>
                    <a:ext uri="{FF2B5EF4-FFF2-40B4-BE49-F238E27FC236}">
                      <a16:creationId xmlns:a16="http://schemas.microsoft.com/office/drawing/2014/main" id="{13B7ED6A-0DE1-944E-B750-EFC386404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6248400"/>
                  <a:ext cx="609600" cy="304800"/>
                </a:xfrm>
                <a:prstGeom prst="rect">
                  <a:avLst/>
                </a:prstGeom>
                <a:solidFill>
                  <a:srgbClr val="F6F5BD"/>
                </a:solidFill>
                <a:ln w="2556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 typeface="Helvetica" pitchFamily="2" charset="0"/>
                    <a:buNone/>
                  </a:pPr>
                  <a:r>
                    <a:rPr lang="en-GB" altLang="zh-CN" sz="1600">
                      <a:latin typeface="Calibri" panose="020F0502020204030204" pitchFamily="34" charset="0"/>
                      <a:ea typeface="msgothic"/>
                      <a:cs typeface="msgothic"/>
                    </a:rPr>
                    <a:t>free</a:t>
                  </a:r>
                </a:p>
              </p:txBody>
            </p:sp>
          </p:grpSp>
        </p:grpSp>
        <p:grpSp>
          <p:nvGrpSpPr>
            <p:cNvPr id="28678" name="Group 80">
              <a:extLst>
                <a:ext uri="{FF2B5EF4-FFF2-40B4-BE49-F238E27FC236}">
                  <a16:creationId xmlns:a16="http://schemas.microsoft.com/office/drawing/2014/main" id="{039BB0AE-90EC-894C-846F-3F94172ED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550" y="3461952"/>
              <a:ext cx="8844450" cy="1141798"/>
              <a:chOff x="299550" y="3461952"/>
              <a:chExt cx="8844450" cy="1141798"/>
            </a:xfrm>
          </p:grpSpPr>
          <p:sp>
            <p:nvSpPr>
              <p:cNvPr id="28679" name="Text Box 11">
                <a:extLst>
                  <a:ext uri="{FF2B5EF4-FFF2-40B4-BE49-F238E27FC236}">
                    <a16:creationId xmlns:a16="http://schemas.microsoft.com/office/drawing/2014/main" id="{4BA05269-810F-8047-9D03-45EBAC8E1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807" y="3461952"/>
                <a:ext cx="633869" cy="402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 typeface="Helvetica" pitchFamily="2" charset="0"/>
                  <a:buNone/>
                </a:pPr>
                <a:r>
                  <a:rPr lang="en-GB" altLang="zh-CN" sz="2000">
                    <a:solidFill>
                      <a:srgbClr val="C00000"/>
                    </a:solidFill>
                    <a:latin typeface="Calibri" panose="020F0502020204030204" pitchFamily="34" charset="0"/>
                    <a:ea typeface="msgothic"/>
                    <a:cs typeface="msgothic"/>
                  </a:rPr>
                  <a:t>root</a:t>
                </a:r>
              </a:p>
            </p:txBody>
          </p:sp>
          <p:grpSp>
            <p:nvGrpSpPr>
              <p:cNvPr id="28680" name="Group 76">
                <a:extLst>
                  <a:ext uri="{FF2B5EF4-FFF2-40B4-BE49-F238E27FC236}">
                    <a16:creationId xmlns:a16="http://schemas.microsoft.com/office/drawing/2014/main" id="{A272B4D2-2175-AD49-8AB1-6E474C8EA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50" y="3617893"/>
                <a:ext cx="8844450" cy="985857"/>
                <a:chOff x="299550" y="3617893"/>
                <a:chExt cx="8844450" cy="985857"/>
              </a:xfrm>
            </p:grpSpPr>
            <p:sp>
              <p:nvSpPr>
                <p:cNvPr id="28681" name="Freeform 6">
                  <a:extLst>
                    <a:ext uri="{FF2B5EF4-FFF2-40B4-BE49-F238E27FC236}">
                      <a16:creationId xmlns:a16="http://schemas.microsoft.com/office/drawing/2014/main" id="{138FB34F-FB00-B049-869D-A59ABAA45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7600" y="3689350"/>
                  <a:ext cx="685800" cy="482600"/>
                </a:xfrm>
                <a:custGeom>
                  <a:avLst/>
                  <a:gdLst>
                    <a:gd name="T0" fmla="*/ 2147483646 w 768"/>
                    <a:gd name="T1" fmla="*/ 2147483646 h 304"/>
                    <a:gd name="T2" fmla="*/ 2147483646 w 768"/>
                    <a:gd name="T3" fmla="*/ 2147483646 h 304"/>
                    <a:gd name="T4" fmla="*/ 0 w 768"/>
                    <a:gd name="T5" fmla="*/ 2147483646 h 30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304">
                      <a:moveTo>
                        <a:pt x="768" y="304"/>
                      </a:moveTo>
                      <a:cubicBezTo>
                        <a:pt x="640" y="168"/>
                        <a:pt x="512" y="32"/>
                        <a:pt x="384" y="16"/>
                      </a:cubicBezTo>
                      <a:cubicBezTo>
                        <a:pt x="256" y="0"/>
                        <a:pt x="128" y="104"/>
                        <a:pt x="0" y="208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2" name="Freeform 7">
                  <a:extLst>
                    <a:ext uri="{FF2B5EF4-FFF2-40B4-BE49-F238E27FC236}">
                      <a16:creationId xmlns:a16="http://schemas.microsoft.com/office/drawing/2014/main" id="{2EA6AF50-A607-3C45-91E0-55E02FCD2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200" y="3663950"/>
                  <a:ext cx="1752600" cy="558800"/>
                </a:xfrm>
                <a:custGeom>
                  <a:avLst/>
                  <a:gdLst>
                    <a:gd name="T0" fmla="*/ 0 w 960"/>
                    <a:gd name="T1" fmla="*/ 2147483646 h 352"/>
                    <a:gd name="T2" fmla="*/ 2147483646 w 960"/>
                    <a:gd name="T3" fmla="*/ 2147483646 h 352"/>
                    <a:gd name="T4" fmla="*/ 2147483646 w 960"/>
                    <a:gd name="T5" fmla="*/ 2147483646 h 3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0" h="352">
                      <a:moveTo>
                        <a:pt x="0" y="352"/>
                      </a:moveTo>
                      <a:cubicBezTo>
                        <a:pt x="136" y="192"/>
                        <a:pt x="272" y="32"/>
                        <a:pt x="432" y="16"/>
                      </a:cubicBezTo>
                      <a:cubicBezTo>
                        <a:pt x="592" y="0"/>
                        <a:pt x="776" y="128"/>
                        <a:pt x="960" y="256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3" name="Freeform 8">
                  <a:extLst>
                    <a:ext uri="{FF2B5EF4-FFF2-40B4-BE49-F238E27FC236}">
                      <a16:creationId xmlns:a16="http://schemas.microsoft.com/office/drawing/2014/main" id="{8837E9CC-FEA1-B74B-A85F-CAC731EC0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2200" y="4222750"/>
                  <a:ext cx="1371600" cy="381000"/>
                </a:xfrm>
                <a:custGeom>
                  <a:avLst/>
                  <a:gdLst>
                    <a:gd name="T0" fmla="*/ 2147483646 w 768"/>
                    <a:gd name="T1" fmla="*/ 0 h 256"/>
                    <a:gd name="T2" fmla="*/ 2147483646 w 768"/>
                    <a:gd name="T3" fmla="*/ 2147483646 h 256"/>
                    <a:gd name="T4" fmla="*/ 0 w 768"/>
                    <a:gd name="T5" fmla="*/ 2147483646 h 25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256">
                      <a:moveTo>
                        <a:pt x="768" y="0"/>
                      </a:moveTo>
                      <a:cubicBezTo>
                        <a:pt x="640" y="112"/>
                        <a:pt x="512" y="224"/>
                        <a:pt x="384" y="240"/>
                      </a:cubicBezTo>
                      <a:cubicBezTo>
                        <a:pt x="256" y="256"/>
                        <a:pt x="128" y="176"/>
                        <a:pt x="0" y="96"/>
                      </a:cubicBezTo>
                    </a:path>
                  </a:pathLst>
                </a:custGeom>
                <a:noFill/>
                <a:ln w="25560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4585" name="Text Box 9">
                  <a:extLst>
                    <a:ext uri="{FF2B5EF4-FFF2-40B4-BE49-F238E27FC236}">
                      <a16:creationId xmlns:a16="http://schemas.microsoft.com/office/drawing/2014/main" id="{8336D2A5-8E2D-514C-B5BB-BEE2D8B51C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273" y="4041457"/>
                  <a:ext cx="1755728" cy="46360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buFont typeface="Helvetica" pitchFamily="32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GB" sz="24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itchFamily="34" charset="0"/>
                      <a:ea typeface="msgothic" charset="0"/>
                      <a:cs typeface="msgothic" charset="0"/>
                    </a:rPr>
                    <a:t>Before mark</a:t>
                  </a:r>
                </a:p>
              </p:txBody>
            </p:sp>
            <p:sp>
              <p:nvSpPr>
                <p:cNvPr id="28685" name="Line 10">
                  <a:extLst>
                    <a:ext uri="{FF2B5EF4-FFF2-40B4-BE49-F238E27FC236}">
                      <a16:creationId xmlns:a16="http://schemas.microsoft.com/office/drawing/2014/main" id="{01415DE9-BFCF-4F44-9775-DC1B307D9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400" y="3816350"/>
                  <a:ext cx="1588" cy="228600"/>
                </a:xfrm>
                <a:prstGeom prst="line">
                  <a:avLst/>
                </a:prstGeom>
                <a:noFill/>
                <a:ln w="57150">
                  <a:solidFill>
                    <a:srgbClr val="C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6" name="Rectangle 12">
                  <a:extLst>
                    <a:ext uri="{FF2B5EF4-FFF2-40B4-BE49-F238E27FC236}">
                      <a16:creationId xmlns:a16="http://schemas.microsoft.com/office/drawing/2014/main" id="{DF8E2B07-3A9A-EB43-A26E-6A4331C5E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407035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7" name="Rectangle 13">
                  <a:extLst>
                    <a:ext uri="{FF2B5EF4-FFF2-40B4-BE49-F238E27FC236}">
                      <a16:creationId xmlns:a16="http://schemas.microsoft.com/office/drawing/2014/main" id="{BBED6949-92E2-E943-AB26-FD617B42D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07035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8" name="Rectangle 14">
                  <a:extLst>
                    <a:ext uri="{FF2B5EF4-FFF2-40B4-BE49-F238E27FC236}">
                      <a16:creationId xmlns:a16="http://schemas.microsoft.com/office/drawing/2014/main" id="{C05625CF-B1D1-264F-B6D6-316E97ED3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600" y="4070350"/>
                  <a:ext cx="6096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89" name="Rectangle 15">
                  <a:extLst>
                    <a:ext uri="{FF2B5EF4-FFF2-40B4-BE49-F238E27FC236}">
                      <a16:creationId xmlns:a16="http://schemas.microsoft.com/office/drawing/2014/main" id="{6F4274BF-7AC2-E14C-BD86-BC4DFB845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6200" y="407035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0" name="Rectangle 16">
                  <a:extLst>
                    <a:ext uri="{FF2B5EF4-FFF2-40B4-BE49-F238E27FC236}">
                      <a16:creationId xmlns:a16="http://schemas.microsoft.com/office/drawing/2014/main" id="{EAFD1DA1-85A1-7946-A68C-5D3C84315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0" y="4070350"/>
                  <a:ext cx="12192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1" name="Rectangle 17">
                  <a:extLst>
                    <a:ext uri="{FF2B5EF4-FFF2-40B4-BE49-F238E27FC236}">
                      <a16:creationId xmlns:a16="http://schemas.microsoft.com/office/drawing/2014/main" id="{F89160DB-0D4A-7346-8005-078D4919F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9800" y="4070350"/>
                  <a:ext cx="914400" cy="304800"/>
                </a:xfrm>
                <a:prstGeom prst="rect">
                  <a:avLst/>
                </a:prstGeom>
                <a:noFill/>
                <a:ln w="3816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2" name="Line 18">
                  <a:extLst>
                    <a:ext uri="{FF2B5EF4-FFF2-40B4-BE49-F238E27FC236}">
                      <a16:creationId xmlns:a16="http://schemas.microsoft.com/office/drawing/2014/main" id="{F50DC351-3097-2E46-AB42-E1785918E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3" name="Line 19">
                  <a:extLst>
                    <a:ext uri="{FF2B5EF4-FFF2-40B4-BE49-F238E27FC236}">
                      <a16:creationId xmlns:a16="http://schemas.microsoft.com/office/drawing/2014/main" id="{31245EAB-E43A-8A4D-A8EC-AA66DCCFA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2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4" name="Line 20">
                  <a:extLst>
                    <a:ext uri="{FF2B5EF4-FFF2-40B4-BE49-F238E27FC236}">
                      <a16:creationId xmlns:a16="http://schemas.microsoft.com/office/drawing/2014/main" id="{B7AAA237-4EE5-DE40-93D0-BD6F580AD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14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5" name="Line 21">
                  <a:extLst>
                    <a:ext uri="{FF2B5EF4-FFF2-40B4-BE49-F238E27FC236}">
                      <a16:creationId xmlns:a16="http://schemas.microsoft.com/office/drawing/2014/main" id="{AB784C61-D35B-1249-A2B9-9675C04BD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10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6" name="Line 22">
                  <a:extLst>
                    <a:ext uri="{FF2B5EF4-FFF2-40B4-BE49-F238E27FC236}">
                      <a16:creationId xmlns:a16="http://schemas.microsoft.com/office/drawing/2014/main" id="{084498BC-2273-9D43-9FE5-C78F553BC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58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7" name="Line 23">
                  <a:extLst>
                    <a:ext uri="{FF2B5EF4-FFF2-40B4-BE49-F238E27FC236}">
                      <a16:creationId xmlns:a16="http://schemas.microsoft.com/office/drawing/2014/main" id="{2FDECB84-AFE7-D349-B47B-469BABED3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54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8" name="Line 24">
                  <a:extLst>
                    <a:ext uri="{FF2B5EF4-FFF2-40B4-BE49-F238E27FC236}">
                      <a16:creationId xmlns:a16="http://schemas.microsoft.com/office/drawing/2014/main" id="{743725F6-C967-A74A-8855-729C8DCF7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02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699" name="Line 25">
                  <a:extLst>
                    <a:ext uri="{FF2B5EF4-FFF2-40B4-BE49-F238E27FC236}">
                      <a16:creationId xmlns:a16="http://schemas.microsoft.com/office/drawing/2014/main" id="{24033B59-8832-8F49-84B4-E1E76B41E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0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0" name="Line 26">
                  <a:extLst>
                    <a:ext uri="{FF2B5EF4-FFF2-40B4-BE49-F238E27FC236}">
                      <a16:creationId xmlns:a16="http://schemas.microsoft.com/office/drawing/2014/main" id="{0C6870C5-6829-7243-8F44-7C09D7D62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6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1" name="Line 27">
                  <a:extLst>
                    <a:ext uri="{FF2B5EF4-FFF2-40B4-BE49-F238E27FC236}">
                      <a16:creationId xmlns:a16="http://schemas.microsoft.com/office/drawing/2014/main" id="{C6B7125F-681D-CA45-AF59-AD4FAF231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29400" y="4070350"/>
                  <a:ext cx="1588" cy="3048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FandolSong" pitchFamily="2" charset="-128"/>
                  </a:endParaRPr>
                </a:p>
              </p:txBody>
            </p:sp>
            <p:sp>
              <p:nvSpPr>
                <p:cNvPr id="28702" name="TextBox 75">
                  <a:extLst>
                    <a:ext uri="{FF2B5EF4-FFF2-40B4-BE49-F238E27FC236}">
                      <a16:creationId xmlns:a16="http://schemas.microsoft.com/office/drawing/2014/main" id="{1E48FAFA-156A-394D-B89D-05E134C61A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6200" y="3617893"/>
                  <a:ext cx="1447800" cy="954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0" i="1">
                      <a:latin typeface="Calibri" panose="020F0502020204030204" pitchFamily="34" charset="0"/>
                    </a:rPr>
                    <a:t>Note: arrows here denote memory refs, not free list ptrs. </a:t>
                  </a: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C3FF9F5A-6BCA-1746-A773-BDD714F264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Assumptions For a Simple Implementation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F8E138A-5CA0-DA44-8D0E-32105A5D8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marL="288925" indent="-288925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Application</a:t>
            </a:r>
          </a:p>
          <a:p>
            <a:pPr marL="568325" lvl="1" indent="-279400">
              <a:spcBef>
                <a:spcPts val="600"/>
              </a:spcBef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new(n)</a:t>
            </a:r>
            <a:r>
              <a:rPr lang="en-GB" altLang="zh-CN" b="1">
                <a:ea typeface="宋体" panose="02010600030101010101" pitchFamily="2" charset="-122"/>
              </a:rPr>
              <a:t>:  </a:t>
            </a:r>
            <a:r>
              <a:rPr lang="en-GB" altLang="zh-CN">
                <a:ea typeface="宋体" panose="02010600030101010101" pitchFamily="2" charset="-122"/>
              </a:rPr>
              <a:t>returns pointer to new block with all locations cleared</a:t>
            </a:r>
          </a:p>
          <a:p>
            <a:pPr marL="568325" lvl="1" indent="-279400">
              <a:spcBef>
                <a:spcPts val="600"/>
              </a:spcBef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read(b,i):</a:t>
            </a:r>
            <a:r>
              <a:rPr lang="en-GB" altLang="zh-CN" b="1">
                <a:ea typeface="宋体" panose="02010600030101010101" pitchFamily="2" charset="-122"/>
              </a:rPr>
              <a:t> </a:t>
            </a:r>
            <a:r>
              <a:rPr lang="en-GB" altLang="zh-CN">
                <a:ea typeface="宋体" panose="02010600030101010101" pitchFamily="2" charset="-122"/>
              </a:rPr>
              <a:t>read location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GB" altLang="zh-CN">
                <a:ea typeface="宋体" panose="02010600030101010101" pitchFamily="2" charset="-122"/>
              </a:rPr>
              <a:t> of block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GB" altLang="zh-CN">
                <a:ea typeface="宋体" panose="02010600030101010101" pitchFamily="2" charset="-122"/>
              </a:rPr>
              <a:t> into register</a:t>
            </a:r>
          </a:p>
          <a:p>
            <a:pPr marL="568325" lvl="1" indent="-279400">
              <a:spcBef>
                <a:spcPts val="600"/>
              </a:spcBef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write(b,i,v): </a:t>
            </a:r>
            <a:r>
              <a:rPr lang="en-GB" altLang="zh-CN">
                <a:ea typeface="宋体" panose="02010600030101010101" pitchFamily="2" charset="-122"/>
              </a:rPr>
              <a:t>write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</a:t>
            </a:r>
            <a:r>
              <a:rPr lang="en-GB" altLang="zh-CN">
                <a:ea typeface="宋体" panose="02010600030101010101" pitchFamily="2" charset="-122"/>
              </a:rPr>
              <a:t> into location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GB" altLang="zh-CN">
                <a:ea typeface="宋体" panose="02010600030101010101" pitchFamily="2" charset="-122"/>
              </a:rPr>
              <a:t> of block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  <a:p>
            <a:pPr marL="288925" indent="-288925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altLang="zh-CN" sz="18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288925" indent="-288925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Each block will have a header word</a:t>
            </a:r>
          </a:p>
          <a:p>
            <a:pPr marL="568325" lvl="1" indent="-279400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addressed as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b[-1]</a:t>
            </a:r>
            <a:r>
              <a:rPr lang="en-GB" altLang="zh-CN">
                <a:ea typeface="宋体" panose="02010600030101010101" pitchFamily="2" charset="-122"/>
              </a:rPr>
              <a:t>, for a block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  <a:p>
            <a:pPr marL="568325" lvl="1" indent="-279400">
              <a:spcBef>
                <a:spcPts val="6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Used for different purposes in different collectors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F0002462-3917-2344-A4AD-A2905C5196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Assumptions For a Simple Implementation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07D417-F4BA-6148-981D-AEF5EA0E4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>
                <a:ea typeface="宋体" panose="02010600030101010101" pitchFamily="2" charset="-122"/>
              </a:rPr>
              <a:t>Instructions used by the Garbage Collector</a:t>
            </a:r>
          </a:p>
          <a:p>
            <a:pPr marL="568325" lvl="1" indent="-279400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is_ptr(p):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 determines whether </a:t>
            </a: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 is a pointer</a:t>
            </a:r>
          </a:p>
          <a:p>
            <a:pPr marL="568325" lvl="1" indent="-279400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length(b</a:t>
            </a:r>
            <a:r>
              <a:rPr lang="en-GB" altLang="zh-CN" b="1">
                <a:solidFill>
                  <a:srgbClr val="990000"/>
                </a:solidFill>
                <a:ea typeface="宋体" panose="02010600030101010101" pitchFamily="2" charset="-122"/>
              </a:rPr>
              <a:t>):  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returns the length of block </a:t>
            </a:r>
            <a:r>
              <a:rPr lang="en-GB" altLang="zh-CN" b="1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GB" altLang="zh-CN">
                <a:solidFill>
                  <a:srgbClr val="990000"/>
                </a:solidFill>
                <a:ea typeface="宋体" panose="02010600030101010101" pitchFamily="2" charset="-122"/>
              </a:rPr>
              <a:t>, not including the header</a:t>
            </a:r>
          </a:p>
          <a:p>
            <a:pPr marL="568325" lvl="1" indent="-279400">
              <a:lnSpc>
                <a:spcPct val="150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get_roots()</a:t>
            </a:r>
            <a:r>
              <a:rPr lang="en-GB" altLang="zh-CN" b="1">
                <a:ea typeface="宋体" panose="02010600030101010101" pitchFamily="2" charset="-122"/>
              </a:rPr>
              <a:t>:  </a:t>
            </a:r>
            <a:r>
              <a:rPr lang="en-GB" altLang="zh-CN">
                <a:ea typeface="宋体" panose="02010600030101010101" pitchFamily="2" charset="-122"/>
              </a:rPr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0BE6FD5C-5DE6-A94A-8040-530C33A39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(cont.)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C888A8D-FF35-B846-894A-65A56CE66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>
                <a:ea typeface="宋体" panose="02010600030101010101" pitchFamily="2" charset="-122"/>
              </a:rPr>
              <a:t>Mark using depth-first traversal of the memory graph </a:t>
            </a:r>
          </a:p>
        </p:txBody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85FC51A7-0622-EA44-8BA7-32B6FCFF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8050213" cy="3417888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 mark(ptr p) 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if (!is_ptr(p)) return;        	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do nothing if not pointer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if (markBitSet(p)) return;   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check if already marked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setMarkBit(p);                 	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set the mark bit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for (i=0; i &lt; length(p); i++)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call mark on all words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  mark(p[i]); 			</a:t>
            </a:r>
            <a:r>
              <a:rPr lang="en-GB" altLang="zh-CN" sz="2400" b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//   in the block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return;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FC93A847-38D9-7448-9E4E-6D63B56312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Mark and Sweep (cont.)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995651E-AC38-BB4B-886E-C3A4FF8E9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>
                <a:ea typeface="宋体" panose="02010600030101010101" pitchFamily="2" charset="-122"/>
              </a:rPr>
              <a:t>Sweep using lengths to find next block</a:t>
            </a:r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C273B26C-A608-8846-A61A-C4615B081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239000" cy="3417888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 sweep(ptr p, ptr end) 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while (p &lt; end) 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if markBitSet(p)</a:t>
            </a:r>
            <a:b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</a:b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      clearMarkBit();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else if (allocateBitSet(p)) 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      free(p);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   p += length(p);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 b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   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2B54A31C-4909-4346-8C09-81A150E4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D88E-22D0-F743-B3C1-A6AEC7E645A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B6169BC-0BF4-4747-B29A-3E06689A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Dereferencing bad pointers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F114279-2A47-B94A-8BCB-48C9203AB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classic scanf bug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DA97CFD1-0DE9-EF45-9333-AF95C2BF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7696200" cy="4619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scanf(“%d”, val);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88777C7-02DF-BC4B-93B2-43D67F22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8BCA6-CE51-7C43-B147-18C833E009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58ECFF5-5337-7246-9798-EF1A7809A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Reading uninitialized memory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C10D848-1352-0647-BDD1-10605B8BE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Assuming that heap data is initialized to zero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B378238F-3B3A-0248-B830-0A64D57D5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13000"/>
            <a:ext cx="7543800" cy="41544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return y = Ax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matvec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**A, int *x)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*y = malloc(N*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 (j=0; j&lt;N;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y[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][j]*x[j];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8BDF636-7114-A54B-8066-303F0C07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63C09-3E46-964D-9CDD-D783AFFE7C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160C158-6E7F-B141-A8FD-698CA8F8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F76EECF-8407-2345-9CF9-0A91D2F6B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Garbage Collection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Common Memory-Related Bugs in C Programs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 9.10, 9.11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1DFEB37E-2691-0C4B-BC6B-3046C766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0D235-93C9-5B4A-9339-51BB67AAC11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0F38AA-DA2E-204C-AC37-2579C0417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9F3CB6F-D260-C34F-8EB5-41808E684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Allocating the (possibly) wrong sized object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45D82C93-D160-4340-B7E2-63FE0EF9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286000"/>
            <a:ext cx="68834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i, **p;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p = (int **)malloc(N*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sizeof(int)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(i=0; i&lt;N;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p[i]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723081A8-8BF0-A340-A6C8-198F1AC4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C0D68-2443-9D4B-9830-27182E021B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A1C205A-5842-8440-A5C1-E8CFD8B90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E3576F6-2A74-7047-8795-432F445F3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Off-by-one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51BE1CDC-6A58-DF44-A3FB-A92A1107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71738"/>
            <a:ext cx="7543800" cy="2676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i, **p;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p = (int **)malloc(N*sizeof(int *));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for (i=0; i&lt;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N;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p[i]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8D633C77-70E6-4549-9AF0-AB62525B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E817B-A38B-6541-87E5-C0BD69FE2E8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87BBCA2-1F40-F24E-AC56-293CC6F3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C38D234-49E2-6F48-82AC-924FBC351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Stack Buffer Overflow</a:t>
            </a: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9DECA124-2477-4D46-9073-32669226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75438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void bufoverflow()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buf[64];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gets(buf); /* Here is the stack buffer overflow bug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6F381B86-DEE8-EC49-B625-0D16751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AC354-D981-D840-B485-B96ACB3F45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AF5135-BA5F-6D46-9A61-BE18EEC03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EE94CC2-D86C-B44B-AEF5-7812F4CFE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Referencing a pointer instead of the object it points to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F1ECBA95-8342-1E44-A126-A3E72A5A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315200" cy="3416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*binheapDelete(int **binheap, int *size)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*packet;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packet = binheap[0];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binheap[0] = binheap[*size - 1];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*size--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heapify(binheap, *size,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return(packet);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184D4DE7-C728-204E-8226-D0E94294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6CB88-4EE6-554F-853E-F6BB7D9D3D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AFE173-1102-7B49-9E0A-A0197B0A5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Overwriting memory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471F3DF-DD63-2048-AAC1-C0B6BF2C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Misunderstanding pointer arithmetic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AAB9BDB9-B9A7-2D42-89C7-FC11227E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70866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*search(int *p, int val)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(*p &amp;&amp; *p != val)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p += sizeof(int);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Should be p++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2D27C8CF-21F6-3A48-ABF9-C3D5E189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D8D30-F34A-CB44-A40E-B95BFE767A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4750F43-02DF-D640-9540-C67669DA9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Referencing nonexistent variables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99B0F5F-299E-9849-A540-1AE6423BF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Forgetting that local variables disappear when a function returns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32A16A5B-CD22-F34E-A3B0-5FDDDAFEE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7543800" cy="1938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*foo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int val;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&amp;val;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C0EAFE48-28B8-0647-B873-D40A31EE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5CC8A-E883-BC40-9739-A31FDAE88BC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6A14CB0-2AB7-BD48-A09F-8357C44C4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Freeing blocks multiple times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39AF723-E9A7-614C-8845-F8C4BB8B8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Nasty!</a:t>
            </a: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BA2DF552-C281-8B4B-AF27-8F715985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8486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x = malloc(N*sizeof(int));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&lt;manipulate x&gt;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free(x);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y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&lt;manipulate 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free(x);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22758F9-E4AA-9743-BCD5-C5896D3A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AE818-B3D3-EB43-9F4E-9AD884D8BF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32C1791-60DF-E840-BA9A-FFCB535E8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Referencing freed blocks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41F91D7-BA0A-374B-B5BD-111AF0980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Evil! </a:t>
            </a: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F68AE4E4-F078-9D48-8C62-6ACEA005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8077200" cy="2678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x = malloc(N*sizeof(int));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&lt;manipulate x&gt;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y = malloc(M*sizeof(int));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(i=0; i&lt;M;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y[i] = x[i]++;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603A7700-B5CC-6A4D-BDC6-4EDDFA2A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B73C9-AA5E-B946-853F-E2404D1C847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5339819-85A3-384F-8D82-6D1739389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Failing to free blocks(memory leaks)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168BB86-F1EF-FA4C-9C83-F19D9FEF1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slow, long-term killer! 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0ECC6671-FE44-CC49-8B22-447C3926B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6019800" cy="2308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*x = malloc(N*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return; /* x is garbage at this point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0">
            <a:extLst>
              <a:ext uri="{FF2B5EF4-FFF2-40B4-BE49-F238E27FC236}">
                <a16:creationId xmlns:a16="http://schemas.microsoft.com/office/drawing/2014/main" id="{84245746-04D8-7F42-BF70-CABFB0A42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BDD07-B96C-2F48-9B78-90A0935B7FB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B5483D5-9A33-B644-9C49-41DDC552FE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 b="0">
                <a:ea typeface="宋体" panose="02010600030101010101" pitchFamily="2" charset="-122"/>
              </a:rPr>
              <a:t>Replacement Policy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F5DD2D1-DEEF-CE43-9587-89019A1BDD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Implicit Memory Management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A01E0E1-F692-9842-806F-0239205CB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i="1">
                <a:solidFill>
                  <a:srgbClr val="C00000"/>
                </a:solidFill>
                <a:ea typeface="宋体" panose="02010600030101010101" pitchFamily="2" charset="-122"/>
              </a:rPr>
              <a:t>Garbage collection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automatic reclamation of heap-allocated storage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application never has to free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18BD1675-1CBF-B840-9933-F9058443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35300"/>
            <a:ext cx="7370763" cy="157162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void foo() {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   int *p = malloc(128);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   return; </a:t>
            </a:r>
            <a:r>
              <a:rPr lang="en-GB" altLang="zh-CN" sz="2400">
                <a:solidFill>
                  <a:srgbClr val="990000"/>
                </a:solidFill>
                <a:latin typeface="Courier New" panose="02070309020205020404" pitchFamily="49" charset="0"/>
                <a:ea typeface="msgothic"/>
                <a:cs typeface="msgothic"/>
              </a:rPr>
              <a:t>/* p block is now garbage */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GB" altLang="zh-CN" sz="2400">
                <a:latin typeface="Courier New" panose="02070309020205020404" pitchFamily="49" charset="0"/>
                <a:ea typeface="msgothic"/>
                <a:cs typeface="msgothic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CC822EE1-76AC-944F-955C-F492C302E9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0772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New Textbooks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32542E5-AC4D-FB4F-86A7-455E222C8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Operating Systems: Three Easy Pieces</a:t>
            </a:r>
          </a:p>
          <a:p>
            <a:pPr marL="288925" indent="-288925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US" altLang="zh-CN" dirty="0">
                <a:ea typeface="宋体" panose="02010600030101010101" pitchFamily="2" charset="-122"/>
                <a:hlinkClick r:id="rId3"/>
              </a:rPr>
              <a:t>http://pages.cs.wisc.edu/~remzi/OSTEP/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9386EA0B-083E-C640-8784-A137CFC6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A6967-E4F7-3F4A-A595-A71B87F446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B2C8395-E28E-224E-99B5-95822E87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C055953-B69F-3C4C-9101-C0B7CDA54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Cache Management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Optimal Replacement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FIFO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Random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LRU Policy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Workload Studies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Implementation Issues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Suggested reading: 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F56A00E2-56A0-F140-AD1E-50E6497B29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Cache Management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3B45F9B-5708-254A-A03A-FF3F8B067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Terminologies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AMAT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Average memory access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cost of accessing memory, around 100ns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cost of accessing disk, around 10ms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hit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 hit rate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miss</a:t>
            </a:r>
            <a:r>
              <a:rPr lang="en-US" altLang="zh-CN">
                <a:ea typeface="宋体" panose="02010600030101010101" pitchFamily="2" charset="-122"/>
              </a:rPr>
              <a:t>: miss rate</a:t>
            </a:r>
            <a:endParaRPr lang="en-US" altLang="zh-CN" sz="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AMAT = (P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· 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(P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· 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Miss rate means a lot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AMAT = 100ns*0.9 + 10ms*0.1= 1.00009 ms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AMAT = 100ns*0.999 + 10ms*0.001= 10.0999 </a:t>
            </a:r>
            <a:r>
              <a:rPr lang="el-GR" altLang="zh-CN"/>
              <a:t>μ</a:t>
            </a:r>
            <a:r>
              <a:rPr lang="en-US" altLang="zh-CN">
                <a:ea typeface="宋体" panose="02010600030101010101" pitchFamily="2" charset="-122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cost of disk access is so high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tiny miss rate will quickly dominate the AMAT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1A367F65-B423-A24C-8573-D5F6FC151A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The Optimal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345C8D9-550A-8346-BA2E-B58A848BB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best possible replacement policy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developed by Belady many years ago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replacing the page that will be accessed furthest in the future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 to implement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incredibly useful as a comparison point in simulation or other studies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1">
            <a:extLst>
              <a:ext uri="{FF2B5EF4-FFF2-40B4-BE49-F238E27FC236}">
                <a16:creationId xmlns:a16="http://schemas.microsoft.com/office/drawing/2014/main" id="{476E30C9-234F-C141-90BE-10C02D9A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95488"/>
            <a:ext cx="55451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1">
            <a:extLst>
              <a:ext uri="{FF2B5EF4-FFF2-40B4-BE49-F238E27FC236}">
                <a16:creationId xmlns:a16="http://schemas.microsoft.com/office/drawing/2014/main" id="{D304F60B-B90A-D745-9E9D-E2F144190C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2F03368-EE29-174B-BC3D-1F54289A1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Trace:0, 1, 2, 0, 1, 3, 0, 3, 1, 2,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Hit rate = 6/11 = 54.5%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DA240B3-7B37-3045-AC44-0E57A9A02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Hate rate = 4/11 =36.4%</a:t>
            </a:r>
          </a:p>
        </p:txBody>
      </p:sp>
      <p:pic>
        <p:nvPicPr>
          <p:cNvPr id="73731" name="图片 1">
            <a:extLst>
              <a:ext uri="{FF2B5EF4-FFF2-40B4-BE49-F238E27FC236}">
                <a16:creationId xmlns:a16="http://schemas.microsoft.com/office/drawing/2014/main" id="{A325AA44-0748-EC4A-9707-867235008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64770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1">
            <a:extLst>
              <a:ext uri="{FF2B5EF4-FFF2-40B4-BE49-F238E27FC236}">
                <a16:creationId xmlns:a16="http://schemas.microsoft.com/office/drawing/2014/main" id="{D21C1720-44BC-DC45-9530-9F8AE9525E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First-In, First-Out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ED7DE3AB-55E9-9F4A-B269-267A0AB7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Belady’s</a:t>
            </a:r>
            <a:r>
              <a:rPr lang="en-US" altLang="zh-CN" dirty="0">
                <a:ea typeface="宋体" panose="02010600030101010101" pitchFamily="2" charset="-122"/>
              </a:rPr>
              <a:t> Anomaly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2279C195-B076-C345-BB06-B9B3C6C2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reference trace is 0,1,2,3,0,1,4,0,1,2,3,4</a:t>
            </a:r>
          </a:p>
          <a:p>
            <a:pPr eaLnBrk="1" hangingPunct="1"/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25C253-2E9A-0D41-B8AF-9E9DE8F6B26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200"/>
          <a:ext cx="7580313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440">
                  <a:extLst>
                    <a:ext uri="{9D8B030D-6E8A-4147-A177-3AD203B41FA5}">
                      <a16:colId xmlns:a16="http://schemas.microsoft.com/office/drawing/2014/main" val="215103248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7257667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522553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70460679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75252193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105528841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5977665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093428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32074719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87633579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0667533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14370315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855367279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221018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98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373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7" marR="91447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brought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50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38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bring 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1402506"/>
                  </a:ext>
                </a:extLst>
              </a:tr>
            </a:tbl>
          </a:graphicData>
        </a:graphic>
      </p:graphicFrame>
      <p:cxnSp>
        <p:nvCxnSpPr>
          <p:cNvPr id="75871" name="直接连接符 5">
            <a:extLst>
              <a:ext uri="{FF2B5EF4-FFF2-40B4-BE49-F238E27FC236}">
                <a16:creationId xmlns:a16="http://schemas.microsoft.com/office/drawing/2014/main" id="{A8BEE7FC-90FA-2D4F-93E4-D39C4E551B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0575" y="2362200"/>
            <a:ext cx="76390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72" name="直接连接符 7">
            <a:extLst>
              <a:ext uri="{FF2B5EF4-FFF2-40B4-BE49-F238E27FC236}">
                <a16:creationId xmlns:a16="http://schemas.microsoft.com/office/drawing/2014/main" id="{D2EAEC26-A888-934A-B520-46B351CCA9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3452813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73" name="直接连接符 8">
            <a:extLst>
              <a:ext uri="{FF2B5EF4-FFF2-40B4-BE49-F238E27FC236}">
                <a16:creationId xmlns:a16="http://schemas.microsoft.com/office/drawing/2014/main" id="{A8AD06A4-6084-5442-AFD4-B405788929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5257800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22C02A8F-B91D-1641-81CE-29216DC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Belady’s Anomaly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8723041A-6429-FA4C-A26D-DAF10E1A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reference trace is 0,1,2,3,0,1,4,0,1,2,3,4</a:t>
            </a:r>
          </a:p>
          <a:p>
            <a:pPr eaLnBrk="1" hangingPunct="1"/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A29C00-0F3A-CC41-AA9E-C33DCF29DAA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200"/>
          <a:ext cx="758031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440">
                  <a:extLst>
                    <a:ext uri="{9D8B030D-6E8A-4147-A177-3AD203B41FA5}">
                      <a16:colId xmlns:a16="http://schemas.microsoft.com/office/drawing/2014/main" val="215103248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7257667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522553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704606794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752521938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1105528841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5977665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209342857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32074719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387633579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066753315"/>
                    </a:ext>
                  </a:extLst>
                </a:gridCol>
                <a:gridCol w="435460">
                  <a:extLst>
                    <a:ext uri="{9D8B030D-6E8A-4147-A177-3AD203B41FA5}">
                      <a16:colId xmlns:a16="http://schemas.microsoft.com/office/drawing/2014/main" val="2143703151"/>
                    </a:ext>
                  </a:extLst>
                </a:gridCol>
                <a:gridCol w="500416">
                  <a:extLst>
                    <a:ext uri="{9D8B030D-6E8A-4147-A177-3AD203B41FA5}">
                      <a16:colId xmlns:a16="http://schemas.microsoft.com/office/drawing/2014/main" val="2855367279"/>
                    </a:ext>
                  </a:extLst>
                </a:gridCol>
                <a:gridCol w="1035441">
                  <a:extLst>
                    <a:ext uri="{9D8B030D-6E8A-4147-A177-3AD203B41FA5}">
                      <a16:colId xmlns:a16="http://schemas.microsoft.com/office/drawing/2014/main" val="221018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98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373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05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brought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50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38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bring 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1402506"/>
                  </a:ext>
                </a:extLst>
              </a:tr>
            </a:tbl>
          </a:graphicData>
        </a:graphic>
      </p:graphicFrame>
      <p:cxnSp>
        <p:nvCxnSpPr>
          <p:cNvPr id="76895" name="直接连接符 5">
            <a:extLst>
              <a:ext uri="{FF2B5EF4-FFF2-40B4-BE49-F238E27FC236}">
                <a16:creationId xmlns:a16="http://schemas.microsoft.com/office/drawing/2014/main" id="{BEFE0661-9BB5-B541-965F-8DC0BB10B6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0575" y="2362200"/>
            <a:ext cx="76390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96" name="直接连接符 7">
            <a:extLst>
              <a:ext uri="{FF2B5EF4-FFF2-40B4-BE49-F238E27FC236}">
                <a16:creationId xmlns:a16="http://schemas.microsoft.com/office/drawing/2014/main" id="{A3FA5DE7-A311-1D47-B1B3-56C8091B74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3452813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97" name="直接连接符 8">
            <a:extLst>
              <a:ext uri="{FF2B5EF4-FFF2-40B4-BE49-F238E27FC236}">
                <a16:creationId xmlns:a16="http://schemas.microsoft.com/office/drawing/2014/main" id="{A2860722-E6A1-544C-A9B6-D013FC286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5562600"/>
            <a:ext cx="763746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2">
            <a:extLst>
              <a:ext uri="{FF2B5EF4-FFF2-40B4-BE49-F238E27FC236}">
                <a16:creationId xmlns:a16="http://schemas.microsoft.com/office/drawing/2014/main" id="{D52D1D2F-05ED-1B4C-82DF-3B3904BA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8674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2">
            <a:extLst>
              <a:ext uri="{FF2B5EF4-FFF2-40B4-BE49-F238E27FC236}">
                <a16:creationId xmlns:a16="http://schemas.microsoft.com/office/drawing/2014/main" id="{B59F8EFE-5726-DC48-882A-50440D0EA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Hate rate = 5/11 =45.5%</a:t>
            </a:r>
          </a:p>
        </p:txBody>
      </p:sp>
      <p:sp>
        <p:nvSpPr>
          <p:cNvPr id="77828" name="Rectangle 1">
            <a:extLst>
              <a:ext uri="{FF2B5EF4-FFF2-40B4-BE49-F238E27FC236}">
                <a16:creationId xmlns:a16="http://schemas.microsoft.com/office/drawing/2014/main" id="{F6276248-9F1D-834B-8285-C657BAABB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Random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图片 1">
            <a:extLst>
              <a:ext uri="{FF2B5EF4-FFF2-40B4-BE49-F238E27FC236}">
                <a16:creationId xmlns:a16="http://schemas.microsoft.com/office/drawing/2014/main" id="{A1BACC61-9B08-224A-AA43-38684C71F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5856288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>
            <a:extLst>
              <a:ext uri="{FF2B5EF4-FFF2-40B4-BE49-F238E27FC236}">
                <a16:creationId xmlns:a16="http://schemas.microsoft.com/office/drawing/2014/main" id="{98059E81-1BEB-C44C-B384-DCB3A166F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many hits Random achieves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 10,000 trials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with a different random seed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 40% of the time Random is as good as optimal</a:t>
            </a:r>
          </a:p>
        </p:txBody>
      </p:sp>
      <p:sp>
        <p:nvSpPr>
          <p:cNvPr id="79876" name="Rectangle 1">
            <a:extLst>
              <a:ext uri="{FF2B5EF4-FFF2-40B4-BE49-F238E27FC236}">
                <a16:creationId xmlns:a16="http://schemas.microsoft.com/office/drawing/2014/main" id="{A4E91699-221C-044A-9317-DAE0F0A11A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Random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D11219A3-57F3-9A4D-8785-D71FF9CAD7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7703104-E239-3B4E-8C6D-808BA3A79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Common in many dynamic languages: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Python, Ruby, Java, Perl, ML, Lisp, Mathematica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“conservative” garbage collectors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Variants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Exist for C and C++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However, cannot necessarily collect all garbage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EEEB38F-71F3-EE43-A822-61373DB39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Lean on the past and use </a:t>
            </a:r>
            <a:r>
              <a:rPr lang="en-US" altLang="zh-CN" i="1">
                <a:ea typeface="宋体" panose="02010600030101010101" pitchFamily="2" charset="-122"/>
              </a:rPr>
              <a:t>history </a:t>
            </a:r>
            <a:r>
              <a:rPr lang="en-US" altLang="zh-CN">
                <a:ea typeface="宋体" panose="02010600030101010101" pitchFamily="2" charset="-122"/>
              </a:rPr>
              <a:t>as our guide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Frequency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if a page has been accessed many times, perhaps it should not be replaced as it clearly has some value</a:t>
            </a:r>
          </a:p>
          <a:p>
            <a:pPr lvl="2">
              <a:spcBef>
                <a:spcPct val="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Least-Frequently-Used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b="1">
                <a:ea typeface="宋体" panose="02010600030101010101" pitchFamily="2" charset="-122"/>
              </a:rPr>
              <a:t>LFU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Replace the least-frequently used page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Recency of access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the more recently a page has been accessed, perhaps the more likely it will be accessed again</a:t>
            </a:r>
          </a:p>
          <a:p>
            <a:pPr lvl="2">
              <a:spcBef>
                <a:spcPct val="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Least-Recently-Used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b="1">
                <a:ea typeface="宋体" panose="02010600030101010101" pitchFamily="2" charset="-122"/>
              </a:rPr>
              <a:t>LRU</a:t>
            </a:r>
            <a:r>
              <a:rPr lang="en-US" altLang="zh-CN" sz="2400">
                <a:ea typeface="宋体" panose="02010600030101010101" pitchFamily="2" charset="-122"/>
              </a:rPr>
              <a:t>) 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Replace the least-recently-used page</a:t>
            </a:r>
            <a:endParaRPr lang="en-US" altLang="zh-CN" sz="6600">
              <a:ea typeface="宋体" panose="02010600030101010101" pitchFamily="2" charset="-122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450121B8-07C7-9D4D-A624-F533ED4D22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LRU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">
            <a:extLst>
              <a:ext uri="{FF2B5EF4-FFF2-40B4-BE49-F238E27FC236}">
                <a16:creationId xmlns:a16="http://schemas.microsoft.com/office/drawing/2014/main" id="{20D9DA53-84CD-FF4E-915C-F2E29F140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5837238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2">
            <a:extLst>
              <a:ext uri="{FF2B5EF4-FFF2-40B4-BE49-F238E27FC236}">
                <a16:creationId xmlns:a16="http://schemas.microsoft.com/office/drawing/2014/main" id="{ABD2CC93-F0B1-4642-8F44-04CC21FC4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Hate rate = 6/11 =54.5%</a:t>
            </a:r>
          </a:p>
        </p:txBody>
      </p:sp>
      <p:sp>
        <p:nvSpPr>
          <p:cNvPr id="83972" name="Rectangle 1">
            <a:extLst>
              <a:ext uri="{FF2B5EF4-FFF2-40B4-BE49-F238E27FC236}">
                <a16:creationId xmlns:a16="http://schemas.microsoft.com/office/drawing/2014/main" id="{C99DA501-7AF7-1D42-A2F8-1E91A4E76E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LRU Replacement Policy</a:t>
            </a:r>
            <a:endParaRPr lang="en-GB" altLang="zh-CN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D4356A8A-2E1C-CC4F-B7BD-AEBA3E4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Stack Algorithms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CEB2F1D2-2BDB-BB44-8A2D-3EED7F19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Subset property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the optimal policy, always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pages it keeps in the 3-page memory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is a subset of that it keeps in the 4-page memory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 </a:t>
            </a:r>
            <a:r>
              <a:rPr lang="en-US" altLang="zh-CN" dirty="0" err="1">
                <a:ea typeface="宋体" panose="02010600030101010101" pitchFamily="2" charset="-122"/>
              </a:rPr>
              <a:t>Belady’s</a:t>
            </a:r>
            <a:r>
              <a:rPr lang="en-US" altLang="zh-CN" dirty="0">
                <a:ea typeface="宋体" panose="02010600030101010101" pitchFamily="2" charset="-122"/>
              </a:rPr>
              <a:t> anomaly if subset property holds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At all times and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every possible capacity of primary device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It creates a total ordering for pages at a given time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6AB8190B-754F-BA4F-81B4-523B63D4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Stack Algorithms for LRU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D658670-87C3-6A45-809F-0008371C1107}"/>
              </a:ext>
            </a:extLst>
          </p:cNvPr>
          <p:cNvGraphicFramePr>
            <a:graphicFrameLocks noGrp="1"/>
          </p:cNvGraphicFramePr>
          <p:nvPr/>
        </p:nvGraphicFramePr>
        <p:xfrm>
          <a:off x="14288" y="1447800"/>
          <a:ext cx="9094790" cy="4708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269">
                  <a:extLst>
                    <a:ext uri="{9D8B030D-6E8A-4147-A177-3AD203B41FA5}">
                      <a16:colId xmlns:a16="http://schemas.microsoft.com/office/drawing/2014/main" val="2151032488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725766715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25225534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704606794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1752521938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1105528841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3597766557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209342857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32074719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3876335791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066753315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143703151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55367279"/>
                    </a:ext>
                  </a:extLst>
                </a:gridCol>
                <a:gridCol w="1010698">
                  <a:extLst>
                    <a:ext uri="{9D8B030D-6E8A-4147-A177-3AD203B41FA5}">
                      <a16:colId xmlns:a16="http://schemas.microsoft.com/office/drawing/2014/main" val="2210180198"/>
                    </a:ext>
                  </a:extLst>
                </a:gridCol>
              </a:tblGrid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982658"/>
                  </a:ext>
                </a:extLst>
              </a:tr>
              <a:tr h="700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3735857"/>
                  </a:ext>
                </a:extLst>
              </a:tr>
              <a:tr h="1615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stack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after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moves</a:t>
                      </a:r>
                    </a:p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4501010"/>
                  </a:ext>
                </a:extLst>
              </a:tr>
              <a:tr h="411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2755223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1402506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295787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11538500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9" marB="4570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2528659"/>
                  </a:ext>
                </a:extLst>
              </a:tr>
            </a:tbl>
          </a:graphicData>
        </a:graphic>
      </p:graphicFrame>
      <p:cxnSp>
        <p:nvCxnSpPr>
          <p:cNvPr id="87180" name="直接连接符 5">
            <a:extLst>
              <a:ext uri="{FF2B5EF4-FFF2-40B4-BE49-F238E27FC236}">
                <a16:creationId xmlns:a16="http://schemas.microsoft.com/office/drawing/2014/main" id="{8B6C151F-505A-9A41-BD8E-CB4A330C7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34925" y="1443038"/>
            <a:ext cx="91884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81" name="直接连接符 9">
            <a:extLst>
              <a:ext uri="{FF2B5EF4-FFF2-40B4-BE49-F238E27FC236}">
                <a16:creationId xmlns:a16="http://schemas.microsoft.com/office/drawing/2014/main" id="{863FB924-C6FF-B74F-96BF-C2874AE2FF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9050" y="2533650"/>
            <a:ext cx="91884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182" name="直接连接符 10">
            <a:extLst>
              <a:ext uri="{FF2B5EF4-FFF2-40B4-BE49-F238E27FC236}">
                <a16:creationId xmlns:a16="http://schemas.microsoft.com/office/drawing/2014/main" id="{23BD99D1-F64A-D940-9488-429D5123C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6162675"/>
            <a:ext cx="9188450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1">
            <a:extLst>
              <a:ext uri="{FF2B5EF4-FFF2-40B4-BE49-F238E27FC236}">
                <a16:creationId xmlns:a16="http://schemas.microsoft.com/office/drawing/2014/main" id="{8B1B241B-D5B8-8348-A819-F56225BE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52563"/>
            <a:ext cx="4922838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标题 1">
            <a:extLst>
              <a:ext uri="{FF2B5EF4-FFF2-40B4-BE49-F238E27FC236}">
                <a16:creationId xmlns:a16="http://schemas.microsoft.com/office/drawing/2014/main" id="{486E3F02-B94F-0442-A15A-70F01C5C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Random Access Workload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8" name="内容占位符 2">
            <a:extLst>
              <a:ext uri="{FF2B5EF4-FFF2-40B4-BE49-F238E27FC236}">
                <a16:creationId xmlns:a16="http://schemas.microsoft.com/office/drawing/2014/main" id="{9469F3AB-3D0B-944A-8F58-2AD01DFB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3581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workload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accesses 100 unique pages over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choosing the next page to refer to at random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overall 10,000 pages are accessed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BE1976C9-2802-CE4B-BC83-0D91758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Random Access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4D684839-AD3F-0A4C-88DE-4E496ED1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It doesn’t matter much which realistic policy you are using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LRU, FIFO, and Random all perform the same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hit rate exactly determined by the size of the cache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the cache is large enough to fit the entire workload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it also doesn’t matter which policy you use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all policies (even Random) converge to a 100% hit rate when all the referenced blocks fit in cache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17F670A3-4FFE-E449-B751-BE942783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Random Access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2AED5800-0FFB-7B48-B207-FA6A12F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Optimal performs noticeably better than the realistic policies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peeking into the future if it were possible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does a much better job of replacement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DDCAC87C-C3D8-B147-9932-2BDF2997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“80-20”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9F10024C-90D8-4546-A78D-6EEDC079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Hot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80% of the references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about to 20% of the pages </a:t>
            </a:r>
          </a:p>
          <a:p>
            <a:r>
              <a:rPr lang="en-US" altLang="zh-CN">
                <a:ea typeface="宋体" panose="02010600030101010101" pitchFamily="2" charset="-122"/>
              </a:rPr>
              <a:t>Cold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remaining 20% of the references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about the remaining 80% of the pages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 are a total 100 unique pages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“hot” pages are referred to most of the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“cold” pages the remainder.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EE72B2F0-B205-6047-9C9F-BA752EE0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“80-20”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92163" name="图片 2">
            <a:extLst>
              <a:ext uri="{FF2B5EF4-FFF2-40B4-BE49-F238E27FC236}">
                <a16:creationId xmlns:a16="http://schemas.microsoft.com/office/drawing/2014/main" id="{FA3C51C7-86AC-E241-9088-903374DF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77963"/>
            <a:ext cx="62484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D31927C0-8F21-A94D-A822-C5439000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“80-20”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44D23592-CF01-D64A-8CE5-5B0251CC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both random and FIFO do reasonably well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LRU does better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is more likely to hold onto the hot pages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those pages have been referred to frequently in the past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they are likely to be referred to again in the near future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Optimal does best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showing that LRU’s historical information is not perfect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LRU do better than random or FIFO?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depends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BA25E8F-66E3-0841-BC30-586F17590D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B0D802-64FB-2044-B297-46FF99082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How does the memory manager know when memory can be freed?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In general we cannot know what is going to be used in the future since it depends on conditionals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But we can tell that certain blocks cannot be used if there are no pointers to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1">
            <a:extLst>
              <a:ext uri="{FF2B5EF4-FFF2-40B4-BE49-F238E27FC236}">
                <a16:creationId xmlns:a16="http://schemas.microsoft.com/office/drawing/2014/main" id="{48C487B3-9EC4-6347-9969-C97D3D37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1481138"/>
            <a:ext cx="5013325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标题 1">
            <a:extLst>
              <a:ext uri="{FF2B5EF4-FFF2-40B4-BE49-F238E27FC236}">
                <a16:creationId xmlns:a16="http://schemas.microsoft.com/office/drawing/2014/main" id="{B2BDBE1D-9FC4-4A4F-B175-1383E8AB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“Looping Sequential”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4212" name="内容占位符 2">
            <a:extLst>
              <a:ext uri="{FF2B5EF4-FFF2-40B4-BE49-F238E27FC236}">
                <a16:creationId xmlns:a16="http://schemas.microsoft.com/office/drawing/2014/main" id="{00FD1F47-A9F1-9444-9ADC-7EAFE42A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35814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Refer to 50 pages in sequence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start at 0, then 1, ..., up to page 49,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repeat those accesses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a total of 10,000 accesses to 50 unique pages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77D8D568-7D23-5B45-B3BA-BF029F38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“Looping Sequential” Workload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0AC524BD-4498-C840-BFEA-B88DFCFE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Common in many applications such as databases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worst case for both LRU and FIFO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kick out older pages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these older pages are going to be accessed sooner than the pages that the policies prefer to keep in cache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even with a cache of size 49, hit rate remains 0% 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>
                <a:ea typeface="宋体" panose="02010600030101010101" pitchFamily="2" charset="-122"/>
              </a:rPr>
              <a:t> fares notably better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quite approaching optimal, but at least achieving a non-zero hit rate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having weird corner-case behaviors</a:t>
            </a:r>
          </a:p>
          <a:p>
            <a:pPr lvl="1">
              <a:spcBef>
                <a:spcPct val="0"/>
              </a:spcBef>
            </a:pPr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used as TLB replacement policy</a:t>
            </a:r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ECE9313C-4000-984E-8703-2B0067B6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How to implement LRU?</a:t>
            </a:r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8E6675E2-FE40-3A4A-8C16-3498267E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Hardware should put a time stamp on each physical page whenever it is accessed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evicting, it should sort the pages by their time stamps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may be too many pages to be sorted 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One million pages for 4GB memory with 4KB page-size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>
            <a:extLst>
              <a:ext uri="{FF2B5EF4-FFF2-40B4-BE49-F238E27FC236}">
                <a16:creationId xmlns:a16="http://schemas.microsoft.com/office/drawing/2014/main" id="{DBE4CF36-C075-1240-A9CB-BE2F930F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4592638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标题 1">
            <a:extLst>
              <a:ext uri="{FF2B5EF4-FFF2-40B4-BE49-F238E27FC236}">
                <a16:creationId xmlns:a16="http://schemas.microsoft.com/office/drawing/2014/main" id="{BBBC87CB-04F3-4F4D-886A-346607A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Clock Algorithm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7284" name="内容占位符 2">
            <a:extLst>
              <a:ext uri="{FF2B5EF4-FFF2-40B4-BE49-F238E27FC236}">
                <a16:creationId xmlns:a16="http://schemas.microsoft.com/office/drawing/2014/main" id="{2A37522A-DB39-0B42-A961-B2E43B9E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419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Access bit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hardware bit for each page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to true when accessed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Pages are organized as a clock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Start from a position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Move clockwise and checks the bit page-wise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T, clear to F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Otherwise, choose as the victim and stop</a:t>
            </a: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图片 2">
            <a:extLst>
              <a:ext uri="{FF2B5EF4-FFF2-40B4-BE49-F238E27FC236}">
                <a16:creationId xmlns:a16="http://schemas.microsoft.com/office/drawing/2014/main" id="{E91DBF97-0EAF-364C-90B4-738C667E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30388"/>
            <a:ext cx="436403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标题 1">
            <a:extLst>
              <a:ext uri="{FF2B5EF4-FFF2-40B4-BE49-F238E27FC236}">
                <a16:creationId xmlns:a16="http://schemas.microsoft.com/office/drawing/2014/main" id="{22B3179F-1243-C645-A517-CCC3E0F5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Clock Algorithm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8" name="内容占位符 2">
            <a:extLst>
              <a:ext uri="{FF2B5EF4-FFF2-40B4-BE49-F238E27FC236}">
                <a16:creationId xmlns:a16="http://schemas.microsoft.com/office/drawing/2014/main" id="{5B4D88E8-541E-4A46-83C7-A1E07230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It doesn’t do quite as well as perfect LRU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does better than approaches that don’t consider history at all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can use dirty bit to reduce disk writing </a:t>
            </a:r>
            <a:r>
              <a:rPr lang="en-US" altLang="zh-CN" dirty="0" err="1">
                <a:ea typeface="宋体" panose="02010600030101010101" pitchFamily="2" charset="-122"/>
              </a:rPr>
              <a:t>furthur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E4E6E601-5931-7D44-BA83-039DD0DA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Page Selection Policies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C472CB76-2C67-4944-AA7C-E28B4F9F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When to bring pages into memory?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Demand paging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Prefetching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the OS could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guess a page is about to be used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and bring it in ahead of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Clustering (grouping)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Set two numbers as low/high water mark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when available page number is less than the low water mark, 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OS begins to evict pages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until the number of available pages reaches the high water mark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A8E44293-BF24-3041-8AE7-DDD2B5D1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Control Thrashing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0B38DF4B-98EB-8643-8464-5E617B5F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admission control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to run some processes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hope to reduce working sets (the pages that they are using actively) to fit in memory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out-of-memory killer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daemon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choose a memory intensive process and kill it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thus reducing memory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kills the X server and thus renders any applications requiring the display unusable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23454FEB-C81E-7944-B9C9-4202501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FACD0-B0C4-D04A-A097-148936F0EC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04B6045-8A1A-2448-AA18-526E900A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731C0194-7D2D-9242-BC60-0010FF19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913C546A-0E3E-A349-BDAC-F84A83A5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CDB5BE73-9A10-DA4B-9E2B-328E25CB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PS</a:t>
            </a: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7D249715-C331-E74D-8FAE-FED742C9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36C1D270-E3FA-464C-BE10-66CA839D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408B5573-7549-BE45-9C1A-925DFC8D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9EF33CAC-DB04-B94D-A7E5-A000F4B8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D64A277F-EBA8-8440-9B02-13550EF8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AD973C10-A1C6-0C43-BA6D-48A921E3E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1389" name="Rectangle 13">
            <a:extLst>
              <a:ext uri="{FF2B5EF4-FFF2-40B4-BE49-F238E27FC236}">
                <a16:creationId xmlns:a16="http://schemas.microsoft.com/office/drawing/2014/main" id="{3C2A4927-E87C-464F-93A4-400A61A6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53115691-1ECA-2C4A-9A4D-F8D018475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PS 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Page size either 4K or 2M or 1G(may set to 1 only for       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Level 2 or level 3 PTEs)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8D8984E8-8327-8344-AA59-B4D3B562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48464C21-A5C6-B741-AC1A-EC7C9692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887277E6-60FA-AD42-B418-2D57FD8E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6D4E24A0-5FEE-DC4A-93EB-8D700E128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1395" name="Text Box 19">
            <a:extLst>
              <a:ext uri="{FF2B5EF4-FFF2-40B4-BE49-F238E27FC236}">
                <a16:creationId xmlns:a16="http://schemas.microsoft.com/office/drawing/2014/main" id="{379184AE-AC32-F049-A1D0-93806D1E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1396" name="Text Box 20">
            <a:extLst>
              <a:ext uri="{FF2B5EF4-FFF2-40B4-BE49-F238E27FC236}">
                <a16:creationId xmlns:a16="http://schemas.microsoft.com/office/drawing/2014/main" id="{04538BDA-A6B1-6F45-B077-E6F60FC36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DBE615BC-9913-2942-8007-B17B2326B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4899D3F5-3192-FB4D-A069-5FE50B53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1399" name="Text Box 23">
            <a:extLst>
              <a:ext uri="{FF2B5EF4-FFF2-40B4-BE49-F238E27FC236}">
                <a16:creationId xmlns:a16="http://schemas.microsoft.com/office/drawing/2014/main" id="{D61C00AB-1054-8E48-92FB-304A6C71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1400" name="Text Box 24">
            <a:extLst>
              <a:ext uri="{FF2B5EF4-FFF2-40B4-BE49-F238E27FC236}">
                <a16:creationId xmlns:a16="http://schemas.microsoft.com/office/drawing/2014/main" id="{9EBE175B-0CCC-6E43-A675-C16C6BCB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1401" name="Text Box 25">
            <a:extLst>
              <a:ext uri="{FF2B5EF4-FFF2-40B4-BE49-F238E27FC236}">
                <a16:creationId xmlns:a16="http://schemas.microsoft.com/office/drawing/2014/main" id="{505FAF0B-B8BD-E24E-9F59-A9FD4C18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1402" name="Text Box 26">
            <a:extLst>
              <a:ext uri="{FF2B5EF4-FFF2-40B4-BE49-F238E27FC236}">
                <a16:creationId xmlns:a16="http://schemas.microsoft.com/office/drawing/2014/main" id="{19CB290A-FDDA-294F-A66F-1849A4D4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5EA2620C-37BA-D14A-B242-8979ECD2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1404" name="Rectangle 28">
            <a:extLst>
              <a:ext uri="{FF2B5EF4-FFF2-40B4-BE49-F238E27FC236}">
                <a16:creationId xmlns:a16="http://schemas.microsoft.com/office/drawing/2014/main" id="{5B297D55-00AE-2D46-B567-12B40655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1405" name="Rectangle 29">
            <a:extLst>
              <a:ext uri="{FF2B5EF4-FFF2-40B4-BE49-F238E27FC236}">
                <a16:creationId xmlns:a16="http://schemas.microsoft.com/office/drawing/2014/main" id="{0F5BDBBA-C6D2-B844-9D37-C1ACAD07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1406" name="Rectangle 33">
            <a:extLst>
              <a:ext uri="{FF2B5EF4-FFF2-40B4-BE49-F238E27FC236}">
                <a16:creationId xmlns:a16="http://schemas.microsoft.com/office/drawing/2014/main" id="{A0D8D65F-0FB6-3E4C-8F1A-AC5B650A6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1, Level 2 and Level 3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407" name="Rectangle 4">
            <a:extLst>
              <a:ext uri="{FF2B5EF4-FFF2-40B4-BE49-F238E27FC236}">
                <a16:creationId xmlns:a16="http://schemas.microsoft.com/office/drawing/2014/main" id="{4B439A0B-E206-4146-9EB3-0BEB460D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1408" name="Text Box 15">
            <a:extLst>
              <a:ext uri="{FF2B5EF4-FFF2-40B4-BE49-F238E27FC236}">
                <a16:creationId xmlns:a16="http://schemas.microsoft.com/office/drawing/2014/main" id="{49519E1A-B896-A04A-BB22-C6D596ABB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1409" name="Rectangle 7">
            <a:extLst>
              <a:ext uri="{FF2B5EF4-FFF2-40B4-BE49-F238E27FC236}">
                <a16:creationId xmlns:a16="http://schemas.microsoft.com/office/drawing/2014/main" id="{149C6964-C316-3A49-9044-809D3AD0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1410" name="Text Box 15">
            <a:extLst>
              <a:ext uri="{FF2B5EF4-FFF2-40B4-BE49-F238E27FC236}">
                <a16:creationId xmlns:a16="http://schemas.microsoft.com/office/drawing/2014/main" id="{15BC5E62-2D93-1F47-9255-9BDCBA630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1411" name="Text Box 15">
            <a:extLst>
              <a:ext uri="{FF2B5EF4-FFF2-40B4-BE49-F238E27FC236}">
                <a16:creationId xmlns:a16="http://schemas.microsoft.com/office/drawing/2014/main" id="{B803EE0A-2B01-594E-BE45-D2C72B93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00DD12B5-FEB7-CD4E-947F-C299842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92A98-1D14-3C4D-9D16-F86FBBE6D8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80E8F92-54AA-8243-A4E8-8DC0CF22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5731161-2E2B-3147-A0A4-FE6BBF86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F999C57-F784-9B46-A75C-D4191184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65FE3854-27AA-9B48-9FCA-9B392C8A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F3EB1DA2-0A2E-4545-99DF-C6CFED1F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8DB5D5A9-A730-7942-838E-153AADA2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5503E26D-2523-C846-8E70-880E8164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8A4AF6B1-57C4-B943-B314-B1F1A86A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6297A663-CA72-2D42-BCF0-7034C034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4266D3CD-28F9-2344-B9E2-771EEC48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3437" name="Rectangle 13">
            <a:extLst>
              <a:ext uri="{FF2B5EF4-FFF2-40B4-BE49-F238E27FC236}">
                <a16:creationId xmlns:a16="http://schemas.microsoft.com/office/drawing/2014/main" id="{97F2D3AC-A54C-A446-B3AC-5AD9C3E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6169441A-0F89-1946-889C-8AD94CD3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4131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Dirty bit (Set by MMU on writes, cleared by software)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A6BEA061-9B47-ED4A-86D2-EBD7574C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C51FB974-2EB8-C843-BA2C-52BC3BE6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3441" name="Text Box 17">
            <a:extLst>
              <a:ext uri="{FF2B5EF4-FFF2-40B4-BE49-F238E27FC236}">
                <a16:creationId xmlns:a16="http://schemas.microsoft.com/office/drawing/2014/main" id="{8EF7C836-177F-BA42-AB0C-0477C4D7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3442" name="Text Box 18">
            <a:extLst>
              <a:ext uri="{FF2B5EF4-FFF2-40B4-BE49-F238E27FC236}">
                <a16:creationId xmlns:a16="http://schemas.microsoft.com/office/drawing/2014/main" id="{0E00B370-B4C7-E748-B7AB-E38641B8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3443" name="Text Box 19">
            <a:extLst>
              <a:ext uri="{FF2B5EF4-FFF2-40B4-BE49-F238E27FC236}">
                <a16:creationId xmlns:a16="http://schemas.microsoft.com/office/drawing/2014/main" id="{9341C535-8857-F04F-B0A5-BA9B11F5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3444" name="Text Box 20">
            <a:extLst>
              <a:ext uri="{FF2B5EF4-FFF2-40B4-BE49-F238E27FC236}">
                <a16:creationId xmlns:a16="http://schemas.microsoft.com/office/drawing/2014/main" id="{D0340EEF-A389-0145-A1EA-68E308C1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3445" name="Text Box 21">
            <a:extLst>
              <a:ext uri="{FF2B5EF4-FFF2-40B4-BE49-F238E27FC236}">
                <a16:creationId xmlns:a16="http://schemas.microsoft.com/office/drawing/2014/main" id="{6F362ABF-DDF3-7B48-986A-BEBCB23E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3446" name="Text Box 22">
            <a:extLst>
              <a:ext uri="{FF2B5EF4-FFF2-40B4-BE49-F238E27FC236}">
                <a16:creationId xmlns:a16="http://schemas.microsoft.com/office/drawing/2014/main" id="{1C7A3742-CD25-C041-86B2-E61A0FEE6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3447" name="Text Box 23">
            <a:extLst>
              <a:ext uri="{FF2B5EF4-FFF2-40B4-BE49-F238E27FC236}">
                <a16:creationId xmlns:a16="http://schemas.microsoft.com/office/drawing/2014/main" id="{7C98D106-47FA-704F-AC37-062D7BBF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3448" name="Text Box 24">
            <a:extLst>
              <a:ext uri="{FF2B5EF4-FFF2-40B4-BE49-F238E27FC236}">
                <a16:creationId xmlns:a16="http://schemas.microsoft.com/office/drawing/2014/main" id="{80F083CF-FCE9-9C44-8C37-8B0C7262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3449" name="Text Box 25">
            <a:extLst>
              <a:ext uri="{FF2B5EF4-FFF2-40B4-BE49-F238E27FC236}">
                <a16:creationId xmlns:a16="http://schemas.microsoft.com/office/drawing/2014/main" id="{3CDA78F6-A56F-AC4B-9710-76879195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DB883581-EBB0-0B43-B0EA-F5EDDBE5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E9490E48-85B3-2C4F-B3DD-75FE9014C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3452" name="Rectangle 28">
            <a:extLst>
              <a:ext uri="{FF2B5EF4-FFF2-40B4-BE49-F238E27FC236}">
                <a16:creationId xmlns:a16="http://schemas.microsoft.com/office/drawing/2014/main" id="{7F0D80C0-09DB-1246-961A-5B3746D9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3453" name="Rectangle 29">
            <a:extLst>
              <a:ext uri="{FF2B5EF4-FFF2-40B4-BE49-F238E27FC236}">
                <a16:creationId xmlns:a16="http://schemas.microsoft.com/office/drawing/2014/main" id="{BFEF304E-8334-9F42-AF4D-8DD0B6BB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3454" name="Rectangle 33">
            <a:extLst>
              <a:ext uri="{FF2B5EF4-FFF2-40B4-BE49-F238E27FC236}">
                <a16:creationId xmlns:a16="http://schemas.microsoft.com/office/drawing/2014/main" id="{274A1AAE-F44A-DB44-B7C4-7AEADB2A5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4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55" name="Rectangle 4">
            <a:extLst>
              <a:ext uri="{FF2B5EF4-FFF2-40B4-BE49-F238E27FC236}">
                <a16:creationId xmlns:a16="http://schemas.microsoft.com/office/drawing/2014/main" id="{F721BFF6-3FF7-3347-A3FB-066F288E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3456" name="Text Box 15">
            <a:extLst>
              <a:ext uri="{FF2B5EF4-FFF2-40B4-BE49-F238E27FC236}">
                <a16:creationId xmlns:a16="http://schemas.microsoft.com/office/drawing/2014/main" id="{221F9100-E178-684F-88CA-D6543427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3457" name="Rectangle 7">
            <a:extLst>
              <a:ext uri="{FF2B5EF4-FFF2-40B4-BE49-F238E27FC236}">
                <a16:creationId xmlns:a16="http://schemas.microsoft.com/office/drawing/2014/main" id="{DF9E2A48-0013-C54D-9420-A28F26CA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3458" name="Text Box 15">
            <a:extLst>
              <a:ext uri="{FF2B5EF4-FFF2-40B4-BE49-F238E27FC236}">
                <a16:creationId xmlns:a16="http://schemas.microsoft.com/office/drawing/2014/main" id="{2EE64890-4CC2-DE44-8E38-451CA786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3459" name="Text Box 15">
            <a:extLst>
              <a:ext uri="{FF2B5EF4-FFF2-40B4-BE49-F238E27FC236}">
                <a16:creationId xmlns:a16="http://schemas.microsoft.com/office/drawing/2014/main" id="{826F5548-BECF-984D-9373-7E6DD7C6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4FC26944-D58F-974C-A487-250EE459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634BB-EC24-2643-BDDD-69A4C537B0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728E5A5-E71A-2A4D-8813-ACB757CD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76400"/>
            <a:ext cx="2757487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400" b="0">
                <a:solidFill>
                  <a:schemeClr val="tx2"/>
                </a:solidFill>
                <a:latin typeface="Verdana" pitchFamily="34" charset="0"/>
              </a:rPr>
              <a:t>Page table physical base addr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08D4FA55-4B57-A24B-A5BF-203275A8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E36DE7E5-DC11-D647-8E7F-C69CBB83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3EC1601C-8CDB-814D-9CA5-1AC0745C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381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zh-CN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FE7C3865-57DC-A64F-BF87-8ABB5A9E0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Helvetica" pitchFamily="2" charset="0"/>
              </a:rPr>
              <a:t>D</a:t>
            </a:r>
            <a:endParaRPr lang="zh-CN" altLang="en-US" sz="1400" b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C33C2A90-4BC6-2C46-9F2C-C9D5B8DB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46A492BB-F320-4448-BE1A-022FFE2D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CD</a:t>
            </a:r>
          </a:p>
        </p:txBody>
      </p:sp>
      <p:sp>
        <p:nvSpPr>
          <p:cNvPr id="105482" name="Rectangle 10">
            <a:extLst>
              <a:ext uri="{FF2B5EF4-FFF2-40B4-BE49-F238E27FC236}">
                <a16:creationId xmlns:a16="http://schemas.microsoft.com/office/drawing/2014/main" id="{16C1C251-7A2E-4449-9FCC-871B851D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WT</a:t>
            </a:r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5782B654-2C1F-654F-9885-0954DA3B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U/S</a:t>
            </a: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5567A106-FBC7-4D48-BF3B-788027B3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R/W</a:t>
            </a:r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9A82964F-4C75-764B-A46F-D565003E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P=1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13A6AC6B-D2E0-E649-8564-CC18195F2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XD         Disable or enable instruction fetches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most significant bits of base address of child page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table (forces page tables to be 4KB aligned)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          global page (don’t evict from TLB on task switch)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Dirty bit (used in Level 2 or level 3 PTEs for page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size 2M or 1G respectively)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Reference bit (set by MMU on reads and writes, cleared </a:t>
            </a:r>
            <a:b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by software) 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CD         Cache disabled(1) or enabled(0) for child page table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WT         Write-through or write-back cache policy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U/S        User or supervisor(kernel) mode access permission</a:t>
            </a: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R/W        Read-only or read-write access </a:t>
            </a:r>
            <a:r>
              <a:rPr lang="en-US" altLang="zh-CN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permissiom</a:t>
            </a:r>
            <a:endParaRPr lang="en-US" altLang="zh-CN" sz="16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        Child page table present in memory(1) or not(0)</a:t>
            </a:r>
          </a:p>
        </p:txBody>
      </p: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CC611C18-E21C-1E47-ACE6-BF76D851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</a:t>
            </a: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50A239BA-4F21-4542-82F7-E055728D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E899CE94-B628-6840-96A9-CEB23084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4478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11</a:t>
            </a:r>
          </a:p>
        </p:txBody>
      </p:sp>
      <p:sp>
        <p:nvSpPr>
          <p:cNvPr id="105490" name="Text Box 18">
            <a:extLst>
              <a:ext uri="{FF2B5EF4-FFF2-40B4-BE49-F238E27FC236}">
                <a16:creationId xmlns:a16="http://schemas.microsoft.com/office/drawing/2014/main" id="{1C63827A-7107-5847-A13D-3CD4CEE5C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9</a:t>
            </a:r>
          </a:p>
        </p:txBody>
      </p:sp>
      <p:sp>
        <p:nvSpPr>
          <p:cNvPr id="105491" name="Text Box 19">
            <a:extLst>
              <a:ext uri="{FF2B5EF4-FFF2-40B4-BE49-F238E27FC236}">
                <a16:creationId xmlns:a16="http://schemas.microsoft.com/office/drawing/2014/main" id="{33686886-35C9-3D4E-8F0A-5D2862D5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8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81D48A09-948E-B847-8F60-5F82FA69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05493" name="Text Box 21">
            <a:extLst>
              <a:ext uri="{FF2B5EF4-FFF2-40B4-BE49-F238E27FC236}">
                <a16:creationId xmlns:a16="http://schemas.microsoft.com/office/drawing/2014/main" id="{C7D02EEC-566A-1E44-9649-E07463AF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105494" name="Text Box 22">
            <a:extLst>
              <a:ext uri="{FF2B5EF4-FFF2-40B4-BE49-F238E27FC236}">
                <a16:creationId xmlns:a16="http://schemas.microsoft.com/office/drawing/2014/main" id="{B3B5F8A5-B942-9B49-A244-3C425EB9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5495" name="Text Box 23">
            <a:extLst>
              <a:ext uri="{FF2B5EF4-FFF2-40B4-BE49-F238E27FC236}">
                <a16:creationId xmlns:a16="http://schemas.microsoft.com/office/drawing/2014/main" id="{043389AC-28AF-F844-A26A-76245B06E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05496" name="Text Box 24">
            <a:extLst>
              <a:ext uri="{FF2B5EF4-FFF2-40B4-BE49-F238E27FC236}">
                <a16:creationId xmlns:a16="http://schemas.microsoft.com/office/drawing/2014/main" id="{FAA3D991-388F-D440-A4D5-E652AEF9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05497" name="Text Box 25">
            <a:extLst>
              <a:ext uri="{FF2B5EF4-FFF2-40B4-BE49-F238E27FC236}">
                <a16:creationId xmlns:a16="http://schemas.microsoft.com/office/drawing/2014/main" id="{23DBB517-FFC8-4D43-9C30-E30617091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D65765E9-FC30-DF48-8D9D-F52E9E27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CD0D3F5B-31DF-5348-A94F-DA4711B1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05500" name="Rectangle 28">
            <a:extLst>
              <a:ext uri="{FF2B5EF4-FFF2-40B4-BE49-F238E27FC236}">
                <a16:creationId xmlns:a16="http://schemas.microsoft.com/office/drawing/2014/main" id="{8D7F0358-FA14-174E-8B60-1D3CC7D0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Available for OS (page table location in secondary storage)</a:t>
            </a:r>
          </a:p>
        </p:txBody>
      </p:sp>
      <p:sp>
        <p:nvSpPr>
          <p:cNvPr id="105501" name="Rectangle 29">
            <a:extLst>
              <a:ext uri="{FF2B5EF4-FFF2-40B4-BE49-F238E27FC236}">
                <a16:creationId xmlns:a16="http://schemas.microsoft.com/office/drawing/2014/main" id="{0A6D36C4-926B-8542-98B3-C5C8163E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P=0</a:t>
            </a:r>
          </a:p>
        </p:txBody>
      </p:sp>
      <p:sp>
        <p:nvSpPr>
          <p:cNvPr id="105502" name="Rectangle 33">
            <a:extLst>
              <a:ext uri="{FF2B5EF4-FFF2-40B4-BE49-F238E27FC236}">
                <a16:creationId xmlns:a16="http://schemas.microsoft.com/office/drawing/2014/main" id="{8314BDC1-16A9-8641-929E-0D8BA9EFD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Level 2 and Level 3 Page Table Entry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503" name="Rectangle 4">
            <a:extLst>
              <a:ext uri="{FF2B5EF4-FFF2-40B4-BE49-F238E27FC236}">
                <a16:creationId xmlns:a16="http://schemas.microsoft.com/office/drawing/2014/main" id="{B398B3BC-832C-4E4E-8E8F-97580CD2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Unused</a:t>
            </a:r>
          </a:p>
        </p:txBody>
      </p:sp>
      <p:sp>
        <p:nvSpPr>
          <p:cNvPr id="105504" name="Text Box 15">
            <a:extLst>
              <a:ext uri="{FF2B5EF4-FFF2-40B4-BE49-F238E27FC236}">
                <a16:creationId xmlns:a16="http://schemas.microsoft.com/office/drawing/2014/main" id="{8C7E9466-8A1B-6C47-8E2D-C7BCB69F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52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5505" name="Rectangle 7">
            <a:extLst>
              <a:ext uri="{FF2B5EF4-FFF2-40B4-BE49-F238E27FC236}">
                <a16:creationId xmlns:a16="http://schemas.microsoft.com/office/drawing/2014/main" id="{9ECF3818-312F-2340-8458-90889D06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 b="0">
                <a:solidFill>
                  <a:schemeClr val="tx2"/>
                </a:solidFill>
                <a:latin typeface="Verdana" panose="020B0604030504040204" pitchFamily="34" charset="0"/>
              </a:rPr>
              <a:t>XD</a:t>
            </a:r>
            <a:endParaRPr lang="zh-CN" altLang="en-US" sz="1400" b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5506" name="Text Box 15">
            <a:extLst>
              <a:ext uri="{FF2B5EF4-FFF2-40B4-BE49-F238E27FC236}">
                <a16:creationId xmlns:a16="http://schemas.microsoft.com/office/drawing/2014/main" id="{53CC986C-9922-A847-A4A2-0E6A89E2E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62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5507" name="Text Box 15">
            <a:extLst>
              <a:ext uri="{FF2B5EF4-FFF2-40B4-BE49-F238E27FC236}">
                <a16:creationId xmlns:a16="http://schemas.microsoft.com/office/drawing/2014/main" id="{2F50CEEA-021B-DD49-AA8C-0B6F1F34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63</a:t>
            </a:r>
            <a:endParaRPr lang="zh-CN" altLang="en-US" sz="1400">
              <a:solidFill>
                <a:schemeClr val="tx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13C46E8C-A1E9-254B-BF5D-9FD3CF761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EC29287-8425-C24F-8E54-31A4CBF80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Must make certain assumptions about pointers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Memory manager can distinguish pointers from non-pointers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All pointers point to the start of a block </a:t>
            </a:r>
          </a:p>
          <a:p>
            <a:pPr lvl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Cannot hide pointers </a:t>
            </a:r>
            <a:br>
              <a:rPr lang="en-GB" altLang="zh-CN">
                <a:ea typeface="宋体" panose="02010600030101010101" pitchFamily="2" charset="-122"/>
              </a:rPr>
            </a:br>
            <a:r>
              <a:rPr lang="en-GB" altLang="zh-CN">
                <a:ea typeface="宋体" panose="02010600030101010101" pitchFamily="2" charset="-122"/>
              </a:rPr>
              <a:t>(e.g., by coercing them to an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GB" altLang="zh-CN">
                <a:ea typeface="宋体" panose="02010600030101010101" pitchFamily="2" charset="-122"/>
              </a:rPr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>
            <a:extLst>
              <a:ext uri="{FF2B5EF4-FFF2-40B4-BE49-F238E27FC236}">
                <a16:creationId xmlns:a16="http://schemas.microsoft.com/office/drawing/2014/main" id="{C23FCE0B-F89C-3B49-9CA2-DB3EC7D9E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D62D7A95-EC12-404E-9093-D6546B77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E9BD43-E4DB-644D-BDD1-8F7358B962D6}" type="slidenum"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17">
            <a:extLst>
              <a:ext uri="{FF2B5EF4-FFF2-40B4-BE49-F238E27FC236}">
                <a16:creationId xmlns:a16="http://schemas.microsoft.com/office/drawing/2014/main" id="{25466FFF-ED9B-664A-944E-97DCEBDBA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17">
            <a:extLst>
              <a:ext uri="{FF2B5EF4-FFF2-40B4-BE49-F238E27FC236}">
                <a16:creationId xmlns:a16="http://schemas.microsoft.com/office/drawing/2014/main" id="{D08DB70C-BFE5-5949-86A5-6C5E1C50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Process-specific data structures</a:t>
            </a:r>
            <a:b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(e.g. task and mm 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structs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</a:p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page tables, kernel stack)</a:t>
            </a:r>
          </a:p>
        </p:txBody>
      </p:sp>
      <p:sp>
        <p:nvSpPr>
          <p:cNvPr id="8" name="Rectangle 117">
            <a:extLst>
              <a:ext uri="{FF2B5EF4-FFF2-40B4-BE49-F238E27FC236}">
                <a16:creationId xmlns:a16="http://schemas.microsoft.com/office/drawing/2014/main" id="{6A0256E0-52D5-0241-A07A-21A8DC83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Physical memory</a:t>
            </a:r>
          </a:p>
        </p:txBody>
      </p:sp>
      <p:sp>
        <p:nvSpPr>
          <p:cNvPr id="9" name="Rectangle 117">
            <a:extLst>
              <a:ext uri="{FF2B5EF4-FFF2-40B4-BE49-F238E27FC236}">
                <a16:creationId xmlns:a16="http://schemas.microsoft.com/office/drawing/2014/main" id="{293D6C6A-2BAE-AA4C-8F7C-38DA7D99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662113"/>
            <a:ext cx="3302000" cy="442912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Kernel code and data</a:t>
            </a:r>
          </a:p>
        </p:txBody>
      </p:sp>
      <p:sp>
        <p:nvSpPr>
          <p:cNvPr id="10" name="Rectangle 117">
            <a:extLst>
              <a:ext uri="{FF2B5EF4-FFF2-40B4-BE49-F238E27FC236}">
                <a16:creationId xmlns:a16="http://schemas.microsoft.com/office/drawing/2014/main" id="{4156A063-4977-4A46-8B9C-A63DC11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stack</a:t>
            </a:r>
          </a:p>
        </p:txBody>
      </p:sp>
      <p:sp>
        <p:nvSpPr>
          <p:cNvPr id="11" name="Rectangle 117">
            <a:extLst>
              <a:ext uri="{FF2B5EF4-FFF2-40B4-BE49-F238E27FC236}">
                <a16:creationId xmlns:a16="http://schemas.microsoft.com/office/drawing/2014/main" id="{FFA60CB2-E535-D64A-B9C8-5592BA0B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Memory mapped region</a:t>
            </a:r>
            <a:b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shared libraries</a:t>
            </a:r>
          </a:p>
        </p:txBody>
      </p:sp>
      <p:sp>
        <p:nvSpPr>
          <p:cNvPr id="12" name="Rectangle 117">
            <a:extLst>
              <a:ext uri="{FF2B5EF4-FFF2-40B4-BE49-F238E27FC236}">
                <a16:creationId xmlns:a16="http://schemas.microsoft.com/office/drawing/2014/main" id="{415909BD-5552-524A-B071-F124E8AA9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17">
            <a:extLst>
              <a:ext uri="{FF2B5EF4-FFF2-40B4-BE49-F238E27FC236}">
                <a16:creationId xmlns:a16="http://schemas.microsoft.com/office/drawing/2014/main" id="{868272D1-D94F-0B44-89AE-CF564BC4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252913"/>
            <a:ext cx="3302000" cy="471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Run-time heap (via 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malloc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Rectangle 117">
            <a:extLst>
              <a:ext uri="{FF2B5EF4-FFF2-40B4-BE49-F238E27FC236}">
                <a16:creationId xmlns:a16="http://schemas.microsoft.com/office/drawing/2014/main" id="{C9379AEC-852A-284D-8F2C-29F27605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Uninitialized data (.</a:t>
            </a:r>
            <a:r>
              <a:rPr lang="en-US" altLang="zh-CN" sz="1600" b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bss</a:t>
            </a: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Rectangle 117">
            <a:extLst>
              <a:ext uri="{FF2B5EF4-FFF2-40B4-BE49-F238E27FC236}">
                <a16:creationId xmlns:a16="http://schemas.microsoft.com/office/drawing/2014/main" id="{B448CB25-23C4-B942-BADE-2C055781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Initialized data (.data)</a:t>
            </a:r>
          </a:p>
        </p:txBody>
      </p:sp>
      <p:sp>
        <p:nvSpPr>
          <p:cNvPr id="16" name="Rectangle 117">
            <a:extLst>
              <a:ext uri="{FF2B5EF4-FFF2-40B4-BE49-F238E27FC236}">
                <a16:creationId xmlns:a16="http://schemas.microsoft.com/office/drawing/2014/main" id="{97338BE7-DF67-AC43-A35D-BE500A21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5653088"/>
            <a:ext cx="3302000" cy="4429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600" b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text (.text)</a:t>
            </a:r>
          </a:p>
        </p:txBody>
      </p:sp>
      <p:sp>
        <p:nvSpPr>
          <p:cNvPr id="17" name="Rectangle 117">
            <a:extLst>
              <a:ext uri="{FF2B5EF4-FFF2-40B4-BE49-F238E27FC236}">
                <a16:creationId xmlns:a16="http://schemas.microsoft.com/office/drawing/2014/main" id="{0D2A7A6A-55A4-3349-A9FD-3764CC2F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6" name="Right Brace 17">
            <a:extLst>
              <a:ext uri="{FF2B5EF4-FFF2-40B4-BE49-F238E27FC236}">
                <a16:creationId xmlns:a16="http://schemas.microsoft.com/office/drawing/2014/main" id="{BFA836F8-8E3D-BC44-9664-B95D74852B20}"/>
              </a:ext>
            </a:extLst>
          </p:cNvPr>
          <p:cNvSpPr>
            <a:spLocks/>
          </p:cNvSpPr>
          <p:nvPr/>
        </p:nvSpPr>
        <p:spPr bwMode="auto"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37" name="Rectangle 18">
            <a:extLst>
              <a:ext uri="{FF2B5EF4-FFF2-40B4-BE49-F238E27FC236}">
                <a16:creationId xmlns:a16="http://schemas.microsoft.com/office/drawing/2014/main" id="{BFCEFFEF-D08F-3144-A40A-8F5210F5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835025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07538" name="Right Brace 19">
            <a:extLst>
              <a:ext uri="{FF2B5EF4-FFF2-40B4-BE49-F238E27FC236}">
                <a16:creationId xmlns:a16="http://schemas.microsoft.com/office/drawing/2014/main" id="{E3E86FD0-E65A-C544-BBDB-FE77D02315F7}"/>
              </a:ext>
            </a:extLst>
          </p:cNvPr>
          <p:cNvSpPr>
            <a:spLocks/>
          </p:cNvSpPr>
          <p:nvPr/>
        </p:nvSpPr>
        <p:spPr bwMode="auto"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39" name="Rectangle 20">
            <a:extLst>
              <a:ext uri="{FF2B5EF4-FFF2-40B4-BE49-F238E27FC236}">
                <a16:creationId xmlns:a16="http://schemas.microsoft.com/office/drawing/2014/main" id="{6A088D0F-6533-B64A-BE2E-24F36B55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10013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07540" name="Right Brace 21">
            <a:extLst>
              <a:ext uri="{FF2B5EF4-FFF2-40B4-BE49-F238E27FC236}">
                <a16:creationId xmlns:a16="http://schemas.microsoft.com/office/drawing/2014/main" id="{EB4C2260-D703-E54D-AC11-CB452B1AFD63}"/>
              </a:ext>
            </a:extLst>
          </p:cNvPr>
          <p:cNvSpPr>
            <a:spLocks/>
          </p:cNvSpPr>
          <p:nvPr/>
        </p:nvSpPr>
        <p:spPr bwMode="auto">
          <a:xfrm flipH="1">
            <a:off x="2982913" y="319088"/>
            <a:ext cx="263525" cy="885825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41" name="Rectangle 23">
            <a:extLst>
              <a:ext uri="{FF2B5EF4-FFF2-40B4-BE49-F238E27FC236}">
                <a16:creationId xmlns:a16="http://schemas.microsoft.com/office/drawing/2014/main" id="{061265C8-F758-C340-A286-9CD528A3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50006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</a:t>
            </a:r>
          </a:p>
        </p:txBody>
      </p:sp>
      <p:sp>
        <p:nvSpPr>
          <p:cNvPr id="107542" name="Right Brace 24">
            <a:extLst>
              <a:ext uri="{FF2B5EF4-FFF2-40B4-BE49-F238E27FC236}">
                <a16:creationId xmlns:a16="http://schemas.microsoft.com/office/drawing/2014/main" id="{897C9A31-2371-D148-B42D-EDDEB43DD1D2}"/>
              </a:ext>
            </a:extLst>
          </p:cNvPr>
          <p:cNvSpPr>
            <a:spLocks/>
          </p:cNvSpPr>
          <p:nvPr/>
        </p:nvSpPr>
        <p:spPr bwMode="auto">
          <a:xfrm flipH="1">
            <a:off x="2982913" y="1204913"/>
            <a:ext cx="258762" cy="900112"/>
          </a:xfrm>
          <a:prstGeom prst="rightBrace">
            <a:avLst>
              <a:gd name="adj1" fmla="val 3101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543" name="Straight Connector 26">
            <a:extLst>
              <a:ext uri="{FF2B5EF4-FFF2-40B4-BE49-F238E27FC236}">
                <a16:creationId xmlns:a16="http://schemas.microsoft.com/office/drawing/2014/main" id="{0D6423D8-62AA-1B4C-BED0-7BE1D2D962F2}"/>
              </a:ext>
            </a:extLst>
          </p:cNvPr>
          <p:cNvCxnSpPr>
            <a:cxnSpLocks noChangeShapeType="1"/>
            <a:stCxn id="107542" idx="2"/>
            <a:endCxn id="107538" idx="0"/>
          </p:cNvCxnSpPr>
          <p:nvPr/>
        </p:nvCxnSpPr>
        <p:spPr bwMode="auto">
          <a:xfrm>
            <a:off x="3241675" y="2105025"/>
            <a:ext cx="33051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4" name="Rectangle 27">
            <a:extLst>
              <a:ext uri="{FF2B5EF4-FFF2-40B4-BE49-F238E27FC236}">
                <a16:creationId xmlns:a16="http://schemas.microsoft.com/office/drawing/2014/main" id="{06055469-1A72-0046-9369-278CA9FB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381125"/>
            <a:ext cx="137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 for</a:t>
            </a:r>
            <a:b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</a:t>
            </a:r>
          </a:p>
        </p:txBody>
      </p:sp>
      <p:sp>
        <p:nvSpPr>
          <p:cNvPr id="107545" name="Line 107">
            <a:extLst>
              <a:ext uri="{FF2B5EF4-FFF2-40B4-BE49-F238E27FC236}">
                <a16:creationId xmlns:a16="http://schemas.microsoft.com/office/drawing/2014/main" id="{617352FD-D230-F64D-91F4-D9D6D3283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5765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46" name="Rectangle 29">
            <a:extLst>
              <a:ext uri="{FF2B5EF4-FFF2-40B4-BE49-F238E27FC236}">
                <a16:creationId xmlns:a16="http://schemas.microsoft.com/office/drawing/2014/main" id="{5D30E1A7-B7EB-6D4F-8965-562B2CB7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422525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%esp</a:t>
            </a:r>
          </a:p>
        </p:txBody>
      </p:sp>
      <p:sp>
        <p:nvSpPr>
          <p:cNvPr id="107547" name="Line 107">
            <a:extLst>
              <a:ext uri="{FF2B5EF4-FFF2-40B4-BE49-F238E27FC236}">
                <a16:creationId xmlns:a16="http://schemas.microsoft.com/office/drawing/2014/main" id="{8502510C-BFA6-814B-96D8-4EE2C50CE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42529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48" name="Rectangle 31">
            <a:extLst>
              <a:ext uri="{FF2B5EF4-FFF2-40B4-BE49-F238E27FC236}">
                <a16:creationId xmlns:a16="http://schemas.microsoft.com/office/drawing/2014/main" id="{504284A9-BCAE-9E49-BD47-21A29DC0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40989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</a:p>
        </p:txBody>
      </p:sp>
      <p:sp>
        <p:nvSpPr>
          <p:cNvPr id="107549" name="Line 107">
            <a:extLst>
              <a:ext uri="{FF2B5EF4-FFF2-40B4-BE49-F238E27FC236}">
                <a16:creationId xmlns:a16="http://schemas.microsoft.com/office/drawing/2014/main" id="{2868FA49-03C9-CD42-A545-712A33613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6096000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0" name="Rectangle 33">
            <a:extLst>
              <a:ext uri="{FF2B5EF4-FFF2-40B4-BE49-F238E27FC236}">
                <a16:creationId xmlns:a16="http://schemas.microsoft.com/office/drawing/2014/main" id="{5E3C4420-1E61-864E-978B-E75B3AB1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5834063"/>
            <a:ext cx="1665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x08048000 (32)</a:t>
            </a:r>
            <a:b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CN" sz="1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x40000000 (64)</a:t>
            </a:r>
          </a:p>
        </p:txBody>
      </p:sp>
      <p:sp>
        <p:nvSpPr>
          <p:cNvPr id="107551" name="Line 130">
            <a:extLst>
              <a:ext uri="{FF2B5EF4-FFF2-40B4-BE49-F238E27FC236}">
                <a16:creationId xmlns:a16="http://schemas.microsoft.com/office/drawing/2014/main" id="{D6E195D1-0FA2-D34A-89EF-96CE5A98B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2675" y="4024313"/>
            <a:ext cx="31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2" name="Line 130">
            <a:extLst>
              <a:ext uri="{FF2B5EF4-FFF2-40B4-BE49-F238E27FC236}">
                <a16:creationId xmlns:a16="http://schemas.microsoft.com/office/drawing/2014/main" id="{EA9B3A3D-E47D-8447-8935-51C42F2F7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7913" y="2895600"/>
            <a:ext cx="4762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3" name="Line 130">
            <a:extLst>
              <a:ext uri="{FF2B5EF4-FFF2-40B4-BE49-F238E27FC236}">
                <a16:creationId xmlns:a16="http://schemas.microsoft.com/office/drawing/2014/main" id="{C70B3140-28DF-9E44-BE4A-0545531C4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257651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7554" name="Rectangle 45">
            <a:extLst>
              <a:ext uri="{FF2B5EF4-FFF2-40B4-BE49-F238E27FC236}">
                <a16:creationId xmlns:a16="http://schemas.microsoft.com/office/drawing/2014/main" id="{64B78B46-C8D6-9348-9C1B-05167BDF5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Linux Virtual Memory System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4B508F76-83F9-D240-A359-DC9308AA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9304A-075A-FC4E-9583-93E8AB6BF4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D872A35-3D54-3842-9832-BDA29863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7600" y="1625600"/>
            <a:ext cx="5149850" cy="1879600"/>
          </a:xfrm>
          <a:noFill/>
        </p:spPr>
        <p:txBody>
          <a:bodyPr lIns="90487" tIns="44450" rIns="90487" bIns="44450"/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It is physical address accessed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Each physical address has a virtual counter part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5785E4D2-6343-F742-8D17-68A3E7A3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8288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VPN</a:t>
            </a:r>
          </a:p>
        </p:txBody>
      </p:sp>
      <p:sp>
        <p:nvSpPr>
          <p:cNvPr id="108549" name="Line 5">
            <a:extLst>
              <a:ext uri="{FF2B5EF4-FFF2-40B4-BE49-F238E27FC236}">
                <a16:creationId xmlns:a16="http://schemas.microsoft.com/office/drawing/2014/main" id="{20B0FC21-1584-4643-A18A-49B5B0690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1336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410E1E94-A336-674E-BE1B-B2C034C9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VPN1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2F94F355-2750-914C-82B0-F36E93FC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VPN2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2A3B1ABC-B986-9549-A962-B81A0BDA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3352800"/>
            <a:ext cx="838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CN" altLang="en-US" b="0" dirty="0">
              <a:latin typeface="FandolSong" pitchFamily="2" charset="-128"/>
            </a:endParaRP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5BD1D7CF-01C0-7B4F-9053-C5532AE8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3733800"/>
            <a:ext cx="4572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PDE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379E27EA-95E1-ED49-AD5E-73FE7C8A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5029200"/>
            <a:ext cx="838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defRPr/>
            </a:pPr>
            <a:endParaRPr lang="zh-CN" altLang="en-US" b="0" dirty="0">
              <a:latin typeface="FandolSong" pitchFamily="2" charset="-128"/>
            </a:endParaRPr>
          </a:p>
        </p:txBody>
      </p:sp>
      <p:sp>
        <p:nvSpPr>
          <p:cNvPr id="108555" name="Line 11">
            <a:extLst>
              <a:ext uri="{FF2B5EF4-FFF2-40B4-BE49-F238E27FC236}">
                <a16:creationId xmlns:a16="http://schemas.microsoft.com/office/drawing/2014/main" id="{DFC68521-72A1-2047-B541-17179121B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9718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6" name="Line 12">
            <a:extLst>
              <a:ext uri="{FF2B5EF4-FFF2-40B4-BE49-F238E27FC236}">
                <a16:creationId xmlns:a16="http://schemas.microsoft.com/office/drawing/2014/main" id="{E03BF47F-23AF-124B-BE06-51E73FB1D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36ADB953-ECDD-3044-A318-42B49B44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38613"/>
            <a:ext cx="685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PDBR</a:t>
            </a:r>
          </a:p>
        </p:txBody>
      </p:sp>
      <p:sp>
        <p:nvSpPr>
          <p:cNvPr id="108558" name="Line 14">
            <a:extLst>
              <a:ext uri="{FF2B5EF4-FFF2-40B4-BE49-F238E27FC236}">
                <a16:creationId xmlns:a16="http://schemas.microsoft.com/office/drawing/2014/main" id="{4DE8006A-D3A4-C94F-89C7-D7CF471B5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650" y="4262438"/>
            <a:ext cx="304800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59" name="Line 15">
            <a:extLst>
              <a:ext uri="{FF2B5EF4-FFF2-40B4-BE49-F238E27FC236}">
                <a16:creationId xmlns:a16="http://schemas.microsoft.com/office/drawing/2014/main" id="{0AE3D4B6-1A8F-754B-A92C-B7A3D6F1F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38100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60" name="Line 16">
            <a:extLst>
              <a:ext uri="{FF2B5EF4-FFF2-40B4-BE49-F238E27FC236}">
                <a16:creationId xmlns:a16="http://schemas.microsoft.com/office/drawing/2014/main" id="{A80C705D-6143-B84E-BB99-431B0084A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1905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61" name="Oval 17">
            <a:extLst>
              <a:ext uri="{FF2B5EF4-FFF2-40B4-BE49-F238E27FC236}">
                <a16:creationId xmlns:a16="http://schemas.microsoft.com/office/drawing/2014/main" id="{C60E71B2-9005-7342-BD41-7747192C3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9337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8562" name="Oval 18">
            <a:extLst>
              <a:ext uri="{FF2B5EF4-FFF2-40B4-BE49-F238E27FC236}">
                <a16:creationId xmlns:a16="http://schemas.microsoft.com/office/drawing/2014/main" id="{D078B3A1-4523-154B-A5C0-34EBA95C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08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8563" name="Text Box 19">
            <a:extLst>
              <a:ext uri="{FF2B5EF4-FFF2-40B4-BE49-F238E27FC236}">
                <a16:creationId xmlns:a16="http://schemas.microsoft.com/office/drawing/2014/main" id="{29BE1AA3-6760-194A-AAD8-6A6BE853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16002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20</a:t>
            </a:r>
          </a:p>
        </p:txBody>
      </p:sp>
      <p:sp>
        <p:nvSpPr>
          <p:cNvPr id="108564" name="Rectangle 20">
            <a:extLst>
              <a:ext uri="{FF2B5EF4-FFF2-40B4-BE49-F238E27FC236}">
                <a16:creationId xmlns:a16="http://schemas.microsoft.com/office/drawing/2014/main" id="{00EC9920-EBA2-7A4D-9D23-9F1EAA27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18288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VPO</a:t>
            </a:r>
          </a:p>
        </p:txBody>
      </p:sp>
      <p:sp>
        <p:nvSpPr>
          <p:cNvPr id="108565" name="Text Box 21">
            <a:extLst>
              <a:ext uri="{FF2B5EF4-FFF2-40B4-BE49-F238E27FC236}">
                <a16:creationId xmlns:a16="http://schemas.microsoft.com/office/drawing/2014/main" id="{46217954-1795-2E48-9311-77C577AC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1600200"/>
            <a:ext cx="3778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08566" name="Rectangle 22">
            <a:extLst>
              <a:ext uri="{FF2B5EF4-FFF2-40B4-BE49-F238E27FC236}">
                <a16:creationId xmlns:a16="http://schemas.microsoft.com/office/drawing/2014/main" id="{C242A284-32E8-7B47-A943-FAFB1A72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733800"/>
            <a:ext cx="381000" cy="152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p=0</a:t>
            </a:r>
          </a:p>
        </p:txBody>
      </p:sp>
      <p:sp>
        <p:nvSpPr>
          <p:cNvPr id="108567" name="Rectangle 23">
            <a:extLst>
              <a:ext uri="{FF2B5EF4-FFF2-40B4-BE49-F238E27FC236}">
                <a16:creationId xmlns:a16="http://schemas.microsoft.com/office/drawing/2014/main" id="{592CA008-6F7D-9E48-A513-4EEABB5B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5410200"/>
            <a:ext cx="4572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PTE</a:t>
            </a: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3F93D136-72B4-E142-AA15-72457C683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325938"/>
            <a:ext cx="1233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Page directory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C3995B2-1B44-A842-AB88-97A8A581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969000"/>
            <a:ext cx="1233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Page table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C5ADAE31-1E55-8845-B4F8-2471A704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8763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Mem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7CF2423A-9733-DB48-AD7E-DA5D52F0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8255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Helvetica" pitchFamily="2" charset="0"/>
              </a:rPr>
              <a:t>Disk</a:t>
            </a:r>
          </a:p>
        </p:txBody>
      </p:sp>
      <p:sp>
        <p:nvSpPr>
          <p:cNvPr id="108572" name="Rectangle 28">
            <a:extLst>
              <a:ext uri="{FF2B5EF4-FFF2-40B4-BE49-F238E27FC236}">
                <a16:creationId xmlns:a16="http://schemas.microsoft.com/office/drawing/2014/main" id="{97252938-D607-9E48-A0F6-AC64E7BD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029200"/>
            <a:ext cx="838200" cy="9144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sp>
        <p:nvSpPr>
          <p:cNvPr id="108573" name="Text Box 29">
            <a:extLst>
              <a:ext uri="{FF2B5EF4-FFF2-40B4-BE49-F238E27FC236}">
                <a16:creationId xmlns:a16="http://schemas.microsoft.com/office/drawing/2014/main" id="{E8C235D6-9B75-154F-9874-4BA6D6240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5969000"/>
            <a:ext cx="1233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Helvetica" pitchFamily="2" charset="0"/>
              </a:rPr>
              <a:t>Data page</a:t>
            </a:r>
          </a:p>
        </p:txBody>
      </p:sp>
      <p:sp>
        <p:nvSpPr>
          <p:cNvPr id="108574" name="Rectangle 30">
            <a:extLst>
              <a:ext uri="{FF2B5EF4-FFF2-40B4-BE49-F238E27FC236}">
                <a16:creationId xmlns:a16="http://schemas.microsoft.com/office/drawing/2014/main" id="{D5B881DA-FFB0-ED49-A025-27B70B17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410200"/>
            <a:ext cx="8382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108575" name="Line 31">
            <a:extLst>
              <a:ext uri="{FF2B5EF4-FFF2-40B4-BE49-F238E27FC236}">
                <a16:creationId xmlns:a16="http://schemas.microsoft.com/office/drawing/2014/main" id="{BDECF475-265C-9948-9A4F-89695142A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953000"/>
            <a:ext cx="5715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76" name="Rectangle 32">
            <a:extLst>
              <a:ext uri="{FF2B5EF4-FFF2-40B4-BE49-F238E27FC236}">
                <a16:creationId xmlns:a16="http://schemas.microsoft.com/office/drawing/2014/main" id="{ACBB28CF-4262-3749-B7F4-060CD17E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410200"/>
            <a:ext cx="381000" cy="152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400">
                <a:solidFill>
                  <a:schemeClr val="tx2"/>
                </a:solidFill>
                <a:latin typeface="Helvetica" pitchFamily="2" charset="0"/>
              </a:rPr>
              <a:t>p=0</a:t>
            </a:r>
          </a:p>
        </p:txBody>
      </p:sp>
      <p:sp>
        <p:nvSpPr>
          <p:cNvPr id="108577" name="Line 33">
            <a:extLst>
              <a:ext uri="{FF2B5EF4-FFF2-40B4-BE49-F238E27FC236}">
                <a16:creationId xmlns:a16="http://schemas.microsoft.com/office/drawing/2014/main" id="{A496D386-275F-3E45-9021-1E2B1269B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938838"/>
            <a:ext cx="304800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7" tIns="44450" rIns="90487" bIns="44450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8578" name="Rectangle 34">
            <a:extLst>
              <a:ext uri="{FF2B5EF4-FFF2-40B4-BE49-F238E27FC236}">
                <a16:creationId xmlns:a16="http://schemas.microsoft.com/office/drawing/2014/main" id="{AC4485EB-E7F6-0B43-8B01-9E5567392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How to Evict Page Table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A14A6E23-9837-B24C-8E00-59D26652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Questions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78E32AE1-A0A8-694D-9994-D3B99C86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How does the clock algorithm get the reference bit for Physical Pages?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MMU only sets the access bit in VP.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DMA does not set the A bit, how does the lock algorithm  handle these Physical Pages? </a:t>
            </a:r>
          </a:p>
          <a:p>
            <a:pPr>
              <a:spcBef>
                <a:spcPct val="0"/>
              </a:spcBef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BE6D5ADB-18DE-2345-9092-A2D745AE45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94C5E-EDF2-7F4D-8184-B047421C663A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5F08791-A651-BE48-83B9-76C6BF1E6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2E9DC38-35AA-FE45-8E01-F3213846B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typedef struct list_{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list_ *link;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key;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 *list 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typedef struct tree_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key;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tree_ *left;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struct tree_ *right;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 *tree;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tree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 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 ;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48E3C6A2-2B0A-644A-8BFC-8389E44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0A839-DBCE-1844-ADA8-4E4DC968B3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6B902A33-7C66-9A4A-B4DC-B4474AAB1E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B68ED-9922-F042-A918-49B66C82FD92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310B9DC-0B9E-E44B-9699-FF0EF69A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50BAA4A-0662-0045-8B82-C5BE1312F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void func( 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list x = malloc(sizeof(struct list_));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list y = malloc(sizeof(struct list_));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x-&gt;link = y ; x-&gt;key = 7;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y-&gt;link = x;  y-&gt;key = 9;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18437" name="灯片编号占位符 5">
            <a:extLst>
              <a:ext uri="{FF2B5EF4-FFF2-40B4-BE49-F238E27FC236}">
                <a16:creationId xmlns:a16="http://schemas.microsoft.com/office/drawing/2014/main" id="{57DAAA64-F160-2C45-A326-C0BB4655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8136D-1017-0F4E-B0E6-FF9561D9C4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0B2F2F-2539-5E46-9399-1B1396C58A0E}"/>
              </a:ext>
            </a:extLst>
          </p:cNvPr>
          <p:cNvGraphicFramePr>
            <a:graphicFrameLocks noGrp="1"/>
          </p:cNvGraphicFramePr>
          <p:nvPr/>
        </p:nvGraphicFramePr>
        <p:xfrm>
          <a:off x="7283450" y="243840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40DD33-B234-AB4E-86D7-C72378C96685}"/>
              </a:ext>
            </a:extLst>
          </p:cNvPr>
          <p:cNvGraphicFramePr>
            <a:graphicFrameLocks noGrp="1"/>
          </p:cNvGraphicFramePr>
          <p:nvPr/>
        </p:nvGraphicFramePr>
        <p:xfrm>
          <a:off x="7289800" y="410845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sp>
        <p:nvSpPr>
          <p:cNvPr id="18454" name="任意多边形 7168">
            <a:extLst>
              <a:ext uri="{FF2B5EF4-FFF2-40B4-BE49-F238E27FC236}">
                <a16:creationId xmlns:a16="http://schemas.microsoft.com/office/drawing/2014/main" id="{D5ED42FD-84D4-5D41-99DF-D0A5A07D33A6}"/>
              </a:ext>
            </a:extLst>
          </p:cNvPr>
          <p:cNvSpPr>
            <a:spLocks/>
          </p:cNvSpPr>
          <p:nvPr/>
        </p:nvSpPr>
        <p:spPr bwMode="auto">
          <a:xfrm>
            <a:off x="7456488" y="2813050"/>
            <a:ext cx="512762" cy="1530350"/>
          </a:xfrm>
          <a:custGeom>
            <a:avLst/>
            <a:gdLst>
              <a:gd name="T0" fmla="*/ 0 w 513498"/>
              <a:gd name="T1" fmla="*/ 63054 h 2588218"/>
              <a:gd name="T2" fmla="*/ 430878 w 513498"/>
              <a:gd name="T3" fmla="*/ 58614 h 2588218"/>
              <a:gd name="T4" fmla="*/ 485354 w 513498"/>
              <a:gd name="T5" fmla="*/ 6351 h 2588218"/>
              <a:gd name="T6" fmla="*/ 203058 w 513498"/>
              <a:gd name="T7" fmla="*/ 897 h 2588218"/>
              <a:gd name="T8" fmla="*/ 203058 w 513498"/>
              <a:gd name="T9" fmla="*/ 897 h 2588218"/>
              <a:gd name="T10" fmla="*/ 203058 w 513498"/>
              <a:gd name="T11" fmla="*/ 897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455" name="任意多边形 7173">
            <a:extLst>
              <a:ext uri="{FF2B5EF4-FFF2-40B4-BE49-F238E27FC236}">
                <a16:creationId xmlns:a16="http://schemas.microsoft.com/office/drawing/2014/main" id="{20E5D766-CFD1-C744-8EFC-CEA7CD910EB8}"/>
              </a:ext>
            </a:extLst>
          </p:cNvPr>
          <p:cNvSpPr>
            <a:spLocks/>
          </p:cNvSpPr>
          <p:nvPr/>
        </p:nvSpPr>
        <p:spPr bwMode="auto">
          <a:xfrm>
            <a:off x="7067550" y="2441575"/>
            <a:ext cx="412750" cy="2359025"/>
          </a:xfrm>
          <a:custGeom>
            <a:avLst/>
            <a:gdLst>
              <a:gd name="T0" fmla="*/ 413299 w 412689"/>
              <a:gd name="T1" fmla="*/ 19729 h 3210368"/>
              <a:gd name="T2" fmla="*/ 56052 w 412689"/>
              <a:gd name="T3" fmla="*/ 34856 h 3210368"/>
              <a:gd name="T4" fmla="*/ 15799 w 412689"/>
              <a:gd name="T5" fmla="*/ 340883 h 3210368"/>
              <a:gd name="T6" fmla="*/ 207008 w 412689"/>
              <a:gd name="T7" fmla="*/ 361246 h 3210368"/>
              <a:gd name="T8" fmla="*/ 207008 w 412689"/>
              <a:gd name="T9" fmla="*/ 36124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8456" name="文本框 1">
            <a:extLst>
              <a:ext uri="{FF2B5EF4-FFF2-40B4-BE49-F238E27FC236}">
                <a16:creationId xmlns:a16="http://schemas.microsoft.com/office/drawing/2014/main" id="{7E8D04B2-0B15-3346-BFB7-D03D0DF4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752600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Garbage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after </a:t>
            </a:r>
            <a:r>
              <a:rPr lang="en-US" altLang="zh-CN" sz="2000" b="0" dirty="0" err="1">
                <a:latin typeface="FandolSong" pitchFamily="2" charset="-128"/>
              </a:rPr>
              <a:t>func</a:t>
            </a: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1599009C-267F-E943-8586-9BD54307BD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0B6D4-C1FD-3C44-9952-CDA9DF9543A4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2020/9/23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DBD4DA-4A5D-AF4E-9986-6E746735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F913875-206E-B043-A7A4-14AEC02D2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main( 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tree p, r 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q;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p.right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q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r.key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showtree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(r); /* garbage collection here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20485" name="灯片编号占位符 5">
            <a:extLst>
              <a:ext uri="{FF2B5EF4-FFF2-40B4-BE49-F238E27FC236}">
                <a16:creationId xmlns:a16="http://schemas.microsoft.com/office/drawing/2014/main" id="{70EF7B96-EAC3-064D-8DA8-598B9CBA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2C081C-AACC-1B4C-89E3-8C86B2AC12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4AF9EC-19BA-7746-B58D-E374ADE3B9B3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16764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9364765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30197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547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48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5435950-AD7F-054D-B024-57357CBCAAE6}"/>
              </a:ext>
            </a:extLst>
          </p:cNvPr>
          <p:cNvGraphicFramePr>
            <a:graphicFrameLocks noGrp="1"/>
          </p:cNvGraphicFramePr>
          <p:nvPr/>
        </p:nvGraphicFramePr>
        <p:xfrm>
          <a:off x="5561013" y="1676400"/>
          <a:ext cx="304800" cy="9144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184150189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5060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48834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2587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B2807AC-9E2F-F046-83C6-87EF91DF18C7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304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615286988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7242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3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652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01CB2B9-15FE-CC4D-9436-D9AD984A1CBE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14478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886752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06625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0475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535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0A82F6-D354-0347-ABCA-9C75D854E445}"/>
              </a:ext>
            </a:extLst>
          </p:cNvPr>
          <p:cNvGraphicFramePr>
            <a:graphicFrameLocks noGrp="1"/>
          </p:cNvGraphicFramePr>
          <p:nvPr/>
        </p:nvGraphicFramePr>
        <p:xfrm>
          <a:off x="7281863" y="2659063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2761899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6983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6316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030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9333F-F8FA-D847-84E2-A4CF96D97A80}"/>
              </a:ext>
            </a:extLst>
          </p:cNvPr>
          <p:cNvGraphicFramePr>
            <a:graphicFrameLocks noGrp="1"/>
          </p:cNvGraphicFramePr>
          <p:nvPr/>
        </p:nvGraphicFramePr>
        <p:xfrm>
          <a:off x="7285038" y="3848100"/>
          <a:ext cx="381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21068195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582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91825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124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38A6991-DBE5-EF44-9B19-EFD83416148E}"/>
              </a:ext>
            </a:extLst>
          </p:cNvPr>
          <p:cNvGraphicFramePr>
            <a:graphicFrameLocks noGrp="1"/>
          </p:cNvGraphicFramePr>
          <p:nvPr/>
        </p:nvGraphicFramePr>
        <p:xfrm>
          <a:off x="7285038" y="5084763"/>
          <a:ext cx="381000" cy="9413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1792996"/>
                    </a:ext>
                  </a:extLst>
                </a:gridCol>
              </a:tblGrid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340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66796"/>
                  </a:ext>
                </a:extLst>
              </a:tr>
              <a:tr h="3137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marT="45797" marB="45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62343"/>
                  </a:ext>
                </a:extLst>
              </a:tr>
            </a:tbl>
          </a:graphicData>
        </a:graphic>
      </p:graphicFrame>
      <p:cxnSp>
        <p:nvCxnSpPr>
          <p:cNvPr id="20550" name="曲线连接符 5">
            <a:extLst>
              <a:ext uri="{FF2B5EF4-FFF2-40B4-BE49-F238E27FC236}">
                <a16:creationId xmlns:a16="http://schemas.microsoft.com/office/drawing/2014/main" id="{E8EEBDC0-E3E2-C743-8B60-9250387819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48400" y="1574800"/>
            <a:ext cx="1028700" cy="254000"/>
          </a:xfrm>
          <a:prstGeom prst="curvedConnector3">
            <a:avLst>
              <a:gd name="adj1" fmla="val 3583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1" name="曲线连接符 16">
            <a:extLst>
              <a:ext uri="{FF2B5EF4-FFF2-40B4-BE49-F238E27FC236}">
                <a16:creationId xmlns:a16="http://schemas.microsoft.com/office/drawing/2014/main" id="{C71F2B36-4D17-A04B-BD57-EEC984BDC7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2438400"/>
            <a:ext cx="1028700" cy="4095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2" name="任意多边形 53">
            <a:extLst>
              <a:ext uri="{FF2B5EF4-FFF2-40B4-BE49-F238E27FC236}">
                <a16:creationId xmlns:a16="http://schemas.microsoft.com/office/drawing/2014/main" id="{41C953A7-C415-6E4A-9818-B62DBEABCA21}"/>
              </a:ext>
            </a:extLst>
          </p:cNvPr>
          <p:cNvSpPr>
            <a:spLocks/>
          </p:cNvSpPr>
          <p:nvPr/>
        </p:nvSpPr>
        <p:spPr bwMode="auto">
          <a:xfrm>
            <a:off x="7461250" y="2220913"/>
            <a:ext cx="552450" cy="611187"/>
          </a:xfrm>
          <a:custGeom>
            <a:avLst/>
            <a:gdLst>
              <a:gd name="T0" fmla="*/ 0 w 552065"/>
              <a:gd name="T1" fmla="*/ 0 h 1019907"/>
              <a:gd name="T2" fmla="*/ 510992 w 552065"/>
              <a:gd name="T3" fmla="*/ 5704 h 1019907"/>
              <a:gd name="T4" fmla="*/ 495814 w 552065"/>
              <a:gd name="T5" fmla="*/ 21983 h 1019907"/>
              <a:gd name="T6" fmla="*/ 207432 w 552065"/>
              <a:gd name="T7" fmla="*/ 28244 h 1019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065" h="1019907">
                <a:moveTo>
                  <a:pt x="0" y="0"/>
                </a:moveTo>
                <a:cubicBezTo>
                  <a:pt x="212690" y="36844"/>
                  <a:pt x="425381" y="73688"/>
                  <a:pt x="507442" y="205991"/>
                </a:cubicBezTo>
                <a:cubicBezTo>
                  <a:pt x="589503" y="338294"/>
                  <a:pt x="542611" y="658166"/>
                  <a:pt x="492369" y="793819"/>
                </a:cubicBezTo>
                <a:cubicBezTo>
                  <a:pt x="442127" y="929472"/>
                  <a:pt x="324059" y="974689"/>
                  <a:pt x="205991" y="10199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53" name="任意多边形 57">
            <a:extLst>
              <a:ext uri="{FF2B5EF4-FFF2-40B4-BE49-F238E27FC236}">
                <a16:creationId xmlns:a16="http://schemas.microsoft.com/office/drawing/2014/main" id="{DEE37893-8238-CA4D-ADCD-1CF62AC78B08}"/>
              </a:ext>
            </a:extLst>
          </p:cNvPr>
          <p:cNvSpPr>
            <a:spLocks/>
          </p:cNvSpPr>
          <p:nvPr/>
        </p:nvSpPr>
        <p:spPr bwMode="auto">
          <a:xfrm>
            <a:off x="7470775" y="447675"/>
            <a:ext cx="520700" cy="1485900"/>
          </a:xfrm>
          <a:custGeom>
            <a:avLst/>
            <a:gdLst>
              <a:gd name="T0" fmla="*/ 0 w 519790"/>
              <a:gd name="T1" fmla="*/ 1466522 h 1486969"/>
              <a:gd name="T2" fmla="*/ 465267 w 519790"/>
              <a:gd name="T3" fmla="*/ 1296925 h 1486969"/>
              <a:gd name="T4" fmla="*/ 495946 w 519790"/>
              <a:gd name="T5" fmla="*/ 239432 h 1486969"/>
              <a:gd name="T6" fmla="*/ 194288 w 519790"/>
              <a:gd name="T7" fmla="*/ 0 h 1486969"/>
              <a:gd name="T8" fmla="*/ 194288 w 519790"/>
              <a:gd name="T9" fmla="*/ 0 h 1486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790" h="1486969">
                <a:moveTo>
                  <a:pt x="0" y="1477107"/>
                </a:moveTo>
                <a:cubicBezTo>
                  <a:pt x="187988" y="1494691"/>
                  <a:pt x="375976" y="1512276"/>
                  <a:pt x="457200" y="1306285"/>
                </a:cubicBezTo>
                <a:cubicBezTo>
                  <a:pt x="538424" y="1100294"/>
                  <a:pt x="531726" y="458874"/>
                  <a:pt x="487346" y="241160"/>
                </a:cubicBezTo>
                <a:cubicBezTo>
                  <a:pt x="442966" y="23446"/>
                  <a:pt x="190919" y="0"/>
                  <a:pt x="19091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54" name="任意多边形 62">
            <a:extLst>
              <a:ext uri="{FF2B5EF4-FFF2-40B4-BE49-F238E27FC236}">
                <a16:creationId xmlns:a16="http://schemas.microsoft.com/office/drawing/2014/main" id="{235B3618-0FF6-D246-AFEE-B1A59D9CB34C}"/>
              </a:ext>
            </a:extLst>
          </p:cNvPr>
          <p:cNvSpPr>
            <a:spLocks/>
          </p:cNvSpPr>
          <p:nvPr/>
        </p:nvSpPr>
        <p:spPr bwMode="auto">
          <a:xfrm>
            <a:off x="6908800" y="3038475"/>
            <a:ext cx="566738" cy="2295525"/>
          </a:xfrm>
          <a:custGeom>
            <a:avLst/>
            <a:gdLst>
              <a:gd name="T0" fmla="*/ 562365 w 567226"/>
              <a:gd name="T1" fmla="*/ 17646 h 2810971"/>
              <a:gd name="T2" fmla="*/ 64252 w 567226"/>
              <a:gd name="T3" fmla="*/ 73650 h 2810971"/>
              <a:gd name="T4" fmla="*/ 39347 w 567226"/>
              <a:gd name="T5" fmla="*/ 605702 h 2810971"/>
              <a:gd name="T6" fmla="*/ 368101 w 567226"/>
              <a:gd name="T7" fmla="*/ 665360 h 28109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7226" h="2810971">
                <a:moveTo>
                  <a:pt x="567226" y="72814"/>
                </a:moveTo>
                <a:cubicBezTo>
                  <a:pt x="359978" y="-13853"/>
                  <a:pt x="152731" y="-100520"/>
                  <a:pt x="64808" y="303926"/>
                </a:cubicBezTo>
                <a:cubicBezTo>
                  <a:pt x="-23115" y="708372"/>
                  <a:pt x="-11392" y="2092533"/>
                  <a:pt x="39687" y="2499491"/>
                </a:cubicBezTo>
                <a:cubicBezTo>
                  <a:pt x="90766" y="2906449"/>
                  <a:pt x="231024" y="2826062"/>
                  <a:pt x="371283" y="27456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55" name="任意多边形 7167">
            <a:extLst>
              <a:ext uri="{FF2B5EF4-FFF2-40B4-BE49-F238E27FC236}">
                <a16:creationId xmlns:a16="http://schemas.microsoft.com/office/drawing/2014/main" id="{F32516DF-4D33-7541-A792-60A6525B70ED}"/>
              </a:ext>
            </a:extLst>
          </p:cNvPr>
          <p:cNvSpPr>
            <a:spLocks/>
          </p:cNvSpPr>
          <p:nvPr/>
        </p:nvSpPr>
        <p:spPr bwMode="auto">
          <a:xfrm>
            <a:off x="7461250" y="3413125"/>
            <a:ext cx="374650" cy="558800"/>
          </a:xfrm>
          <a:custGeom>
            <a:avLst/>
            <a:gdLst>
              <a:gd name="T0" fmla="*/ 0 w 375527"/>
              <a:gd name="T1" fmla="*/ 9912 h 453580"/>
              <a:gd name="T2" fmla="*/ 333749 w 375527"/>
              <a:gd name="T3" fmla="*/ 270375 h 453580"/>
              <a:gd name="T4" fmla="*/ 338656 w 375527"/>
              <a:gd name="T5" fmla="*/ 1811431 h 453580"/>
              <a:gd name="T6" fmla="*/ 191416 w 375527"/>
              <a:gd name="T7" fmla="*/ 1898254 h 453580"/>
              <a:gd name="T8" fmla="*/ 186504 w 375527"/>
              <a:gd name="T9" fmla="*/ 1854844 h 453580"/>
              <a:gd name="T10" fmla="*/ 201231 w 375527"/>
              <a:gd name="T11" fmla="*/ 1854844 h 453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5527" h="453580">
                <a:moveTo>
                  <a:pt x="0" y="2295"/>
                </a:moveTo>
                <a:cubicBezTo>
                  <a:pt x="141933" y="-2310"/>
                  <a:pt x="283866" y="-6915"/>
                  <a:pt x="341644" y="62586"/>
                </a:cubicBezTo>
                <a:cubicBezTo>
                  <a:pt x="399422" y="132087"/>
                  <a:pt x="370951" y="356500"/>
                  <a:pt x="346668" y="419302"/>
                </a:cubicBezTo>
                <a:cubicBezTo>
                  <a:pt x="322385" y="482104"/>
                  <a:pt x="195943" y="439399"/>
                  <a:pt x="195943" y="439399"/>
                </a:cubicBezTo>
                <a:cubicBezTo>
                  <a:pt x="169985" y="441074"/>
                  <a:pt x="190919" y="429350"/>
                  <a:pt x="190919" y="429350"/>
                </a:cubicBezTo>
                <a:cubicBezTo>
                  <a:pt x="192594" y="427675"/>
                  <a:pt x="199292" y="428512"/>
                  <a:pt x="205991" y="4293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21C796F-F7BF-D043-81F6-9819DABCDF12}"/>
              </a:ext>
            </a:extLst>
          </p:cNvPr>
          <p:cNvGraphicFramePr>
            <a:graphicFrameLocks noGrp="1"/>
          </p:cNvGraphicFramePr>
          <p:nvPr/>
        </p:nvGraphicFramePr>
        <p:xfrm>
          <a:off x="5570538" y="274320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63230716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8243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977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7494DB3-0C1C-7445-B1F5-0A526C155AFE}"/>
              </a:ext>
            </a:extLst>
          </p:cNvPr>
          <p:cNvGraphicFramePr>
            <a:graphicFrameLocks noGrp="1"/>
          </p:cNvGraphicFramePr>
          <p:nvPr/>
        </p:nvGraphicFramePr>
        <p:xfrm>
          <a:off x="5576888" y="4413250"/>
          <a:ext cx="3810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94926124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andolSong" pitchFamily="2" charset="-128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679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560915"/>
                  </a:ext>
                </a:extLst>
              </a:tr>
            </a:tbl>
          </a:graphicData>
        </a:graphic>
      </p:graphicFrame>
      <p:sp>
        <p:nvSpPr>
          <p:cNvPr id="20572" name="任意多边形 7168">
            <a:extLst>
              <a:ext uri="{FF2B5EF4-FFF2-40B4-BE49-F238E27FC236}">
                <a16:creationId xmlns:a16="http://schemas.microsoft.com/office/drawing/2014/main" id="{5538CB72-7761-FE45-80B8-AF1BBEACF052}"/>
              </a:ext>
            </a:extLst>
          </p:cNvPr>
          <p:cNvSpPr>
            <a:spLocks/>
          </p:cNvSpPr>
          <p:nvPr/>
        </p:nvSpPr>
        <p:spPr bwMode="auto">
          <a:xfrm>
            <a:off x="5743575" y="3117850"/>
            <a:ext cx="512763" cy="1530350"/>
          </a:xfrm>
          <a:custGeom>
            <a:avLst/>
            <a:gdLst>
              <a:gd name="T0" fmla="*/ 0 w 513498"/>
              <a:gd name="T1" fmla="*/ 63054 h 2588218"/>
              <a:gd name="T2" fmla="*/ 430882 w 513498"/>
              <a:gd name="T3" fmla="*/ 58614 h 2588218"/>
              <a:gd name="T4" fmla="*/ 485360 w 513498"/>
              <a:gd name="T5" fmla="*/ 6351 h 2588218"/>
              <a:gd name="T6" fmla="*/ 203061 w 513498"/>
              <a:gd name="T7" fmla="*/ 897 h 2588218"/>
              <a:gd name="T8" fmla="*/ 203061 w 513498"/>
              <a:gd name="T9" fmla="*/ 897 h 2588218"/>
              <a:gd name="T10" fmla="*/ 203061 w 513498"/>
              <a:gd name="T11" fmla="*/ 897 h 2588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498" h="2588218">
                <a:moveTo>
                  <a:pt x="0" y="2497373"/>
                </a:moveTo>
                <a:cubicBezTo>
                  <a:pt x="177521" y="2596600"/>
                  <a:pt x="355042" y="2695828"/>
                  <a:pt x="437103" y="2321527"/>
                </a:cubicBezTo>
                <a:cubicBezTo>
                  <a:pt x="519164" y="1947226"/>
                  <a:pt x="530888" y="632566"/>
                  <a:pt x="492369" y="251566"/>
                </a:cubicBezTo>
                <a:cubicBezTo>
                  <a:pt x="453850" y="-129434"/>
                  <a:pt x="205991" y="35527"/>
                  <a:pt x="205991" y="355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73" name="任意多边形 7173">
            <a:extLst>
              <a:ext uri="{FF2B5EF4-FFF2-40B4-BE49-F238E27FC236}">
                <a16:creationId xmlns:a16="http://schemas.microsoft.com/office/drawing/2014/main" id="{61774382-AE3C-1140-9158-53F665E7B4D0}"/>
              </a:ext>
            </a:extLst>
          </p:cNvPr>
          <p:cNvSpPr>
            <a:spLocks/>
          </p:cNvSpPr>
          <p:nvPr/>
        </p:nvSpPr>
        <p:spPr bwMode="auto">
          <a:xfrm>
            <a:off x="5354638" y="2746375"/>
            <a:ext cx="412750" cy="2359025"/>
          </a:xfrm>
          <a:custGeom>
            <a:avLst/>
            <a:gdLst>
              <a:gd name="T0" fmla="*/ 413299 w 412689"/>
              <a:gd name="T1" fmla="*/ 19729 h 3210368"/>
              <a:gd name="T2" fmla="*/ 56052 w 412689"/>
              <a:gd name="T3" fmla="*/ 34856 h 3210368"/>
              <a:gd name="T4" fmla="*/ 15799 w 412689"/>
              <a:gd name="T5" fmla="*/ 340883 h 3210368"/>
              <a:gd name="T6" fmla="*/ 207008 w 412689"/>
              <a:gd name="T7" fmla="*/ 361246 h 3210368"/>
              <a:gd name="T8" fmla="*/ 207008 w 412689"/>
              <a:gd name="T9" fmla="*/ 361246 h 3210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689" h="3210368">
                <a:moveTo>
                  <a:pt x="412689" y="170376"/>
                </a:moveTo>
                <a:cubicBezTo>
                  <a:pt x="267406" y="4578"/>
                  <a:pt x="122124" y="-161219"/>
                  <a:pt x="55972" y="301005"/>
                </a:cubicBezTo>
                <a:cubicBezTo>
                  <a:pt x="-10180" y="763229"/>
                  <a:pt x="-9342" y="2473961"/>
                  <a:pt x="15779" y="2943721"/>
                </a:cubicBezTo>
                <a:cubicBezTo>
                  <a:pt x="40900" y="3413482"/>
                  <a:pt x="206698" y="3119568"/>
                  <a:pt x="206698" y="31195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12660</TotalTime>
  <Words>3731</Words>
  <Application>Microsoft Macintosh PowerPoint</Application>
  <PresentationFormat>如螢幕大小 (4:3)</PresentationFormat>
  <Paragraphs>1031</Paragraphs>
  <Slides>62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Comic Sans MS</vt:lpstr>
      <vt:lpstr>宋体</vt:lpstr>
      <vt:lpstr>Arial</vt:lpstr>
      <vt:lpstr>Times New Roman</vt:lpstr>
      <vt:lpstr>Courier New</vt:lpstr>
      <vt:lpstr>msgothic</vt:lpstr>
      <vt:lpstr>Calibri</vt:lpstr>
      <vt:lpstr>Helvetica</vt:lpstr>
      <vt:lpstr>Wingdings</vt:lpstr>
      <vt:lpstr>Verdana</vt:lpstr>
      <vt:lpstr>icfp99</vt:lpstr>
      <vt:lpstr>Virtual Memory</vt:lpstr>
      <vt:lpstr>Outline</vt:lpstr>
      <vt:lpstr>Implicit Memory Management</vt:lpstr>
      <vt:lpstr>Garbage Collection</vt:lpstr>
      <vt:lpstr>Garbage Collection</vt:lpstr>
      <vt:lpstr>Garbage Collection</vt:lpstr>
      <vt:lpstr>Example</vt:lpstr>
      <vt:lpstr>Example</vt:lpstr>
      <vt:lpstr>Example</vt:lpstr>
      <vt:lpstr>Memory as a Graph</vt:lpstr>
      <vt:lpstr>Memory as a Graph</vt:lpstr>
      <vt:lpstr>Mark and Sweep Collecting</vt:lpstr>
      <vt:lpstr>Mark and Sweep Collecting</vt:lpstr>
      <vt:lpstr>Assumptions For a Simple Implementation</vt:lpstr>
      <vt:lpstr>Assumptions For a Simple Implementation</vt:lpstr>
      <vt:lpstr>Mark and Sweep (cont.)</vt:lpstr>
      <vt:lpstr>Mark and Sweep (cont.)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blocks(memory leaks)</vt:lpstr>
      <vt:lpstr>Replacement Policy</vt:lpstr>
      <vt:lpstr>New Textbooks</vt:lpstr>
      <vt:lpstr>Outline</vt:lpstr>
      <vt:lpstr>Cache Management</vt:lpstr>
      <vt:lpstr>The Optimal Replacement Policy</vt:lpstr>
      <vt:lpstr>Example</vt:lpstr>
      <vt:lpstr>First-In, First-Out Replacement Policy</vt:lpstr>
      <vt:lpstr>Belady’s Anomaly</vt:lpstr>
      <vt:lpstr>Belady’s Anomaly</vt:lpstr>
      <vt:lpstr>Random Replacement Policy</vt:lpstr>
      <vt:lpstr>Random Replacement Policy</vt:lpstr>
      <vt:lpstr>LRU Replacement Policy</vt:lpstr>
      <vt:lpstr>LRU Replacement Policy</vt:lpstr>
      <vt:lpstr>Stack Algorithms</vt:lpstr>
      <vt:lpstr>Stack Algorithms for LRU</vt:lpstr>
      <vt:lpstr>Random Access Workload</vt:lpstr>
      <vt:lpstr>Random Access Workload</vt:lpstr>
      <vt:lpstr>Random Access Workload</vt:lpstr>
      <vt:lpstr>“80-20” Workload</vt:lpstr>
      <vt:lpstr>“80-20” Workload</vt:lpstr>
      <vt:lpstr>“80-20” Workload</vt:lpstr>
      <vt:lpstr>“Looping Sequential” Workload</vt:lpstr>
      <vt:lpstr>“Looping Sequential” Workload</vt:lpstr>
      <vt:lpstr>How to implement LRU?</vt:lpstr>
      <vt:lpstr>Clock Algorithm</vt:lpstr>
      <vt:lpstr>Clock Algorithm</vt:lpstr>
      <vt:lpstr>Page Selection Policies</vt:lpstr>
      <vt:lpstr>Control Thrashing</vt:lpstr>
      <vt:lpstr>Level 1, Level 2 and Level 3 Page Table Entry</vt:lpstr>
      <vt:lpstr>Level 4 Page Table Entry</vt:lpstr>
      <vt:lpstr>Level 2 and Level 3 Page Table Entry</vt:lpstr>
      <vt:lpstr>Linux Virtual Memory System</vt:lpstr>
      <vt:lpstr>How to Evict Page Table </vt:lpstr>
      <vt:lpstr>Questions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416</cp:revision>
  <dcterms:created xsi:type="dcterms:W3CDTF">2000-01-15T07:54:11Z</dcterms:created>
  <dcterms:modified xsi:type="dcterms:W3CDTF">2020-09-23T08:52:08Z</dcterms:modified>
</cp:coreProperties>
</file>