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sldIdLst>
    <p:sldId id="1046" r:id="rId2"/>
    <p:sldId id="1047" r:id="rId3"/>
    <p:sldId id="1048" r:id="rId4"/>
    <p:sldId id="1049" r:id="rId5"/>
    <p:sldId id="1050" r:id="rId6"/>
    <p:sldId id="1051" r:id="rId7"/>
    <p:sldId id="1052" r:id="rId8"/>
    <p:sldId id="1053" r:id="rId9"/>
    <p:sldId id="1054" r:id="rId10"/>
    <p:sldId id="1055" r:id="rId11"/>
    <p:sldId id="1056" r:id="rId12"/>
    <p:sldId id="1057" r:id="rId13"/>
    <p:sldId id="1058" r:id="rId14"/>
    <p:sldId id="1059" r:id="rId15"/>
    <p:sldId id="1060" r:id="rId16"/>
    <p:sldId id="1061" r:id="rId17"/>
    <p:sldId id="1191" r:id="rId18"/>
    <p:sldId id="1074" r:id="rId19"/>
    <p:sldId id="1075" r:id="rId20"/>
    <p:sldId id="1076" r:id="rId21"/>
    <p:sldId id="1077" r:id="rId22"/>
    <p:sldId id="1078" r:id="rId23"/>
    <p:sldId id="1079" r:id="rId24"/>
    <p:sldId id="1080" r:id="rId25"/>
    <p:sldId id="1081" r:id="rId26"/>
    <p:sldId id="1082" r:id="rId27"/>
    <p:sldId id="1083" r:id="rId28"/>
    <p:sldId id="1084" r:id="rId29"/>
    <p:sldId id="1085" r:id="rId30"/>
    <p:sldId id="1086" r:id="rId31"/>
    <p:sldId id="1087" r:id="rId32"/>
    <p:sldId id="1088" r:id="rId33"/>
    <p:sldId id="1089" r:id="rId34"/>
    <p:sldId id="1090" r:id="rId35"/>
    <p:sldId id="1091" r:id="rId36"/>
    <p:sldId id="1092" r:id="rId37"/>
    <p:sldId id="1093" r:id="rId38"/>
    <p:sldId id="1094" r:id="rId39"/>
    <p:sldId id="1095" r:id="rId40"/>
    <p:sldId id="1096" r:id="rId41"/>
    <p:sldId id="1097" r:id="rId42"/>
    <p:sldId id="1098" r:id="rId43"/>
    <p:sldId id="1099" r:id="rId44"/>
    <p:sldId id="1100" r:id="rId45"/>
    <p:sldId id="1192" r:id="rId46"/>
    <p:sldId id="1193" r:id="rId47"/>
    <p:sldId id="1194" r:id="rId48"/>
    <p:sldId id="1101" r:id="rId49"/>
    <p:sldId id="1102" r:id="rId50"/>
    <p:sldId id="1103" r:id="rId51"/>
    <p:sldId id="1104" r:id="rId52"/>
    <p:sldId id="1105" r:id="rId53"/>
    <p:sldId id="1106" r:id="rId54"/>
    <p:sldId id="1195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1" autoAdjust="0"/>
    <p:restoredTop sz="86460" autoAdjust="0"/>
  </p:normalViewPr>
  <p:slideViewPr>
    <p:cSldViewPr>
      <p:cViewPr varScale="1">
        <p:scale>
          <a:sx n="74" d="100"/>
          <a:sy n="74" d="100"/>
        </p:scale>
        <p:origin x="176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ABCC11-6F19-FE40-AABF-511C10F91F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BDD239-335D-C542-ACF0-9BA9F19BC9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2FD436-AC6C-4243-AF1E-4C14DDB85C3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14ABBA9-394F-6547-8423-BFDB14C7CB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ED74120-986D-8440-BB51-6C1C6D71E8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B7C95A9-BE55-7E47-8941-022D6E6B0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C346F770-FA0F-B044-BB8D-44CD6AA33D2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A44EBE4-940F-C54A-9DB5-DFEDE6656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9BD9A8-EB46-CF40-B1B1-C265CAF16987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DDD7140-DD5E-B449-8072-5AFC80611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8C72E45-2EB6-5F4E-9086-79C380722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143A32D-4BAF-E344-BB9A-4D4E9FC1F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6F01A0-557E-064D-9B41-4051770E64E5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B61CDE6-9AB9-5E4F-B4D2-6F98F59BD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3877A15-1F17-8F49-92EA-2B340174A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497DFDA-1235-364A-A760-65B78FFA3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745AB9-61D7-7D41-BCD0-77A77EF67101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F4F3232-6E1A-E84C-AF07-4EBD0A125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B35465C-0D39-9446-80F6-290F1359C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0BDC62E-6780-B04F-BC0A-C00FB4264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8368E5-2168-064B-AF0E-51390FB466B0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07CCB48-7E43-3140-A4F5-26BEDC5A5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880545F-4F01-5E46-8E6A-40AC939E5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6C50607-1066-9249-BA31-EE62567D3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8BCB6C-5092-5249-B681-3565116BF1CC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1469468-CB5C-B04F-A5D0-057B7FB39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69A388B-2433-FF4A-9C19-AE8FBFA35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DF93784-212D-1E4A-B364-3C901290E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348E53-36F9-B74C-ABFC-AA15F4FD72BB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914CC-4739-E14D-A775-7538B12E0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B92FA4B-2BEA-434A-A8FC-B11DDD4E6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D530FCA-7EAE-8C43-92A2-213626A93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1E7043-F3B8-0D42-9695-87A24B81F4A1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95E340C-E4D0-754E-8193-E604B8A04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FFA2FCE-8322-DC43-9A9D-49314A094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6B45080-243B-0040-B907-F372928E4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31DC1D-28FA-394A-A55E-AC57B06CC9B5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2B72F08-46F9-624C-9FC2-C9E5621D6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5811C47-B198-2347-9C74-8A8C7C771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4935D94-0E0C-9443-A13D-E8FDA98F5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AC46BE-AECC-8C49-9A9C-2A046ACB994E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EBFD114-DCFF-B546-896B-5436D4C13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ABF5FF6-D2C5-2E45-AE20-E107153D4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C1740B3-17FF-774A-8C99-960FF9ABF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B46E1F-6F1F-EA47-9811-80FA719CFCEC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38742B-8389-F44A-B426-2523979E0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07F5D13-D0CC-9D4A-A08E-8AC0E464A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3FCDB4F-9457-214B-9948-DA12FBF54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236753-AB1C-D64F-BEF6-AF644DC92FE8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C8B7A3C-63CE-7C4F-9334-4D4C514E5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2C15993-A40B-F84D-8812-A3AE4BFE3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9B88BF-E7B7-AB47-A92E-B624674E4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56E4AE2-A0A1-1448-9F58-D059AF8339C2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08DFCEE-FC7B-014F-BC3B-18A54F3DE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8E6936B-BA81-B54A-87E9-BD06A6E5E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03FCC3B-828A-324D-BE80-CA7B004AD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44E98CE-FFB5-084C-8113-5AF9B487A623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EAE2ADC-8184-7346-BD6A-A922C12CA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9CAB74C-45DF-AB41-93DA-D248C8555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E8F96D0-AB34-8B46-BD27-491134E1E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D5C5CF5-8799-9143-9A93-A72464D23D2D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F73B71C-9233-AD4D-B711-DFF985304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E0567B6-6FE0-024E-9361-BBB8F0AD1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6A69E06-B69F-BC4F-80FF-7E0375105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A13D531-432F-774F-9C15-1A090BABBA87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0599580-D77F-E543-8B12-446EB0972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CAD13ED-44DD-E24A-BE1B-97085E807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20B780A-A68B-254A-A038-9F9DCDA0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C772C2-089E-4845-B4E5-07BE4ACC650C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970F82B-235A-CC42-9108-C457B50A5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06AD3D-E4C3-AB41-ABB9-D123B1C91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52DC945-C488-9D4F-AA37-68F7802E0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A5398D-6D86-3241-B871-9716BD3E5852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D23040F-C6C7-5343-9423-F7AD43AC3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C88BE5C-73A0-BF40-8F6F-22BDD3034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FAED521-BB25-7B4E-8A94-D17545B3A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0E252DE-56C0-534B-A34F-102ED4AFBDD5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FF2218B-792D-764C-9AF6-DA077CD05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0BF01AA-3CE8-1A4D-ABCF-C96C8EA5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CB7EDB7-CEE1-2C4C-B490-602D101AB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0B071DC-9357-1144-83FF-C697C98B8D87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26B46C9-ACCA-9949-AFDF-CA6F56386E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EF0B5D5-DC65-7C48-BADB-B8B10D302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39869CE-1DD0-EC48-8BB8-018416EEF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20071D-1581-CF41-919D-855EEF45CA9E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777D129-94A9-4641-892C-997786E53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AA66CF2-D714-6349-85F7-1BAB39B29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02C26DA-80D6-4640-A1FC-F9306A6DE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532FA21-88B7-2648-9DE6-BEA99FC5E331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C002BFB-634F-9245-B810-58C60AA7D2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9D53159-F8CA-E04F-A637-7E5D5B66C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C39ADCB-807B-BC4C-81BC-BB8AFE516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506E4F-C6B8-994F-BB9C-ED46532E6A84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6ABEB24-9E6C-9D44-86AF-70D17BED84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816D4C5-B8A1-634A-9B87-9AF685C59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E29B764-60C1-D144-B654-DEF294D0E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428E16B-3891-9345-9C87-B6B19EE5B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1C90D5B-0215-AF46-B927-C85E09964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38624E-42D2-3945-9574-316DFA53AEDC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4BB8771-6B16-6341-91ED-BA50E9FD30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7637D6D-EAC5-5047-8595-90F445BF0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67C552A-E243-9C4C-87A0-C709E68F1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1E7C2DD-76B7-3C44-ADAB-3FB0A881BD0D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7EA93AE-CF13-3C4B-85A8-921F82198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EB00366-5C7D-1849-9F08-63BD3F718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CBF91C0-E0AC-2A45-8F4D-2B90C5798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7DC1FF0-1594-4044-A050-28175F4C3C28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2AC1D75-4D4A-F644-9537-7CEB9FEFF4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4E83322-D9C3-1246-A952-015F66C99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E8C1F63-D43D-A449-AB96-AE74ECB64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EE1EA5-E85A-0845-967C-44A60B67DBB3}" type="slidenum">
              <a:rPr lang="zh-CN" altLang="en-US" sz="1200" b="0">
                <a:latin typeface="Nanum Myeongjo" panose="02020603020101020101" pitchFamily="18" charset="-127"/>
              </a:rPr>
              <a:pPr/>
              <a:t>42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59455B3-5705-004F-88CB-9A155B2F50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873CF0B-DA07-4343-A072-87ADD82F2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FFCF806-BCFF-414E-941F-173FB6F14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3AB44C4-FE6E-9E49-BA7B-0CEB8093DE23}" type="slidenum">
              <a:rPr lang="zh-CN" altLang="en-US" sz="1200" b="0">
                <a:latin typeface="Nanum Myeongjo" panose="02020603020101020101" pitchFamily="18" charset="-127"/>
              </a:rPr>
              <a:pPr/>
              <a:t>43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C86F30D-822F-7144-BE6A-072C42E298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DA0D584-F21D-B945-988A-3E1472A69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0C01E90-4EFC-C64A-AAF4-C180315F2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8196E0-C0D3-5746-B2D5-644AAE45BD3D}" type="slidenum">
              <a:rPr lang="zh-CN" altLang="en-US" sz="1200" b="0">
                <a:latin typeface="Nanum Myeongjo" panose="02020603020101020101" pitchFamily="18" charset="-127"/>
              </a:rPr>
              <a:pPr/>
              <a:t>44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0EDD1E7-D4DC-1D44-8A14-C42FE6F12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3E2B456-222E-9641-8CAB-64FCB9540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B832D22-B5D6-3745-B6E3-0F78C5A69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42CC7C-5903-2E4C-963A-DBCAF1FBB6D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0652F7D-4850-694B-86CD-A392D60AF8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21A3C1E-8BB7-6B4E-B3C3-894CA8723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6021" name="页脚占位符 4">
            <a:extLst>
              <a:ext uri="{FF2B5EF4-FFF2-40B4-BE49-F238E27FC236}">
                <a16:creationId xmlns:a16="http://schemas.microsoft.com/office/drawing/2014/main" id="{BD30DB72-C6CD-D049-930E-2DCFD7AEB6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5791642-4BD5-B246-A922-72B7166C9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2A5241-EB74-4B4D-A5F4-495E8B8532C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072BAAA-3CAF-2641-ABB0-5201C78CE8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4DF51F84-D5E9-7948-BEB9-4E7D3FA4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069" name="页脚占位符 4">
            <a:extLst>
              <a:ext uri="{FF2B5EF4-FFF2-40B4-BE49-F238E27FC236}">
                <a16:creationId xmlns:a16="http://schemas.microsoft.com/office/drawing/2014/main" id="{A4C1C89C-C2E8-9145-AE47-B534BA2F2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AC139DE-AD59-394D-8B73-FFCB5BCF8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A08BA-136D-2249-A585-D08F2C5A2AD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A293161-6C7C-4C48-9A50-4C1A562518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FBBD621-55DC-9C4F-9F18-1AAE483DC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117" name="页脚占位符 4">
            <a:extLst>
              <a:ext uri="{FF2B5EF4-FFF2-40B4-BE49-F238E27FC236}">
                <a16:creationId xmlns:a16="http://schemas.microsoft.com/office/drawing/2014/main" id="{C9EBE080-0027-4041-B92E-CD82554A4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F92D92B-C4E8-0343-94E4-B36B54822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3667A44-CB3C-C145-B5BD-063978D3D242}" type="slidenum">
              <a:rPr lang="zh-CN" altLang="en-US" sz="1200" b="0">
                <a:latin typeface="Nanum Myeongjo" panose="02020603020101020101" pitchFamily="18" charset="-127"/>
              </a:rPr>
              <a:pPr/>
              <a:t>48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824E999-7127-CC45-A7EA-AA9AA2BC7A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EB006DC-0A2D-7547-9126-52B9FEB3F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DA6063C-0226-DB40-B7A2-8AA95704A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8FC2AB-E50B-C94B-AC8B-11649EF2C283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B22D5DC-247D-1E49-8A61-6CCE35EEF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EE41943-D71D-9846-9BC0-07DF5DB22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626FF50-FCB7-4644-B9FC-3F26728E5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4461EC-2806-C741-B506-D8F0ADB6F12E}" type="slidenum">
              <a:rPr lang="zh-CN" altLang="en-US" sz="1200" b="0">
                <a:latin typeface="Nanum Myeongjo" panose="02020603020101020101" pitchFamily="18" charset="-127"/>
              </a:rPr>
              <a:pPr/>
              <a:t>49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1C30121-21BC-6F4A-9425-358979F32C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75029C8-03B9-8C4C-ABDF-9DC3229D2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371AFFC-E3A0-4443-9DEC-D964B5FCA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042D692-A646-7449-8F70-7674C30DF245}" type="slidenum">
              <a:rPr lang="zh-CN" altLang="en-US" sz="1200" b="0">
                <a:latin typeface="Nanum Myeongjo" panose="02020603020101020101" pitchFamily="18" charset="-127"/>
              </a:rPr>
              <a:pPr/>
              <a:t>50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A34E7E8-5249-2C48-862A-4148A76843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EF0CD35-C955-5F4F-B618-282523837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9DFD85E-3D23-4C40-B036-A3D5EB154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62737B-3A7A-3E4E-BDC8-8A7C230EC74C}" type="slidenum">
              <a:rPr lang="zh-CN" altLang="en-US" sz="1200" b="0">
                <a:latin typeface="Nanum Myeongjo" panose="02020603020101020101" pitchFamily="18" charset="-127"/>
              </a:rPr>
              <a:pPr/>
              <a:t>51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019EC7F-75EE-A84A-A69A-D6F32BE61E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8DF7FBD-58BB-334C-BC3A-7EF378A98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025C9B1-BA25-6D44-8D50-2B3739189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63366F-7CEC-3A42-AA85-FD3FF5BA8757}" type="slidenum">
              <a:rPr lang="zh-CN" altLang="en-US" sz="1200" b="0">
                <a:latin typeface="Nanum Myeongjo" panose="02020603020101020101" pitchFamily="18" charset="-127"/>
              </a:rPr>
              <a:pPr/>
              <a:t>52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6CF782B-D381-C249-A06C-A33892D662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6F5C73B-8229-EA41-B51C-AABD131A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43B3D68-564E-B44E-93F4-8ECBC3454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77DCC4D-D2DF-1B41-B029-9ADAB20CE5CE}" type="slidenum">
              <a:rPr lang="zh-CN" altLang="en-US" sz="1200" b="0">
                <a:latin typeface="Nanum Myeongjo" panose="02020603020101020101" pitchFamily="18" charset="-127"/>
              </a:rPr>
              <a:pPr/>
              <a:t>53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5DFA3E5-0FA0-0747-8DBB-7A31A16A2F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1F9D7A9-E9C9-0440-A519-63897E2D3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CCDB9AE-A521-1B49-9567-B159E5B78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037543B-2E3C-024C-8F95-C08017533660}" type="slidenum">
              <a:rPr lang="zh-CN" altLang="en-US" sz="1200" b="0">
                <a:latin typeface="Nanum Myeongjo" panose="02020603020101020101" pitchFamily="18" charset="-127"/>
              </a:rPr>
              <a:pPr/>
              <a:t>54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2366FD8-2CB9-5D49-AF1B-C0E83A90F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B538A08-BFF8-CF4D-840E-5BD5337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87806D1-06DF-844C-B0B2-C47FF5AA8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0C581C-F985-9B44-9CAD-B7999B1DE598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58AA41B-C798-DF40-BA1B-4523692D5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F06934C-3D7C-FD42-AD09-2B5DC303E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14C8C88-F4E2-2B4F-AE1E-599590E76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1675F7C-40C5-9B4E-AA75-BFCFD4AFF9C6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DA36C51-4E5B-384C-B722-996A7EBBC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A1FD6B-C3C6-2144-8F44-840AAD3DE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86E789D-554A-9545-A998-8F7A247A9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634C00A-1FB5-1245-B202-34EAC7A9FB47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AB7B350-67B2-9240-8E03-90850FF45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311290D-A6DF-2742-B3E4-B7DE65522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1F4F1A8-705D-CE42-AC91-A667BAF58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1758C2-9ED1-7241-9B11-1EFB74908220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CF2DBDD-8333-0A45-846C-775B9C997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7791517-94BA-3149-B19B-DE64680CF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E64699E-6D06-2246-980A-1C7B85FBE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D64198-E23F-B04A-9124-EEB299ECD75B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AAAF34C-722D-A74E-A240-B5D41FF8A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F6F9F1E-F3A6-AF4F-803A-93885228D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AC6A217B-5F5A-0B41-906F-6A63E1089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4D00-3892-5742-BA6D-5245E50B5620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3D29EE-D9F2-C344-9D78-346E4DB7B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0976487-936D-2047-B926-498BAE85E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F65A4C-F6CD-8E4C-97EA-0195E31011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75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5973A2-C738-D04C-9011-FFDD7720B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B1300-B71F-9044-A1CB-BBB6D4EAF6AA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4B17F-1A0D-D742-AC7F-45292B820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7BD455-76B6-F148-95AC-BFB2F1BED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029A-192E-504F-89B5-5C1732EA74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62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F9B84D-7198-CE41-B6E3-318E280DF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6B179-84A0-9445-9382-896201CCCE39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6928EE-8456-4743-9290-607F5BDF3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B2793A-8690-B042-B81B-980304BF2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1BBDC-F76A-C348-B127-9A18DF415D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19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9A228-2295-964D-AADB-96B837EEF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BB6C-C28C-7A42-B75C-CB88B9937758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EC0BA-590A-714E-B406-EBCEE5D41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7B89CE-F39A-F04D-A141-DC55B9ADD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1DEA1-2AFC-934F-B562-C0DF854B46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77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30C739-B8B7-4142-A59D-C3F92C90C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7EA6D-E1CA-1D41-860F-D19F6C7EBE43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61E0B-3975-9A45-AE9B-7B93ED7224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93DE23-CAF9-584F-9045-624E97ADB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9FB6F-AFB0-044A-8E2A-8933AE14DB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3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5EF33D-C70A-0648-83F1-E73E610B5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050ED-749E-0C4C-A031-1A5AD8519957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4B9F31-297D-1548-9468-AA5125C56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5F5777-A3FD-654E-BAB4-48ECF1BE0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D7611-39E9-BD44-B102-8C83D6EDB8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6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CCB44-0041-BF44-9D50-490049E46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51D83-0D50-194F-BB64-BF06838895FB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841F6-16C0-004F-AF8D-2715FBF6B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40BDF-0AAE-A649-8B4A-1DD5675D52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B1BD0-E4A0-3440-B7C0-6C09A94039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4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6585699-24C8-CF46-8EE7-6D0EB6C72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4E4C-0AC5-AE43-8080-460D44BAE0A5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B00B54-0C7E-9848-85EC-EB39121B0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C2EC49-374F-6E49-BE8D-99C3F64F0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E0957-FC84-7F48-B3BA-4716AD968C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68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1140F3-DB55-C046-B3E6-9DC635AD9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EB54-F329-4E49-AC60-A4510DE83300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85CD2B-1BFE-0441-8168-E6708CFB6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F76CBE-499D-3643-968E-AE19F7C65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1EF25-25A6-6049-9C16-94A5FB8CC4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61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DC6F0E-DA06-E54B-9735-91804EB13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57B3D-99CD-5C46-946F-824A5EE607DD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7857BE-642F-4A49-93FE-C1404B2C7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411C80-F04B-5340-9BB4-5A598DC50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4FD8E-2F7D-5E45-B541-F44FC9AEFC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82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3DAEB-AA46-384E-BE51-4DDE33E34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041AD-32ED-F94D-9C79-A995DB45C937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B89FA-B834-C44C-A642-9EDF8737F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4418-9D47-2647-81EB-C5B5EEDF2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4EA2F-A80F-7E4A-A8F0-D8C94143A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7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92B00-2BE7-C64E-90C4-A79A6771A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39F99-FA2B-984D-B16D-1A9AEDBDC048}" type="datetime1">
              <a:rPr lang="zh-CN" altLang="en-US"/>
              <a:pPr>
                <a:defRPr/>
              </a:pPr>
              <a:t>2020/6/15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6C29A-8693-3F42-AD2F-916F58A03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EF559-F9A2-FA44-9437-A970019DE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7CBF3-8805-6F4D-ADFF-0905F82CDA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30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A31480-30EB-5444-9114-B7B78B95B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8F0E42-D208-A24B-B579-6B3E839B3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14DCCA-5D78-FE46-8017-ADDDE20A5F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E97312F2-3DA4-5046-948B-7489209687CD}" type="datetime1">
              <a:rPr lang="zh-CN" altLang="en-US" smtClean="0"/>
              <a:pPr>
                <a:defRPr/>
              </a:pPr>
              <a:t>2020/6/15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201F950-4EFF-8845-8369-D3005BDF57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6989B1F-59E0-494F-8F60-563A1D64EC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7AD187FD-81D9-BD44-9D44-57460BA3BE5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D94389E-345F-854F-9B0E-2ED1BDCED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58E1CC0E-4CDA-CE4B-B6E0-938D5E34C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18E92-240F-9248-BD42-49E7CB537F5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F52369C-1767-4B48-A60C-DFF23E8C57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X86  Historical Perspective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AC2C1D2-AB0C-8B42-BDE3-005735CA7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Moor’s Law</a:t>
            </a:r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6DC3BA7E-66D9-A84D-ABD0-95A2D5F7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86AB7-FCDF-F34F-AAC9-39F0780D975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7DF54EAD-9899-A047-B64B-E79D8B74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58263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A36D63-2A58-A546-9F2D-9C8E5FE68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Our Coverage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160981-F044-7F47-AAD1-9D5F9C24A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IA32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traditional x86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shark&gt;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gcc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–m32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hello.c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x86-64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standard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shark&gt; 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hello.c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shark&gt; 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 –m64 </a:t>
            </a:r>
            <a:r>
              <a:rPr lang="en-US" altLang="zh-CN" dirty="0" err="1">
                <a:ea typeface="宋体" panose="02010600030101010101" pitchFamily="2" charset="-122"/>
              </a:rPr>
              <a:t>hello.c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6A640A9F-D328-224F-BAC2-1CAC4C2F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26EA4-C720-DD44-ABA6-415CED85A98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3E81E05-F015-DA42-9936-B6B1CD3D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Characteristics of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high level </a:t>
            </a:r>
            <a:r>
              <a:rPr lang="en-US" altLang="zh-CN" sz="2400">
                <a:ea typeface="宋体" panose="02010600030101010101" pitchFamily="2" charset="-122"/>
              </a:rPr>
              <a:t>programming languages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AC5BDD5-2F21-A24C-9A59-4D518D313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Productive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reliable</a:t>
            </a:r>
          </a:p>
          <a:p>
            <a:r>
              <a:rPr lang="en-US" altLang="zh-CN">
                <a:ea typeface="宋体" panose="02010600030101010101" pitchFamily="2" charset="-122"/>
              </a:rPr>
              <a:t>Type checking</a:t>
            </a:r>
          </a:p>
          <a:p>
            <a:r>
              <a:rPr lang="en-US" altLang="zh-CN">
                <a:ea typeface="宋体" panose="02010600030101010101" pitchFamily="2" charset="-122"/>
              </a:rPr>
              <a:t>As efficient as hand written code</a:t>
            </a:r>
          </a:p>
          <a:p>
            <a:r>
              <a:rPr lang="en-US" altLang="zh-CN">
                <a:ea typeface="宋体" panose="02010600030101010101" pitchFamily="2" charset="-122"/>
              </a:rPr>
              <a:t>Can be compiled and executed on a number of different machines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17091638-4916-7349-BBF5-AB599BD0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984CAE-5F9B-BF4E-B76C-47657B44E76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6C3E92E-3A39-8B4C-8D4B-74BBF3186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Characteristics of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assembly</a:t>
            </a:r>
            <a:r>
              <a:rPr lang="en-US" altLang="zh-CN" sz="2400">
                <a:ea typeface="宋体" panose="02010600030101010101" pitchFamily="2" charset="-122"/>
              </a:rPr>
              <a:t> programming languages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F78D88F-986F-1745-8FFF-1AB43700B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Managing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Low level instructions to carry out the computation</a:t>
            </a:r>
          </a:p>
          <a:p>
            <a:r>
              <a:rPr lang="en-US" altLang="zh-CN">
                <a:ea typeface="宋体" panose="02010600030101010101" pitchFamily="2" charset="-122"/>
              </a:rPr>
              <a:t>Highly machine specific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3FF3EF7E-6F4F-E34F-B833-FE470D78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A89F1-239A-CB4D-8DBD-E4D21690BCB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A123B3D-3845-A944-8BE5-3852F920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should we understand the assembly code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49B1625-9D98-EC40-B3E2-EA49B778D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 the optimization capabilities of the compiler</a:t>
            </a:r>
          </a:p>
          <a:p>
            <a:r>
              <a:rPr lang="en-US" altLang="zh-CN">
                <a:ea typeface="宋体" panose="02010600030101010101" pitchFamily="2" charset="-122"/>
              </a:rPr>
              <a:t>Analyze the underlying inefficiencies in the code</a:t>
            </a:r>
          </a:p>
          <a:p>
            <a:r>
              <a:rPr lang="en-US" altLang="zh-CN">
                <a:ea typeface="宋体" panose="02010600030101010101" pitchFamily="2" charset="-122"/>
              </a:rPr>
              <a:t>Sometimes the run-time behavior of a program is needed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D8AD1B1-4DE1-2D44-B346-2A3EC92C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0D426-17F6-C94E-B0C7-A996F8EDF63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E64A734-FF5F-5C4B-BB8B-23C0E26CD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writing assembly code to understand assembly code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0C4D877-92C4-DC41-A50A-AEE0C5BDA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 set of skills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Transformations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Relation between source code and assembly code</a:t>
            </a:r>
          </a:p>
          <a:p>
            <a:r>
              <a:rPr lang="en-US" altLang="zh-CN">
                <a:ea typeface="宋体" panose="02010600030101010101" pitchFamily="2" charset="-122"/>
              </a:rPr>
              <a:t>Reverse engineering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Trying to understand the process by which a system was created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By studying the system and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By working backward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C14D233-3A45-4B42-802D-9483289C9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609600"/>
          </a:xfrm>
        </p:spPr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Understanding how compilation systems works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B35CB05-1BA1-944B-BC25-975777B4E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Optimizing Program Performance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Understanding link-time error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Avoid Security hole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Buffer Overflow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1BCF2AC-38EE-A94F-A340-3BB9EA91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83E5B-BC27-B848-8DF5-B3CB69F400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0">
            <a:extLst>
              <a:ext uri="{FF2B5EF4-FFF2-40B4-BE49-F238E27FC236}">
                <a16:creationId xmlns:a16="http://schemas.microsoft.com/office/drawing/2014/main" id="{065A1DC4-DF12-9740-9E1E-087096B7E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FEA46-DE56-4E4E-8CB3-C1B7B033FDC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1DA5EA1-856A-F545-8A14-025C94B20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Operand spcifiers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41289EC1-E438-324E-982F-2D3F4CC2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69DDC-0265-DD4D-ACE5-729E2E4034B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77AEFE5-6834-8F4D-8B81-D3AAE72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constructs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9B0D310-B75F-1441-8430-3B235F415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Variable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Different data types can be declared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Operation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Assignment, Arithmetic expression evaluation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control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Loops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Procedure calls and returns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D1DAB544-1B81-0445-AB54-57E2256D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76762-6B0C-9441-99D5-7FD0F06A1C6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91AF5CB-9954-AA40-9C81-B0BCAD949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Examples</a:t>
            </a:r>
          </a:p>
        </p:txBody>
      </p:sp>
      <p:graphicFrame>
        <p:nvGraphicFramePr>
          <p:cNvPr id="940050" name="Group 18">
            <a:extLst>
              <a:ext uri="{FF2B5EF4-FFF2-40B4-BE49-F238E27FC236}">
                <a16:creationId xmlns:a16="http://schemas.microsoft.com/office/drawing/2014/main" id="{8D7029FB-9699-424B-8392-8330E4B170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01000" cy="4572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mult2(long, long);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(long x, long y, long 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2103B6F-BD7F-894F-9A5E-B6B3C88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11CD0-C661-2A4D-A6C8-3F7E3D2FA0E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63B69DB-4678-4A41-9FF3-AA727071E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CE20B2-6840-9543-AECF-B66230286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Historical Perspective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94" name="Group 14">
            <a:extLst>
              <a:ext uri="{FF2B5EF4-FFF2-40B4-BE49-F238E27FC236}">
                <a16:creationId xmlns:a16="http://schemas.microsoft.com/office/drawing/2014/main" id="{941B7E23-C3AA-1B44-ABE2-B99C5EB7EF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2312"/>
        </p:xfrm>
        <a:graphic>
          <a:graphicData uri="http://schemas.openxmlformats.org/drawingml/2006/table">
            <a:tbl>
              <a:tblPr/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3126323525"/>
                    </a:ext>
                  </a:extLst>
                </a:gridCol>
              </a:tblGrid>
              <a:tr h="222475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mult2(long, long);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(long x, long y, long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Obtain with 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-S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Assembly file 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mstore.s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pushq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call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ret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3259"/>
                  </a:ext>
                </a:extLst>
              </a:tr>
            </a:tbl>
          </a:graphicData>
        </a:graphic>
      </p:graphicFrame>
      <p:sp>
        <p:nvSpPr>
          <p:cNvPr id="2" name="弧形 1">
            <a:extLst>
              <a:ext uri="{FF2B5EF4-FFF2-40B4-BE49-F238E27FC236}">
                <a16:creationId xmlns:a16="http://schemas.microsoft.com/office/drawing/2014/main" id="{3813AF3F-2531-3A41-AB5D-7672C8259B51}"/>
              </a:ext>
            </a:extLst>
          </p:cNvPr>
          <p:cNvSpPr/>
          <p:nvPr/>
        </p:nvSpPr>
        <p:spPr bwMode="auto">
          <a:xfrm>
            <a:off x="7010400" y="3319463"/>
            <a:ext cx="1676400" cy="2700337"/>
          </a:xfrm>
          <a:prstGeom prst="arc">
            <a:avLst>
              <a:gd name="adj1" fmla="val 16200000"/>
              <a:gd name="adj2" fmla="val 631619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3805" name="灯片编号占位符 5">
            <a:extLst>
              <a:ext uri="{FF2B5EF4-FFF2-40B4-BE49-F238E27FC236}">
                <a16:creationId xmlns:a16="http://schemas.microsoft.com/office/drawing/2014/main" id="{2A00976C-4C59-FD4F-80D2-9759F67B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C8AFB-FB04-7E46-A023-DCF2B8DF99A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806" name="Rectangle 2">
            <a:extLst>
              <a:ext uri="{FF2B5EF4-FFF2-40B4-BE49-F238E27FC236}">
                <a16:creationId xmlns:a16="http://schemas.microsoft.com/office/drawing/2014/main" id="{35A522A5-2653-5A4A-A05F-A4C81D842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Code and Assembly Code</a:t>
            </a:r>
          </a:p>
        </p:txBody>
      </p:sp>
      <p:sp>
        <p:nvSpPr>
          <p:cNvPr id="33807" name="椭圆 4">
            <a:extLst>
              <a:ext uri="{FF2B5EF4-FFF2-40B4-BE49-F238E27FC236}">
                <a16:creationId xmlns:a16="http://schemas.microsoft.com/office/drawing/2014/main" id="{91EE7B7C-EB07-AC4C-BBB9-8B10C3E41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304800" cy="3048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33808" name="组合 10">
            <a:extLst>
              <a:ext uri="{FF2B5EF4-FFF2-40B4-BE49-F238E27FC236}">
                <a16:creationId xmlns:a16="http://schemas.microsoft.com/office/drawing/2014/main" id="{F0EC236C-6FEB-5347-AF9F-CA72F596D30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43238"/>
            <a:ext cx="3144838" cy="2919381"/>
            <a:chOff x="4781131" y="867218"/>
            <a:chExt cx="3393876" cy="2918433"/>
          </a:xfrm>
        </p:grpSpPr>
        <p:sp>
          <p:nvSpPr>
            <p:cNvPr id="33809" name="TextBox 4">
              <a:extLst>
                <a:ext uri="{FF2B5EF4-FFF2-40B4-BE49-F238E27FC236}">
                  <a16:creationId xmlns:a16="http://schemas.microsoft.com/office/drawing/2014/main" id="{B56E2C63-34EF-4440-84FC-A1E3936C2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131" y="3324136"/>
              <a:ext cx="3224962" cy="46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  %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rax</a:t>
              </a: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, (%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rbx</a:t>
              </a: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)</a:t>
              </a:r>
              <a:endParaRPr lang="zh-CN" altLang="en-US" sz="1800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D750E253-8C5A-8441-BB52-E0FC5C10CA77}"/>
                </a:ext>
              </a:extLst>
            </p:cNvPr>
            <p:cNvSpPr txBox="1"/>
            <p:nvPr/>
          </p:nvSpPr>
          <p:spPr>
            <a:xfrm>
              <a:off x="6425816" y="867218"/>
              <a:ext cx="1749191" cy="46181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cs typeface="Times New Roman" panose="02020603050405020304" pitchFamily="18" charset="0"/>
                </a:rPr>
                <a:t>instruction</a:t>
              </a:r>
              <a:endParaRPr lang="zh-CN" altLang="en-US" sz="1800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9DEFE25D-937B-B34F-A5F7-F32223A9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672BA-FDB6-6F4A-9C65-A59FC60A51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9FAB56-99EF-5845-BF1C-1919D4FFA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C Codes to Assembly codes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3051DB4-1D07-4444-B7F4-59BE009CF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Performs a very elementary operation only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assign one signed integer to a content of  a pointer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 code:</a:t>
            </a:r>
          </a:p>
          <a:p>
            <a:pPr lvl="2"/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Assembly code:</a:t>
            </a:r>
          </a:p>
          <a:p>
            <a:pPr lvl="2"/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, (%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sz="2400" u="sng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move a 8-byte integer (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rax</a:t>
            </a:r>
            <a:r>
              <a:rPr kumimoji="1" lang="en-US" altLang="zh-CN" sz="2400" dirty="0">
                <a:ea typeface="宋体" panose="02010600030101010101" pitchFamily="2" charset="-122"/>
              </a:rPr>
              <a:t>) to an address (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(%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rbx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38436EC0-61C1-E748-A22E-299D512E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1D551-C96F-7844-8017-75DAD125840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D1DD52-867E-8F47-92A0-66E498A57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19D8AB9-55B8-8749-AFF3-91E1C6592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high level languages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Either constants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Or variable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*dest = t + 4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33D3B2A-8EC3-2549-86E0-42EE8DB42219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4164013"/>
            <a:ext cx="1190625" cy="973138"/>
            <a:chOff x="114" y="3247"/>
            <a:chExt cx="750" cy="613"/>
          </a:xfrm>
        </p:grpSpPr>
        <p:sp>
          <p:nvSpPr>
            <p:cNvPr id="37898" name="Text Box 5">
              <a:extLst>
                <a:ext uri="{FF2B5EF4-FFF2-40B4-BE49-F238E27FC236}">
                  <a16:creationId xmlns:a16="http://schemas.microsoft.com/office/drawing/2014/main" id="{F4CA6F49-8E00-F64B-9E19-F64519AB0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789132">
              <a:off x="114" y="3247"/>
              <a:ext cx="310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 dirty="0">
                  <a:latin typeface="Nanum Myeongjo" panose="02020603020101020101" pitchFamily="18" charset="-127"/>
                </a:rPr>
                <a:t>variable</a:t>
              </a:r>
            </a:p>
          </p:txBody>
        </p:sp>
        <p:sp>
          <p:nvSpPr>
            <p:cNvPr id="37899" name="Line 6">
              <a:extLst>
                <a:ext uri="{FF2B5EF4-FFF2-40B4-BE49-F238E27FC236}">
                  <a16:creationId xmlns:a16="http://schemas.microsoft.com/office/drawing/2014/main" id="{F28A7F77-7446-6949-8FD4-43A858784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A412F0F7-B008-964E-A79D-17188F885B7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648198"/>
            <a:ext cx="1133475" cy="1008356"/>
            <a:chOff x="902" y="3500"/>
            <a:chExt cx="714" cy="686"/>
          </a:xfrm>
        </p:grpSpPr>
        <p:sp>
          <p:nvSpPr>
            <p:cNvPr id="37896" name="Text Box 8">
              <a:extLst>
                <a:ext uri="{FF2B5EF4-FFF2-40B4-BE49-F238E27FC236}">
                  <a16:creationId xmlns:a16="http://schemas.microsoft.com/office/drawing/2014/main" id="{28384BFC-C71B-7246-A42E-2459B9A8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914"/>
              <a:ext cx="71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 dirty="0">
                  <a:latin typeface="Nanum Myeongjo" panose="02020603020101020101" pitchFamily="18" charset="-127"/>
                </a:rPr>
                <a:t>constant</a:t>
              </a:r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E957736A-D4FB-7F43-A0C9-55ECF0168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500"/>
              <a:ext cx="313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6871" name="Line 6">
            <a:extLst>
              <a:ext uri="{FF2B5EF4-FFF2-40B4-BE49-F238E27FC236}">
                <a16:creationId xmlns:a16="http://schemas.microsoft.com/office/drawing/2014/main" id="{DF893A70-015A-DB42-831E-C5268128E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572000"/>
            <a:ext cx="17891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0B505C7B-401B-2241-B8DE-3DB443E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907E00-88FE-1F4C-ACB0-B2CFE0744A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E33EAFF-71E8-6D48-80CA-DB9C8C669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Assembly Code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8EC910F-9639-CC49-ADBC-0EC85063E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Operands: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t:	Register	%</a:t>
            </a:r>
            <a:r>
              <a:rPr kumimoji="1" lang="en-US" altLang="zh-CN" dirty="0" err="1">
                <a:ea typeface="宋体" panose="02010600030101010101" pitchFamily="2" charset="-122"/>
              </a:rPr>
              <a:t>rax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*</a:t>
            </a:r>
            <a:r>
              <a:rPr kumimoji="1" lang="en-US" altLang="zh-CN" dirty="0" err="1">
                <a:ea typeface="宋体" panose="02010600030101010101" pitchFamily="2" charset="-122"/>
              </a:rPr>
              <a:t>dest</a:t>
            </a:r>
            <a:r>
              <a:rPr kumimoji="1" lang="en-US" altLang="zh-CN" dirty="0">
                <a:ea typeface="宋体" panose="02010600030101010101" pitchFamily="2" charset="-122"/>
              </a:rPr>
              <a:t>:	Memory	M[%</a:t>
            </a:r>
            <a:r>
              <a:rPr kumimoji="1" lang="en-US" altLang="zh-CN" dirty="0" err="1">
                <a:ea typeface="宋体" panose="02010600030101010101" pitchFamily="2" charset="-122"/>
              </a:rPr>
              <a:t>rbx</a:t>
            </a:r>
            <a:r>
              <a:rPr kumimoji="1" lang="en-US" altLang="zh-CN" dirty="0">
                <a:ea typeface="宋体" panose="02010600030101010101" pitchFamily="2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4:	Immediate 	$4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rgbClr val="0070C0"/>
                </a:solidFill>
                <a:ea typeface="宋体" panose="02010600030101010101" pitchFamily="2" charset="-122"/>
              </a:rPr>
              <a:t>movq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  %</a:t>
            </a:r>
            <a:r>
              <a:rPr lang="en-US" altLang="zh-CN" sz="2800" dirty="0" err="1">
                <a:solidFill>
                  <a:srgbClr val="0070C0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, (%</a:t>
            </a:r>
            <a:r>
              <a:rPr lang="en-US" altLang="zh-CN" sz="2800" dirty="0" err="1">
                <a:solidFill>
                  <a:srgbClr val="0070C0"/>
                </a:solidFill>
                <a:ea typeface="宋体" panose="02010600030101010101" pitchFamily="2" charset="-122"/>
              </a:rPr>
              <a:t>rbx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)    </a:t>
            </a:r>
            <a:r>
              <a:rPr lang="en-US" altLang="zh-CN" sz="2800" dirty="0">
                <a:ea typeface="宋体" panose="02010600030101010101" pitchFamily="2" charset="-122"/>
              </a:rPr>
              <a:t>// *</a:t>
            </a:r>
            <a:r>
              <a:rPr lang="en-US" altLang="zh-CN" sz="2800" dirty="0" err="1">
                <a:ea typeface="宋体" panose="02010600030101010101" pitchFamily="2" charset="-122"/>
              </a:rPr>
              <a:t>dest</a:t>
            </a:r>
            <a:r>
              <a:rPr lang="en-US" altLang="zh-CN" sz="2800" dirty="0">
                <a:ea typeface="宋体" panose="02010600030101010101" pitchFamily="2" charset="-122"/>
              </a:rPr>
              <a:t> = t ;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dirty="0" err="1">
                <a:solidFill>
                  <a:srgbClr val="0070C0"/>
                </a:solidFill>
                <a:ea typeface="宋体" panose="02010600030101010101" pitchFamily="2" charset="-122"/>
              </a:rPr>
              <a:t>addq</a:t>
            </a:r>
            <a:r>
              <a:rPr kumimoji="1"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   $4, (%</a:t>
            </a:r>
            <a:r>
              <a:rPr kumimoji="1" lang="en-US" altLang="zh-CN" sz="2800" dirty="0" err="1">
                <a:solidFill>
                  <a:srgbClr val="0070C0"/>
                </a:solidFill>
                <a:ea typeface="宋体" panose="02010600030101010101" pitchFamily="2" charset="-122"/>
              </a:rPr>
              <a:t>rbx</a:t>
            </a:r>
            <a:r>
              <a:rPr kumimoji="1"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)	    </a:t>
            </a:r>
            <a:r>
              <a:rPr kumimoji="1" lang="en-US" altLang="zh-CN" sz="2800" dirty="0">
                <a:ea typeface="宋体" panose="02010600030101010101" pitchFamily="2" charset="-122"/>
              </a:rPr>
              <a:t>// *</a:t>
            </a:r>
            <a:r>
              <a:rPr kumimoji="1" lang="en-US" altLang="zh-CN" sz="2800" dirty="0" err="1">
                <a:ea typeface="宋体" panose="02010600030101010101" pitchFamily="2" charset="-122"/>
              </a:rPr>
              <a:t>dest</a:t>
            </a:r>
            <a:r>
              <a:rPr kumimoji="1" lang="en-US" altLang="zh-CN" sz="2800" dirty="0">
                <a:ea typeface="宋体" panose="02010600030101010101" pitchFamily="2" charset="-122"/>
              </a:rPr>
              <a:t> += 4 ;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19B42B29-82A2-CE42-B2E6-07E948CD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8AC61-5027-2249-A9F7-971E263CE4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2FAA50-1937-F642-AA48-2ED947C0A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IA-64</a:t>
            </a: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3CB2CB1C-5220-7B49-B75F-BA3198DF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4">
            <a:extLst>
              <a:ext uri="{FF2B5EF4-FFF2-40B4-BE49-F238E27FC236}">
                <a16:creationId xmlns:a16="http://schemas.microsoft.com/office/drawing/2014/main" id="{1D4A32F5-ACE5-A941-A597-D280F7656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"/>
            <a:ext cx="1438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Register</a:t>
            </a:r>
            <a:endParaRPr lang="zh-CN" altLang="en-US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1990" name="TextBox 7">
            <a:extLst>
              <a:ext uri="{FF2B5EF4-FFF2-40B4-BE49-F238E27FC236}">
                <a16:creationId xmlns:a16="http://schemas.microsoft.com/office/drawing/2014/main" id="{1D4F022C-1C56-064D-A31D-7A2BFAA7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381000"/>
            <a:ext cx="154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Memory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41991" name="直接箭头连接符 9">
            <a:extLst>
              <a:ext uri="{FF2B5EF4-FFF2-40B4-BE49-F238E27FC236}">
                <a16:creationId xmlns:a16="http://schemas.microsoft.com/office/drawing/2014/main" id="{5DB79E7B-F96A-C747-8840-8D2EA9373881}"/>
              </a:ext>
            </a:extLst>
          </p:cNvPr>
          <p:cNvCxnSpPr>
            <a:cxnSpLocks noChangeShapeType="1"/>
            <a:stCxn id="41990" idx="2"/>
          </p:cNvCxnSpPr>
          <p:nvPr/>
        </p:nvCxnSpPr>
        <p:spPr bwMode="auto">
          <a:xfrm>
            <a:off x="7035800" y="904875"/>
            <a:ext cx="50800" cy="199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TextBox 10">
            <a:extLst>
              <a:ext uri="{FF2B5EF4-FFF2-40B4-BE49-F238E27FC236}">
                <a16:creationId xmlns:a16="http://schemas.microsoft.com/office/drawing/2014/main" id="{10814CD6-1C31-B44E-8F37-7D0E2E8B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6096000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Disk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41993" name="直接箭头连接符 12">
            <a:extLst>
              <a:ext uri="{FF2B5EF4-FFF2-40B4-BE49-F238E27FC236}">
                <a16:creationId xmlns:a16="http://schemas.microsoft.com/office/drawing/2014/main" id="{880D9B78-E956-F947-9B03-B09EA32D4E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3800" y="6096000"/>
            <a:ext cx="1600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6E030C-7C29-A946-BC88-0B9B87C4DF52}"/>
              </a:ext>
            </a:extLst>
          </p:cNvPr>
          <p:cNvSpPr txBox="1"/>
          <p:nvPr/>
        </p:nvSpPr>
        <p:spPr>
          <a:xfrm>
            <a:off x="457200" y="3951288"/>
            <a:ext cx="8229600" cy="267811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Registers</a:t>
            </a:r>
            <a:r>
              <a:rPr lang="en-US" altLang="zh-CN" sz="2800" b="0" dirty="0">
                <a:latin typeface="Nanum Myeongjo" panose="02020603020101020101" pitchFamily="18" charset="-127"/>
              </a:rPr>
              <a:t>:</a:t>
            </a:r>
          </a:p>
          <a:p>
            <a:pPr marL="0" lvl="1"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The fastest storage units in computer systems, typically 64-bit long</a:t>
            </a:r>
          </a:p>
          <a:p>
            <a:pPr marL="0" lvl="1">
              <a:defRPr/>
            </a:pPr>
            <a:endParaRPr lang="en-US" altLang="zh-CN" sz="2800" b="0" dirty="0">
              <a:latin typeface="Nanum Myeongjo" panose="02020603020101020101" pitchFamily="18" charset="-127"/>
            </a:endParaRPr>
          </a:p>
          <a:p>
            <a:pPr marL="0" lvl="1">
              <a:defRPr/>
            </a:pPr>
            <a:endParaRPr lang="en-US" altLang="zh-CN" sz="2800" b="0" dirty="0">
              <a:latin typeface="Nanum Myeongjo" panose="02020603020101020101" pitchFamily="18" charset="-127"/>
            </a:endParaRPr>
          </a:p>
          <a:p>
            <a:pPr marL="0" lvl="1">
              <a:defRPr/>
            </a:pPr>
            <a:endParaRPr lang="en-US" altLang="zh-CN" sz="2800" b="0" dirty="0">
              <a:latin typeface="Nanum Myeongjo" panose="02020603020101020101" pitchFamily="18" charset="-127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061ED2-ECEC-2747-9E15-704C523C20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838200"/>
            <a:ext cx="1447800" cy="9906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77CA2D3B-3286-B946-8252-AA54C448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DB1A7-5447-F847-A19C-02A29E2C6A4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42DCF80-0D93-1548-BB57-F485F7549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READ/WRITE operations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171C844-10E7-0844-9C18-202AF64A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Two important concepts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and value</a:t>
            </a: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WRITE(name, value)       value </a:t>
            </a:r>
            <a:r>
              <a:rPr lang="en-US" altLang="zh-CN" dirty="0">
                <a:ea typeface="仿宋_GB2312"/>
                <a:cs typeface="Times New Roman" panose="02020603050405020304" pitchFamily="18" charset="0"/>
              </a:rPr>
              <a:t>← READ(name)</a:t>
            </a: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value to be remembered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name by which one can recall that value in the future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READ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name of some previous remembered value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memory device returns that value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E6A3463B-F9AF-B14E-A77B-D085C239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5F63B-E6FA-2F48-8BE2-4DC7A7FA7D2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7F57367-41E2-214C-81C9-79321464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Registers vs. Virtual Memory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45C0CC-9487-054B-B992-26651EF59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How to name registers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Using specific names,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For example, in IA-64</a:t>
            </a: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%rax, %rcx, %rdx, %rbx, %rsi, %rdi, %rsp, %rbp</a:t>
            </a: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%r8, %r9, %r10, %r11, %r12, %13, %r14, %r15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How to name virtual memory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Using address as we have studied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What’s the difference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Accessing values in Registers is fast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Number of the registers is small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Most modern instructions can access registers only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0511DF6-BD3B-2B49-88E7-3A7EB2FCF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Where are the variables? — registers &amp; Memory</a:t>
            </a:r>
          </a:p>
        </p:txBody>
      </p:sp>
      <p:graphicFrame>
        <p:nvGraphicFramePr>
          <p:cNvPr id="116" name="Group 4">
            <a:extLst>
              <a:ext uri="{FF2B5EF4-FFF2-40B4-BE49-F238E27FC236}">
                <a16:creationId xmlns:a16="http://schemas.microsoft.com/office/drawing/2014/main" id="{E50602D5-7A22-704E-BE80-B9EFB767EBCB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62113"/>
          <a:ext cx="1055688" cy="4808536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… … … </a:t>
                      </a: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51" name="Text Box 24">
            <a:extLst>
              <a:ext uri="{FF2B5EF4-FFF2-40B4-BE49-F238E27FC236}">
                <a16:creationId xmlns:a16="http://schemas.microsoft.com/office/drawing/2014/main" id="{EBC6A789-B4AA-D54E-983A-49E1A96F3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76400"/>
            <a:ext cx="1295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0xffffffffffff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0xfffffffffffe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6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6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0x2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7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0x1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9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0x0</a:t>
            </a:r>
          </a:p>
        </p:txBody>
      </p:sp>
      <p:sp>
        <p:nvSpPr>
          <p:cNvPr id="48152" name="Text Box 25">
            <a:extLst>
              <a:ext uri="{FF2B5EF4-FFF2-40B4-BE49-F238E27FC236}">
                <a16:creationId xmlns:a16="http://schemas.microsoft.com/office/drawing/2014/main" id="{7E9BC3CD-6CB4-8A4B-BFEB-26ED3D8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2890838"/>
            <a:ext cx="1670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addresses</a:t>
            </a:r>
          </a:p>
        </p:txBody>
      </p:sp>
      <p:sp>
        <p:nvSpPr>
          <p:cNvPr id="48153" name="Text Box 28">
            <a:extLst>
              <a:ext uri="{FF2B5EF4-FFF2-40B4-BE49-F238E27FC236}">
                <a16:creationId xmlns:a16="http://schemas.microsoft.com/office/drawing/2014/main" id="{E9A20ECB-EE2E-A943-99C7-A63F8776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5" y="2755900"/>
            <a:ext cx="148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contents</a:t>
            </a:r>
          </a:p>
        </p:txBody>
      </p:sp>
      <p:grpSp>
        <p:nvGrpSpPr>
          <p:cNvPr id="48154" name="组合 119">
            <a:extLst>
              <a:ext uri="{FF2B5EF4-FFF2-40B4-BE49-F238E27FC236}">
                <a16:creationId xmlns:a16="http://schemas.microsoft.com/office/drawing/2014/main" id="{C5F89A20-C3BC-1844-91CA-4AF346671FA3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828800"/>
            <a:ext cx="381000" cy="4527550"/>
            <a:chOff x="5105400" y="3439762"/>
            <a:chExt cx="1752600" cy="2580038"/>
          </a:xfrm>
        </p:grpSpPr>
        <p:sp>
          <p:nvSpPr>
            <p:cNvPr id="48163" name="Line 29">
              <a:extLst>
                <a:ext uri="{FF2B5EF4-FFF2-40B4-BE49-F238E27FC236}">
                  <a16:creationId xmlns:a16="http://schemas.microsoft.com/office/drawing/2014/main" id="{CBCA2C3D-A655-8041-88F0-4B20167F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4114800"/>
              <a:ext cx="167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64" name="Line 30">
              <a:extLst>
                <a:ext uri="{FF2B5EF4-FFF2-40B4-BE49-F238E27FC236}">
                  <a16:creationId xmlns:a16="http://schemas.microsoft.com/office/drawing/2014/main" id="{B830D01F-05AF-BD4A-9A82-EB82C5A30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4114800"/>
              <a:ext cx="1676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65" name="Line 31">
              <a:extLst>
                <a:ext uri="{FF2B5EF4-FFF2-40B4-BE49-F238E27FC236}">
                  <a16:creationId xmlns:a16="http://schemas.microsoft.com/office/drawing/2014/main" id="{A7969FD7-90CA-3A49-ACBA-A2B35B69F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400" y="3439762"/>
              <a:ext cx="1752600" cy="675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8155" name="组合 123">
            <a:extLst>
              <a:ext uri="{FF2B5EF4-FFF2-40B4-BE49-F238E27FC236}">
                <a16:creationId xmlns:a16="http://schemas.microsoft.com/office/drawing/2014/main" id="{27634FC0-A03D-6E4E-9C48-189B88C0717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28800"/>
            <a:ext cx="914400" cy="4419600"/>
            <a:chOff x="1905000" y="3359405"/>
            <a:chExt cx="1964827" cy="2518645"/>
          </a:xfrm>
        </p:grpSpPr>
        <p:sp>
          <p:nvSpPr>
            <p:cNvPr id="48158" name="Line 26">
              <a:extLst>
                <a:ext uri="{FF2B5EF4-FFF2-40B4-BE49-F238E27FC236}">
                  <a16:creationId xmlns:a16="http://schemas.microsoft.com/office/drawing/2014/main" id="{778F06E8-6C6D-A340-ADED-1CE012247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3359405"/>
              <a:ext cx="818678" cy="755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59" name="Line 27">
              <a:extLst>
                <a:ext uri="{FF2B5EF4-FFF2-40B4-BE49-F238E27FC236}">
                  <a16:creationId xmlns:a16="http://schemas.microsoft.com/office/drawing/2014/main" id="{F2794513-A590-9C45-886A-5A433DD2C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3663379"/>
              <a:ext cx="818678" cy="45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4E9D3B6F-4877-474B-8865-6BB47062F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736" y="4271328"/>
              <a:ext cx="1801091" cy="911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D518AAA0-1BE4-DE48-8421-D38F6839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114800"/>
              <a:ext cx="1801091" cy="176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62" name="Line 34">
              <a:extLst>
                <a:ext uri="{FF2B5EF4-FFF2-40B4-BE49-F238E27FC236}">
                  <a16:creationId xmlns:a16="http://schemas.microsoft.com/office/drawing/2014/main" id="{C27C7948-747C-7649-AC9E-CDB7AA62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114800"/>
              <a:ext cx="1964827" cy="1372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8156" name="文本框 1">
            <a:extLst>
              <a:ext uri="{FF2B5EF4-FFF2-40B4-BE49-F238E27FC236}">
                <a16:creationId xmlns:a16="http://schemas.microsoft.com/office/drawing/2014/main" id="{D1A4640D-012D-EE45-8811-CDC3EEBA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962150"/>
            <a:ext cx="3517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16 integer registers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8-byte long</a:t>
            </a:r>
          </a:p>
        </p:txBody>
      </p:sp>
      <p:sp>
        <p:nvSpPr>
          <p:cNvPr id="48157" name="文本框 28">
            <a:extLst>
              <a:ext uri="{FF2B5EF4-FFF2-40B4-BE49-F238E27FC236}">
                <a16:creationId xmlns:a16="http://schemas.microsoft.com/office/drawing/2014/main" id="{EB72731D-E94B-174F-8127-47E0103A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70325"/>
            <a:ext cx="42179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16 floating point registers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32-byte long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73F08C1-2E9C-574D-BDCE-22F913949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16 8-byte integer registers</a:t>
            </a:r>
          </a:p>
        </p:txBody>
      </p:sp>
      <p:pic>
        <p:nvPicPr>
          <p:cNvPr id="50179" name="图片 2">
            <a:extLst>
              <a:ext uri="{FF2B5EF4-FFF2-40B4-BE49-F238E27FC236}">
                <a16:creationId xmlns:a16="http://schemas.microsoft.com/office/drawing/2014/main" id="{52A67DAE-0758-2C46-B170-983884F2E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7720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FE8BCA1-2E45-F042-A509-876E7EFDE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16 8-byte integer registers</a:t>
            </a:r>
          </a:p>
        </p:txBody>
      </p:sp>
      <p:pic>
        <p:nvPicPr>
          <p:cNvPr id="52227" name="图片 1">
            <a:extLst>
              <a:ext uri="{FF2B5EF4-FFF2-40B4-BE49-F238E27FC236}">
                <a16:creationId xmlns:a16="http://schemas.microsoft.com/office/drawing/2014/main" id="{EF4ED50C-D8DB-8141-9929-E0F42632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772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156BC6-D54F-4C46-A447-0FACFB93A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Historical Perspective – X86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07AF4F1-97EC-F747-BE0D-E33A1B2AD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Long evolutionary development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Started from rather primitive 16-bit processors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Added more features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Take the advantage of the technology improvements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Satisfy the demands for higher performance and for supporting more advanced operating systems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 Laden with features providing backward compatibility that are obsolete</a:t>
            </a:r>
          </a:p>
        </p:txBody>
      </p:sp>
      <p:sp>
        <p:nvSpPr>
          <p:cNvPr id="8196" name="灯片编号占位符 4">
            <a:extLst>
              <a:ext uri="{FF2B5EF4-FFF2-40B4-BE49-F238E27FC236}">
                <a16:creationId xmlns:a16="http://schemas.microsoft.com/office/drawing/2014/main" id="{52D3876B-1426-D941-A2F8-C63881E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B2B50-0EBD-5744-91CE-95974160B1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FF1B133-8A07-F049-B40C-BEEC72CE2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16 floating point registers</a:t>
            </a:r>
          </a:p>
        </p:txBody>
      </p:sp>
      <p:pic>
        <p:nvPicPr>
          <p:cNvPr id="54275" name="图片 1">
            <a:extLst>
              <a:ext uri="{FF2B5EF4-FFF2-40B4-BE49-F238E27FC236}">
                <a16:creationId xmlns:a16="http://schemas.microsoft.com/office/drawing/2014/main" id="{5A5801BD-E8E5-4542-95C5-8A617C36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47800"/>
            <a:ext cx="805815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9D78D41-93DF-A847-87DA-D5CB819F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16 floating point registers</a:t>
            </a:r>
          </a:p>
        </p:txBody>
      </p:sp>
      <p:pic>
        <p:nvPicPr>
          <p:cNvPr id="56323" name="图片 1">
            <a:extLst>
              <a:ext uri="{FF2B5EF4-FFF2-40B4-BE49-F238E27FC236}">
                <a16:creationId xmlns:a16="http://schemas.microsoft.com/office/drawing/2014/main" id="{5B5B8A48-1676-5449-8B45-14C716654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772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871433E5-8BC7-F04B-B7ED-AA421106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9C53AE-AE7C-374A-84FF-6AED6C6DFA8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34DC31-6288-1640-ADA7-731279F0F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 (recall)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9E1C147-E869-1241-9A10-09C8BC9EA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Counterparts in assembly languages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Immediate ( constant 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Register ( variable 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Memory ( variable )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				movq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%rax, </a:t>
            </a: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8(%rbp)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				addq   </a:t>
            </a:r>
            <a:r>
              <a:rPr lang="en-US" altLang="zh-CN" b="1">
                <a:solidFill>
                  <a:srgbClr val="660066"/>
                </a:solidFill>
                <a:ea typeface="宋体" panose="02010600030101010101" pitchFamily="2" charset="-122"/>
              </a:rPr>
              <a:t>$4</a:t>
            </a:r>
            <a:r>
              <a:rPr lang="en-US" altLang="zh-CN" b="1">
                <a:ea typeface="宋体" panose="02010600030101010101" pitchFamily="2" charset="-122"/>
              </a:rPr>
              <a:t>,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%rax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0A98B62-4045-CA47-A041-A09A3902F6B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276600"/>
            <a:ext cx="1143000" cy="1219200"/>
            <a:chOff x="2688" y="2688"/>
            <a:chExt cx="720" cy="768"/>
          </a:xfrm>
        </p:grpSpPr>
        <p:sp>
          <p:nvSpPr>
            <p:cNvPr id="58380" name="Text Box 5">
              <a:extLst>
                <a:ext uri="{FF2B5EF4-FFF2-40B4-BE49-F238E27FC236}">
                  <a16:creationId xmlns:a16="http://schemas.microsoft.com/office/drawing/2014/main" id="{507B6236-ECC3-8141-9009-F9ADC661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8381" name="Text Box 6">
              <a:extLst>
                <a:ext uri="{FF2B5EF4-FFF2-40B4-BE49-F238E27FC236}">
                  <a16:creationId xmlns:a16="http://schemas.microsoft.com/office/drawing/2014/main" id="{E2759745-253D-6C45-A120-FED90DEF4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688"/>
              <a:ext cx="6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 dirty="0">
                  <a:latin typeface="Nanum Myeongjo" panose="02020603020101020101" pitchFamily="18" charset="-127"/>
                </a:rPr>
                <a:t>register</a:t>
              </a:r>
            </a:p>
          </p:txBody>
        </p:sp>
        <p:sp>
          <p:nvSpPr>
            <p:cNvPr id="58382" name="Line 7">
              <a:extLst>
                <a:ext uri="{FF2B5EF4-FFF2-40B4-BE49-F238E27FC236}">
                  <a16:creationId xmlns:a16="http://schemas.microsoft.com/office/drawing/2014/main" id="{0977D234-96C3-7F4D-B9A3-C3123ED6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0EE66969-30DF-3F44-9EE6-10B076F6559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419600"/>
            <a:ext cx="2314575" cy="400050"/>
            <a:chOff x="4032" y="3360"/>
            <a:chExt cx="1458" cy="252"/>
          </a:xfrm>
        </p:grpSpPr>
        <p:sp>
          <p:nvSpPr>
            <p:cNvPr id="58378" name="Text Box 9">
              <a:extLst>
                <a:ext uri="{FF2B5EF4-FFF2-40B4-BE49-F238E27FC236}">
                  <a16:creationId xmlns:a16="http://schemas.microsoft.com/office/drawing/2014/main" id="{1C80EA1D-683D-FF43-86E1-9C6197BB4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360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 dirty="0">
                  <a:latin typeface="Nanum Myeongjo" panose="02020603020101020101" pitchFamily="18" charset="-127"/>
                </a:rPr>
                <a:t>memory</a:t>
              </a:r>
            </a:p>
          </p:txBody>
        </p:sp>
        <p:sp>
          <p:nvSpPr>
            <p:cNvPr id="58379" name="Line 10">
              <a:extLst>
                <a:ext uri="{FF2B5EF4-FFF2-40B4-BE49-F238E27FC236}">
                  <a16:creationId xmlns:a16="http://schemas.microsoft.com/office/drawing/2014/main" id="{F0401C47-6D87-B841-84DD-8BFB1E7F3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1A2989F5-2BBD-2944-ABCC-323448CFC91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216525"/>
            <a:ext cx="2847975" cy="441325"/>
            <a:chOff x="2928" y="3888"/>
            <a:chExt cx="1794" cy="278"/>
          </a:xfrm>
        </p:grpSpPr>
        <p:sp>
          <p:nvSpPr>
            <p:cNvPr id="58376" name="Text Box 12">
              <a:extLst>
                <a:ext uri="{FF2B5EF4-FFF2-40B4-BE49-F238E27FC236}">
                  <a16:creationId xmlns:a16="http://schemas.microsoft.com/office/drawing/2014/main" id="{2C572245-5BF9-9046-BAFC-79262E8AE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914"/>
              <a:ext cx="8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 dirty="0">
                  <a:latin typeface="Nanum Myeongjo" panose="02020603020101020101" pitchFamily="18" charset="-127"/>
                </a:rPr>
                <a:t>immediate</a:t>
              </a:r>
            </a:p>
          </p:txBody>
        </p:sp>
        <p:sp>
          <p:nvSpPr>
            <p:cNvPr id="58377" name="Line 13">
              <a:extLst>
                <a:ext uri="{FF2B5EF4-FFF2-40B4-BE49-F238E27FC236}">
                  <a16:creationId xmlns:a16="http://schemas.microsoft.com/office/drawing/2014/main" id="{2AC851DB-B679-6549-87C8-92E81CB4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3888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7BAE166-FE1E-DB45-94FC-EFAC48E4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AA243-EC95-2D43-BDC5-D8309F678C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10E5E76-B35B-C84C-AAFD-F794C00FD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 Operands in Assembly (</a:t>
            </a:r>
            <a:r>
              <a:rPr lang="en-US" altLang="zh-CN" sz="2400" b="0">
                <a:ea typeface="宋体" panose="02010600030101010101" pitchFamily="2" charset="-122"/>
              </a:rPr>
              <a:t>Addressing Mode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175F5C4-9DE7-D04A-9819-87DD80FA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Immediate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represents a constant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format is $imm ($4, $0xffffffffffffffff)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 mode r</a:t>
            </a:r>
            <a:r>
              <a:rPr lang="en-US" altLang="zh-CN" baseline="-25000">
                <a:ea typeface="宋体" panose="02010600030101010101" pitchFamily="2" charset="-122"/>
              </a:rPr>
              <a:t>a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%rax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The value stored in the register %rax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Noted as R[r</a:t>
            </a:r>
            <a:r>
              <a:rPr lang="en-US" altLang="zh-CN" sz="2400" baseline="-25000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] (R[%rax])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597C0F1A-5CCF-3B4D-BEDA-CBC1CC33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F7F8C-EC2A-1244-AAB2-EF415E3CB67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3B0BB36-24BC-9542-84FB-8F4B8360B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spaces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AF5AACB-F205-7B46-854F-59EB1BBA3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linear array of bytes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with its own unique address (array index) starting at zero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5284" name="Group 4">
            <a:extLst>
              <a:ext uri="{FF2B5EF4-FFF2-40B4-BE49-F238E27FC236}">
                <a16:creationId xmlns:a16="http://schemas.microsoft.com/office/drawing/2014/main" id="{965DF22A-24F5-B143-BC9E-7CE54C599975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3352800"/>
          <a:ext cx="1371600" cy="274002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… … …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489" name="Text Box 24">
            <a:extLst>
              <a:ext uri="{FF2B5EF4-FFF2-40B4-BE49-F238E27FC236}">
                <a16:creationId xmlns:a16="http://schemas.microsoft.com/office/drawing/2014/main" id="{64B05F6C-A3CC-7E45-8BDD-9A000C5D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1295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0xffffffffffff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0xfffffffffffe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6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0x2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0x1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0" dirty="0">
                <a:latin typeface="Nanum Myeongjo" panose="02020603020101020101" pitchFamily="18" charset="-127"/>
              </a:rPr>
              <a:t>0x0</a:t>
            </a:r>
          </a:p>
        </p:txBody>
      </p:sp>
      <p:sp>
        <p:nvSpPr>
          <p:cNvPr id="62490" name="Text Box 25">
            <a:extLst>
              <a:ext uri="{FF2B5EF4-FFF2-40B4-BE49-F238E27FC236}">
                <a16:creationId xmlns:a16="http://schemas.microsoft.com/office/drawing/2014/main" id="{E6E4E0CF-1C3B-804A-93AE-EB6E6292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addresses</a:t>
            </a:r>
          </a:p>
        </p:txBody>
      </p:sp>
      <p:sp>
        <p:nvSpPr>
          <p:cNvPr id="62491" name="Line 26">
            <a:extLst>
              <a:ext uri="{FF2B5EF4-FFF2-40B4-BE49-F238E27FC236}">
                <a16:creationId xmlns:a16="http://schemas.microsoft.com/office/drawing/2014/main" id="{B7932742-E2F8-8244-B067-4EA764AAB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581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2" name="Line 27">
            <a:extLst>
              <a:ext uri="{FF2B5EF4-FFF2-40B4-BE49-F238E27FC236}">
                <a16:creationId xmlns:a16="http://schemas.microsoft.com/office/drawing/2014/main" id="{096805AE-3AFC-2946-ABC3-958B39336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886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3" name="Text Box 28">
            <a:extLst>
              <a:ext uri="{FF2B5EF4-FFF2-40B4-BE49-F238E27FC236}">
                <a16:creationId xmlns:a16="http://schemas.microsoft.com/office/drawing/2014/main" id="{7FEC606F-A689-B74B-A455-D8FDF8A3C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62494" name="Line 29">
            <a:extLst>
              <a:ext uri="{FF2B5EF4-FFF2-40B4-BE49-F238E27FC236}">
                <a16:creationId xmlns:a16="http://schemas.microsoft.com/office/drawing/2014/main" id="{2FBE63C9-D303-E549-9552-D20208FE0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5" name="Line 30">
            <a:extLst>
              <a:ext uri="{FF2B5EF4-FFF2-40B4-BE49-F238E27FC236}">
                <a16:creationId xmlns:a16="http://schemas.microsoft.com/office/drawing/2014/main" id="{5CD0EEE0-8840-3048-B7F3-193C7EF65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6" name="Line 31">
            <a:extLst>
              <a:ext uri="{FF2B5EF4-FFF2-40B4-BE49-F238E27FC236}">
                <a16:creationId xmlns:a16="http://schemas.microsoft.com/office/drawing/2014/main" id="{A8071B1E-14D6-7C45-ABB7-588BD00AE9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581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7" name="Line 32">
            <a:extLst>
              <a:ext uri="{FF2B5EF4-FFF2-40B4-BE49-F238E27FC236}">
                <a16:creationId xmlns:a16="http://schemas.microsoft.com/office/drawing/2014/main" id="{0F384E67-2108-414F-84CE-C603C7DB7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1148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8" name="Line 33">
            <a:extLst>
              <a:ext uri="{FF2B5EF4-FFF2-40B4-BE49-F238E27FC236}">
                <a16:creationId xmlns:a16="http://schemas.microsoft.com/office/drawing/2014/main" id="{7658AABE-DA4B-B24D-97E3-3F30E8C83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1148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2499" name="Line 34">
            <a:extLst>
              <a:ext uri="{FF2B5EF4-FFF2-40B4-BE49-F238E27FC236}">
                <a16:creationId xmlns:a16="http://schemas.microsoft.com/office/drawing/2014/main" id="{6465B930-6CAE-D446-8CB9-6CD047D6B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1148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D3E6A3F2-5AB4-E544-B1AF-C34EE1C3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75B0B-A6DF-F340-9FCE-3236C3543CD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9C5C71B-1D9E-6A43-84AB-5F0257FF0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72E23E1-8681-6243-B277-086CE007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name of the array is annotated as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ea typeface="宋体" panose="02010600030101010101" pitchFamily="2" charset="-122"/>
              </a:rPr>
              <a:t> is a memory address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>
                <a:ea typeface="宋体" panose="02010600030101010101" pitchFamily="2" charset="-122"/>
              </a:rPr>
              <a:t> is the content of the memory starting at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used as an array index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How many bytes are there in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It depends on the context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734D5681-DCB6-FB42-B838-AF3F5CAF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CD298D-34FA-0749-A477-39ED4BB1F3B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6B5A2F1-5F0D-804A-AC01-394BE84EE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Indexed Addressing Mode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218BD98-E32D-B344-91F7-3B26CBD80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expression for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memory address (or an array index)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general form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Imm</a:t>
            </a: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25000" dirty="0" err="1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Constant “displacement” </a:t>
            </a:r>
            <a:r>
              <a:rPr lang="en-US" altLang="zh-CN" dirty="0" err="1">
                <a:ea typeface="宋体" panose="02010600030101010101" pitchFamily="2" charset="-122"/>
              </a:rPr>
              <a:t>Imm</a:t>
            </a:r>
            <a:r>
              <a:rPr lang="en-US" altLang="zh-CN" dirty="0">
                <a:ea typeface="宋体" panose="02010600030101010101" pitchFamily="2" charset="-122"/>
              </a:rPr>
              <a:t>:  1, 2, 4 or 8 bytes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 register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25000" dirty="0" err="1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: Any of 64-bit integer registers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Index register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: Any of 64-bit integer registers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S: Scale: 1, 2, 4, or 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A67AA37A-2296-8E42-955A-D94BDD14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A94D60-4A86-4246-8BB1-516941E83B4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5695E1D-0FF4-7548-808A-CA8391144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Addressing Mode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A27A898-26B8-3C47-B735-96D6C7FD3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address represented by the above form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imm + R[r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] + R[r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* s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It gives the value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M[imm + R[r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] + R[r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* s]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9C9012D3-55AC-5F46-A8B9-48CD59A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6EC12-CF25-BE44-B2A2-6FE08E95B29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873474" name="Group 2">
            <a:extLst>
              <a:ext uri="{FF2B5EF4-FFF2-40B4-BE49-F238E27FC236}">
                <a16:creationId xmlns:a16="http://schemas.microsoft.com/office/drawing/2014/main" id="{2342E497-0EFC-1746-9F89-A0110A7D2343}"/>
              </a:ext>
            </a:extLst>
          </p:cNvPr>
          <p:cNvGraphicFramePr>
            <a:graphicFrameLocks noGrp="1"/>
          </p:cNvGraphicFramePr>
          <p:nvPr/>
        </p:nvGraphicFramePr>
        <p:xfrm>
          <a:off x="420688" y="1524000"/>
          <a:ext cx="8342312" cy="4953002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Operand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Absolute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Indirect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Base+displacement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Indexed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indexed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]*s]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]*s]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]*s]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14" name="Rectangle 59">
            <a:extLst>
              <a:ext uri="{FF2B5EF4-FFF2-40B4-BE49-F238E27FC236}">
                <a16:creationId xmlns:a16="http://schemas.microsoft.com/office/drawing/2014/main" id="{74A7838E-FEED-2941-9953-D6FC9783A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Addressing Mode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2578CDC4-70D8-DC4A-B943-DAA4411F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E997A3-F365-B641-935B-82C00E9FCD1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875522" name="Group 2">
            <a:extLst>
              <a:ext uri="{FF2B5EF4-FFF2-40B4-BE49-F238E27FC236}">
                <a16:creationId xmlns:a16="http://schemas.microsoft.com/office/drawing/2014/main" id="{D79152EC-421C-8549-910D-E5CCE494927F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28600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Value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5542" name="Group 22">
            <a:extLst>
              <a:ext uri="{FF2B5EF4-FFF2-40B4-BE49-F238E27FC236}">
                <a16:creationId xmlns:a16="http://schemas.microsoft.com/office/drawing/2014/main" id="{F6778D2D-DB78-DE48-89C4-98D5429C9E05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457200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rcx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5559" name="Rectangle 39">
            <a:extLst>
              <a:ext uri="{FF2B5EF4-FFF2-40B4-BE49-F238E27FC236}">
                <a16:creationId xmlns:a16="http://schemas.microsoft.com/office/drawing/2014/main" id="{7F6F2FFD-C5B6-3C48-B8D0-1807C72B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0419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0xAB</a:t>
            </a:r>
          </a:p>
        </p:txBody>
      </p:sp>
      <p:sp>
        <p:nvSpPr>
          <p:cNvPr id="72745" name="Rectangle 40">
            <a:extLst>
              <a:ext uri="{FF2B5EF4-FFF2-40B4-BE49-F238E27FC236}">
                <a16:creationId xmlns:a16="http://schemas.microsoft.com/office/drawing/2014/main" id="{E0BC41AF-112C-944D-9326-711A81AE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419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0x108</a:t>
            </a:r>
          </a:p>
        </p:txBody>
      </p:sp>
      <p:sp>
        <p:nvSpPr>
          <p:cNvPr id="875561" name="Rectangle 41">
            <a:extLst>
              <a:ext uri="{FF2B5EF4-FFF2-40B4-BE49-F238E27FC236}">
                <a16:creationId xmlns:a16="http://schemas.microsoft.com/office/drawing/2014/main" id="{D87F6A62-97BF-164D-86ED-16E6C01C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5594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(0x108)0xAB</a:t>
            </a:r>
          </a:p>
        </p:txBody>
      </p:sp>
      <p:sp>
        <p:nvSpPr>
          <p:cNvPr id="72747" name="Rectangle 42">
            <a:extLst>
              <a:ext uri="{FF2B5EF4-FFF2-40B4-BE49-F238E27FC236}">
                <a16:creationId xmlns:a16="http://schemas.microsoft.com/office/drawing/2014/main" id="{82DC5B6A-DF59-564C-B328-19C90FCE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5594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260(%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rcx</a:t>
            </a:r>
            <a:r>
              <a:rPr lang="en-US" altLang="zh-CN" sz="2000" b="0" dirty="0"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</a:p>
        </p:txBody>
      </p:sp>
      <p:sp>
        <p:nvSpPr>
          <p:cNvPr id="875563" name="Rectangle 43">
            <a:extLst>
              <a:ext uri="{FF2B5EF4-FFF2-40B4-BE49-F238E27FC236}">
                <a16:creationId xmlns:a16="http://schemas.microsoft.com/office/drawing/2014/main" id="{EBAF4DE8-B87E-DC41-BAFE-C93B7EB0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60769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(0x118)0x11</a:t>
            </a:r>
          </a:p>
        </p:txBody>
      </p:sp>
      <p:sp>
        <p:nvSpPr>
          <p:cNvPr id="72749" name="Rectangle 44">
            <a:extLst>
              <a:ext uri="{FF2B5EF4-FFF2-40B4-BE49-F238E27FC236}">
                <a16:creationId xmlns:a16="http://schemas.microsoft.com/office/drawing/2014/main" id="{6E1698F0-EC85-E245-85AF-82D3EEC1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769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(%rax,%rdx,8)</a:t>
            </a:r>
          </a:p>
        </p:txBody>
      </p:sp>
      <p:sp>
        <p:nvSpPr>
          <p:cNvPr id="875565" name="Rectangle 45">
            <a:extLst>
              <a:ext uri="{FF2B5EF4-FFF2-40B4-BE49-F238E27FC236}">
                <a16:creationId xmlns:a16="http://schemas.microsoft.com/office/drawing/2014/main" id="{5980A987-D42D-1F4F-B9B2-4B7685C0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52437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0x108</a:t>
            </a:r>
          </a:p>
        </p:txBody>
      </p:sp>
      <p:sp>
        <p:nvSpPr>
          <p:cNvPr id="72751" name="Rectangle 46">
            <a:extLst>
              <a:ext uri="{FF2B5EF4-FFF2-40B4-BE49-F238E27FC236}">
                <a16:creationId xmlns:a16="http://schemas.microsoft.com/office/drawing/2014/main" id="{8DBBB07F-E033-0C4F-A10C-A706B6D5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2437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$0x108</a:t>
            </a:r>
          </a:p>
        </p:txBody>
      </p:sp>
      <p:sp>
        <p:nvSpPr>
          <p:cNvPr id="875567" name="Rectangle 47">
            <a:extLst>
              <a:ext uri="{FF2B5EF4-FFF2-40B4-BE49-F238E27FC236}">
                <a16:creationId xmlns:a16="http://schemas.microsoft.com/office/drawing/2014/main" id="{70910CFE-1F41-2344-861B-8269605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0068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0xFF</a:t>
            </a:r>
          </a:p>
        </p:txBody>
      </p:sp>
      <p:sp>
        <p:nvSpPr>
          <p:cNvPr id="72753" name="Rectangle 48">
            <a:extLst>
              <a:ext uri="{FF2B5EF4-FFF2-40B4-BE49-F238E27FC236}">
                <a16:creationId xmlns:a16="http://schemas.microsoft.com/office/drawing/2014/main" id="{04EE58EB-04DE-6C43-886C-4B055AF9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</a:p>
        </p:txBody>
      </p:sp>
      <p:sp>
        <p:nvSpPr>
          <p:cNvPr id="875569" name="Rectangle 49">
            <a:extLst>
              <a:ext uri="{FF2B5EF4-FFF2-40B4-BE49-F238E27FC236}">
                <a16:creationId xmlns:a16="http://schemas.microsoft.com/office/drawing/2014/main" id="{367CA38F-4F3E-034C-8E48-B21B0892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4893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0x100</a:t>
            </a:r>
          </a:p>
        </p:txBody>
      </p:sp>
      <p:sp>
        <p:nvSpPr>
          <p:cNvPr id="72755" name="Rectangle 50">
            <a:extLst>
              <a:ext uri="{FF2B5EF4-FFF2-40B4-BE49-F238E27FC236}">
                <a16:creationId xmlns:a16="http://schemas.microsoft.com/office/drawing/2014/main" id="{8FEAF8C0-CEEC-C749-B6E7-7B4F5450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893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2756" name="Rectangle 51">
            <a:extLst>
              <a:ext uri="{FF2B5EF4-FFF2-40B4-BE49-F238E27FC236}">
                <a16:creationId xmlns:a16="http://schemas.microsoft.com/office/drawing/2014/main" id="{FD8A8327-87A8-EA49-B313-AB5116E8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29718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Value</a:t>
            </a:r>
          </a:p>
        </p:txBody>
      </p:sp>
      <p:sp>
        <p:nvSpPr>
          <p:cNvPr id="72757" name="Rectangle 52">
            <a:extLst>
              <a:ext uri="{FF2B5EF4-FFF2-40B4-BE49-F238E27FC236}">
                <a16:creationId xmlns:a16="http://schemas.microsoft.com/office/drawing/2014/main" id="{53414B56-C6D7-F148-B853-554FDF87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Operand</a:t>
            </a:r>
          </a:p>
        </p:txBody>
      </p:sp>
      <p:sp>
        <p:nvSpPr>
          <p:cNvPr id="72758" name="Line 53">
            <a:extLst>
              <a:ext uri="{FF2B5EF4-FFF2-40B4-BE49-F238E27FC236}">
                <a16:creationId xmlns:a16="http://schemas.microsoft.com/office/drawing/2014/main" id="{C6FE365D-56D0-5944-97D0-3139F65B4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723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59" name="Line 54">
            <a:extLst>
              <a:ext uri="{FF2B5EF4-FFF2-40B4-BE49-F238E27FC236}">
                <a16:creationId xmlns:a16="http://schemas.microsoft.com/office/drawing/2014/main" id="{12527520-A93C-7045-83D3-ED7F23407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48932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0" name="Line 55">
            <a:extLst>
              <a:ext uri="{FF2B5EF4-FFF2-40B4-BE49-F238E27FC236}">
                <a16:creationId xmlns:a16="http://schemas.microsoft.com/office/drawing/2014/main" id="{38C74239-B832-0E43-978A-B21684DC1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0685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1" name="Line 56">
            <a:extLst>
              <a:ext uri="{FF2B5EF4-FFF2-40B4-BE49-F238E27FC236}">
                <a16:creationId xmlns:a16="http://schemas.microsoft.com/office/drawing/2014/main" id="{896ADFAB-4FEE-3249-A27D-C0523F8FB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52437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2" name="Line 57">
            <a:extLst>
              <a:ext uri="{FF2B5EF4-FFF2-40B4-BE49-F238E27FC236}">
                <a16:creationId xmlns:a16="http://schemas.microsoft.com/office/drawing/2014/main" id="{F43C282E-49B7-6E48-A80E-14CE432A5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419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3" name="Line 58">
            <a:extLst>
              <a:ext uri="{FF2B5EF4-FFF2-40B4-BE49-F238E27FC236}">
                <a16:creationId xmlns:a16="http://schemas.microsoft.com/office/drawing/2014/main" id="{B09D391D-610D-FA45-9043-1BF4D9CA6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594475"/>
            <a:ext cx="723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4" name="Line 59">
            <a:extLst>
              <a:ext uri="{FF2B5EF4-FFF2-40B4-BE49-F238E27FC236}">
                <a16:creationId xmlns:a16="http://schemas.microsoft.com/office/drawing/2014/main" id="{4C3E07E9-7B81-3A46-8981-4E08EB0D6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5" name="Line 60">
            <a:extLst>
              <a:ext uri="{FF2B5EF4-FFF2-40B4-BE49-F238E27FC236}">
                <a16:creationId xmlns:a16="http://schemas.microsoft.com/office/drawing/2014/main" id="{C07CDCE7-93F1-414F-BA19-E82CA1FB8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971800"/>
            <a:ext cx="0" cy="362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6" name="Line 61">
            <a:extLst>
              <a:ext uri="{FF2B5EF4-FFF2-40B4-BE49-F238E27FC236}">
                <a16:creationId xmlns:a16="http://schemas.microsoft.com/office/drawing/2014/main" id="{A5CD7ACF-5512-334E-B2E1-3DBD81142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18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7" name="Line 62">
            <a:extLst>
              <a:ext uri="{FF2B5EF4-FFF2-40B4-BE49-F238E27FC236}">
                <a16:creationId xmlns:a16="http://schemas.microsoft.com/office/drawing/2014/main" id="{1DB18EF5-AD58-5F47-9580-83D5EE59F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07695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8" name="Line 63">
            <a:extLst>
              <a:ext uri="{FF2B5EF4-FFF2-40B4-BE49-F238E27FC236}">
                <a16:creationId xmlns:a16="http://schemas.microsoft.com/office/drawing/2014/main" id="{81CD1DE8-0F18-B64B-A29B-34F21966D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5942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9" grpId="0" autoUpdateAnimBg="0"/>
      <p:bldP spid="875561" grpId="0" autoUpdateAnimBg="0"/>
      <p:bldP spid="875563" grpId="0" autoUpdateAnimBg="0"/>
      <p:bldP spid="875565" grpId="0" autoUpdateAnimBg="0"/>
      <p:bldP spid="875567" grpId="0" autoUpdateAnimBg="0"/>
      <p:bldP spid="8755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ED2D5F-D6FB-F14C-938A-0E9859957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303489C-BD7B-5C4C-B187-16FC3BB51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8086(1978, 29</a:t>
            </a:r>
            <a:r>
              <a:rPr lang="en-US" altLang="zh-CN">
                <a:ea typeface="宋体" panose="02010600030101010101" pitchFamily="2" charset="-122"/>
              </a:rPr>
              <a:t>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heart of the IBM PC &amp; DOS (8088)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16-bit, 1M bytes addressable, 640K for users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x87 for floating pointing</a:t>
            </a:r>
          </a:p>
          <a:p>
            <a:r>
              <a:rPr lang="en-US" altLang="zh-CN">
                <a:ea typeface="宋体" panose="02010600030101010101" pitchFamily="2" charset="-122"/>
              </a:rPr>
              <a:t>80286(1982, 134K)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More (now obsolete) addressing modes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Basis of the IBM PC-AT &amp; Windows</a:t>
            </a:r>
          </a:p>
          <a:p>
            <a:r>
              <a:rPr lang="en-US" altLang="zh-CN">
                <a:ea typeface="宋体" panose="02010600030101010101" pitchFamily="2" charset="-122"/>
              </a:rPr>
              <a:t>i386(1985, 275K)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32 bits architecture, flat addressing model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Support a Unix operating system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678F586-DAB5-3D4F-BC49-35711D9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4C556-B789-3544-8B1B-1D0B32A3F69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0">
            <a:extLst>
              <a:ext uri="{FF2B5EF4-FFF2-40B4-BE49-F238E27FC236}">
                <a16:creationId xmlns:a16="http://schemas.microsoft.com/office/drawing/2014/main" id="{FC04C9C7-13AD-F94C-9D8B-02289862B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02D940-96A6-F64B-AB20-FAC7AF5D16B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68CCB80-3CB4-2A4A-8F90-A732F43060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Understanding Machine Execution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01447CC4-253A-FD4F-8AAC-1A006698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81C2C-D5F5-A240-8C3A-D69EF5E7C13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F1A1BC4-6D11-4548-9EDB-3537EE2AA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Assembly Programmer’s View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C7DD59C2-56C5-3844-9BB0-2C3D5C9B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27660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E83743EF-40CF-0543-A3B5-5ABEB9E6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371600"/>
            <a:ext cx="3124200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76806" name="Group 6">
            <a:extLst>
              <a:ext uri="{FF2B5EF4-FFF2-40B4-BE49-F238E27FC236}">
                <a16:creationId xmlns:a16="http://schemas.microsoft.com/office/drawing/2014/main" id="{D2841B68-E97D-3344-8AD3-4B16DEE2710F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1582738"/>
            <a:ext cx="2689225" cy="5032375"/>
            <a:chOff x="274" y="144"/>
            <a:chExt cx="1694" cy="4144"/>
          </a:xfrm>
        </p:grpSpPr>
        <p:sp>
          <p:nvSpPr>
            <p:cNvPr id="76821" name="Rectangle 7">
              <a:extLst>
                <a:ext uri="{FF2B5EF4-FFF2-40B4-BE49-F238E27FC236}">
                  <a16:creationId xmlns:a16="http://schemas.microsoft.com/office/drawing/2014/main" id="{127BBF7E-2C44-1E49-A694-D525A09E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2" name="Rectangle 8">
              <a:extLst>
                <a:ext uri="{FF2B5EF4-FFF2-40B4-BE49-F238E27FC236}">
                  <a16:creationId xmlns:a16="http://schemas.microsoft.com/office/drawing/2014/main" id="{CCB96A7E-786A-074E-94B2-6B7691CD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3" name="Rectangle 9">
              <a:extLst>
                <a:ext uri="{FF2B5EF4-FFF2-40B4-BE49-F238E27FC236}">
                  <a16:creationId xmlns:a16="http://schemas.microsoft.com/office/drawing/2014/main" id="{10AB5E04-A655-AC43-ACC0-7F77DC9E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4" name="Rectangle 10">
              <a:extLst>
                <a:ext uri="{FF2B5EF4-FFF2-40B4-BE49-F238E27FC236}">
                  <a16:creationId xmlns:a16="http://schemas.microsoft.com/office/drawing/2014/main" id="{29AB09DA-4DFB-5543-A637-49A10E5C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5" name="Text Box 18">
              <a:extLst>
                <a:ext uri="{FF2B5EF4-FFF2-40B4-BE49-F238E27FC236}">
                  <a16:creationId xmlns:a16="http://schemas.microsoft.com/office/drawing/2014/main" id="{1B88052F-2FF4-BB41-93C4-B22188E0B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984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6" name="Rectangle 19">
              <a:extLst>
                <a:ext uri="{FF2B5EF4-FFF2-40B4-BE49-F238E27FC236}">
                  <a16:creationId xmlns:a16="http://schemas.microsoft.com/office/drawing/2014/main" id="{B4763C25-6889-974C-A43D-03815A4B4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4"/>
              <a:ext cx="912" cy="4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27" name="Rectangle 20">
              <a:extLst>
                <a:ext uri="{FF2B5EF4-FFF2-40B4-BE49-F238E27FC236}">
                  <a16:creationId xmlns:a16="http://schemas.microsoft.com/office/drawing/2014/main" id="{D77A5BD9-D954-8544-8141-71D3D2F3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24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76828" name="Rectangle 21">
              <a:extLst>
                <a:ext uri="{FF2B5EF4-FFF2-40B4-BE49-F238E27FC236}">
                  <a16:creationId xmlns:a16="http://schemas.microsoft.com/office/drawing/2014/main" id="{A2D04B1D-4257-6B41-A4E7-AE1CA74D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DLLs</a:t>
              </a:r>
            </a:p>
          </p:txBody>
        </p:sp>
        <p:sp>
          <p:nvSpPr>
            <p:cNvPr id="76829" name="Rectangle 22">
              <a:extLst>
                <a:ext uri="{FF2B5EF4-FFF2-40B4-BE49-F238E27FC236}">
                  <a16:creationId xmlns:a16="http://schemas.microsoft.com/office/drawing/2014/main" id="{0762DBA2-4891-3640-988D-BD3D9796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92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Text</a:t>
              </a:r>
            </a:p>
          </p:txBody>
        </p:sp>
        <p:sp>
          <p:nvSpPr>
            <p:cNvPr id="76830" name="Rectangle 23">
              <a:extLst>
                <a:ext uri="{FF2B5EF4-FFF2-40B4-BE49-F238E27FC236}">
                  <a16:creationId xmlns:a16="http://schemas.microsoft.com/office/drawing/2014/main" id="{6FD9C372-0C0F-FE4B-8F52-03DE433C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Data</a:t>
              </a:r>
            </a:p>
          </p:txBody>
        </p:sp>
        <p:sp>
          <p:nvSpPr>
            <p:cNvPr id="76831" name="Rectangle 24">
              <a:extLst>
                <a:ext uri="{FF2B5EF4-FFF2-40B4-BE49-F238E27FC236}">
                  <a16:creationId xmlns:a16="http://schemas.microsoft.com/office/drawing/2014/main" id="{CE38B25D-D9AE-C542-BFE8-7ACF74DA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68"/>
              <a:ext cx="912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bg1"/>
                  </a:solidFill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76832" name="Rectangle 25">
              <a:extLst>
                <a:ext uri="{FF2B5EF4-FFF2-40B4-BE49-F238E27FC236}">
                  <a16:creationId xmlns:a16="http://schemas.microsoft.com/office/drawing/2014/main" id="{7328EAD9-BFA7-7F4A-A247-8ECE79DB6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912" cy="96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bg1"/>
                  </a:solidFill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76833" name="Text Box 26">
              <a:extLst>
                <a:ext uri="{FF2B5EF4-FFF2-40B4-BE49-F238E27FC236}">
                  <a16:creationId xmlns:a16="http://schemas.microsoft.com/office/drawing/2014/main" id="{A6BC93D8-52A6-214A-800B-E176315ED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3808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23566" name="Rectangle 33">
            <a:extLst>
              <a:ext uri="{FF2B5EF4-FFF2-40B4-BE49-F238E27FC236}">
                <a16:creationId xmlns:a16="http://schemas.microsoft.com/office/drawing/2014/main" id="{EB1CDC76-70F5-6E42-9C01-F5495857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514600" cy="16764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itchFamily="18" charset="0"/>
              </a:rPr>
              <a:t>Integer Registers</a:t>
            </a:r>
          </a:p>
        </p:txBody>
      </p:sp>
      <p:sp>
        <p:nvSpPr>
          <p:cNvPr id="23567" name="Rectangle 34">
            <a:extLst>
              <a:ext uri="{FF2B5EF4-FFF2-40B4-BE49-F238E27FC236}">
                <a16:creationId xmlns:a16="http://schemas.microsoft.com/office/drawing/2014/main" id="{6D7F2161-7828-9942-A411-20030942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2514600" cy="1600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itchFamily="18" charset="0"/>
              </a:rPr>
              <a:t>Float Registers</a:t>
            </a:r>
          </a:p>
        </p:txBody>
      </p:sp>
      <p:sp>
        <p:nvSpPr>
          <p:cNvPr id="76809" name="Rectangle 43">
            <a:extLst>
              <a:ext uri="{FF2B5EF4-FFF2-40B4-BE49-F238E27FC236}">
                <a16:creationId xmlns:a16="http://schemas.microsoft.com/office/drawing/2014/main" id="{8315C3A1-3C3C-E448-928B-54B01EFC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0"/>
            <a:ext cx="2514600" cy="381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%rip</a:t>
            </a:r>
          </a:p>
        </p:txBody>
      </p:sp>
      <p:sp>
        <p:nvSpPr>
          <p:cNvPr id="76810" name="Rectangle 44">
            <a:extLst>
              <a:ext uri="{FF2B5EF4-FFF2-40B4-BE49-F238E27FC236}">
                <a16:creationId xmlns:a16="http://schemas.microsoft.com/office/drawing/2014/main" id="{846DB6B6-9112-8047-98AE-77515A28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67400"/>
            <a:ext cx="2514600" cy="381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eflag</a:t>
            </a:r>
            <a:endParaRPr lang="en-US" altLang="zh-CN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811" name="Line 45">
            <a:extLst>
              <a:ext uri="{FF2B5EF4-FFF2-40B4-BE49-F238E27FC236}">
                <a16:creationId xmlns:a16="http://schemas.microsoft.com/office/drawing/2014/main" id="{756CE8E3-8DFC-484E-91AB-CEA1E3108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12" name="Line 46">
            <a:extLst>
              <a:ext uri="{FF2B5EF4-FFF2-40B4-BE49-F238E27FC236}">
                <a16:creationId xmlns:a16="http://schemas.microsoft.com/office/drawing/2014/main" id="{F5446B49-6B03-F248-97D8-52D4A1969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13" name="Line 47">
            <a:extLst>
              <a:ext uri="{FF2B5EF4-FFF2-40B4-BE49-F238E27FC236}">
                <a16:creationId xmlns:a16="http://schemas.microsoft.com/office/drawing/2014/main" id="{2A1405FB-AECF-0047-8CC6-80DFB5C6E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5524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14" name="Text Box 48">
            <a:extLst>
              <a:ext uri="{FF2B5EF4-FFF2-40B4-BE49-F238E27FC236}">
                <a16:creationId xmlns:a16="http://schemas.microsoft.com/office/drawing/2014/main" id="{9F54F8E7-62EC-354C-90DA-AAD16E1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7640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Addresses</a:t>
            </a:r>
          </a:p>
        </p:txBody>
      </p:sp>
      <p:sp>
        <p:nvSpPr>
          <p:cNvPr id="76815" name="Text Box 49">
            <a:extLst>
              <a:ext uri="{FF2B5EF4-FFF2-40B4-BE49-F238E27FC236}">
                <a16:creationId xmlns:a16="http://schemas.microsoft.com/office/drawing/2014/main" id="{2C6498DD-040B-F94B-A2DF-5A6FB28F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76816" name="Text Box 50">
            <a:extLst>
              <a:ext uri="{FF2B5EF4-FFF2-40B4-BE49-F238E27FC236}">
                <a16:creationId xmlns:a16="http://schemas.microsoft.com/office/drawing/2014/main" id="{6E68345B-1EE6-754F-8574-5EABF5A9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5129213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76817" name="TextBox 42">
            <a:extLst>
              <a:ext uri="{FF2B5EF4-FFF2-40B4-BE49-F238E27FC236}">
                <a16:creationId xmlns:a16="http://schemas.microsoft.com/office/drawing/2014/main" id="{7F5504F3-BB55-424F-A919-CEB3A73C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498" y="4343400"/>
            <a:ext cx="906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CPU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76818" name="直接箭头连接符 45">
            <a:extLst>
              <a:ext uri="{FF2B5EF4-FFF2-40B4-BE49-F238E27FC236}">
                <a16:creationId xmlns:a16="http://schemas.microsoft.com/office/drawing/2014/main" id="{45AC3C13-6C3C-2B45-9BF8-D50188FA78AD}"/>
              </a:ext>
            </a:extLst>
          </p:cNvPr>
          <p:cNvCxnSpPr>
            <a:cxnSpLocks noChangeShapeType="1"/>
            <a:stCxn id="76817" idx="1"/>
          </p:cNvCxnSpPr>
          <p:nvPr/>
        </p:nvCxnSpPr>
        <p:spPr bwMode="auto">
          <a:xfrm flipH="1" flipV="1">
            <a:off x="3695700" y="4267200"/>
            <a:ext cx="282798" cy="33781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TextBox 46">
            <a:extLst>
              <a:ext uri="{FF2B5EF4-FFF2-40B4-BE49-F238E27FC236}">
                <a16:creationId xmlns:a16="http://schemas.microsoft.com/office/drawing/2014/main" id="{0F1F1ACC-FBE2-A14F-A42E-98847475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"/>
            <a:ext cx="154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Memory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76820" name="直接箭头连接符 48">
            <a:extLst>
              <a:ext uri="{FF2B5EF4-FFF2-40B4-BE49-F238E27FC236}">
                <a16:creationId xmlns:a16="http://schemas.microsoft.com/office/drawing/2014/main" id="{6E75B762-A905-8648-AB8E-2C94B25BCFA8}"/>
              </a:ext>
            </a:extLst>
          </p:cNvPr>
          <p:cNvCxnSpPr>
            <a:cxnSpLocks noChangeShapeType="1"/>
            <a:stCxn id="76819" idx="2"/>
            <a:endCxn id="76805" idx="0"/>
          </p:cNvCxnSpPr>
          <p:nvPr/>
        </p:nvCxnSpPr>
        <p:spPr bwMode="auto">
          <a:xfrm>
            <a:off x="7019925" y="752475"/>
            <a:ext cx="28575" cy="619125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FCD37A8-B97D-0B48-B096-999835F0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BDAB8-B503-0E47-81C4-0761C71EC4B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88938D8-B008-F745-940D-D0A38AB78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Programmer-Visible States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6D9FD73-E37B-7149-8519-B1B3BE53E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 Counter(%rip)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Address of the next instruction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File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Heavily used program data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Integer and floating-point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C7919F4D-BCCD-AE4E-A2C3-25F15DA8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4F438-16C9-DA41-BFE4-56EE25045F8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596E9FA-1A3A-1D43-A0DA-28130708E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Programmer-Visible States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3FC7080-6896-444A-990D-0A1631B1E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Conditional code register (%eflags)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Hold status information about the most recently executed instruction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Implement conditional changes in the control flow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Memory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2E6B2DB3-4E89-C44F-96B9-D6F5CC15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445B9-EE25-D141-ADAC-7BDA2E064B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47AAA18-C696-364D-B582-91F9380A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Assembly Instructions and their Execution Mode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41FDA34-7284-A842-9829-298E98B1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Performs only a very elementary operation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operates data stored in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Transfers data between memory and a register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Program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 sequence of instructions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Sequential execution mode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Normally one by one in sequential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Conditionally branch to a new instruction address</a:t>
            </a:r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4E3A93C5-0381-4240-85C9-8123B3D37530}"/>
              </a:ext>
            </a:extLst>
          </p:cNvPr>
          <p:cNvGraphicFramePr>
            <a:graphicFrameLocks/>
          </p:cNvGraphicFramePr>
          <p:nvPr/>
        </p:nvGraphicFramePr>
        <p:xfrm>
          <a:off x="3657600" y="1728788"/>
          <a:ext cx="5181600" cy="444341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3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multstore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pushq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call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popq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Courier New" panose="02070309020205020404" pitchFamily="49" charset="0"/>
                        </a:rPr>
                        <a:t>	ret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92CBB492-59BE-5B4A-9783-C87BC8E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A16E2-98FB-9341-BEA2-F9990194CF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4F6C3C6-A07E-B345-92D7-B78BC3F68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60218466-7FCC-F04D-82B7-81132116EC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89 d3 e8 00 00 00 00 48 89 03 5b 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-c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Relocatable object file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04" name="椭圆 4">
            <a:extLst>
              <a:ext uri="{FF2B5EF4-FFF2-40B4-BE49-F238E27FC236}">
                <a16:creationId xmlns:a16="http://schemas.microsoft.com/office/drawing/2014/main" id="{F747A9FF-1EC5-744E-9310-BD97755D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57400"/>
            <a:ext cx="439738" cy="3810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4FE669DE-F069-7948-AF2D-77C4373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A3EBC-F85F-C049-BD56-A1083953DAA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625E312-2935-5243-8870-44DFF5C7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4782E5AE-5834-7949-A636-E1128D5DB2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846638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6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(long, long, long*)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mult2(long a, long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long s = a * b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return 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1BC0A2B4-E59B-FA44-AB30-BF938C3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B98B1-2B5D-274B-8691-8E5A74E2B10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0F5A6F8-CEA5-1E47-B7D5-DB14BF5B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CD59CE9A-A796-6148-94E1-2338F71F64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511675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Disassembly of function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multitore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in binary file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mstore.o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0000000000400540&lt;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&gt;: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400540: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                             push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400541: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89 d3	     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400544:   e8 42 00 00 00 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callq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40058b&lt;mult2&gt;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400549:   48 89 03	 	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40054c:   5b	 	 	 pop 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40054d:   c3	 	 	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retq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–o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prog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main.c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objdump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prog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251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FBA243C1-77B5-524D-A67A-1755F99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37FD9-CDCB-AB42-8E02-F4C1A7AFE0B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A38D713-5D38-DF43-96C3-46CC3C38E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Machine Execution 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0B1A221-C841-0049-BA1A-17E8BF666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Where the sequence of instructions are stored?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virtual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 area</a:t>
            </a:r>
          </a:p>
          <a:p>
            <a:r>
              <a:rPr lang="en-US" altLang="zh-CN">
                <a:ea typeface="宋体" panose="02010600030101010101" pitchFamily="2" charset="-122"/>
              </a:rPr>
              <a:t>How the instructions are executed?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%rip stores an address of memory,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the address, machine can read a whole instruction once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execute it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increase %rip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%rip is also called program counter (PC)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20B6FBAF-ECD6-F445-9FB2-67E4B15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746C1-3875-9542-9FB0-0EFFF53E32F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EB96A98-CD6C-1E4D-BED8-665F29BEC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Layout</a:t>
            </a:r>
          </a:p>
        </p:txBody>
      </p:sp>
      <p:sp>
        <p:nvSpPr>
          <p:cNvPr id="93188" name="Rectangle 43">
            <a:extLst>
              <a:ext uri="{FF2B5EF4-FFF2-40B4-BE49-F238E27FC236}">
                <a16:creationId xmlns:a16="http://schemas.microsoft.com/office/drawing/2014/main" id="{82950D99-AEDE-6342-8455-CE3C62600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6652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kernel virtual memory</a:t>
            </a:r>
          </a:p>
        </p:txBody>
      </p:sp>
      <p:sp>
        <p:nvSpPr>
          <p:cNvPr id="93189" name="Rectangle 44">
            <a:extLst>
              <a:ext uri="{FF2B5EF4-FFF2-40B4-BE49-F238E27FC236}">
                <a16:creationId xmlns:a16="http://schemas.microsoft.com/office/drawing/2014/main" id="{3716F60E-6EEA-4344-8ACC-4550F7CCE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2362200"/>
            <a:ext cx="2665412" cy="198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93190" name="Rectangle 48">
            <a:extLst>
              <a:ext uri="{FF2B5EF4-FFF2-40B4-BE49-F238E27FC236}">
                <a16:creationId xmlns:a16="http://schemas.microsoft.com/office/drawing/2014/main" id="{15B5EDE4-1F71-9B4D-8345-0F6563E8F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181600"/>
            <a:ext cx="2665412" cy="736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Read only code</a:t>
            </a:r>
          </a:p>
        </p:txBody>
      </p:sp>
      <p:sp>
        <p:nvSpPr>
          <p:cNvPr id="93191" name="Rectangle 49">
            <a:extLst>
              <a:ext uri="{FF2B5EF4-FFF2-40B4-BE49-F238E27FC236}">
                <a16:creationId xmlns:a16="http://schemas.microsoft.com/office/drawing/2014/main" id="{90F92983-5A3F-A34A-8AE8-8138BB07F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648200"/>
            <a:ext cx="2665412" cy="55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Read only data</a:t>
            </a:r>
          </a:p>
        </p:txBody>
      </p:sp>
      <p:sp>
        <p:nvSpPr>
          <p:cNvPr id="93192" name="Rectangle 50">
            <a:extLst>
              <a:ext uri="{FF2B5EF4-FFF2-40B4-BE49-F238E27FC236}">
                <a16:creationId xmlns:a16="http://schemas.microsoft.com/office/drawing/2014/main" id="{A2C480E9-66E1-404E-87DF-47C75FFBD2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038600"/>
            <a:ext cx="2665412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Read/write data</a:t>
            </a:r>
          </a:p>
        </p:txBody>
      </p:sp>
      <p:sp>
        <p:nvSpPr>
          <p:cNvPr id="93193" name="Rectangle 55">
            <a:extLst>
              <a:ext uri="{FF2B5EF4-FFF2-40B4-BE49-F238E27FC236}">
                <a16:creationId xmlns:a16="http://schemas.microsoft.com/office/drawing/2014/main" id="{663E92E3-D7AB-4544-8A9C-09067DA49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9039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forbidden</a:t>
            </a:r>
          </a:p>
        </p:txBody>
      </p:sp>
      <p:sp>
        <p:nvSpPr>
          <p:cNvPr id="93194" name="Text Box 58">
            <a:extLst>
              <a:ext uri="{FF2B5EF4-FFF2-40B4-BE49-F238E27FC236}">
                <a16:creationId xmlns:a16="http://schemas.microsoft.com/office/drawing/2014/main" id="{0C918131-6257-F643-84FF-0A68C3ABE5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11312" y="1524000"/>
            <a:ext cx="23920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memory invisible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user code</a:t>
            </a:r>
          </a:p>
        </p:txBody>
      </p:sp>
      <p:sp>
        <p:nvSpPr>
          <p:cNvPr id="93195" name="Line 59">
            <a:extLst>
              <a:ext uri="{FF2B5EF4-FFF2-40B4-BE49-F238E27FC236}">
                <a16:creationId xmlns:a16="http://schemas.microsoft.com/office/drawing/2014/main" id="{4D74A9D4-189B-BA4A-B4DF-8077C0404A5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9688" y="16256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196" name="Text Box 62">
            <a:extLst>
              <a:ext uri="{FF2B5EF4-FFF2-40B4-BE49-F238E27FC236}">
                <a16:creationId xmlns:a16="http://schemas.microsoft.com/office/drawing/2014/main" id="{387FBFB8-C040-2449-82E9-C2D291B3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8" y="3159125"/>
            <a:ext cx="1372169" cy="14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Linux/x86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process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memory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image</a:t>
            </a:r>
          </a:p>
        </p:txBody>
      </p:sp>
      <p:sp>
        <p:nvSpPr>
          <p:cNvPr id="93197" name="TextBox 26">
            <a:extLst>
              <a:ext uri="{FF2B5EF4-FFF2-40B4-BE49-F238E27FC236}">
                <a16:creationId xmlns:a16="http://schemas.microsoft.com/office/drawing/2014/main" id="{5E9C7AD5-A9E1-884A-9977-D1C2306F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53" y="5649913"/>
            <a:ext cx="1293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0x400000</a:t>
            </a:r>
            <a:endParaRPr lang="zh-CN" altLang="en-US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3198" name="TextBox 27">
            <a:extLst>
              <a:ext uri="{FF2B5EF4-FFF2-40B4-BE49-F238E27FC236}">
                <a16:creationId xmlns:a16="http://schemas.microsoft.com/office/drawing/2014/main" id="{14FE8294-DD2C-224C-86CC-142BC002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3340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%rip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93199" name="直接箭头连接符 31">
            <a:extLst>
              <a:ext uri="{FF2B5EF4-FFF2-40B4-BE49-F238E27FC236}">
                <a16:creationId xmlns:a16="http://schemas.microsoft.com/office/drawing/2014/main" id="{5481F2AC-B1BF-2644-B05F-60724B77BB6A}"/>
              </a:ext>
            </a:extLst>
          </p:cNvPr>
          <p:cNvCxnSpPr>
            <a:cxnSpLocks noChangeShapeType="1"/>
            <a:stCxn id="93198" idx="1"/>
            <a:endCxn id="93190" idx="3"/>
          </p:cNvCxnSpPr>
          <p:nvPr/>
        </p:nvCxnSpPr>
        <p:spPr bwMode="auto">
          <a:xfrm flipH="1">
            <a:off x="6286500" y="5534025"/>
            <a:ext cx="733425" cy="15875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A20F5CF-5040-984C-9AF7-93D072D49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DCF1DD-BEA0-744C-AE44-627032BBD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I486(1989, 1.9M)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Integrated the floating-point unit onto the processor chip</a:t>
            </a:r>
          </a:p>
          <a:p>
            <a:r>
              <a:rPr lang="en-US" altLang="zh-CN">
                <a:ea typeface="宋体" panose="02010600030101010101" pitchFamily="2" charset="-122"/>
              </a:rPr>
              <a:t>Pentium(1993, 3.1M)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Improved performance, added minor extensions</a:t>
            </a:r>
          </a:p>
          <a:p>
            <a:r>
              <a:rPr lang="en-US" altLang="zh-CN">
                <a:ea typeface="宋体" panose="02010600030101010101" pitchFamily="2" charset="-122"/>
              </a:rPr>
              <a:t>PentiumPro(1995, 5.5M)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P6 microarchitecture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Conditional mov</a:t>
            </a:r>
          </a:p>
          <a:p>
            <a:r>
              <a:rPr lang="en-US" altLang="zh-CN">
                <a:ea typeface="宋体" panose="02010600030101010101" pitchFamily="2" charset="-122"/>
              </a:rPr>
              <a:t>Pentium II(1997, 7M)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Continuation of the P6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256D7C9-B040-9340-8ADB-184C83E7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7C88D-9EAD-A243-B2D6-64A57C6FA7C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D656629A-785D-FB46-9A3E-A9275E15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5513388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51D88-4441-0143-A173-3C0DD72252B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4C57ABA-A637-5B4C-B786-5E5242A48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Sequential execution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FE4826B-06CA-F646-8EAD-2C7173645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10200" cy="4419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kern="1200" dirty="0">
                <a:ea typeface="宋体" pitchFamily="2" charset="-122"/>
                <a:cs typeface="Times New Roman" panose="02020603050405020304" pitchFamily="18" charset="0"/>
              </a:rPr>
              <a:t>0000000000400540&lt;</a:t>
            </a:r>
            <a:r>
              <a:rPr lang="en-US" altLang="zh-CN" sz="2000" kern="1200" dirty="0" err="1">
                <a:ea typeface="宋体" pitchFamily="2" charset="-122"/>
                <a:cs typeface="Times New Roman" panose="02020603050405020304" pitchFamily="18" charset="0"/>
              </a:rPr>
              <a:t>multstore</a:t>
            </a:r>
            <a:r>
              <a:rPr lang="en-US" altLang="zh-CN" sz="2000" kern="1200" dirty="0">
                <a:ea typeface="宋体" pitchFamily="2" charset="-122"/>
                <a:cs typeface="Times New Roman" panose="02020603050405020304" pitchFamily="18" charset="0"/>
              </a:rPr>
              <a:t>&gt;: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400540:   </a:t>
            </a:r>
            <a:r>
              <a:rPr lang="zh-CN" altLang="en-US" sz="2000" dirty="0">
                <a:ea typeface="宋体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3                       push 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rbx</a:t>
            </a:r>
            <a:endParaRPr lang="en-US" altLang="zh-CN" sz="2000" dirty="0"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400541:</a:t>
            </a:r>
            <a:r>
              <a:rPr lang="zh-CN" altLang="en-US" sz="2000" dirty="0"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2000" dirty="0"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89 d3	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400544:   e8 42 00 00 00	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callq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   40058b&lt;mult2&gt;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400549:   48 89 03	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   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, (%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40054c:   5b	 	pop   %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rbx</a:t>
            </a:r>
            <a:endParaRPr lang="en-US" altLang="zh-CN" sz="2000" dirty="0"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40054d:   c3	 	</a:t>
            </a:r>
            <a:r>
              <a:rPr lang="en-US" altLang="zh-CN" sz="2000" dirty="0" err="1">
                <a:ea typeface="宋体" pitchFamily="2" charset="-122"/>
                <a:cs typeface="Times New Roman" panose="02020603050405020304" pitchFamily="18" charset="0"/>
              </a:rPr>
              <a:t>retq</a:t>
            </a:r>
            <a:endParaRPr lang="en-US" altLang="zh-CN" sz="2000" dirty="0"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37" name="矩形 5">
            <a:extLst>
              <a:ext uri="{FF2B5EF4-FFF2-40B4-BE49-F238E27FC236}">
                <a16:creationId xmlns:a16="http://schemas.microsoft.com/office/drawing/2014/main" id="{9B480E37-9923-9B4F-AB1A-3C848744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2258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5238" name="Rectangle 43">
            <a:extLst>
              <a:ext uri="{FF2B5EF4-FFF2-40B4-BE49-F238E27FC236}">
                <a16:creationId xmlns:a16="http://schemas.microsoft.com/office/drawing/2014/main" id="{B9CF0E5F-8CE8-4941-AC51-5482A12B5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15890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kernel virtual memory</a:t>
            </a:r>
          </a:p>
        </p:txBody>
      </p:sp>
      <p:sp>
        <p:nvSpPr>
          <p:cNvPr id="95239" name="Rectangle 44">
            <a:extLst>
              <a:ext uri="{FF2B5EF4-FFF2-40B4-BE49-F238E27FC236}">
                <a16:creationId xmlns:a16="http://schemas.microsoft.com/office/drawing/2014/main" id="{38467E95-5AE8-3F4C-82DC-757FA3617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2286000"/>
            <a:ext cx="2665412" cy="198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95240" name="Rectangle 48">
            <a:extLst>
              <a:ext uri="{FF2B5EF4-FFF2-40B4-BE49-F238E27FC236}">
                <a16:creationId xmlns:a16="http://schemas.microsoft.com/office/drawing/2014/main" id="{6AD76D48-D772-CA41-BE73-E07C30135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5105400"/>
            <a:ext cx="2665412" cy="736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Read only code</a:t>
            </a:r>
          </a:p>
        </p:txBody>
      </p:sp>
      <p:sp>
        <p:nvSpPr>
          <p:cNvPr id="95241" name="Rectangle 49">
            <a:extLst>
              <a:ext uri="{FF2B5EF4-FFF2-40B4-BE49-F238E27FC236}">
                <a16:creationId xmlns:a16="http://schemas.microsoft.com/office/drawing/2014/main" id="{FEC385D3-1F60-604C-A6AA-4BFBFCC9E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4572000"/>
            <a:ext cx="2665412" cy="55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Read only data</a:t>
            </a:r>
          </a:p>
        </p:txBody>
      </p:sp>
      <p:sp>
        <p:nvSpPr>
          <p:cNvPr id="95242" name="Rectangle 50">
            <a:extLst>
              <a:ext uri="{FF2B5EF4-FFF2-40B4-BE49-F238E27FC236}">
                <a16:creationId xmlns:a16="http://schemas.microsoft.com/office/drawing/2014/main" id="{6A45A905-55D8-6C41-A162-6EC0C239EE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3962400"/>
            <a:ext cx="2665412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Read/write data</a:t>
            </a:r>
          </a:p>
        </p:txBody>
      </p:sp>
      <p:sp>
        <p:nvSpPr>
          <p:cNvPr id="95243" name="Rectangle 55">
            <a:extLst>
              <a:ext uri="{FF2B5EF4-FFF2-40B4-BE49-F238E27FC236}">
                <a16:creationId xmlns:a16="http://schemas.microsoft.com/office/drawing/2014/main" id="{0CE83E7D-78C8-F345-895D-7EC4D3F96E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888" y="58277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forbidden</a:t>
            </a:r>
          </a:p>
        </p:txBody>
      </p:sp>
      <p:sp>
        <p:nvSpPr>
          <p:cNvPr id="95244" name="TextBox 26">
            <a:extLst>
              <a:ext uri="{FF2B5EF4-FFF2-40B4-BE49-F238E27FC236}">
                <a16:creationId xmlns:a16="http://schemas.microsoft.com/office/drawing/2014/main" id="{C4E55921-0EEE-B841-9D1B-4F1CB1EE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978" y="5549900"/>
            <a:ext cx="1293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0x400540</a:t>
            </a:r>
            <a:endParaRPr lang="zh-CN" altLang="en-US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5245" name="TextBox 27">
            <a:extLst>
              <a:ext uri="{FF2B5EF4-FFF2-40B4-BE49-F238E27FC236}">
                <a16:creationId xmlns:a16="http://schemas.microsoft.com/office/drawing/2014/main" id="{89B6C548-2172-ED48-BA43-B086EDE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3" y="546735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%rip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95246" name="直接箭头连接符 31">
            <a:extLst>
              <a:ext uri="{FF2B5EF4-FFF2-40B4-BE49-F238E27FC236}">
                <a16:creationId xmlns:a16="http://schemas.microsoft.com/office/drawing/2014/main" id="{2112F2DC-CDA7-A947-B076-6F1E56B8D30A}"/>
              </a:ext>
            </a:extLst>
          </p:cNvPr>
          <p:cNvCxnSpPr>
            <a:cxnSpLocks noChangeShapeType="1"/>
            <a:endCxn id="95240" idx="3"/>
          </p:cNvCxnSpPr>
          <p:nvPr/>
        </p:nvCxnSpPr>
        <p:spPr bwMode="auto">
          <a:xfrm flipH="1" flipV="1">
            <a:off x="8369300" y="5473700"/>
            <a:ext cx="317500" cy="7620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49532930-7499-6343-92B1-54F4E296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6300" y="60198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4C50F-72D6-8A40-9739-0926EE3B001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4F56747-E246-F748-9E72-D0A4AE7D0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Sequential execution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7ED0651-359D-114B-B8AC-7F8A164F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838200"/>
            <a:ext cx="51689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400540:   </a:t>
            </a:r>
            <a:r>
              <a:rPr lang="zh-CN" altLang="en-US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3                       push 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rbx</a:t>
            </a:r>
            <a:endParaRPr lang="en-US" altLang="zh-CN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400541:</a:t>
            </a:r>
            <a:r>
              <a:rPr lang="zh-CN" altLang="en-US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48</a:t>
            </a:r>
            <a:r>
              <a:rPr lang="zh-CN" altLang="en-US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89 d3	           mov  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rbx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400544:   e8 42 00 00 00   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callq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40058b&lt;mult2&gt;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400549:   48 89 03	           mov    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(%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rbx</a:t>
            </a: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40054c:   5b	           pop   %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rbx</a:t>
            </a:r>
            <a:endParaRPr lang="en-US" altLang="zh-CN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40054d:   c3	           </a:t>
            </a:r>
            <a:r>
              <a:rPr lang="en-US" altLang="zh-CN" sz="18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retq</a:t>
            </a:r>
            <a:endParaRPr lang="en-US" altLang="zh-CN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6198A3-C7D1-6C4B-B3B8-003FDEA64046}"/>
              </a:ext>
            </a:extLst>
          </p:cNvPr>
          <p:cNvGraphicFramePr>
            <a:graphicFrameLocks noGrp="1"/>
          </p:cNvGraphicFramePr>
          <p:nvPr/>
        </p:nvGraphicFramePr>
        <p:xfrm>
          <a:off x="4926013" y="609600"/>
          <a:ext cx="4065587" cy="6248400"/>
        </p:xfrm>
        <a:graphic>
          <a:graphicData uri="http://schemas.openxmlformats.org/drawingml/2006/table">
            <a:tbl>
              <a:tblPr/>
              <a:tblGrid>
                <a:gridCol w="124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5b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pop   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rbx</a:t>
                      </a:r>
                      <a:endParaRPr lang="en-US" altLang="zh-CN" sz="2000" b="0" i="0" dirty="0"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    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callq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   40058b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400540             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dirty="0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push %</a:t>
                      </a:r>
                      <a:r>
                        <a:rPr lang="en-US" altLang="zh-CN" sz="2000" b="0" i="0" dirty="0" err="1"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7349" name="矩形 11">
            <a:extLst>
              <a:ext uri="{FF2B5EF4-FFF2-40B4-BE49-F238E27FC236}">
                <a16:creationId xmlns:a16="http://schemas.microsoft.com/office/drawing/2014/main" id="{4C4FA961-57DB-B64F-9C2F-EE3565B1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7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CB357CCA-B27D-AC42-AC3B-00F17150EB15}"/>
              </a:ext>
            </a:extLst>
          </p:cNvPr>
          <p:cNvGrpSpPr>
            <a:grpSpLocks/>
          </p:cNvGrpSpPr>
          <p:nvPr/>
        </p:nvGrpSpPr>
        <p:grpSpPr bwMode="auto">
          <a:xfrm>
            <a:off x="1568717" y="6116634"/>
            <a:ext cx="3733533" cy="400110"/>
            <a:chOff x="1269351" y="6172200"/>
            <a:chExt cx="3733072" cy="399853"/>
          </a:xfrm>
        </p:grpSpPr>
        <p:grpSp>
          <p:nvGrpSpPr>
            <p:cNvPr id="97381" name="组合 14">
              <a:extLst>
                <a:ext uri="{FF2B5EF4-FFF2-40B4-BE49-F238E27FC236}">
                  <a16:creationId xmlns:a16="http://schemas.microsoft.com/office/drawing/2014/main" id="{10C868CF-3BD4-A142-9D9C-8C995EEAA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351" y="6172200"/>
              <a:ext cx="2376299" cy="399853"/>
              <a:chOff x="2233876" y="6172200"/>
              <a:chExt cx="2376299" cy="399853"/>
            </a:xfrm>
          </p:grpSpPr>
          <p:sp>
            <p:nvSpPr>
              <p:cNvPr id="97383" name="TextBox 12">
                <a:extLst>
                  <a:ext uri="{FF2B5EF4-FFF2-40B4-BE49-F238E27FC236}">
                    <a16:creationId xmlns:a16="http://schemas.microsoft.com/office/drawing/2014/main" id="{CE8360D0-CD2E-AB47-B323-F2B828A95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942" y="6172200"/>
                <a:ext cx="1550233" cy="399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40 05 40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84" name="TextBox 13">
                <a:extLst>
                  <a:ext uri="{FF2B5EF4-FFF2-40B4-BE49-F238E27FC236}">
                    <a16:creationId xmlns:a16="http://schemas.microsoft.com/office/drawing/2014/main" id="{D7799A42-D401-BF4D-91BF-16FC146C0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876" y="6172200"/>
                <a:ext cx="513219" cy="399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82" name="直接箭头连接符 16">
              <a:extLst>
                <a:ext uri="{FF2B5EF4-FFF2-40B4-BE49-F238E27FC236}">
                  <a16:creationId xmlns:a16="http://schemas.microsoft.com/office/drawing/2014/main" id="{09461090-BDDB-2045-8465-6A41E8B215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63823" cy="2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351" name="矩形 19">
            <a:extLst>
              <a:ext uri="{FF2B5EF4-FFF2-40B4-BE49-F238E27FC236}">
                <a16:creationId xmlns:a16="http://schemas.microsoft.com/office/drawing/2014/main" id="{6644569F-E567-E643-BEF6-A36674B2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91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" name="组合 20">
            <a:extLst>
              <a:ext uri="{FF2B5EF4-FFF2-40B4-BE49-F238E27FC236}">
                <a16:creationId xmlns:a16="http://schemas.microsoft.com/office/drawing/2014/main" id="{CC155F5B-7842-B24D-8088-BCEE7E3E8BF9}"/>
              </a:ext>
            </a:extLst>
          </p:cNvPr>
          <p:cNvGrpSpPr>
            <a:grpSpLocks/>
          </p:cNvGrpSpPr>
          <p:nvPr/>
        </p:nvGrpSpPr>
        <p:grpSpPr bwMode="auto">
          <a:xfrm>
            <a:off x="1560797" y="5638798"/>
            <a:ext cx="3684304" cy="400110"/>
            <a:chOff x="1269367" y="6172200"/>
            <a:chExt cx="3683633" cy="399852"/>
          </a:xfrm>
        </p:grpSpPr>
        <p:grpSp>
          <p:nvGrpSpPr>
            <p:cNvPr id="97377" name="组合 14">
              <a:extLst>
                <a:ext uri="{FF2B5EF4-FFF2-40B4-BE49-F238E27FC236}">
                  <a16:creationId xmlns:a16="http://schemas.microsoft.com/office/drawing/2014/main" id="{7AA18AD7-6F9F-4048-856A-5AE368925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367" y="6172200"/>
              <a:ext cx="2376242" cy="399852"/>
              <a:chOff x="2233892" y="6172200"/>
              <a:chExt cx="2376242" cy="399852"/>
            </a:xfrm>
          </p:grpSpPr>
          <p:sp>
            <p:nvSpPr>
              <p:cNvPr id="97379" name="TextBox 23">
                <a:extLst>
                  <a:ext uri="{FF2B5EF4-FFF2-40B4-BE49-F238E27FC236}">
                    <a16:creationId xmlns:a16="http://schemas.microsoft.com/office/drawing/2014/main" id="{64226D19-B696-D246-BB03-AE88E1AA2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992" y="6172200"/>
                <a:ext cx="1550142" cy="3998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40 05 41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80" name="TextBox 24">
                <a:extLst>
                  <a:ext uri="{FF2B5EF4-FFF2-40B4-BE49-F238E27FC236}">
                    <a16:creationId xmlns:a16="http://schemas.microsoft.com/office/drawing/2014/main" id="{7CA6153D-319B-4742-81F7-12DA4A2EF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892" y="6172200"/>
                <a:ext cx="513189" cy="399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78" name="直接箭头连接符 22">
              <a:extLst>
                <a:ext uri="{FF2B5EF4-FFF2-40B4-BE49-F238E27FC236}">
                  <a16:creationId xmlns:a16="http://schemas.microsoft.com/office/drawing/2014/main" id="{D945D9AF-31A8-814D-95A2-8BEE541FB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393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353" name="矩形 25">
            <a:extLst>
              <a:ext uri="{FF2B5EF4-FFF2-40B4-BE49-F238E27FC236}">
                <a16:creationId xmlns:a16="http://schemas.microsoft.com/office/drawing/2014/main" id="{07D4B373-2E04-104E-82C6-E7B0EBCE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6" name="组合 26">
            <a:extLst>
              <a:ext uri="{FF2B5EF4-FFF2-40B4-BE49-F238E27FC236}">
                <a16:creationId xmlns:a16="http://schemas.microsoft.com/office/drawing/2014/main" id="{4A2C7046-8FF7-594E-8139-CA026AC64FA0}"/>
              </a:ext>
            </a:extLst>
          </p:cNvPr>
          <p:cNvGrpSpPr>
            <a:grpSpLocks/>
          </p:cNvGrpSpPr>
          <p:nvPr/>
        </p:nvGrpSpPr>
        <p:grpSpPr bwMode="auto">
          <a:xfrm>
            <a:off x="1575126" y="4589459"/>
            <a:ext cx="3693787" cy="400110"/>
            <a:chOff x="1269405" y="6172200"/>
            <a:chExt cx="3692560" cy="399853"/>
          </a:xfrm>
        </p:grpSpPr>
        <p:grpSp>
          <p:nvGrpSpPr>
            <p:cNvPr id="97373" name="组合 14">
              <a:extLst>
                <a:ext uri="{FF2B5EF4-FFF2-40B4-BE49-F238E27FC236}">
                  <a16:creationId xmlns:a16="http://schemas.microsoft.com/office/drawing/2014/main" id="{18E9596C-1D26-0547-9F98-9C65B23C3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405" y="6172200"/>
              <a:ext cx="2376087" cy="399853"/>
              <a:chOff x="2233930" y="6172200"/>
              <a:chExt cx="2376087" cy="399853"/>
            </a:xfrm>
          </p:grpSpPr>
          <p:sp>
            <p:nvSpPr>
              <p:cNvPr id="97375" name="TextBox 29">
                <a:extLst>
                  <a:ext uri="{FF2B5EF4-FFF2-40B4-BE49-F238E27FC236}">
                    <a16:creationId xmlns:a16="http://schemas.microsoft.com/office/drawing/2014/main" id="{5E75B65E-482E-254D-A429-6EFF7014B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108" y="6172200"/>
                <a:ext cx="1549909" cy="399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40 05 44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76" name="TextBox 30">
                <a:extLst>
                  <a:ext uri="{FF2B5EF4-FFF2-40B4-BE49-F238E27FC236}">
                    <a16:creationId xmlns:a16="http://schemas.microsoft.com/office/drawing/2014/main" id="{8767388A-7395-3C41-9391-30B44DC37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930" y="6172200"/>
                <a:ext cx="513111" cy="399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74" name="直接箭头连接符 28">
              <a:extLst>
                <a:ext uri="{FF2B5EF4-FFF2-40B4-BE49-F238E27FC236}">
                  <a16:creationId xmlns:a16="http://schemas.microsoft.com/office/drawing/2014/main" id="{4532F724-A616-904E-BB70-054F14FF6D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23365" cy="2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355" name="矩形 31">
            <a:extLst>
              <a:ext uri="{FF2B5EF4-FFF2-40B4-BE49-F238E27FC236}">
                <a16:creationId xmlns:a16="http://schemas.microsoft.com/office/drawing/2014/main" id="{F7C5E185-33AC-4441-81DC-00F61440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9" name="组合 32">
            <a:extLst>
              <a:ext uri="{FF2B5EF4-FFF2-40B4-BE49-F238E27FC236}">
                <a16:creationId xmlns:a16="http://schemas.microsoft.com/office/drawing/2014/main" id="{4C32DB8D-047D-F847-984F-2D3429320983}"/>
              </a:ext>
            </a:extLst>
          </p:cNvPr>
          <p:cNvGrpSpPr>
            <a:grpSpLocks/>
          </p:cNvGrpSpPr>
          <p:nvPr/>
        </p:nvGrpSpPr>
        <p:grpSpPr bwMode="auto">
          <a:xfrm>
            <a:off x="1560783" y="2590798"/>
            <a:ext cx="3714480" cy="400110"/>
            <a:chOff x="1269355" y="6172200"/>
            <a:chExt cx="3713969" cy="399852"/>
          </a:xfrm>
        </p:grpSpPr>
        <p:grpSp>
          <p:nvGrpSpPr>
            <p:cNvPr id="97369" name="组合 14">
              <a:extLst>
                <a:ext uri="{FF2B5EF4-FFF2-40B4-BE49-F238E27FC236}">
                  <a16:creationId xmlns:a16="http://schemas.microsoft.com/office/drawing/2014/main" id="{97FFAB07-DB23-A749-B5E6-73E3625C4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355" y="6172200"/>
              <a:ext cx="2376288" cy="399852"/>
              <a:chOff x="2233880" y="6172200"/>
              <a:chExt cx="2376288" cy="399852"/>
            </a:xfrm>
          </p:grpSpPr>
          <p:sp>
            <p:nvSpPr>
              <p:cNvPr id="97371" name="TextBox 35">
                <a:extLst>
                  <a:ext uri="{FF2B5EF4-FFF2-40B4-BE49-F238E27FC236}">
                    <a16:creationId xmlns:a16="http://schemas.microsoft.com/office/drawing/2014/main" id="{7BFFD687-7A46-F748-9BD7-69202C105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957" y="6172200"/>
                <a:ext cx="1550211" cy="3998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40 05 49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72" name="TextBox 36">
                <a:extLst>
                  <a:ext uri="{FF2B5EF4-FFF2-40B4-BE49-F238E27FC236}">
                    <a16:creationId xmlns:a16="http://schemas.microsoft.com/office/drawing/2014/main" id="{B8C49D5D-8915-9047-A166-A0523C1C8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880" y="6172200"/>
                <a:ext cx="513211" cy="39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70" name="直接箭头连接符 34">
              <a:extLst>
                <a:ext uri="{FF2B5EF4-FFF2-40B4-BE49-F238E27FC236}">
                  <a16:creationId xmlns:a16="http://schemas.microsoft.com/office/drawing/2014/main" id="{5E3606DC-679B-5D4D-8249-2331860CF3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44724" cy="2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357" name="矩形 37">
            <a:extLst>
              <a:ext uri="{FF2B5EF4-FFF2-40B4-BE49-F238E27FC236}">
                <a16:creationId xmlns:a16="http://schemas.microsoft.com/office/drawing/2014/main" id="{E917BD9C-FB05-D540-AF9B-60B584B5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2446435E-0B73-6547-82B0-5A2C6F9A4B4E}"/>
              </a:ext>
            </a:extLst>
          </p:cNvPr>
          <p:cNvGrpSpPr>
            <a:grpSpLocks/>
          </p:cNvGrpSpPr>
          <p:nvPr/>
        </p:nvGrpSpPr>
        <p:grpSpPr bwMode="auto">
          <a:xfrm>
            <a:off x="1598866" y="1403348"/>
            <a:ext cx="3666872" cy="400110"/>
            <a:chOff x="1269339" y="6172200"/>
            <a:chExt cx="3666600" cy="399852"/>
          </a:xfrm>
        </p:grpSpPr>
        <p:grpSp>
          <p:nvGrpSpPr>
            <p:cNvPr id="97365" name="组合 14">
              <a:extLst>
                <a:ext uri="{FF2B5EF4-FFF2-40B4-BE49-F238E27FC236}">
                  <a16:creationId xmlns:a16="http://schemas.microsoft.com/office/drawing/2014/main" id="{DA0B0893-F4FA-8940-9B4A-9D0246B81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339" y="6172200"/>
              <a:ext cx="2366735" cy="399852"/>
              <a:chOff x="2233864" y="6172200"/>
              <a:chExt cx="2366735" cy="399852"/>
            </a:xfrm>
          </p:grpSpPr>
          <p:sp>
            <p:nvSpPr>
              <p:cNvPr id="97367" name="TextBox 41">
                <a:extLst>
                  <a:ext uri="{FF2B5EF4-FFF2-40B4-BE49-F238E27FC236}">
                    <a16:creationId xmlns:a16="http://schemas.microsoft.com/office/drawing/2014/main" id="{D3600617-948D-F44C-B5F9-68B686576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525" y="6172200"/>
                <a:ext cx="1531074" cy="3998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4c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8" name="TextBox 42">
                <a:extLst>
                  <a:ext uri="{FF2B5EF4-FFF2-40B4-BE49-F238E27FC236}">
                    <a16:creationId xmlns:a16="http://schemas.microsoft.com/office/drawing/2014/main" id="{97CCEAFC-3A8F-0142-9225-651132513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864" y="6172200"/>
                <a:ext cx="513244" cy="39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66" name="直接箭头连接符 40">
              <a:extLst>
                <a:ext uri="{FF2B5EF4-FFF2-40B4-BE49-F238E27FC236}">
                  <a16:creationId xmlns:a16="http://schemas.microsoft.com/office/drawing/2014/main" id="{3450F149-7EE7-0E46-955F-0C5D76AF2B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897339" cy="2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359" name="矩形 43">
            <a:extLst>
              <a:ext uri="{FF2B5EF4-FFF2-40B4-BE49-F238E27FC236}">
                <a16:creationId xmlns:a16="http://schemas.microsoft.com/office/drawing/2014/main" id="{D1FB5F1D-6AEB-FE43-8679-A4CA643D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9" name="组合 38">
            <a:extLst>
              <a:ext uri="{FF2B5EF4-FFF2-40B4-BE49-F238E27FC236}">
                <a16:creationId xmlns:a16="http://schemas.microsoft.com/office/drawing/2014/main" id="{E08FC984-CA0D-964E-8E96-DCE38A58409F}"/>
              </a:ext>
            </a:extLst>
          </p:cNvPr>
          <p:cNvGrpSpPr>
            <a:grpSpLocks/>
          </p:cNvGrpSpPr>
          <p:nvPr/>
        </p:nvGrpSpPr>
        <p:grpSpPr bwMode="auto">
          <a:xfrm>
            <a:off x="1595691" y="990598"/>
            <a:ext cx="3666872" cy="400110"/>
            <a:chOff x="1269339" y="6172200"/>
            <a:chExt cx="3666600" cy="399852"/>
          </a:xfrm>
        </p:grpSpPr>
        <p:grpSp>
          <p:nvGrpSpPr>
            <p:cNvPr id="97361" name="组合 14">
              <a:extLst>
                <a:ext uri="{FF2B5EF4-FFF2-40B4-BE49-F238E27FC236}">
                  <a16:creationId xmlns:a16="http://schemas.microsoft.com/office/drawing/2014/main" id="{3487B974-1431-3E46-BE12-33342B1F0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339" y="6172200"/>
              <a:ext cx="2379559" cy="399852"/>
              <a:chOff x="2233864" y="6172200"/>
              <a:chExt cx="2379559" cy="399852"/>
            </a:xfrm>
          </p:grpSpPr>
          <p:sp>
            <p:nvSpPr>
              <p:cNvPr id="97363" name="TextBox 41">
                <a:extLst>
                  <a:ext uri="{FF2B5EF4-FFF2-40B4-BE49-F238E27FC236}">
                    <a16:creationId xmlns:a16="http://schemas.microsoft.com/office/drawing/2014/main" id="{D79A7B16-7A7B-2745-9542-6CA2F0CC9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701" y="6172200"/>
                <a:ext cx="1556722" cy="3998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40 05 4d     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4" name="TextBox 42">
                <a:extLst>
                  <a:ext uri="{FF2B5EF4-FFF2-40B4-BE49-F238E27FC236}">
                    <a16:creationId xmlns:a16="http://schemas.microsoft.com/office/drawing/2014/main" id="{917889AA-8D64-9742-8997-BC641923D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864" y="6172200"/>
                <a:ext cx="513244" cy="39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cs typeface="Times New Roman" panose="02020603050405020304" pitchFamily="18" charset="0"/>
                  </a:rPr>
                  <a:t>PC</a:t>
                </a:r>
                <a:endParaRPr lang="zh-CN" altLang="en-US" sz="2000" b="0" dirty="0">
                  <a:latin typeface="Nanum Myeongjo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7362" name="直接箭头连接符 40">
              <a:extLst>
                <a:ext uri="{FF2B5EF4-FFF2-40B4-BE49-F238E27FC236}">
                  <a16:creationId xmlns:a16="http://schemas.microsoft.com/office/drawing/2014/main" id="{D4D3ABC5-A9DC-5241-B56A-F3A2207326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897339" cy="2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08868258-D507-EA4D-AA99-0F54F05B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4ED8BB-C2C1-B547-A0D7-6E2CB07E1B1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2599714-661B-4A4B-95F8-2DFC5F76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layout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BA24DE0-3B93-F94D-800B-017C81DBF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model in assembly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large, byte-addressable array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distinctions even between signed or unsigned integers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Code, user data, OS data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Run-time stack for managing procedure call and return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Blocks of memory allocated by user(heap)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4D4988BD-27E2-C148-BD54-6E0E6401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266244-5415-8440-A7FD-14232D4B896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B170E9F-29CD-1947-AEF0-88064E01E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Layout</a:t>
            </a:r>
          </a:p>
        </p:txBody>
      </p:sp>
      <p:sp>
        <p:nvSpPr>
          <p:cNvPr id="101380" name="Rectangle 43">
            <a:extLst>
              <a:ext uri="{FF2B5EF4-FFF2-40B4-BE49-F238E27FC236}">
                <a16:creationId xmlns:a16="http://schemas.microsoft.com/office/drawing/2014/main" id="{9152CAF1-996E-3C4E-90B2-5ACF439243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6652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kernel virtual 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(for OS)</a:t>
            </a:r>
          </a:p>
        </p:txBody>
      </p:sp>
      <p:sp>
        <p:nvSpPr>
          <p:cNvPr id="101381" name="Rectangle 44">
            <a:extLst>
              <a:ext uri="{FF2B5EF4-FFF2-40B4-BE49-F238E27FC236}">
                <a16:creationId xmlns:a16="http://schemas.microsoft.com/office/drawing/2014/main" id="{242B9700-6FBA-D74B-B7F2-974C27A13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2362200"/>
            <a:ext cx="2665412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101382" name="Rectangle 48">
            <a:extLst>
              <a:ext uri="{FF2B5EF4-FFF2-40B4-BE49-F238E27FC236}">
                <a16:creationId xmlns:a16="http://schemas.microsoft.com/office/drawing/2014/main" id="{ABE5CB39-8444-0349-9B24-D91B73B21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181600"/>
            <a:ext cx="2665412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Read only code</a:t>
            </a:r>
          </a:p>
        </p:txBody>
      </p:sp>
      <p:sp>
        <p:nvSpPr>
          <p:cNvPr id="101383" name="Rectangle 49">
            <a:extLst>
              <a:ext uri="{FF2B5EF4-FFF2-40B4-BE49-F238E27FC236}">
                <a16:creationId xmlns:a16="http://schemas.microsoft.com/office/drawing/2014/main" id="{5369930A-D6B7-954C-B3E5-11FAC4861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876800"/>
            <a:ext cx="2665412" cy="330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Read only data</a:t>
            </a:r>
          </a:p>
        </p:txBody>
      </p:sp>
      <p:sp>
        <p:nvSpPr>
          <p:cNvPr id="101384" name="Rectangle 50">
            <a:extLst>
              <a:ext uri="{FF2B5EF4-FFF2-40B4-BE49-F238E27FC236}">
                <a16:creationId xmlns:a16="http://schemas.microsoft.com/office/drawing/2014/main" id="{30DE6688-AFE2-D04B-943A-9AF66CD19D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486275"/>
            <a:ext cx="2665412" cy="3810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Read/write data</a:t>
            </a:r>
          </a:p>
        </p:txBody>
      </p:sp>
      <p:sp>
        <p:nvSpPr>
          <p:cNvPr id="101385" name="Rectangle 55">
            <a:extLst>
              <a:ext uri="{FF2B5EF4-FFF2-40B4-BE49-F238E27FC236}">
                <a16:creationId xmlns:a16="http://schemas.microsoft.com/office/drawing/2014/main" id="{14745E01-7BAA-8040-BE14-4BDD7C0C8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9039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forbidden</a:t>
            </a:r>
          </a:p>
        </p:txBody>
      </p:sp>
      <p:sp>
        <p:nvSpPr>
          <p:cNvPr id="101386" name="Text Box 58">
            <a:extLst>
              <a:ext uri="{FF2B5EF4-FFF2-40B4-BE49-F238E27FC236}">
                <a16:creationId xmlns:a16="http://schemas.microsoft.com/office/drawing/2014/main" id="{E43A265E-63E1-6E4C-A2DA-6FCD9D81FF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12107" y="1524000"/>
            <a:ext cx="2392000" cy="6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memory invisible to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user code</a:t>
            </a:r>
          </a:p>
        </p:txBody>
      </p:sp>
      <p:sp>
        <p:nvSpPr>
          <p:cNvPr id="101387" name="Line 59">
            <a:extLst>
              <a:ext uri="{FF2B5EF4-FFF2-40B4-BE49-F238E27FC236}">
                <a16:creationId xmlns:a16="http://schemas.microsoft.com/office/drawing/2014/main" id="{C5D389EA-4ECD-6947-93CC-5809E726252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9688" y="16256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40" name="Text Box 62">
            <a:extLst>
              <a:ext uri="{FF2B5EF4-FFF2-40B4-BE49-F238E27FC236}">
                <a16:creationId xmlns:a16="http://schemas.microsoft.com/office/drawing/2014/main" id="{1E1DACA6-444D-E245-828A-44696BB6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97413"/>
            <a:ext cx="2971800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Linux/x86  process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memory  image</a:t>
            </a:r>
          </a:p>
        </p:txBody>
      </p:sp>
      <p:sp>
        <p:nvSpPr>
          <p:cNvPr id="101389" name="TextBox 26">
            <a:extLst>
              <a:ext uri="{FF2B5EF4-FFF2-40B4-BE49-F238E27FC236}">
                <a16:creationId xmlns:a16="http://schemas.microsoft.com/office/drawing/2014/main" id="{41CA5304-3153-C747-B9CC-4B373A82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53" y="5649913"/>
            <a:ext cx="1293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0x400000</a:t>
            </a:r>
            <a:endParaRPr lang="zh-CN" altLang="en-US" sz="18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1390" name="TextBox 27">
            <a:extLst>
              <a:ext uri="{FF2B5EF4-FFF2-40B4-BE49-F238E27FC236}">
                <a16:creationId xmlns:a16="http://schemas.microsoft.com/office/drawing/2014/main" id="{DAFEF2DC-AB5C-5644-B3D7-A8616682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3340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%rip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101391" name="直接箭头连接符 31">
            <a:extLst>
              <a:ext uri="{FF2B5EF4-FFF2-40B4-BE49-F238E27FC236}">
                <a16:creationId xmlns:a16="http://schemas.microsoft.com/office/drawing/2014/main" id="{65417424-67AD-C343-9292-DF926A2C2503}"/>
              </a:ext>
            </a:extLst>
          </p:cNvPr>
          <p:cNvCxnSpPr>
            <a:cxnSpLocks noChangeShapeType="1"/>
            <a:stCxn id="101390" idx="1"/>
            <a:endCxn id="101382" idx="3"/>
          </p:cNvCxnSpPr>
          <p:nvPr/>
        </p:nvCxnSpPr>
        <p:spPr bwMode="auto">
          <a:xfrm flipH="1">
            <a:off x="6286500" y="5534025"/>
            <a:ext cx="733425" cy="15875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92" name="Rectangle 50">
            <a:extLst>
              <a:ext uri="{FF2B5EF4-FFF2-40B4-BE49-F238E27FC236}">
                <a16:creationId xmlns:a16="http://schemas.microsoft.com/office/drawing/2014/main" id="{1662F6CF-F649-A648-BE47-E4F4F8ABC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9500" y="2362200"/>
            <a:ext cx="2665413" cy="609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Stack</a:t>
            </a:r>
          </a:p>
        </p:txBody>
      </p:sp>
      <p:sp>
        <p:nvSpPr>
          <p:cNvPr id="101393" name="Line 59">
            <a:extLst>
              <a:ext uri="{FF2B5EF4-FFF2-40B4-BE49-F238E27FC236}">
                <a16:creationId xmlns:a16="http://schemas.microsoft.com/office/drawing/2014/main" id="{157573E3-4D18-1048-B55B-F342AC08EA5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400800" y="2435225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1394" name="Text Box 58">
            <a:extLst>
              <a:ext uri="{FF2B5EF4-FFF2-40B4-BE49-F238E27FC236}">
                <a16:creationId xmlns:a16="http://schemas.microsoft.com/office/drawing/2014/main" id="{483059EC-5C9F-9D49-87D7-FCA874FE50E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79040" y="2470150"/>
            <a:ext cx="2335896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Downward growth</a:t>
            </a:r>
          </a:p>
        </p:txBody>
      </p:sp>
      <p:sp>
        <p:nvSpPr>
          <p:cNvPr id="101395" name="TextBox 20">
            <a:extLst>
              <a:ext uri="{FF2B5EF4-FFF2-40B4-BE49-F238E27FC236}">
                <a16:creationId xmlns:a16="http://schemas.microsoft.com/office/drawing/2014/main" id="{57B700E8-F4E7-0F4F-8B93-5848241A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38438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rsp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101396" name="直接箭头连接符 22">
            <a:extLst>
              <a:ext uri="{FF2B5EF4-FFF2-40B4-BE49-F238E27FC236}">
                <a16:creationId xmlns:a16="http://schemas.microsoft.com/office/drawing/2014/main" id="{F1205EAD-92CC-924D-9393-3761867737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5000" y="2971800"/>
            <a:ext cx="1655763" cy="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97" name="Rectangle 50">
            <a:extLst>
              <a:ext uri="{FF2B5EF4-FFF2-40B4-BE49-F238E27FC236}">
                <a16:creationId xmlns:a16="http://schemas.microsoft.com/office/drawing/2014/main" id="{372E7143-5E7A-BE4C-8487-7BEFBD511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9500" y="3862388"/>
            <a:ext cx="2665413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Heap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EF7EF479-2033-8A4F-946F-A485C510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D3F27-8DF1-7648-97E6-5D4A023B7FA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F715765-0DC8-3845-9CFE-7C9594291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Code and Assembly Code</a:t>
            </a:r>
          </a:p>
        </p:txBody>
      </p:sp>
      <p:graphicFrame>
        <p:nvGraphicFramePr>
          <p:cNvPr id="942094" name="Group 14">
            <a:extLst>
              <a:ext uri="{FF2B5EF4-FFF2-40B4-BE49-F238E27FC236}">
                <a16:creationId xmlns:a16="http://schemas.microsoft.com/office/drawing/2014/main" id="{DF2CF6EA-78FF-E543-ABB1-9D73DB9903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2312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mult2(long, long);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(long x, long y, long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Assembly file 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mstore.s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pushq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call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	ret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325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B0FB15A-7725-6C45-A108-C681397B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27588"/>
            <a:ext cx="249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On the code area</a:t>
            </a:r>
            <a:endParaRPr lang="zh-CN" altLang="en-US" sz="2400" b="0" dirty="0">
              <a:solidFill>
                <a:srgbClr val="0070C0"/>
              </a:solidFill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BCDF54-5D62-7446-9076-6E5473AB6F1B}"/>
              </a:ext>
            </a:extLst>
          </p:cNvPr>
          <p:cNvCxnSpPr>
            <a:cxnSpLocks noChangeShapeType="1"/>
            <a:endCxn id="2" idx="1"/>
          </p:cNvCxnSpPr>
          <p:nvPr/>
        </p:nvCxnSpPr>
        <p:spPr bwMode="auto">
          <a:xfrm flipV="1">
            <a:off x="2743200" y="5058421"/>
            <a:ext cx="2819400" cy="2755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47E3AF6-81E9-C148-8F3D-F6B931EE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857" y="5557838"/>
            <a:ext cx="2457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*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dest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On the data area</a:t>
            </a:r>
            <a:endParaRPr lang="zh-CN" altLang="en-US" sz="2400" b="0" dirty="0">
              <a:solidFill>
                <a:srgbClr val="0070C0"/>
              </a:solidFill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D67C0E-5FA1-734C-9552-002FBCD0B6C9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4114800" y="5791200"/>
            <a:ext cx="1423057" cy="182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B959E61-1B31-AD41-A3D6-0C31E5FF6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C5C4DA-924F-5043-857B-D146849B2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III(1999, 8.2M)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New class of instructions for manipulating vectors of floating-point numbers(SSE, Stream SIMD Extension)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Later to 24M due to the incorporation of the level-2 cache</a:t>
            </a:r>
          </a:p>
          <a:p>
            <a:r>
              <a:rPr lang="en-US" altLang="zh-CN">
                <a:ea typeface="宋体" panose="02010600030101010101" pitchFamily="2" charset="-122"/>
              </a:rPr>
              <a:t>Pentium 4(2001, 42M)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Netburst microarchitecture with high clock rate but high power consumption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SSE2 instructions, new data types (eg. Double precision)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6E4A8F4-3D07-2C4C-8770-48F487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93819-94DA-9B40-B5DA-5AD767709B9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CD8C8B-D179-9E4B-AFF8-12B0CF40C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7C0765D-79A5-0A4F-BF9E-A8E4330C2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Pentium 4E: (2004, 125Mtransistors).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Added </a:t>
            </a:r>
            <a:r>
              <a:rPr lang="en-US" altLang="zh-CN" i="1" dirty="0" err="1">
                <a:ea typeface="+mn-ea"/>
                <a:cs typeface="+mn-cs"/>
              </a:rPr>
              <a:t>hyperthreading</a:t>
            </a:r>
            <a:endParaRPr lang="en-US" altLang="zh-CN" i="1" dirty="0">
              <a:ea typeface="+mn-ea"/>
              <a:cs typeface="+mn-cs"/>
            </a:endParaRP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run two programs simultaneously on a single processor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EM64T, 64-bit extension to IA32 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First developed by Advanced Micro Devices (AMD)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x86-64</a:t>
            </a:r>
          </a:p>
          <a:p>
            <a:pPr>
              <a:defRPr/>
            </a:pPr>
            <a:r>
              <a:rPr lang="en-US" altLang="zh-CN" dirty="0"/>
              <a:t>Core 2: (2006, 291Mtransistors)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back to a </a:t>
            </a:r>
            <a:r>
              <a:rPr lang="en-US" altLang="zh-CN" dirty="0" err="1">
                <a:ea typeface="+mn-ea"/>
                <a:cs typeface="+mn-cs"/>
              </a:rPr>
              <a:t>microarchitecture</a:t>
            </a:r>
            <a:r>
              <a:rPr lang="en-US" altLang="zh-CN" dirty="0">
                <a:ea typeface="+mn-ea"/>
                <a:cs typeface="+mn-cs"/>
              </a:rPr>
              <a:t> similar to P6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multi-core (multiple processors a single chip)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Did not support </a:t>
            </a:r>
            <a:r>
              <a:rPr lang="en-US" altLang="zh-CN" dirty="0" err="1">
                <a:ea typeface="+mn-ea"/>
                <a:cs typeface="+mn-cs"/>
              </a:rPr>
              <a:t>hyperthreading</a:t>
            </a:r>
            <a:endParaRPr lang="en-US" altLang="zh-CN" dirty="0">
              <a:ea typeface="+mn-ea"/>
              <a:cs typeface="+mn-cs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E055B44-C970-AF49-A167-6D1C67E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2D34B-6EEF-1C46-8251-338EB19D3BD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0C71D51-8849-CF48-AD74-CBF3E4239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09A6D66-798D-5D48-A7CE-9880B9DD9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Core i7: (2008, 781 M transistors).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Incorporated both </a:t>
            </a:r>
            <a:r>
              <a:rPr lang="en-US" altLang="zh-CN" dirty="0" err="1">
                <a:ea typeface="+mn-ea"/>
                <a:cs typeface="+mn-cs"/>
              </a:rPr>
              <a:t>hyperthreading</a:t>
            </a:r>
            <a:r>
              <a:rPr lang="en-US" altLang="zh-CN" dirty="0">
                <a:ea typeface="+mn-ea"/>
                <a:cs typeface="+mn-cs"/>
              </a:rPr>
              <a:t> and multi-core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the initial version supporting two executing programs on each core 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Core i7: (2012, 2.2B transistors, Sandy Bridge-EP)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8 cores on each chip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2.7G (3.3G)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AVX an extension of SSE to support 256-bit vector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Core i7: (2015, 5.5B transistors, </a:t>
            </a:r>
            <a:r>
              <a:rPr lang="en-US" altLang="zh-CN" dirty="0" err="1"/>
              <a:t>Haswell</a:t>
            </a:r>
            <a:r>
              <a:rPr lang="en-US" altLang="zh-CN" dirty="0"/>
              <a:t>-EP)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18-core Xeon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Extended AVX to AVX2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Xeon </a:t>
            </a:r>
            <a:r>
              <a:rPr lang="en-US" altLang="zh-CN" dirty="0" err="1"/>
              <a:t>Platium</a:t>
            </a:r>
            <a:r>
              <a:rPr lang="en-US" altLang="zh-CN" dirty="0"/>
              <a:t> 8170(2017, 26cores,2.10(3.7)GHz, 35.75MB L3)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EA200398-DB2A-7744-9E3D-AB96BC26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8FE37-7C76-FA49-A11B-7196AA129F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AE19A66F-FF0E-C44B-B1F4-388B0CC3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8925"/>
            <a:ext cx="33337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FF6C18-B4A5-924B-99A7-59AC8B829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X86 family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B6EC3C3-01B1-614E-A4CD-79D28611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Advanced Micro Devices (AMD)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 beginning,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lagged just behind Intel in technology,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produced less expensive and lower performance processors</a:t>
            </a:r>
          </a:p>
          <a:p>
            <a:r>
              <a:rPr lang="en-US" altLang="zh-CN">
                <a:ea typeface="宋体" panose="02010600030101010101" pitchFamily="2" charset="-122"/>
              </a:rPr>
              <a:t>In 1999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First broke the 1-gigahertz clock-speed barrier</a:t>
            </a:r>
          </a:p>
          <a:p>
            <a:r>
              <a:rPr lang="en-US" altLang="zh-CN">
                <a:ea typeface="宋体" panose="02010600030101010101" pitchFamily="2" charset="-122"/>
              </a:rPr>
              <a:t>In 2002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Introduced x86-64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widely adopted 64-bit extension to IA32</a:t>
            </a:r>
            <a:endParaRPr lang="en-US" altLang="zh-CN" sz="6200" b="1"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CD2678E7-F6D5-1148-B50D-5FEF610C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1ED23-EC55-CA4D-9D7F-CF29A75CE95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13776</TotalTime>
  <Words>2548</Words>
  <Application>Microsoft Macintosh PowerPoint</Application>
  <PresentationFormat>如螢幕大小 (4:3)</PresentationFormat>
  <Paragraphs>660</Paragraphs>
  <Slides>54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Comic Sans MS</vt:lpstr>
      <vt:lpstr>宋体</vt:lpstr>
      <vt:lpstr>Arial</vt:lpstr>
      <vt:lpstr>Times New Roman</vt:lpstr>
      <vt:lpstr>Courier New</vt:lpstr>
      <vt:lpstr>仿宋_GB2312</vt:lpstr>
      <vt:lpstr>Helvetica</vt:lpstr>
      <vt:lpstr>icfp99</vt:lpstr>
      <vt:lpstr>X86  Historical Perspective</vt:lpstr>
      <vt:lpstr>Outline</vt:lpstr>
      <vt:lpstr>A Historical Perspective – X86</vt:lpstr>
      <vt:lpstr>X86 family</vt:lpstr>
      <vt:lpstr>X86 family</vt:lpstr>
      <vt:lpstr>X86 family</vt:lpstr>
      <vt:lpstr>X86 family</vt:lpstr>
      <vt:lpstr>X86 family</vt:lpstr>
      <vt:lpstr>X86 family</vt:lpstr>
      <vt:lpstr>Moor’s Law</vt:lpstr>
      <vt:lpstr>Our Coverage</vt:lpstr>
      <vt:lpstr>Characteristics of the high level programming languages</vt:lpstr>
      <vt:lpstr>Characteristics of the assembly programming languages</vt:lpstr>
      <vt:lpstr>Why should we understand the assembly code</vt:lpstr>
      <vt:lpstr>From writing assembly code to understand assembly code</vt:lpstr>
      <vt:lpstr>Understanding how compilation systems works</vt:lpstr>
      <vt:lpstr>Operand spcifiers</vt:lpstr>
      <vt:lpstr>C constructs</vt:lpstr>
      <vt:lpstr>Code Examples</vt:lpstr>
      <vt:lpstr>Source Code and Assembly Code</vt:lpstr>
      <vt:lpstr>From C Codes to Assembly codes</vt:lpstr>
      <vt:lpstr>Operands</vt:lpstr>
      <vt:lpstr>Assembly Code</vt:lpstr>
      <vt:lpstr>IA-64</vt:lpstr>
      <vt:lpstr>READ/WRITE operations</vt:lpstr>
      <vt:lpstr>Registers vs. Virtual Memory</vt:lpstr>
      <vt:lpstr>Where are the variables? — registers &amp; Memory</vt:lpstr>
      <vt:lpstr>16 8-byte integer registers</vt:lpstr>
      <vt:lpstr>16 8-byte integer registers</vt:lpstr>
      <vt:lpstr>16 floating point registers</vt:lpstr>
      <vt:lpstr>16 floating point registers</vt:lpstr>
      <vt:lpstr>Operands (recall)</vt:lpstr>
      <vt:lpstr>Express Operands in Assembly (Addressing Mode)</vt:lpstr>
      <vt:lpstr>Virtual spaces</vt:lpstr>
      <vt:lpstr>Memory References</vt:lpstr>
      <vt:lpstr>Indexed Addressing Mode</vt:lpstr>
      <vt:lpstr>Memory Addressing Mode</vt:lpstr>
      <vt:lpstr>Addressing Mode</vt:lpstr>
      <vt:lpstr>PowerPoint 簡報</vt:lpstr>
      <vt:lpstr>Understanding Machine Execution</vt:lpstr>
      <vt:lpstr>Assembly Programmer’s View</vt:lpstr>
      <vt:lpstr>Programmer-Visible States</vt:lpstr>
      <vt:lpstr>Programmer-Visible States</vt:lpstr>
      <vt:lpstr>Assembly Instructions and their Execution Mode</vt:lpstr>
      <vt:lpstr>Relocatable Object Code</vt:lpstr>
      <vt:lpstr>Executable Object Code</vt:lpstr>
      <vt:lpstr>Executable Object Code</vt:lpstr>
      <vt:lpstr>Understanding Machine Execution </vt:lpstr>
      <vt:lpstr>Code Layout</vt:lpstr>
      <vt:lpstr>Sequential execution</vt:lpstr>
      <vt:lpstr>Sequential execution</vt:lpstr>
      <vt:lpstr>Data layout</vt:lpstr>
      <vt:lpstr>Data Layout</vt:lpstr>
      <vt:lpstr>Source Code and Assembly Code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442</cp:revision>
  <dcterms:created xsi:type="dcterms:W3CDTF">2000-01-15T07:54:11Z</dcterms:created>
  <dcterms:modified xsi:type="dcterms:W3CDTF">2020-06-15T09:28:58Z</dcterms:modified>
</cp:coreProperties>
</file>