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sldIdLst>
    <p:sldId id="956" r:id="rId2"/>
    <p:sldId id="957" r:id="rId3"/>
    <p:sldId id="1214" r:id="rId4"/>
    <p:sldId id="1239" r:id="rId5"/>
    <p:sldId id="1240" r:id="rId6"/>
    <p:sldId id="1241" r:id="rId7"/>
    <p:sldId id="1242" r:id="rId8"/>
    <p:sldId id="1246" r:id="rId9"/>
    <p:sldId id="1247" r:id="rId10"/>
    <p:sldId id="1245" r:id="rId11"/>
    <p:sldId id="1243" r:id="rId12"/>
    <p:sldId id="1244" r:id="rId13"/>
    <p:sldId id="1248" r:id="rId14"/>
    <p:sldId id="1251" r:id="rId15"/>
    <p:sldId id="1250" r:id="rId16"/>
    <p:sldId id="1249" r:id="rId17"/>
    <p:sldId id="1253" r:id="rId18"/>
    <p:sldId id="1255" r:id="rId19"/>
    <p:sldId id="1254" r:id="rId20"/>
    <p:sldId id="1256" r:id="rId21"/>
    <p:sldId id="1257" r:id="rId22"/>
    <p:sldId id="1258" r:id="rId23"/>
    <p:sldId id="1259" r:id="rId24"/>
    <p:sldId id="1260" r:id="rId25"/>
    <p:sldId id="1261" r:id="rId26"/>
    <p:sldId id="1262" r:id="rId27"/>
    <p:sldId id="1263" r:id="rId28"/>
    <p:sldId id="1264" r:id="rId29"/>
    <p:sldId id="1265" r:id="rId30"/>
    <p:sldId id="1266" r:id="rId31"/>
    <p:sldId id="1267" r:id="rId32"/>
    <p:sldId id="1268" r:id="rId33"/>
    <p:sldId id="1269" r:id="rId34"/>
    <p:sldId id="1270" r:id="rId35"/>
    <p:sldId id="1271" r:id="rId36"/>
    <p:sldId id="1272" r:id="rId37"/>
    <p:sldId id="1273" r:id="rId38"/>
    <p:sldId id="1274" r:id="rId39"/>
    <p:sldId id="127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0" autoAdjust="0"/>
    <p:restoredTop sz="86460" autoAdjust="0"/>
  </p:normalViewPr>
  <p:slideViewPr>
    <p:cSldViewPr>
      <p:cViewPr varScale="1">
        <p:scale>
          <a:sx n="60" d="100"/>
          <a:sy n="60" d="100"/>
        </p:scale>
        <p:origin x="176" y="1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584C580-B9D7-D045-924C-906365BDF8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D7AB6D0-F3E0-3F4C-AE75-1868A3A179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68E0D7F-E7A3-CD45-98EE-EF28985826D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51E65D3-70FA-DF4F-8C85-66318089B7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4300A0-C94E-954F-846A-9E6631FCEE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78C4878-B43D-CC40-B246-E3681EADB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185F8E39-35F2-684C-9730-8CCA39EC670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59C8DDF-C335-FC4E-9408-B342BADD9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668DBD6-A35B-6D47-B3F6-E596028B1480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5E1B95-539D-2B41-BA70-431469054B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B1001CE-EA24-9844-A112-A574E08ED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ADCEAACB-4573-864A-83B8-3D64ED726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3C98881-1B32-BC41-BA0C-15AAFE82E48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AEC0BFAE-04DD-6347-986D-9AC7789B3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4C468B2-3DC8-0A46-AB8B-BC38FD7D53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50546FB1-468C-B348-BA01-0DDB21A6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BB34A55-E83A-5841-BCB4-65BF48686E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95C5246F-71A1-194C-B78E-82C00EEF3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B23AD44-6590-CD4E-B1E7-61EB248DDF2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93812D94-1440-DC43-ACA5-3BCD0938E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5AB6842-931C-CF43-B290-56631A0B035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313503DC-5421-2348-9D23-BF454D66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1BC1EE5-89C9-6A48-A839-264BA185210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0AA1AFE0-DF47-F240-8F8F-D20F86E16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9C08055-007B-9747-9020-E447124E5D6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D93CA4A6-E46E-0747-A65A-DE8D247C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7087715-0E72-7049-85F3-3AA1352036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9D5D1221-53CD-7A4B-8795-B961F470D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E4D3FAB-0159-524C-99B8-81AE8112DF6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99EFB52B-587F-8C4D-857E-48155B119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65AFCD3-003C-4B4F-AD0C-91E4B738E2F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ADB651C-B58F-5044-A6E2-3927454A0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DF7BB81-F1A9-1F45-B4F0-4047B24B3049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84212A3-A758-AC48-8F7D-A32AABEA9F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05EDBD6-4103-444E-B171-EFBC78DCF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282A6C7A-5E54-E642-989E-0534E66DE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DBC975D-D5DD-0B45-9A5B-EA33851B84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88CA8D4-B506-A84D-853E-6817D8CDD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8155EFE-4BC7-5041-825D-B3C7EE0BEE73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2992155-C862-5E45-80BF-DCB338E69D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C160C68-58CE-FE4C-AE1F-1A783C916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4D72600-D818-994C-AE26-A433FE2F9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B1F45A1-01F9-6F48-BDEC-6F8FA628D22E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5E6BC2F-D1A5-7146-B2DD-EFF64015E3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E7DEF06-04FC-7E4A-AF28-349B732F0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>
            <a:extLst>
              <a:ext uri="{FF2B5EF4-FFF2-40B4-BE49-F238E27FC236}">
                <a16:creationId xmlns:a16="http://schemas.microsoft.com/office/drawing/2014/main" id="{62BAFC63-8E1A-264C-BBB0-B5F69A98B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3258FC4-5520-1F4B-BB91-B5E3FA9C7EB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91C4AD73-6523-9746-99B0-88994BBAC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FB6E69C-A240-8545-A497-0EACC86749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B62DCDC1-BFD0-B443-8E35-308D97B5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2CDED4E-74A6-F04A-81DE-396C75A250C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DA21E877-1122-5446-A412-8EE1BBE4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87DA2AE-ACBA-8448-91B4-1988C50105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0EFF5252-B633-D44A-8147-F25D8F2F7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27484F1-9558-5340-BEEC-A600659D81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AC4E9099-24CB-6949-98D7-B52CE2D00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661540C-A7AC-9C4D-AB19-357F201CEB7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AE2A0FCB-72CF-E74F-90EB-AB6035C67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B48752E-E4B0-A04B-AC2B-1CD7B6B5E18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02367E89-18B7-5A47-8F2C-2D48E821C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36B5B72-C6E2-0544-8B83-5FE796F205A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E93C823C-7588-0342-8E32-7AEC85BEC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18BFE36-1FC4-A944-BBFC-39843172779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232B70F8-B46B-6247-ABCA-B2A0654B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809E019-12CF-FD4E-A856-E0DE8704EBC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1C05FE35-6E3E-5A42-B61C-5D9E5FBAC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AE2031-FBBC-7345-885C-D073CB135C9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F4C3E98E-79CD-B448-ACE1-EBCAC8D6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1102A8A-1974-E146-8255-2F224AFCE57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55B5894D-CCAA-E24E-B3D2-3E73FAAB2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9417C52-8FA8-2947-80DC-48CDEE3FA3A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2C9F3D62-8BAB-8C40-9014-F8EDEC3F1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87AF5B0-6A5C-CA40-BACE-316F4AAAA7C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6D1F6304-5FD1-AF43-A703-F2D06BA62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817BE86-A48F-3144-B9FA-EC27DC509B2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86C44E9D-1BE6-F644-9408-B721E43E4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F3E4EFB-3B33-D74C-82F4-15D098BA34B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81E056C8-E295-F047-BA86-2C848A0DA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03CDF2C-B701-CF4E-8B5B-7C7B2CD2DFC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8FBAE786-3FD2-2545-B04A-D63D8E153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EC71621-2C1B-814D-BA2D-7E790962087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A56BE10D-BABB-514C-96C6-128C24F3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929C4F9-49ED-8844-98B5-448419AF909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27192DA7-5A78-0E44-842C-03EB0BF6D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99CBE81-7032-6141-BED3-AA3C93C7DCD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3200EDB7-81C6-0443-9B43-57DBA1DF7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23FC77A-EC1E-B946-BE9D-EECBE2F5ADA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C7AECDAB-E9EA-1A47-AC17-FCF11D08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4397DE4-A1B8-7340-839E-CEE712B5CDF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6F97F8C4-05F7-8246-B6BE-FD3276135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6DFBD53-A03D-8C4F-AB03-41667A6E8FF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C279A0BD-32A8-8347-8ED5-ECDF75373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F450D1E-138A-AF44-93CF-E1B4C293E85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3A2F7BD2-EB75-EC4E-BFD6-CCF87F899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1CF5B-8C67-B540-B8A2-EBA51A5DB472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0CB02D2-FF85-7A48-887F-1CBFF40C8E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91EDE82-30D9-A24B-963A-552201BFE5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998A637-5593-184C-8F88-B316F4CC32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88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74D549-4172-CC4B-966F-5F59F598AE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DB761-99FC-0149-9908-45E36C609D33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F87EEA-C548-8A47-BD5D-069F0B070F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01B472-820E-F845-9DF5-17910BC2B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B314-38E6-234D-89D1-7ADEE90E70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88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A6BB77-1524-2346-9F4F-4D5AB5698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62D6E-99F8-8541-BC1F-F7321287EBB6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3AFA8C-AF55-4846-A238-B8643EE293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49D2F2-3D04-784F-9771-796FC6FEC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CF9BF7-3B8E-214F-8A18-277BCA18E7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2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98E205-AE92-E243-B179-5D19C809F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8E79-42E9-074C-B932-98E3B353A578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2C61BA-5A2A-A34D-A38E-DF1CA0B42B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65A44C-1437-E146-A92A-08B43A5B2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4643F-0181-3A42-87FB-B3D460130B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10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9F2C7D-0275-DF42-82A3-A376B0854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855DB-AC24-254C-9468-190CA411DD1D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5AB3F0-6A16-D848-8D66-E57819D02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383AFF-A202-A44C-A771-CCC0C0B48F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F3237-5FD3-8C44-8B6D-A0985714F9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44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8734D-B421-7848-8EEF-8A59F8D8D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262D4-043A-9843-A708-E4EB3B4220FC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7AC21-838F-344F-963E-1E39D4BFE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83C70-7DA9-8E43-8DF9-607ECB8541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8AB50-2F5E-4041-AEDB-F29005AD675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8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C479DE-2CA8-5441-92A6-8DC1F3205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9DC2F-4F39-7F46-A326-EFCC91437DA8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75A050C-305A-3942-A618-06E3D56D03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94FBD8-FE49-FD44-B751-9925FBA65F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27BBE-18F8-154D-8C67-625A0F63D1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35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A9B79A-0446-1448-8B63-7CFD8D3CF9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175BE-268E-AD41-A8A9-D2D564E4629F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E88546-68EA-4749-BD40-5D295CA64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27431E-F037-8B4C-A7D2-FA7164E9E2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E9D13-29D4-8144-A2B6-27FE65A9F2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99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EBABA70-E479-684C-9B11-C672C7501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5ECE-0E29-FE4B-ABBC-5B6FEC05D827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75221AF-E536-D144-83B8-AF084DA990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F310C7-3F39-2D4D-8CF3-3DE9EA4BA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4234D-6D46-D74C-B428-3FDF7F950A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89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576D9-E91D-6248-9697-4D13BCA6E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A8C81-E45E-AE4C-B062-9A6A51DE0628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312B9-A70D-8641-9EBA-1167D0839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05E8B-3111-4E4C-8060-527DE29EA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2B35B-5697-2A4E-8775-8C399431C0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62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BF855-A69A-1E47-B242-D1FC8ADE27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DF00A-1B36-BA47-9068-926A89B3C79E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5A410-69A2-5445-A25C-9716D18934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20AB2-085D-8247-A0F1-7E6ABDBD3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44B59-5157-404C-AF64-B3C4BF4D11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4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9A4B45-3C7E-FB4E-8E72-EB0D40FCE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533101-FC67-D649-9B21-B7C102F5F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CB5B12-BA9F-134C-A4A4-F7A86CEBBF0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70D18703-2ECE-1441-90D6-A257376C0C11}" type="datetime1">
              <a:rPr lang="zh-CN" altLang="en-US"/>
              <a:pPr>
                <a:defRPr/>
              </a:pPr>
              <a:t>2020/10/22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A55860C-C603-8A4C-B7A6-27FC654B45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ECACB4D-7C89-3047-85BD-6475E2BA1E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9607A32A-3C39-A041-B4A8-0C5861222C9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00B8420-0778-5444-AC63-F7CE1EC52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6F69918E-37F6-C643-9400-C3E20639D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A2DDC-6BF8-F048-BB09-86517ED0C0A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E5E770E-7208-594E-8E93-38256191AA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Process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4D4BCE45-DC9B-C445-84AC-5DCB2AA755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Lottery Implementation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05A932A-3271-4546-8ED6-FD3D127E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332787" cy="495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Simple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good random number generator to pick the winning ticket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data structure to track the processes of the system (e.g., a list),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total number of tickets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Pick the number 300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2532" name="图片 2">
            <a:extLst>
              <a:ext uri="{FF2B5EF4-FFF2-40B4-BE49-F238E27FC236}">
                <a16:creationId xmlns:a16="http://schemas.microsoft.com/office/drawing/2014/main" id="{5D56E99B-4E1B-164A-9F6C-D73917FEC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38713"/>
            <a:ext cx="74136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AE45FEA-F6C8-6B4A-82F7-15E6C4673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408988" cy="57912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	// counter: used to track if we’ve found the winner yet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int counter = 0;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	// winner: use some call to a random number generator to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	// get a value, between 0 and the total # of tickets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sv-SE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	int winner = getrandom(0, totaltickets);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// current: use this to walk through the list of jobs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node_t *current = head;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// loop until the sum of ticket values is &gt; the winner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	while (current)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		counter = counter + current-&gt;tickets;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		if (counter &gt; winner)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 		break; // found the winner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 		current = current-&gt;next;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 	}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 	// ’current’ is the winner: schedule it...</a:t>
            </a:r>
            <a:endParaRPr lang="en-GB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F601D3B-B761-5E46-AEAC-0FD88968AB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Lottery Implementation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FCF9C06-C321-B241-937A-85AFCF84B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180387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It might generally be best to organize the list in sorted order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from the highest number of tickets to the lowest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ordering does not affect the correctness of the algorithm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does ensure in general that the fewest number of list iterations are taken,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especially if there are a few processes that possess most of the tickets</a:t>
            </a:r>
            <a:endParaRPr lang="en-GB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D66007F-9E03-744C-9D72-480B9AA4F0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Fairness Study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00ADC7C-9624-8E4A-8EE8-A66640A35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180387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two jobs competing against one another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each with the same number of tickets (100)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each with same run time R which we will vary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unfairness metric U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time the first job completes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divided by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time the second job completes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R = 10, and the first job finishes at time 10 and the second job at 20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U =10/20= 0.5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When both jobs finish at nearly the same time, U will be quite close to 1 (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our goal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GB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1566BF75-BFF0-3840-8138-99FFB2D25F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Fairness Study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30723" name="图片 2">
            <a:extLst>
              <a:ext uri="{FF2B5EF4-FFF2-40B4-BE49-F238E27FC236}">
                <a16:creationId xmlns:a16="http://schemas.microsoft.com/office/drawing/2014/main" id="{4CCB897D-D7B3-614A-84BA-250539095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541463"/>
            <a:ext cx="5138737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C320D800-F64A-0241-9291-398196AAD0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Fairness Study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04EEF88-574B-B74A-8D18-F8DCE5B59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180387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average unfairness as the length of the two jobs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 is varied from 1 to 1000 over thirty trials</a:t>
            </a:r>
          </a:p>
          <a:p>
            <a:r>
              <a:rPr lang="en-US" altLang="zh-CN">
                <a:ea typeface="宋体" panose="02010600030101010101" pitchFamily="2" charset="-122"/>
              </a:rPr>
              <a:t>When the job length is not very long,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average unfairness can be quite severe</a:t>
            </a:r>
          </a:p>
          <a:p>
            <a:r>
              <a:rPr lang="en-US" altLang="zh-CN">
                <a:ea typeface="宋体" panose="02010600030101010101" pitchFamily="2" charset="-122"/>
              </a:rPr>
              <a:t>As the jobs run for a significant number of time slices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lottery scheduler approaches the desired outcome</a:t>
            </a:r>
            <a:endParaRPr lang="en-GB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2B4ADCB5-DB05-6641-8BF7-16E2090550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How To Assign Tickets?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5A40750-4300-6E44-92E8-355D02610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180387" cy="495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This problem is a tough one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One approach is to assume that the users know best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user is handed some number of tickets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user can allocate tickets to any jobs they run as desired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Given a set of jobs,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“ticket-assignment problem” remains open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DD3F2D45-7464-FF41-B05C-D4867217F5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Stride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A165931-3153-F243-B4D9-B2E6D35ED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08987" cy="495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deterministic fair-share scheduler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Each job in the system has a stride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inverse in proportion to the number of tickets it has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Tickets number of jobs A, B, and C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100, 50, and 250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Stride values for A, B, and C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100, 200, and 40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by 10,000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E731EB9-0371-DE4F-A83C-9F80E38FF1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Stride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E23284E-CD36-3644-8C10-4156E9D4A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08987" cy="49530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altLang="zh-CN" dirty="0"/>
              <a:t>Pass value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/>
              <a:t>Each job has a counter initialized as 0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/>
              <a:t>It is increased by its stride, every time the job runs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dirty="0"/>
              <a:t>The scheduler uses the stride and pass to schedule processes</a:t>
            </a:r>
          </a:p>
          <a:p>
            <a:pPr lvl="1">
              <a:spcBef>
                <a:spcPts val="300"/>
              </a:spcBef>
              <a:defRPr/>
            </a:pPr>
            <a:r>
              <a:rPr lang="en-US" altLang="zh-CN" dirty="0"/>
              <a:t>pick the process to run that has the lowest pass value so far</a:t>
            </a:r>
          </a:p>
          <a:p>
            <a:pPr>
              <a:spcBef>
                <a:spcPts val="300"/>
              </a:spcBef>
              <a:defRPr/>
            </a:pPr>
            <a:r>
              <a:rPr lang="en-US" altLang="zh-CN" dirty="0"/>
              <a:t>Pseudo code</a:t>
            </a:r>
          </a:p>
          <a:p>
            <a:pPr marL="400050" lvl="1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current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remove_min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(queue); 	// pick client with minimum pass</a:t>
            </a:r>
          </a:p>
          <a:p>
            <a:pPr marL="400050" lvl="1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schedule(current); 		// use resource for quantum</a:t>
            </a:r>
          </a:p>
          <a:p>
            <a:pPr marL="400050" lvl="1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current-&gt;pass += current-&gt;stride; 	// compute next pass using stride</a:t>
            </a:r>
          </a:p>
          <a:p>
            <a:pPr marL="400050" lvl="1" indent="0">
              <a:spcBef>
                <a:spcPts val="30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insert(queue, current); 		// put back into the queue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CC097B20-FD59-4B4F-89CE-CDF252C99B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Stride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7D3A5F3-CF5B-274B-88E7-B0422C593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08987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Deterministic as desired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64" name="图片 3">
            <a:extLst>
              <a:ext uri="{FF2B5EF4-FFF2-40B4-BE49-F238E27FC236}">
                <a16:creationId xmlns:a16="http://schemas.microsoft.com/office/drawing/2014/main" id="{982499EF-FBA3-6742-A172-E55AABD00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981200"/>
            <a:ext cx="80327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F2EE7561-935D-DF4A-A6C8-1D7E885E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1B2127-F6AC-AD4C-88B8-3E3EEA97D60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0714C5D-45E0-E24E-A3D9-BE9086B77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CD4BF6E-1A86-1E44-97BF-8B65DFECC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Proportional-Share Scheduler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BD291393-6EAE-BA4C-A0A8-5147599F64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Why Use Lottery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3056B1F-1483-004C-926E-5422CF2B7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08987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 global state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!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What should the pass value will be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a new job enters in the middle of our stride scheduling example above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Lottery makes it much easier to incorporate new processes in a sensible manner</a:t>
            </a:r>
            <a:endParaRPr lang="en-US" altLang="zh-CN" sz="5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0">
            <a:extLst>
              <a:ext uri="{FF2B5EF4-FFF2-40B4-BE49-F238E27FC236}">
                <a16:creationId xmlns:a16="http://schemas.microsoft.com/office/drawing/2014/main" id="{9B2C09CD-FF68-2B4A-81A6-81C163BBB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5D450-9335-814C-8040-0802747755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7C35699-7B91-9D42-80F2-D498C8D9C3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Multiprocessor Scheduler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4B9E0A41-7882-FE42-855E-DDFB0522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84C51B-5C9C-2142-90F3-947E1B17E7A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B50251B-EAA3-494F-A4D1-BE19264F5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E33D1B7-E2AB-7F41-BDC4-0123C8C5A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Multiprocessor(Multicore) Scheduler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73DB2852-B1D8-B84D-91BD-0D7FE1509E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Multiprocessor(Multicore)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57A9944-F2D6-2D4F-A40A-206D32076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08987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New issues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Cache Coherence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Synchronization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Cache Affinity </a:t>
            </a:r>
            <a:endParaRPr lang="en-US" altLang="zh-CN" sz="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12943ED7-CD0D-6342-A9A9-FD3C43D26E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Cache Coherence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B59A69F-2069-3942-990D-9E971C3C1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5741987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CPU1 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Read the data D from address A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Copied D to its cache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Updated D to D’ in its cache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CPU2 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Read the data from address A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data should be D’  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However the value in the memory with the address A is still D (write back policy)</a:t>
            </a:r>
          </a:p>
          <a:p>
            <a:pPr lvl="1">
              <a:spcBef>
                <a:spcPts val="3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300"/>
              </a:spcBef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1204" name="图片 2">
            <a:extLst>
              <a:ext uri="{FF2B5EF4-FFF2-40B4-BE49-F238E27FC236}">
                <a16:creationId xmlns:a16="http://schemas.microsoft.com/office/drawing/2014/main" id="{79A077A5-20B7-9140-8BA3-167912FCA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1447800"/>
            <a:ext cx="27638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8AB23B36-2660-6040-8C13-020AC38660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Cache Coherence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BB2F5F4-775D-5442-BED5-26FE76615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5741987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Bus snooping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Monitoring memory access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Each cache pays attention to memory updates by observing the bus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It will notice the change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Either invalidate its copy or updates it</a:t>
            </a:r>
          </a:p>
          <a:p>
            <a:pPr>
              <a:spcBef>
                <a:spcPts val="300"/>
              </a:spcBef>
            </a:pPr>
            <a:r>
              <a:rPr lang="en-US" altLang="zh-CN">
                <a:ea typeface="宋体" panose="02010600030101010101" pitchFamily="2" charset="-122"/>
              </a:rPr>
              <a:t>The basic idea applies to the write back cache also</a:t>
            </a:r>
          </a:p>
        </p:txBody>
      </p:sp>
      <p:pic>
        <p:nvPicPr>
          <p:cNvPr id="53252" name="图片 2">
            <a:extLst>
              <a:ext uri="{FF2B5EF4-FFF2-40B4-BE49-F238E27FC236}">
                <a16:creationId xmlns:a16="http://schemas.microsoft.com/office/drawing/2014/main" id="{7DBF5E13-55E8-1941-BA24-FF0EBF7B6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363" y="1447800"/>
            <a:ext cx="27638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2700CF8B-6845-BB4F-B770-5777357665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Synchronization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AC6D9FA-8F82-FB4C-A62D-9F0C159CF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08987" cy="4953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  typedef struct __Node_t {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	int value;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	struct __Node_t *next;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   } Node_t;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 int List_Pop() {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	Node_t *tmp = head; 	// remember old head ...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	int value = head-&gt;value; 	// ... and its value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	head = head-&gt;next; 	// advance head to next pointer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	free(tmp); 		// free old head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	return value; 		// return value at head</a:t>
            </a: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 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B8239668-AE22-2A40-9F0D-7ED6D7FC21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Synchronization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271D266-7969-BF4B-968D-A337A7A7F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13788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Threads on two CPUs enter this routine at the same time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Thread 1 executes the first line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will have the current value of head stored in its private tmp variable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Thread 2 then executes the first line as well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also will have the same value of head stored in its own private tmp variable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Instead of each thread removing an element from the head of the list,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each thread will try to remove the same head element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leading to all sorts of problems 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double free, returning the same data value twice</a:t>
            </a:r>
            <a:endParaRPr lang="en-US" altLang="zh-CN" sz="4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46414B87-C93B-A045-A2E0-CA04EA76F1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Cache Affinity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FD7DAF1-6747-9440-B25C-A2052C661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13788" cy="495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process, when run on a particular CPU,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builds up a fair bit of state in the caches (and TLBs) of the CPU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next time the process runs,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is often advantageous to run it on the same CPU,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 it will run faster if some of its state is already present in the caches on that CPU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If the process runs on a different CPU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performance of the process will be worse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 it will have to reload the state each time it runs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44C37AC2-1DC0-D747-B538-1DE8A1CEC8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Single-Queue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D86B469-3AE1-EF4D-A900-DCA020285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single-queue multiprocessor scheduling</a:t>
            </a:r>
          </a:p>
          <a:p>
            <a:pPr lvl="1"/>
            <a:r>
              <a:rPr lang="en-US" altLang="zh-CN" b="1" dirty="0">
                <a:ea typeface="宋体" panose="02010600030101010101" pitchFamily="2" charset="-122"/>
              </a:rPr>
              <a:t>SQMS </a:t>
            </a:r>
            <a:r>
              <a:rPr lang="en-US" altLang="zh-CN" dirty="0">
                <a:ea typeface="宋体" panose="02010600030101010101" pitchFamily="2" charset="-122"/>
              </a:rPr>
              <a:t>for short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put all jobs that need to be scheduled into a single queue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Pro (simplicity)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do not require much work to 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take an existing policy that picks the best job to run next 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adapt it to work on more than one</a:t>
            </a:r>
            <a:r>
              <a:rPr lang="en-US" altLang="zh-CN" dirty="0">
                <a:ea typeface="宋体" panose="02010600030101010101" pitchFamily="2" charset="-122"/>
              </a:rPr>
              <a:t> CPU  </a:t>
            </a:r>
          </a:p>
          <a:p>
            <a:pPr lvl="3"/>
            <a:r>
              <a:rPr lang="en-US" altLang="zh-CN" sz="2400" dirty="0">
                <a:ea typeface="宋体" panose="02010600030101010101" pitchFamily="2" charset="-122"/>
              </a:rPr>
              <a:t>where it might pick the best two jobs to run if there are two CPUs, for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2FBD44C-8B5D-AD46-96E9-EDCA412DCF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Proportional-Share Scheduler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2317B2E-0EE7-3444-973D-401425CD2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83600" cy="495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scheduler might try to guarantee that each job obtain a certain percentage of CPU time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Fair-share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Lottery Scheduling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every so often, hold a lottery to determine which process should get to run next;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processes that should run more often should be given more chances to win the lottery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FCEC4DD2-42F4-2D44-929B-E76E7CF198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Single-Queue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454585A-E735-6B45-895C-5F1C11408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Poor scalability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Must use lock to ensure the correctness</a:t>
            </a: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Lock increases contention when number of cores grows</a:t>
            </a:r>
          </a:p>
          <a:p>
            <a:pPr lvl="3"/>
            <a:r>
              <a:rPr lang="en-US" altLang="zh-CN" sz="2400" dirty="0">
                <a:ea typeface="宋体" panose="02010600030101010101" pitchFamily="2" charset="-122"/>
              </a:rPr>
              <a:t>More and more time must spend on lock acquiring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 cache affinity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A43D91A5-2E5E-BA46-8874-9DB1B4E954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Not Cache Affinity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7AEF829-72E5-C043-8826-56E92898B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</a:t>
            </a:r>
          </a:p>
        </p:txBody>
      </p:sp>
      <p:pic>
        <p:nvPicPr>
          <p:cNvPr id="65540" name="图片 1">
            <a:extLst>
              <a:ext uri="{FF2B5EF4-FFF2-40B4-BE49-F238E27FC236}">
                <a16:creationId xmlns:a16="http://schemas.microsoft.com/office/drawing/2014/main" id="{912CBE01-641B-0C40-80EA-0224D2F00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981200"/>
            <a:ext cx="7378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图片 2">
            <a:extLst>
              <a:ext uri="{FF2B5EF4-FFF2-40B4-BE49-F238E27FC236}">
                <a16:creationId xmlns:a16="http://schemas.microsoft.com/office/drawing/2014/main" id="{DB0D25F3-335A-D041-81AE-2029D40BA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919413"/>
            <a:ext cx="6619875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547BBFB0-16DD-1C41-BA6E-BD50897995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Cache Affinity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B28BD8A-7F1C-3B4D-BA9F-6502077AA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Try an affinity mechanism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to make it more likely that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process will continue to run on the same CPU if possible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Implementing such a scheme can be complex</a:t>
            </a:r>
          </a:p>
        </p:txBody>
      </p:sp>
      <p:pic>
        <p:nvPicPr>
          <p:cNvPr id="67588" name="图片 1">
            <a:extLst>
              <a:ext uri="{FF2B5EF4-FFF2-40B4-BE49-F238E27FC236}">
                <a16:creationId xmlns:a16="http://schemas.microsoft.com/office/drawing/2014/main" id="{FBA30755-1D82-BC47-8FF8-839316EC9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352800"/>
            <a:ext cx="592455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3B04581E-C6DC-8F40-8512-3736302572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Multi-Queue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B63CF834-39D4-D745-9229-497751DF8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multi-queue multiprocessor scheduling (MQMS)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Using multiple queues(e.g., one per CPU)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queue follows a particular scheduling discipline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job is placed on exactly one scheduling queue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according to some heuristic 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Random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Picking one with fewer jobs than others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queue is scheduled essentially independently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avoid the synchronization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C72B82B8-934A-854A-820D-0953BE17E3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 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C45B8FC-5ECD-214D-A1A6-BACC8ABEB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two CPUs (labeled CPU0 and CPU1)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queue uses round-robin policy</a:t>
            </a:r>
          </a:p>
        </p:txBody>
      </p:sp>
      <p:pic>
        <p:nvPicPr>
          <p:cNvPr id="71684" name="图片 1">
            <a:extLst>
              <a:ext uri="{FF2B5EF4-FFF2-40B4-BE49-F238E27FC236}">
                <a16:creationId xmlns:a16="http://schemas.microsoft.com/office/drawing/2014/main" id="{1D96BA05-0A13-FD4E-AD88-7892859B6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479675"/>
            <a:ext cx="61087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图片 2">
            <a:extLst>
              <a:ext uri="{FF2B5EF4-FFF2-40B4-BE49-F238E27FC236}">
                <a16:creationId xmlns:a16="http://schemas.microsoft.com/office/drawing/2014/main" id="{563191D6-760D-1D41-A39B-974C91289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429000"/>
            <a:ext cx="7905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5E62FAD1-C83C-D049-926C-26ACAAF3A1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78486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Multi-Queue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DC24F7E-F142-E24D-9CC1-CB53FAF1D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should be inherently more scalable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As the number of CPUs grows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so too does the number of queues</a:t>
            </a:r>
          </a:p>
          <a:p>
            <a:pPr lvl="3"/>
            <a:r>
              <a:rPr lang="en-US" altLang="zh-CN" sz="2400">
                <a:ea typeface="宋体" panose="02010600030101010101" pitchFamily="2" charset="-122"/>
              </a:rPr>
              <a:t>lock and cache contention should not become a central problem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intrinsically provides cache affinity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jobs stay on the same CPU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thus reap the advantage of reusing cached contents therein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F0008E88-56C3-3D43-B24D-CD5E916F9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953000"/>
          </a:xfrm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is load imbalance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Two  CPUs: CPU0, CPU1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Four jobs: A,B, C,D with C finished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gets twice as much CPU time as B and 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Even worse, if A finished, CPU0 becomes idle </a:t>
            </a: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E19B7A73-A1F0-1C45-A5E4-AAA26BA831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Multi-Queue Scheduling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75780" name="图片 1">
            <a:extLst>
              <a:ext uri="{FF2B5EF4-FFF2-40B4-BE49-F238E27FC236}">
                <a16:creationId xmlns:a16="http://schemas.microsoft.com/office/drawing/2014/main" id="{45B383D9-A137-194D-99C5-F5C05C84A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1600200"/>
            <a:ext cx="4727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图片 2">
            <a:extLst>
              <a:ext uri="{FF2B5EF4-FFF2-40B4-BE49-F238E27FC236}">
                <a16:creationId xmlns:a16="http://schemas.microsoft.com/office/drawing/2014/main" id="{6F0AC6DE-4A94-2F4D-9BC7-F67E6CDFE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343400"/>
            <a:ext cx="7005637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01BD3C-7217-664F-A262-8D3D3602B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4429125"/>
            <a:ext cx="70485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B96FD2-DF49-E74E-B07E-70E1FC4EC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784350"/>
            <a:ext cx="445293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4" name="矩形 6">
            <a:extLst>
              <a:ext uri="{FF2B5EF4-FFF2-40B4-BE49-F238E27FC236}">
                <a16:creationId xmlns:a16="http://schemas.microsoft.com/office/drawing/2014/main" id="{763FD80B-3BCF-1446-A8E9-6E718382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665788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图片 1">
            <a:extLst>
              <a:ext uri="{FF2B5EF4-FFF2-40B4-BE49-F238E27FC236}">
                <a16:creationId xmlns:a16="http://schemas.microsoft.com/office/drawing/2014/main" id="{5C8CBB7F-AF2C-5149-A6C8-274C4F756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838450"/>
            <a:ext cx="56769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2">
            <a:extLst>
              <a:ext uri="{FF2B5EF4-FFF2-40B4-BE49-F238E27FC236}">
                <a16:creationId xmlns:a16="http://schemas.microsoft.com/office/drawing/2014/main" id="{8A9D976E-E473-EE44-A8D8-C1AAF7B2A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Migrate a job from one CPU to another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True load balance can be achieved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Example</a:t>
            </a:r>
          </a:p>
          <a:p>
            <a:pPr lvl="1">
              <a:spcBef>
                <a:spcPct val="0"/>
              </a:spcBef>
            </a:pPr>
            <a:r>
              <a:rPr lang="en-US" altLang="zh-CN" sz="2000">
                <a:ea typeface="宋体" panose="02010600030101010101" pitchFamily="2" charset="-122"/>
              </a:rPr>
              <a:t>Migrate B or D to another queue</a:t>
            </a:r>
          </a:p>
          <a:p>
            <a:pPr lvl="1">
              <a:spcBef>
                <a:spcPct val="0"/>
              </a:spcBef>
            </a:pPr>
            <a:endParaRPr lang="en-US" altLang="zh-CN" sz="20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endParaRPr lang="en-US" altLang="zh-CN" sz="20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continuous migration of one or more jobs</a:t>
            </a:r>
          </a:p>
        </p:txBody>
      </p:sp>
      <p:sp>
        <p:nvSpPr>
          <p:cNvPr id="77828" name="Rectangle 1">
            <a:extLst>
              <a:ext uri="{FF2B5EF4-FFF2-40B4-BE49-F238E27FC236}">
                <a16:creationId xmlns:a16="http://schemas.microsoft.com/office/drawing/2014/main" id="{6AF420A4-E338-F443-878A-C760649E83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16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Job Migration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77829" name="图片 2">
            <a:extLst>
              <a:ext uri="{FF2B5EF4-FFF2-40B4-BE49-F238E27FC236}">
                <a16:creationId xmlns:a16="http://schemas.microsoft.com/office/drawing/2014/main" id="{6B10BEE7-6F6E-6D4A-BAB9-E1FFFBE52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3838575"/>
            <a:ext cx="472281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图片 3">
            <a:extLst>
              <a:ext uri="{FF2B5EF4-FFF2-40B4-BE49-F238E27FC236}">
                <a16:creationId xmlns:a16="http://schemas.microsoft.com/office/drawing/2014/main" id="{FE4ABA39-A500-BC42-ADD8-21B5CA762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4495800"/>
            <a:ext cx="7677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1568CE06-CF13-644D-9CE0-FFC6779A00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79248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Work Stealing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50AE3CB2-6506-3349-8538-BBCB6D12D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Source queue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that is low on jobs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 Source queue occasionally peeks at another (target) queue if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target is notably more full than the source,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yes, the source “steals” one or more jobs from the target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How often do the source peak the target?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Too often, suffer from high overhead and have trouble scaling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Not too often, suffer from severe load imbalances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1358B8CD-F69F-494C-BBEA-F194ED8012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78486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Linux Multiprocessor Schedulers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28809F2-550B-D14B-8DD4-F96443981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O(1) scheduler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multiple queues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priority-based scheduler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Completely Fair Scheduler (CFS)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multiple queues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deterministic proportional-share approach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BF Scheduler (BFS)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single-queue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proportional-share based on a more complicated scheme known as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Earliest Eligible Virtual Deadline First (EEVDF)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C271412-77E7-5F4B-85A7-AED13C6A9A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Tickets Represent Your Share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E7CF1D6-5A43-FB4A-8CC6-4B6CECBED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180387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Tickets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represent the share of a resource that a process (or user or whatever) should receive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percent of tickets that a process has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represents its share of the system resource in question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An example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two processes, A and B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has 75 tickets while B has only 25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what we would like is for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 to receive 75% of the CPU 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and B the remaining 25%</a:t>
            </a:r>
            <a:endParaRPr lang="en-GB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B39EF131-8476-FD44-8E0F-01FCE82504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Lottery Scheduler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4638982-7ABA-C44B-A109-772488BBD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332787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Lottery scheduling achieves this probabilistically 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deterministically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by holding a lottery every so often </a:t>
            </a:r>
          </a:p>
          <a:p>
            <a:pPr lvl="2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say, every time slice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Holding a lottery is straightforward: 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scheduler must know how many total tickets there are </a:t>
            </a:r>
          </a:p>
          <a:p>
            <a:pPr lvl="2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 the above example, there are 100 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scheduler then picks a winning ticket</a:t>
            </a:r>
          </a:p>
          <a:p>
            <a:pPr lvl="2">
              <a:spcBef>
                <a:spcPts val="3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which is a number from 0 to 99 in the above example</a:t>
            </a:r>
            <a:endParaRPr lang="en-GB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>
            <a:extLst>
              <a:ext uri="{FF2B5EF4-FFF2-40B4-BE49-F238E27FC236}">
                <a16:creationId xmlns:a16="http://schemas.microsoft.com/office/drawing/2014/main" id="{06E77628-9923-CB43-BA4E-A4EA63494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843463"/>
            <a:ext cx="84359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">
            <a:extLst>
              <a:ext uri="{FF2B5EF4-FFF2-40B4-BE49-F238E27FC236}">
                <a16:creationId xmlns:a16="http://schemas.microsoft.com/office/drawing/2014/main" id="{73CABD30-E94C-DA47-BB4D-831EF8070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1">
            <a:extLst>
              <a:ext uri="{FF2B5EF4-FFF2-40B4-BE49-F238E27FC236}">
                <a16:creationId xmlns:a16="http://schemas.microsoft.com/office/drawing/2014/main" id="{ED0D4FB2-8B94-7F42-893A-3FAE33B386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852ED9A-9AA8-BF40-9224-F8E070BC5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08987" cy="4953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/>
              <a:t>Assuming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A holds tickets 0 through 74 and B 75 through 99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The winning ticket simply determines whether A or B runs.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/>
              <a:t>The scheduler then loads the state of that winning process and runs it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output of a lottery scheduler’s winning tickets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Here is the resulting schedule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9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longer these two jobs compete, the more likely they are to achieve the desired percentages</a:t>
            </a:r>
            <a:endParaRPr lang="en-GB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C2EF740B-8304-6F4A-8387-3CD17BDCC9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Ticket Currency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230E2D3-4A1A-2E49-AB10-82038EAA5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180387" cy="495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Currency allows a user with a set of tickets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allocate tickets among their own jobs in whatever currency they would like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system then automatically converts said currency into the correct global value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users A and B have each been given 100 tickets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User A is running two jobs, A1 and A2, and gives them each 500 tickets (out of 1000 total) in User A’s own currency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User B is running only 1 job and gives it 10 tickets (out of 10 total)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5FBB59-9BA1-AD4F-A635-A20E1AE7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772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FandolSong" pitchFamily="2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22449F-8910-274B-B92C-A6F849FD3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7563"/>
            <a:ext cx="8461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45729D99-B453-9245-B0F5-A493CC2940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Ticket Transfer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7F10B88-ED8F-D244-827B-2B89526B8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180387" cy="495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process can temporarily hand off its tickets to another process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 a client/server setting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client sends a message to a server asking it to do some work on the client’s behalf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client can pass the tickets to the server and thus try to maximize the performance of the server while the server is handling the client’s request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finished, the server then transfers the tickets back to the client and all is as before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269CD0C1-62A4-1544-91E2-CC667AD9AA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Ticket Inflation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E39DCF5-572A-E14B-A1D0-0AA30B4F5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332787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process can temporarily raise or lower the number of tickets it owns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Make little sense in a competitive scenario with processes that do not trust one another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be applied in an environment where a group of processes trust one another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 process knows it needs more CPU time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it can boost its ticket value to reflect that need to the system,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all without communicating with any other processes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13618</TotalTime>
  <Words>2090</Words>
  <Application>Microsoft Macintosh PowerPoint</Application>
  <PresentationFormat>如螢幕大小 (4:3)</PresentationFormat>
  <Paragraphs>294</Paragraphs>
  <Slides>39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4" baseType="lpstr">
      <vt:lpstr>Comic Sans MS</vt:lpstr>
      <vt:lpstr>宋体</vt:lpstr>
      <vt:lpstr>Arial</vt:lpstr>
      <vt:lpstr>Times New Roman</vt:lpstr>
      <vt:lpstr>icfp99</vt:lpstr>
      <vt:lpstr>Process Scheduling</vt:lpstr>
      <vt:lpstr>Outline</vt:lpstr>
      <vt:lpstr>Proportional-Share Scheduler</vt:lpstr>
      <vt:lpstr>Tickets Represent Your Share</vt:lpstr>
      <vt:lpstr>Lottery Scheduler</vt:lpstr>
      <vt:lpstr>Example</vt:lpstr>
      <vt:lpstr>Ticket Currency</vt:lpstr>
      <vt:lpstr>Ticket Transfer</vt:lpstr>
      <vt:lpstr>Ticket Inflation</vt:lpstr>
      <vt:lpstr>Lottery Implementation</vt:lpstr>
      <vt:lpstr>PowerPoint 簡報</vt:lpstr>
      <vt:lpstr>Lottery Implementation</vt:lpstr>
      <vt:lpstr>Fairness Study</vt:lpstr>
      <vt:lpstr>Fairness Study</vt:lpstr>
      <vt:lpstr>Fairness Study</vt:lpstr>
      <vt:lpstr>How To Assign Tickets?</vt:lpstr>
      <vt:lpstr>Stride Scheduling</vt:lpstr>
      <vt:lpstr>Stride Scheduling</vt:lpstr>
      <vt:lpstr>Stride Scheduling</vt:lpstr>
      <vt:lpstr>Why Use Lottery Scheduling</vt:lpstr>
      <vt:lpstr>Multiprocessor Scheduler</vt:lpstr>
      <vt:lpstr>Outline</vt:lpstr>
      <vt:lpstr>Multiprocessor(Multicore) Scheduling</vt:lpstr>
      <vt:lpstr>Cache Coherence</vt:lpstr>
      <vt:lpstr>Cache Coherence</vt:lpstr>
      <vt:lpstr>Synchronization</vt:lpstr>
      <vt:lpstr>Synchronization</vt:lpstr>
      <vt:lpstr>Cache Affinity</vt:lpstr>
      <vt:lpstr>Single-Queue Scheduling</vt:lpstr>
      <vt:lpstr>Single-Queue Scheduling</vt:lpstr>
      <vt:lpstr>Not Cache Affinity</vt:lpstr>
      <vt:lpstr>Cache Affinity</vt:lpstr>
      <vt:lpstr>Multi-Queue Scheduling</vt:lpstr>
      <vt:lpstr>Example </vt:lpstr>
      <vt:lpstr>Multi-Queue Scheduling</vt:lpstr>
      <vt:lpstr>Multi-Queue Scheduling</vt:lpstr>
      <vt:lpstr>Job Migration</vt:lpstr>
      <vt:lpstr>Work Stealing</vt:lpstr>
      <vt:lpstr>Linux Multiprocessor Schedulers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491</cp:revision>
  <dcterms:created xsi:type="dcterms:W3CDTF">2000-01-15T07:54:11Z</dcterms:created>
  <dcterms:modified xsi:type="dcterms:W3CDTF">2020-10-22T07:27:34Z</dcterms:modified>
</cp:coreProperties>
</file>