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sldIdLst>
    <p:sldId id="956" r:id="rId2"/>
    <p:sldId id="957" r:id="rId3"/>
    <p:sldId id="984" r:id="rId4"/>
    <p:sldId id="986" r:id="rId5"/>
    <p:sldId id="1060" r:id="rId6"/>
    <p:sldId id="1045" r:id="rId7"/>
    <p:sldId id="987" r:id="rId8"/>
    <p:sldId id="1059" r:id="rId9"/>
    <p:sldId id="988" r:id="rId10"/>
    <p:sldId id="989" r:id="rId11"/>
    <p:sldId id="990" r:id="rId12"/>
    <p:sldId id="991" r:id="rId13"/>
    <p:sldId id="992" r:id="rId14"/>
    <p:sldId id="993" r:id="rId15"/>
    <p:sldId id="994" r:id="rId16"/>
    <p:sldId id="995" r:id="rId17"/>
    <p:sldId id="996" r:id="rId18"/>
    <p:sldId id="997" r:id="rId19"/>
    <p:sldId id="998" r:id="rId20"/>
    <p:sldId id="1061" r:id="rId21"/>
    <p:sldId id="1062" r:id="rId22"/>
    <p:sldId id="1063" r:id="rId23"/>
    <p:sldId id="1064" r:id="rId24"/>
    <p:sldId id="1065" r:id="rId25"/>
    <p:sldId id="1066" r:id="rId26"/>
    <p:sldId id="1067" r:id="rId27"/>
    <p:sldId id="1068" r:id="rId28"/>
    <p:sldId id="1069" r:id="rId29"/>
    <p:sldId id="1070" r:id="rId30"/>
    <p:sldId id="1071" r:id="rId31"/>
    <p:sldId id="1072" r:id="rId32"/>
    <p:sldId id="1073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5022" autoAdjust="0"/>
  </p:normalViewPr>
  <p:slideViewPr>
    <p:cSldViewPr>
      <p:cViewPr varScale="1">
        <p:scale>
          <a:sx n="59" d="100"/>
          <a:sy n="59" d="100"/>
        </p:scale>
        <p:origin x="200" y="1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17.xml"/><Relationship Id="rId18" Type="http://schemas.openxmlformats.org/officeDocument/2006/relationships/slide" Target="slides/slide28.xml"/><Relationship Id="rId3" Type="http://schemas.openxmlformats.org/officeDocument/2006/relationships/slide" Target="slides/slide6.xml"/><Relationship Id="rId21" Type="http://schemas.openxmlformats.org/officeDocument/2006/relationships/slide" Target="slides/slide31.xml"/><Relationship Id="rId7" Type="http://schemas.openxmlformats.org/officeDocument/2006/relationships/slide" Target="slides/slide11.xml"/><Relationship Id="rId12" Type="http://schemas.openxmlformats.org/officeDocument/2006/relationships/slide" Target="slides/slide16.xml"/><Relationship Id="rId17" Type="http://schemas.openxmlformats.org/officeDocument/2006/relationships/slide" Target="slides/slide27.xml"/><Relationship Id="rId2" Type="http://schemas.openxmlformats.org/officeDocument/2006/relationships/slide" Target="slides/slide5.xml"/><Relationship Id="rId16" Type="http://schemas.openxmlformats.org/officeDocument/2006/relationships/slide" Target="slides/slide26.xml"/><Relationship Id="rId20" Type="http://schemas.openxmlformats.org/officeDocument/2006/relationships/slide" Target="slides/slide30.xml"/><Relationship Id="rId1" Type="http://schemas.openxmlformats.org/officeDocument/2006/relationships/slide" Target="slides/slide4.xml"/><Relationship Id="rId6" Type="http://schemas.openxmlformats.org/officeDocument/2006/relationships/slide" Target="slides/slide10.xml"/><Relationship Id="rId11" Type="http://schemas.openxmlformats.org/officeDocument/2006/relationships/slide" Target="slides/slide15.xml"/><Relationship Id="rId5" Type="http://schemas.openxmlformats.org/officeDocument/2006/relationships/slide" Target="slides/slide9.xml"/><Relationship Id="rId15" Type="http://schemas.openxmlformats.org/officeDocument/2006/relationships/slide" Target="slides/slide19.xml"/><Relationship Id="rId10" Type="http://schemas.openxmlformats.org/officeDocument/2006/relationships/slide" Target="slides/slide14.xml"/><Relationship Id="rId19" Type="http://schemas.openxmlformats.org/officeDocument/2006/relationships/slide" Target="slides/slide29.xml"/><Relationship Id="rId4" Type="http://schemas.openxmlformats.org/officeDocument/2006/relationships/slide" Target="slides/slide7.xml"/><Relationship Id="rId9" Type="http://schemas.openxmlformats.org/officeDocument/2006/relationships/slide" Target="slides/slide13.xml"/><Relationship Id="rId14" Type="http://schemas.openxmlformats.org/officeDocument/2006/relationships/slide" Target="slides/slide18.xml"/><Relationship Id="rId22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6CF238A-D91F-4649-A807-A137818084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0799550-8256-C94B-91ED-396C425301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17023B2-8490-9C49-8E6C-8AE41953EDB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8291880-1DC2-A849-9294-685A5B3BB9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0CC595E7-03BD-2C43-BA98-1B79B8F535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6663A68D-18C1-2049-9C40-B9D36A33F2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6336AC33-50F7-1B41-A6D2-1E50C72CC6C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C7C2C15F-A733-0249-AE3C-D8C7F7334C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C0A4F80-CB81-7045-AD84-0F56E5933D86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30A0649-2A77-6A45-A9BD-AE2F5B733B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5C0A0560-4571-804B-80E4-AB2DF1943A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ECDC0842-F570-9744-BB2F-9273F36545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3DC0FD0-34B7-454C-BCFF-D31708B5FBE1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FCB5D6A5-92FC-024E-9AA9-AE2242DC82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60F80E8-3BD6-5340-99E1-B3C4EBEE8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36244A8D-81C6-F74A-B419-6E7021CEEF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23D8614-266E-8D4E-8B50-7385DF53B3BB}" type="slidenum">
              <a:rPr lang="zh-CN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8BF584DF-FF5E-A647-9C10-9060F4E415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84D92FB8-67F5-0E48-B675-5E924840B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8C4F3CAC-66FA-BE47-9648-C6CB9FDCB6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B9AFCB2-BC00-6F48-B2F1-DACA4A8B931E}" type="slidenum">
              <a:rPr lang="zh-CN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E7AF1A7-CF6B-7F40-972A-13431AD37F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6881602E-7020-174E-8CC3-AFB53D262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73CA5DCF-CB47-B242-A194-8EC4DFDD78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B3E7A3B-4BAF-CA46-A317-CE55420498A3}" type="slidenum">
              <a:rPr lang="zh-CN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A9147A7-3FA9-B244-A5EC-68FA8A1B267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8A958049-5D83-4A4B-AC79-2BEC4A328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70D8B373-D842-4847-A9DD-7EF8C806D9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92594C8-0796-774C-99C0-6CF235598DE0}" type="slidenum">
              <a:rPr lang="zh-CN" altLang="en-US" sz="1200" b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57ACDD4-335C-4043-95A3-3132BF733A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0B81D33C-54F0-E345-AC6B-DAF623F50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5AA5DBD2-2740-D74D-9328-F4D00B22CA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FDE9D69-F38F-8141-A948-60F2B165EBD9}" type="slidenum">
              <a:rPr lang="zh-CN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ABBD8E0-AFAF-984A-8689-F95D7FFF826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6610471-137B-CA41-95D1-D7B56E0A3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EC03BFEF-4426-AB46-8769-007C986999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326E77A-EC2A-7946-AE3B-5AF52836B5E2}" type="slidenum">
              <a:rPr lang="zh-CN" altLang="en-US" sz="1200" b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38F5F3F-6C18-4C49-BA3D-82D51A6E8B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2D48F571-3271-BF46-B73D-6CB9B6BC0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8AD65461-EC32-D44A-9BE1-120806F033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8FE303D-3D17-9F45-8675-D7E9C1B27CA5}" type="slidenum">
              <a:rPr lang="zh-CN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C99D86AD-D430-2E4C-AD00-28BFA894AC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FF08529A-1C00-D646-919B-90B3FCC62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1E6E6461-703F-5944-B313-8834DEA05C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B9330ED-0E12-8D4C-9A48-608C7F2AB598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2C0978F-5CB7-4A40-BC45-F3ED71DA56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27D2A3E-96E9-464B-BB74-C8028A65E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CED28FD-246E-304D-9774-4CAE0DAEE1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775230C-8B19-B245-8CA6-506CED61E439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86893C9-50D1-DB4F-8AE4-F686AD7F0D1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AEDF108-568D-A24D-BA9B-55E738BEC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2E9B048-6C22-4041-829D-CDD6CC806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A9713ED-6ECC-5343-85D7-AFAFBB5E63C9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F062478-D2C3-6748-979C-89256A2683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DBFCB59-CD14-E941-825D-7BBCD9597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2519553A-AF35-DA4D-B92B-D97584D0C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CF1CB0C-B4FE-E44F-93C4-8940E4B93463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65C50217-37DD-AD46-B1F1-592B1D31D5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4A067E96-ECA1-A541-BF9F-93E363AEF4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F093957-252D-B34F-B88A-1DF973203D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7B4B04C-3486-BA45-B703-8AF9502210DB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A1B979F-969C-8744-AAA8-DC2302C0181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8C2628EC-4889-A24B-B445-D09FCDC3A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67BA6609-BCDF-DB4A-AE08-6CA17B763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5F111E3-716B-3B46-BC59-B9A930FEF55E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250856CB-B427-134F-8596-1F7768350AD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D7993BA-20C9-C749-8CE2-96B341264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98CE6734-7709-004D-8AF1-1D2AB215A4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FC36943-BAA2-2143-85EC-CAC4F03B8BBF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39D04E05-6739-164B-B2AB-30EC897D17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8577F36A-3A84-8944-AC0A-567077C39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76305929-AF8B-4C44-999E-BCFD731EC7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DCF8B63-13B8-E442-92E5-9530F1ECD325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F6EFDB9-4F61-1B4C-8F1F-77D7576BB9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541ED73-D94E-5547-ADB9-4AC001B2F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1C91BD31-75E7-D14B-844E-75733D349C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584542D-751E-554F-B3B6-7852A56DCC69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8FFDA4A-2C32-FC4B-8990-F838B7B3EDF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0E1BC9F6-A701-9649-A46D-72BCC6D65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878F32CF-579C-B94C-AE70-FC9FF52EBE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450CCE6-3005-DC48-8577-D31330546B88}" type="slidenum">
              <a:rPr lang="zh-CN" altLang="en-US" sz="1200" b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C15C5FCE-4820-1140-BB13-AC2544E03B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40D53771-D66C-374C-9D1E-2227EE310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EA654B13-0DC0-3E4A-8AD1-1F01489E0A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33A2874-9C53-9D4A-9EB1-1AC75088632B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50669FA-144E-9048-8EAA-9C75258F89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703ACCC-F0AF-964C-B8FF-86A9B9A8A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895D8298-4EA9-E949-B915-30385E2361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96AA520-0245-1F4F-B1A2-C603200B06D5}" type="slidenum">
              <a:rPr lang="zh-CN" altLang="en-US" sz="1200" b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2EC7E13-50EF-1B4F-8800-725FAF32D6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2A27CE3C-F1A9-BE45-A058-19FAFF23F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64642CB2-9E7A-9745-B9F0-1E259A491A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413DD8A-5307-9843-832F-4A09703E0FC1}" type="slidenum">
              <a:rPr lang="zh-CN" altLang="en-US" sz="1200" b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B909B4F1-3D1A-814F-8E9B-CC15E32388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776D7D1B-5820-504D-9E52-2F99F542A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9CC95665-82B9-3048-B349-47B8F3B1B6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D553EDB-B7D5-1B46-8E42-F3E7D0C582E6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AF08E52-B630-2C4D-8089-8B2F165334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4A7A309-A5AD-F942-845F-A125EA4362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D6B40C3B-F11A-6E41-A680-0C3F414FD6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FBFDE95-CDEB-A142-83F5-797B5CCD124F}" type="slidenum">
              <a:rPr lang="zh-CN" altLang="en-US" sz="1200" b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28E5B26F-66BE-6E48-8DF7-0324348074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DCCF653-F595-9C4B-8B3B-543E07257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72B8945B-66AD-5147-A317-6263FCE16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5D75994-6983-2848-B1D0-B520C0BC767D}" type="slidenum">
              <a:rPr lang="zh-CN" altLang="en-US" sz="1200" b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57C7A85-49B9-8E45-A038-C3AA81F5BA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1387186B-E8D9-AC40-9224-75BA621B7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34837D8D-B242-7842-910D-9ED04E2E5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4AE2C6E-DC23-6442-8AB5-898DEE925F22}" type="slidenum">
              <a:rPr lang="zh-CN" altLang="en-US" sz="1200" b="0">
                <a:latin typeface="Times New Roman" panose="02020603050405020304" pitchFamily="18" charset="0"/>
              </a:rPr>
              <a:pPr/>
              <a:t>32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E84D1423-6888-C741-884B-C986A1B5B7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03D4F5B1-9925-B24E-9CDB-E7701A5E8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C5AA7CB3-54C0-324C-8719-2A2C085DCB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BF516F9-86DF-444E-B190-F2BC1D601AAA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0CF8809-28B7-6448-9E58-3B955EA6C52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C6C65DFD-052B-BB48-B4B3-22782DA7A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ADE61AE-29AB-ED42-8A21-E9FEF307A8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DCB8B66-9122-D547-A6D3-3F00A10919F4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1CBBCEE-4034-0643-AB33-6F701AD9AA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F5A419D-1C03-E341-87ED-2A4067CDD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A9467A6C-BA3E-AB42-BA14-25DDD90F4C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C3E232D-17EA-D64F-8062-3298BE296394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68E2A70-A3E7-D54B-981C-2C262B46B5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A34EAFC8-9767-9243-9315-EAFD4D17B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FBED7B4-52D7-1C4D-9281-AFE8A11FB8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78A402A-2E2F-A546-849B-BDD666A992B3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ACFCE74-1E09-3347-BAC5-94613925FE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4114666-ACCA-914C-BA3F-7ADD001EE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574FF27D-3E03-1E45-BAFD-AFB9C2961F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4863C50-E356-F040-A730-44438A9FD634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8C75B96-34E2-5F4F-B0BF-7EF91EF584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507F7D4-2217-7346-954C-D8F541737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D15D1BC-6DAD-2847-A07B-8C3D90B60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5DAB235-3E8A-7541-B7BE-C8022AEECAEF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FE65618-42D1-7643-8A42-929CDCA086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53ACD95-3B4A-BE4B-9156-2FDB848815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929DC46B-367A-9944-ACCC-49E36EE7E3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D8675-63A7-B84C-8001-06A3023B4BCF}" type="datetime1">
              <a:rPr lang="zh-CN" altLang="en-US"/>
              <a:pPr>
                <a:defRPr/>
              </a:pPr>
              <a:t>2020/9/16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D4EC837-9E4D-8B41-9ED2-6695C9F594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35DA616-12AE-2647-B677-AC1492FC95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9EEDD7A-A9A3-D743-A22A-A2F8AB853E5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78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C9D757-9420-0449-9C62-65C4C59648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71190-81F3-0542-9A2C-ACBE6645B817}" type="datetime1">
              <a:rPr lang="zh-CN" altLang="en-US"/>
              <a:pPr>
                <a:defRPr/>
              </a:pPr>
              <a:t>2020/9/16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E12F32-D05C-0E4D-BD85-10F781C53B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E4B90D-373A-F244-8B81-092F880B63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F903C2-3206-124F-A8FB-D681D1F5CB0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84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D2FB08-EF3E-8D49-9155-AEB6D9E8D0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7E42D-7CCE-9049-BF5E-89B6140F14E6}" type="datetime1">
              <a:rPr lang="zh-CN" altLang="en-US"/>
              <a:pPr>
                <a:defRPr/>
              </a:pPr>
              <a:t>2020/9/16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9436A5-9333-614A-B864-B04D180EC3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E96726-00DD-354B-B874-C43D6DF163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221F04-2BD5-E14F-B941-8A6067B289A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076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F35BFD-DE66-FF4D-8BAD-3150913EA7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F655D-4C7F-344A-80DF-E3EFD51B8860}" type="datetime1">
              <a:rPr lang="zh-CN" altLang="en-US"/>
              <a:pPr>
                <a:defRPr/>
              </a:pPr>
              <a:t>2020/9/16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CF6BF0-A229-0A4F-84BB-D306A18E7E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105713-898A-BD4E-80F7-A9BA031B74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BEF19D-1182-9D42-B88E-1C98537C2D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4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B58D0A-5CFD-074B-9FCA-015EDD410D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76FF2-A827-CE4F-8F46-BB744CBB0C81}" type="datetime1">
              <a:rPr lang="zh-CN" altLang="en-US"/>
              <a:pPr>
                <a:defRPr/>
              </a:pPr>
              <a:t>2020/9/16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CF2973-5894-2241-AE94-94B9112302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EF3B6C-BA5F-874F-8480-2BA46AFD9C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B53EE3-127B-F946-9790-1946DF1F62D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612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177274-E9DF-7143-8749-60C62272C3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4DB26-C178-6E45-9A0B-383FB4AD5D68}" type="datetime1">
              <a:rPr lang="zh-CN" altLang="en-US"/>
              <a:pPr>
                <a:defRPr/>
              </a:pPr>
              <a:t>2020/9/16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D978FE-1DB2-6F4C-974C-379525F447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09F0A7-3287-D94C-B89A-A74D1A1B42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FA523-82CC-0748-A9B6-EE7A0F2890E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71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BAB0DC-C16C-8848-BC0C-1F6EF432EE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03C02-41A8-1141-96F9-2EC7D4686B8C}" type="datetime1">
              <a:rPr lang="zh-CN" altLang="en-US"/>
              <a:pPr>
                <a:defRPr/>
              </a:pPr>
              <a:t>2020/9/16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8A6098B-87F0-0242-8ED8-74ADF13EF1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881D6D6-37D7-D147-84A3-EF987BB866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FB7E99-2979-1447-8F75-7C7F1A7CEFC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422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E153ACF-5D0A-694B-86FD-3DE5D6B00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06A5E-5A27-AE43-975A-0EB0967DF358}" type="datetime1">
              <a:rPr lang="zh-CN" altLang="en-US"/>
              <a:pPr>
                <a:defRPr/>
              </a:pPr>
              <a:t>2020/9/16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3E20D2E-5A2E-444F-AF10-4976E2FF6C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F738B8-0D91-8C4B-929A-C179E18D5C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39521-D921-214E-AA45-85C1B0B455D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97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BDBDA0-9EA4-B04F-A997-FF2E9CAC30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916E2-31A9-B746-B2A9-FFA1D3C249C2}" type="datetime1">
              <a:rPr lang="zh-CN" altLang="en-US"/>
              <a:pPr>
                <a:defRPr/>
              </a:pPr>
              <a:t>2020/9/16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A69518A-CC83-B743-833D-AB4068973F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8DA150F-EAAD-1146-9886-926533137D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D7EFC7-A31D-2D47-AF45-CE3B3CEBA81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709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20942E-4EF2-1B46-88A1-168A317F07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8BEF7-8356-564E-BFBE-F7435F39FD6C}" type="datetime1">
              <a:rPr lang="zh-CN" altLang="en-US"/>
              <a:pPr>
                <a:defRPr/>
              </a:pPr>
              <a:t>2020/9/16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7A3D79-20B0-D640-8E3D-946EFAAB6D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2C0441-AF3E-2543-867D-BD444E3B69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5C643-22BD-BE4C-8704-B91AE98195D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0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2318B1-9B06-0B4E-852E-31E02AB5D1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6697A-953E-D54D-82FF-B052527F291A}" type="datetime1">
              <a:rPr lang="zh-CN" altLang="en-US"/>
              <a:pPr>
                <a:defRPr/>
              </a:pPr>
              <a:t>2020/9/16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D1C886-805A-B847-BA9E-BC1BF5CB3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886AD1-98A5-CC47-A7AC-D6CD744668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16ADC8-0164-D641-96BA-22F77BCC609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40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3F4EA35-9163-2D49-BED0-BCD2F087A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11A7C27-0A17-8143-B691-B8B6E39B5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B124303-32D9-B843-9397-028E8B8775E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712B5C1B-F887-9C43-82E2-94FF29E6A817}" type="datetime1">
              <a:rPr lang="zh-CN" altLang="en-US"/>
              <a:pPr>
                <a:defRPr/>
              </a:pPr>
              <a:t>2020/9/16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A52BC3F-CFB6-3948-B98F-EAE81EE4DB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34B6545-2F77-1F44-B6C7-030F6245860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fld id="{1068E499-BC52-FF41-9799-EAE806E5EC0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9B3CC383-0E46-1942-8D1B-0D5622F97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FandolSong" pitchFamily="2" charset="-128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FandolSong" pitchFamily="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FandolSong" pitchFamily="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FandolSong" pitchFamily="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FandolSong" pitchFamily="2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>
            <a:extLst>
              <a:ext uri="{FF2B5EF4-FFF2-40B4-BE49-F238E27FC236}">
                <a16:creationId xmlns:a16="http://schemas.microsoft.com/office/drawing/2014/main" id="{A7F023E4-4EA5-614E-AF40-368631FC35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930AAE-2D9B-4440-85A3-D008BCDD436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428ACAA3-02FF-1E46-800B-FF9D5CD48E7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Dynamic Memory Allocation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46B21978-F379-404A-942E-4AF86A50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DD9FE4-315B-0E4F-860F-64BF3579F9C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4E7385F-0D65-1D4C-ACB6-0FC1261D3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4572000"/>
          </a:xfrm>
        </p:spPr>
        <p:txBody>
          <a:bodyPr/>
          <a:lstStyle/>
          <a:p>
            <a:pPr marL="609600" indent="-609600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 	/* Read the size and allocated fields from address p */</a:t>
            </a:r>
          </a:p>
          <a:p>
            <a:pPr marL="609600" indent="-609600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 	#define GET_SIZE(p) (GET(p) &amp; ˜0x7)</a:t>
            </a:r>
          </a:p>
          <a:p>
            <a:pPr marL="609600" indent="-609600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 	#define GET_ALLOC(p) (GET(p) &amp; 0x1)</a:t>
            </a:r>
          </a:p>
          <a:p>
            <a:pPr marL="609600" indent="-609600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</a:p>
          <a:p>
            <a:pPr marL="609600" indent="-609600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 	/* Given block ptr bp, compute address of its header and footer */</a:t>
            </a:r>
          </a:p>
          <a:p>
            <a:pPr marL="609600" indent="-609600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 	#define HDRP(bp) ((char *)(bp) - WSIZE)</a:t>
            </a:r>
          </a:p>
          <a:p>
            <a:pPr marL="609600" indent="-609600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 	#define FTRP(bp) ((char *)(bp) + GET_SIZE(HDRP(bp)) - DSIZE)</a:t>
            </a:r>
          </a:p>
          <a:p>
            <a:pPr marL="609600" indent="-609600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</a:p>
          <a:p>
            <a:pPr marL="609600" indent="-609600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 	/* Given block ptr bp, compute address of next and previous blocks */</a:t>
            </a:r>
          </a:p>
          <a:p>
            <a:pPr marL="609600" indent="-609600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 	#define NEXT_BLKP(bp) ((char *)(bp) +GET_SIZE(((char *)(bp)-WSIZE)))</a:t>
            </a:r>
          </a:p>
          <a:p>
            <a:pPr marL="609600" indent="-609600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     #define PREV_BLKP(bp) ((char *)(bp) - GET_SIZE(((char *)(bp) - DSIZE)))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4F9DFDDA-338C-9F4F-AA53-B088C4B24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Macros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8AF52323-4D32-4E42-A8F8-9F2D285A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AA4FD0-541E-544E-92A7-6F30A1BEB3D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93325C9-410C-184C-BCE3-92CA85DBC4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5029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	int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mm_init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(void)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		/* create the initial empty heap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		if ((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heap_listp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mem_sbrk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(4*WSIZE)) == (void *) -1)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			return -1;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		PUT(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heap_listp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0); 			         /* alignment padding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		PUT(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heap_listp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+(1*WSIZE), PACK(DSIZE, 1));  /* prologue header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		PUT(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heap_listp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+(2*WSIZE), PACK(DSIZE, 1));  /* prologue footer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		PUT(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heap_listp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+(3*WSIZE), PACK(0, 1)); 	         /* epilogue header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 		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heap_listp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+= (2*WIZE);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 		/* Extend the empty heap with a free block of CHUNKSIZE bytes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 		if 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extend_heap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(CHUNKSIZE/WSIZE) == NULL)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 			return -1;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 		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 	}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298CED35-3B49-0B4B-82A4-DE6AC69A3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mm_init()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493DD3DA-71C7-C242-86DB-1E273B48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CD8B32-2464-ED44-9916-93A79B3E493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364425B-6C9D-C046-9341-5EFDDC63F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486400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	static void *extend_heap(size_t words)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		char *bp;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		size_t size;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		/* Allocate an even number of words to maintain alignment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		size = (words % 2) ? (words+1) * WSIZE : words * WSIZE;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		if ((long)(bp = mem_sbrk(size))  == -1)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			return NULL;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		/* Initialize free block header/footer and the epilogue header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 		PUT(HDRP(bp), PACK(size, 0)); 		/* free block header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 		PUT(FTRP(bp), PACK(size, 0)); 		/* free block footer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 		PUT(HDRP(NEXT_BLKP(bp)), PACK(0, 1)); /* new epilogue header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 		/* Coalesce if the previous block was free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 		return coalesce(bp);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 	}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B45C8E13-F901-384D-A3FD-EDC5767DF3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mm_init()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82552BBD-8182-2643-A764-5F51D660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0E8BD6-735C-544E-BBE0-1E0357BE044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DADABFA-215D-7943-A931-8294234D89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9248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	void mm_free(void *bp)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	{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		size_t size = GET_SIZE(HDRP(bp));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		PUT(HDRP(bp), PACK(size, 0));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		PUT(FTRP(bp), PACK(size, 0));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		coalesce(bp);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	}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</a:p>
          <a:p>
            <a:pPr>
              <a:buFontTx/>
              <a:buNone/>
            </a:pP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730EB745-808D-8B45-BA99-B746C808E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mm_free()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563BFB1A-4684-6E44-ADB7-B6DC9239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C38D2F-33DF-144C-8229-0961B281B83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70C5FB1-B4E0-084B-A187-53E2679B3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01000" cy="4876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 	static void *coalesce(void *bp)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	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 		size_t prev_alloc = GET_ALLOC(FTRP(PREV_BLKP(bp)));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 		size_t next_alloc = GET_ALLOC(HDRP(NEXT_BLKP(bp)));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 		size_t size = GET_SIZE(HDRP(bp));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 		if (prev_alloc &amp;&amp; next_alloc) { /* Case 1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 			return bp;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 		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 		else if (prev_alloc &amp;&amp; !next_alloc) { /* Case 2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 			size += GET_SIZE(HDRP(NEXT_BLKP(bp)));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 			PUT(HDRP(bp), PACK(size, 0));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 			PUT(FTRP(bp), PACK(size,0));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 			return(bp);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 		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101DE7A1-9352-9748-97C2-9C0FA3CFE1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mm_free()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D2A061E3-E0F8-9447-BE25-0788772F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3D7492-3D5D-4F4F-9428-3E06CFEFD61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EA387FF-F367-3146-A560-5E070F81A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7244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27 		else if (!prev_alloc &amp;&amp; next_alloc) { /* Case 3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 			size += GET_SIZE(HDRP(PREV_BLKP(bp)));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29 			PUT(FTRP(bp), PACK(size, 0));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 			PUT(HDRP(PREV_BLKP(bp)), PACK(size, 0));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31 			return(PREV_BLKP(bp));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 	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34 		else { /* Case 4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35 			size += GET_SIZE(HDRP(PREV_BLKP(bp))) 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 			             GET_SIZE(FTRP(NEXT_BLKP(bp)));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37 			PUT(HDRP(PREV_BLKP(bp)), PACK(size, 0));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38 			PUT(FTRP(NEXT_BLKP(bp)), PACK(size, 0));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39 			return(PREV_BLKP(bp));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 	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41 }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8477760C-7B94-3249-8ED2-E48901094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mm_free()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83686F62-B1E4-1A49-A73F-6C73721E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BFABB0-FA52-9744-A64F-C6D2173C89E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A56DE29-EA48-904F-8058-254C35F4B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876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	void *mm_malloc (size_t size)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		size_t asize; /* adjusted block size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		size_t extendsize; /* amount to extend heap if no fit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		char *bp;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		/* Ignore spurious requests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		if (size &lt;= 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			return NULL;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		/* Adjust block size to include overhead and alignment reqs.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 		if (size &lt;= DSIZE)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 			asize = DSIZE + DSIZE;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 		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 			asize = DSIZE * ((size + DSIZE + (DSIZE-1)) / DSIZE);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174F72DD-72B1-7847-A361-787C4D114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mm_malloc()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241BBA17-37C5-E741-BF0A-5771A806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26A34B-BBC7-F54C-BE1A-D542DF91626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21BDFF7-575E-9943-A94B-9BFE3D857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010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 		/* Search the free list for a fit */</a:t>
            </a: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 		if ((bp = find_fit(asize)) != NULL) {</a:t>
            </a: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 			place (bp, asize);</a:t>
            </a: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 			return bp;</a:t>
            </a: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 		}</a:t>
            </a: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 		/* No fit found. Get more memory and place the block */</a:t>
            </a: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 		extendsize = MAX (asize, CHUNKSIZE) ;</a:t>
            </a: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 		if ((bp = extend_heap (extendsize/WSIZE)) == NULL)</a:t>
            </a: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 			return NULL;</a:t>
            </a: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27 		place (bp, asize);</a:t>
            </a: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 		return bp;</a:t>
            </a: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29 	}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8BF33792-7DF9-ED4A-9D36-512597882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mm_malloc()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1620139C-A6ED-F34F-88CE-30FE0595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8B8158-8306-1644-B737-BB5BB241DED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FCA26CB-7164-8349-96CE-1334AEFF8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" y="1447800"/>
            <a:ext cx="8801100" cy="4572000"/>
          </a:xfrm>
        </p:spPr>
        <p:txBody>
          <a:bodyPr/>
          <a:lstStyle/>
          <a:p>
            <a:pPr marL="215900" indent="-215900">
              <a:buFontTx/>
              <a:buAutoNum type="arabicPeriod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static void *find_fit(size_t asize)</a:t>
            </a:r>
          </a:p>
          <a:p>
            <a:pPr marL="215900" indent="-215900">
              <a:buFontTx/>
              <a:buAutoNum type="arabicPeriod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215900" indent="-215900">
              <a:buFontTx/>
              <a:buAutoNum type="arabicPeriod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void *bp ;</a:t>
            </a:r>
          </a:p>
          <a:p>
            <a:pPr marL="215900" indent="-215900">
              <a:buFontTx/>
              <a:buAutoNum type="arabicPeriod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</a:t>
            </a:r>
          </a:p>
          <a:p>
            <a:pPr marL="215900" indent="-215900">
              <a:buFontTx/>
              <a:buAutoNum type="arabicPeriod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/* first fit search */</a:t>
            </a:r>
          </a:p>
          <a:p>
            <a:pPr marL="215900" indent="-215900">
              <a:buFontTx/>
              <a:buAutoNum type="arabicPeriod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for (bp = heap_listp; GET_SIZE(HDRP(bp)) &gt; 0 ; bp = NEXT_BLKP(bp) ) {</a:t>
            </a:r>
          </a:p>
          <a:p>
            <a:pPr marL="215900" indent="-215900">
              <a:buFontTx/>
              <a:buAutoNum type="arabicPeriod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  if (!GET_ALLOC(HDRP(bp)) &amp;&amp; (asize&lt;=GET_SIZE(HDRP(bp)))) {</a:t>
            </a:r>
          </a:p>
          <a:p>
            <a:pPr marL="215900" indent="-215900">
              <a:buFontTx/>
              <a:buAutoNum type="arabicPeriod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return bp;</a:t>
            </a:r>
          </a:p>
          <a:p>
            <a:pPr marL="215900" indent="-215900">
              <a:buFontTx/>
              <a:buAutoNum type="arabicPeriod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  }</a:t>
            </a:r>
          </a:p>
          <a:p>
            <a:pPr marL="215900" indent="-215900">
              <a:buFontTx/>
              <a:buAutoNum type="arabicPeriod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</a:p>
          <a:p>
            <a:pPr marL="215900" indent="-215900">
              <a:buFontTx/>
              <a:buAutoNum type="arabicPeriod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return NULL;  /*no fit */</a:t>
            </a:r>
          </a:p>
          <a:p>
            <a:pPr marL="215900" indent="-215900">
              <a:buFontTx/>
              <a:buAutoNum type="arabicPeriod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 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2AB8848A-4F43-5248-8694-A9E2D68CE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mm_alloc()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6DC85076-46A1-D644-B695-C6760339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380452-0B21-AE4B-AA28-89F4BD95E5E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2E8F7B6-D78E-D94E-8E18-A733F4F836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01000" cy="4572000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static void place(void *bp, size_t asize)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size_t csize = GET_SIZE(HDRP(bp)) ;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if ( (csize –asize) &gt;= (DSIZE + OVERHEAD) ) {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PUT(HDRP(bp), PACK(asize, 1)) ;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PUT(FTRP(bp), PACK(asize, 1)) ;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bp = NEXT_BLKP(bp) ;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PUT(HDRP(bp), PACK(csize-asize, 0) ;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PUT(FTRP(bp), PACK(csize-asize, 0) ;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} else {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PUT(HDRP(bp), PACK(csize, 1) ;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PUT(FTRP(bp), PACK(csize, 1) ;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}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17BEDDD4-1642-084F-8F00-77334CEA0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mm_alloc()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D638773A-8FCB-7E45-99C6-39446FE9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1AA0E0-A309-A84A-8C1D-A1E7D6BE1CB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6D8AC36-10B8-4346-B8D8-DB0D8035A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4185A07-245E-5B43-8ED7-B1B08E95B3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Implementation of a simple allocator</a:t>
            </a: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Explicit Free List</a:t>
            </a: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Segregated Free List</a:t>
            </a: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Suggested reading: 9.9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1BB8684B-E89D-C644-9F90-5D1C1ABA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B28675-7357-BC4A-9E2B-F5819476B00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B0AF8DB-AD41-EC46-B8D9-4371A2EC73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Explicit free lists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9CE56FC7-15B1-5C4D-B815-A56E7DCD3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Explicit list among the free blocks using pointers within the free blocks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Use data space for link pointers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Typically doubly linked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Still need boundary tags for coalescing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It is important to realize that links are not necessarily in the same order as the blocks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C98791BF-136C-A543-849D-3CA4915B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4D4D47-71E2-3449-9A58-506CB23B077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5864F45-7AE8-3B41-9AB4-8EA90C6C0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Explicit free lists</a:t>
            </a:r>
          </a:p>
        </p:txBody>
      </p:sp>
      <p:grpSp>
        <p:nvGrpSpPr>
          <p:cNvPr id="45060" name="Group 5">
            <a:extLst>
              <a:ext uri="{FF2B5EF4-FFF2-40B4-BE49-F238E27FC236}">
                <a16:creationId xmlns:a16="http://schemas.microsoft.com/office/drawing/2014/main" id="{4EFC15BA-9424-4D41-A4BA-A962BAF80A45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933575"/>
            <a:ext cx="6781800" cy="581025"/>
            <a:chOff x="1392" y="2304"/>
            <a:chExt cx="2736" cy="192"/>
          </a:xfrm>
        </p:grpSpPr>
        <p:sp>
          <p:nvSpPr>
            <p:cNvPr id="45096" name="Rectangle 6">
              <a:extLst>
                <a:ext uri="{FF2B5EF4-FFF2-40B4-BE49-F238E27FC236}">
                  <a16:creationId xmlns:a16="http://schemas.microsoft.com/office/drawing/2014/main" id="{A48557F2-CDB5-DB4D-90C9-BCAEE3837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304"/>
              <a:ext cx="528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A</a:t>
              </a:r>
            </a:p>
          </p:txBody>
        </p:sp>
        <p:sp>
          <p:nvSpPr>
            <p:cNvPr id="45097" name="Rectangle 7">
              <a:extLst>
                <a:ext uri="{FF2B5EF4-FFF2-40B4-BE49-F238E27FC236}">
                  <a16:creationId xmlns:a16="http://schemas.microsoft.com/office/drawing/2014/main" id="{B7A4E06A-5B95-3B49-997F-D3E97196C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304"/>
              <a:ext cx="528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B</a:t>
              </a:r>
            </a:p>
          </p:txBody>
        </p:sp>
        <p:sp>
          <p:nvSpPr>
            <p:cNvPr id="45098" name="Rectangle 8">
              <a:extLst>
                <a:ext uri="{FF2B5EF4-FFF2-40B4-BE49-F238E27FC236}">
                  <a16:creationId xmlns:a16="http://schemas.microsoft.com/office/drawing/2014/main" id="{F954C8B5-288F-6B43-A719-696FA923C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304"/>
              <a:ext cx="720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</a:t>
              </a:r>
            </a:p>
          </p:txBody>
        </p:sp>
        <p:sp>
          <p:nvSpPr>
            <p:cNvPr id="45099" name="Line 9">
              <a:extLst>
                <a:ext uri="{FF2B5EF4-FFF2-40B4-BE49-F238E27FC236}">
                  <a16:creationId xmlns:a16="http://schemas.microsoft.com/office/drawing/2014/main" id="{E7BE558F-57E4-C44B-A9CF-BB9E9EDAA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35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5100" name="Line 10">
              <a:extLst>
                <a:ext uri="{FF2B5EF4-FFF2-40B4-BE49-F238E27FC236}">
                  <a16:creationId xmlns:a16="http://schemas.microsoft.com/office/drawing/2014/main" id="{4A3B6EAC-25E1-A248-B2B9-485A7573E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3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5101" name="Line 11">
              <a:extLst>
                <a:ext uri="{FF2B5EF4-FFF2-40B4-BE49-F238E27FC236}">
                  <a16:creationId xmlns:a16="http://schemas.microsoft.com/office/drawing/2014/main" id="{563E86D5-A830-A842-9675-2C947467C5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448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5102" name="Line 12">
              <a:extLst>
                <a:ext uri="{FF2B5EF4-FFF2-40B4-BE49-F238E27FC236}">
                  <a16:creationId xmlns:a16="http://schemas.microsoft.com/office/drawing/2014/main" id="{C5F5F9A6-BC7B-C043-A981-EA10E7B27E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44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5103" name="Line 13">
              <a:extLst>
                <a:ext uri="{FF2B5EF4-FFF2-40B4-BE49-F238E27FC236}">
                  <a16:creationId xmlns:a16="http://schemas.microsoft.com/office/drawing/2014/main" id="{96777807-3AFC-5B40-AC15-D8474D70F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3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5104" name="Line 14">
              <a:extLst>
                <a:ext uri="{FF2B5EF4-FFF2-40B4-BE49-F238E27FC236}">
                  <a16:creationId xmlns:a16="http://schemas.microsoft.com/office/drawing/2014/main" id="{9875971E-B298-9043-98E9-7B8A8D075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44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  <p:grpSp>
        <p:nvGrpSpPr>
          <p:cNvPr id="45061" name="Group 15">
            <a:extLst>
              <a:ext uri="{FF2B5EF4-FFF2-40B4-BE49-F238E27FC236}">
                <a16:creationId xmlns:a16="http://schemas.microsoft.com/office/drawing/2014/main" id="{700BEF75-8D30-0E48-A01A-9651631256A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048000"/>
            <a:ext cx="7227888" cy="1509713"/>
            <a:chOff x="528" y="2448"/>
            <a:chExt cx="4553" cy="951"/>
          </a:xfrm>
        </p:grpSpPr>
        <p:sp>
          <p:nvSpPr>
            <p:cNvPr id="45062" name="Rectangle 16">
              <a:extLst>
                <a:ext uri="{FF2B5EF4-FFF2-40B4-BE49-F238E27FC236}">
                  <a16:creationId xmlns:a16="http://schemas.microsoft.com/office/drawing/2014/main" id="{92BA9E25-4580-D147-942D-1A76470B4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4</a:t>
              </a:r>
            </a:p>
          </p:txBody>
        </p:sp>
        <p:sp>
          <p:nvSpPr>
            <p:cNvPr id="45063" name="Rectangle 17">
              <a:extLst>
                <a:ext uri="{FF2B5EF4-FFF2-40B4-BE49-F238E27FC236}">
                  <a16:creationId xmlns:a16="http://schemas.microsoft.com/office/drawing/2014/main" id="{9A7BBE89-4D2E-F04A-8D90-96575593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45064" name="Rectangle 18">
              <a:extLst>
                <a:ext uri="{FF2B5EF4-FFF2-40B4-BE49-F238E27FC236}">
                  <a16:creationId xmlns:a16="http://schemas.microsoft.com/office/drawing/2014/main" id="{D45BEB1D-9661-E349-92B0-59FECE212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45065" name="Rectangle 19">
              <a:extLst>
                <a:ext uri="{FF2B5EF4-FFF2-40B4-BE49-F238E27FC236}">
                  <a16:creationId xmlns:a16="http://schemas.microsoft.com/office/drawing/2014/main" id="{883CA8AC-BB69-6A42-8749-296EBDD4A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4</a:t>
              </a:r>
            </a:p>
          </p:txBody>
        </p:sp>
        <p:sp>
          <p:nvSpPr>
            <p:cNvPr id="45066" name="Rectangle 20">
              <a:extLst>
                <a:ext uri="{FF2B5EF4-FFF2-40B4-BE49-F238E27FC236}">
                  <a16:creationId xmlns:a16="http://schemas.microsoft.com/office/drawing/2014/main" id="{07B71E7F-A231-D546-AD9B-5FB492F73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4</a:t>
              </a:r>
            </a:p>
          </p:txBody>
        </p:sp>
        <p:sp>
          <p:nvSpPr>
            <p:cNvPr id="45067" name="Rectangle 21">
              <a:extLst>
                <a:ext uri="{FF2B5EF4-FFF2-40B4-BE49-F238E27FC236}">
                  <a16:creationId xmlns:a16="http://schemas.microsoft.com/office/drawing/2014/main" id="{E6B31991-B3C1-734A-AA82-89AC80F9E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45068" name="Rectangle 22">
              <a:extLst>
                <a:ext uri="{FF2B5EF4-FFF2-40B4-BE49-F238E27FC236}">
                  <a16:creationId xmlns:a16="http://schemas.microsoft.com/office/drawing/2014/main" id="{404544F3-001D-5446-9A47-B26A3EEE1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45069" name="Rectangle 23">
              <a:extLst>
                <a:ext uri="{FF2B5EF4-FFF2-40B4-BE49-F238E27FC236}">
                  <a16:creationId xmlns:a16="http://schemas.microsoft.com/office/drawing/2014/main" id="{C3B14E01-6624-2141-8FFE-104A136A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4</a:t>
              </a:r>
            </a:p>
          </p:txBody>
        </p:sp>
        <p:sp>
          <p:nvSpPr>
            <p:cNvPr id="45070" name="Rectangle 24">
              <a:extLst>
                <a:ext uri="{FF2B5EF4-FFF2-40B4-BE49-F238E27FC236}">
                  <a16:creationId xmlns:a16="http://schemas.microsoft.com/office/drawing/2014/main" id="{C50CAF97-879E-B549-9D27-CB2C5D402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45071" name="Rectangle 25">
              <a:extLst>
                <a:ext uri="{FF2B5EF4-FFF2-40B4-BE49-F238E27FC236}">
                  <a16:creationId xmlns:a16="http://schemas.microsoft.com/office/drawing/2014/main" id="{4F701F59-2252-DA47-AB57-428E48805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45072" name="Rectangle 26">
              <a:extLst>
                <a:ext uri="{FF2B5EF4-FFF2-40B4-BE49-F238E27FC236}">
                  <a16:creationId xmlns:a16="http://schemas.microsoft.com/office/drawing/2014/main" id="{89877CAD-0DAB-C944-85ED-99678829A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45073" name="Rectangle 27">
              <a:extLst>
                <a:ext uri="{FF2B5EF4-FFF2-40B4-BE49-F238E27FC236}">
                  <a16:creationId xmlns:a16="http://schemas.microsoft.com/office/drawing/2014/main" id="{9CD1E3E1-67EE-AE4D-AFDE-B1BF515F6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45074" name="Rectangle 28">
              <a:extLst>
                <a:ext uri="{FF2B5EF4-FFF2-40B4-BE49-F238E27FC236}">
                  <a16:creationId xmlns:a16="http://schemas.microsoft.com/office/drawing/2014/main" id="{8EF971BF-4C56-0E4B-BDFE-4EF9A8671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6</a:t>
              </a:r>
            </a:p>
          </p:txBody>
        </p:sp>
        <p:sp>
          <p:nvSpPr>
            <p:cNvPr id="45075" name="Rectangle 29">
              <a:extLst>
                <a:ext uri="{FF2B5EF4-FFF2-40B4-BE49-F238E27FC236}">
                  <a16:creationId xmlns:a16="http://schemas.microsoft.com/office/drawing/2014/main" id="{C4B67A14-03EA-DE4E-8B68-A733E39D0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45076" name="Rectangle 30">
              <a:extLst>
                <a:ext uri="{FF2B5EF4-FFF2-40B4-BE49-F238E27FC236}">
                  <a16:creationId xmlns:a16="http://schemas.microsoft.com/office/drawing/2014/main" id="{08F1EDB8-C460-1E4D-B00B-EA683D797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6</a:t>
              </a:r>
            </a:p>
          </p:txBody>
        </p:sp>
        <p:sp>
          <p:nvSpPr>
            <p:cNvPr id="45077" name="Rectangle 31">
              <a:extLst>
                <a:ext uri="{FF2B5EF4-FFF2-40B4-BE49-F238E27FC236}">
                  <a16:creationId xmlns:a16="http://schemas.microsoft.com/office/drawing/2014/main" id="{70D41153-A6B1-294C-965C-6A01BD227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4</a:t>
              </a:r>
            </a:p>
          </p:txBody>
        </p:sp>
        <p:sp>
          <p:nvSpPr>
            <p:cNvPr id="45078" name="Rectangle 32">
              <a:extLst>
                <a:ext uri="{FF2B5EF4-FFF2-40B4-BE49-F238E27FC236}">
                  <a16:creationId xmlns:a16="http://schemas.microsoft.com/office/drawing/2014/main" id="{1F34A1BB-39A9-684D-8E83-D4B9146EB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4</a:t>
              </a:r>
            </a:p>
          </p:txBody>
        </p:sp>
        <p:sp>
          <p:nvSpPr>
            <p:cNvPr id="45079" name="Rectangle 33">
              <a:extLst>
                <a:ext uri="{FF2B5EF4-FFF2-40B4-BE49-F238E27FC236}">
                  <a16:creationId xmlns:a16="http://schemas.microsoft.com/office/drawing/2014/main" id="{BB523FF7-8F6D-AD43-9A7A-5690BC268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45080" name="Rectangle 34">
              <a:extLst>
                <a:ext uri="{FF2B5EF4-FFF2-40B4-BE49-F238E27FC236}">
                  <a16:creationId xmlns:a16="http://schemas.microsoft.com/office/drawing/2014/main" id="{ED619655-AD92-5D4B-AA4F-68D5EA124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4</a:t>
              </a:r>
            </a:p>
          </p:txBody>
        </p:sp>
        <p:sp>
          <p:nvSpPr>
            <p:cNvPr id="45081" name="Rectangle 35">
              <a:extLst>
                <a:ext uri="{FF2B5EF4-FFF2-40B4-BE49-F238E27FC236}">
                  <a16:creationId xmlns:a16="http://schemas.microsoft.com/office/drawing/2014/main" id="{4249CD74-C0C9-5941-99A4-E5E993E5A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45082" name="Rectangle 36">
              <a:extLst>
                <a:ext uri="{FF2B5EF4-FFF2-40B4-BE49-F238E27FC236}">
                  <a16:creationId xmlns:a16="http://schemas.microsoft.com/office/drawing/2014/main" id="{9B896524-6E9A-BA41-8073-F4BD344EA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45083" name="Rectangle 37">
              <a:extLst>
                <a:ext uri="{FF2B5EF4-FFF2-40B4-BE49-F238E27FC236}">
                  <a16:creationId xmlns:a16="http://schemas.microsoft.com/office/drawing/2014/main" id="{A9E5BEA9-C6B5-A949-959A-38C2AC516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4</a:t>
              </a:r>
            </a:p>
          </p:txBody>
        </p:sp>
        <p:sp>
          <p:nvSpPr>
            <p:cNvPr id="45084" name="Freeform 38">
              <a:extLst>
                <a:ext uri="{FF2B5EF4-FFF2-40B4-BE49-F238E27FC236}">
                  <a16:creationId xmlns:a16="http://schemas.microsoft.com/office/drawing/2014/main" id="{3A68403B-FB49-3B44-97F4-446548708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624"/>
              <a:ext cx="3264" cy="352"/>
            </a:xfrm>
            <a:custGeom>
              <a:avLst/>
              <a:gdLst>
                <a:gd name="T0" fmla="*/ 0 w 3264"/>
                <a:gd name="T1" fmla="*/ 352 h 352"/>
                <a:gd name="T2" fmla="*/ 1968 w 3264"/>
                <a:gd name="T3" fmla="*/ 16 h 352"/>
                <a:gd name="T4" fmla="*/ 3264 w 3264"/>
                <a:gd name="T5" fmla="*/ 256 h 352"/>
                <a:gd name="T6" fmla="*/ 0 60000 65536"/>
                <a:gd name="T7" fmla="*/ 0 60000 65536"/>
                <a:gd name="T8" fmla="*/ 0 60000 65536"/>
                <a:gd name="T9" fmla="*/ 0 w 3264"/>
                <a:gd name="T10" fmla="*/ 0 h 352"/>
                <a:gd name="T11" fmla="*/ 3264 w 3264"/>
                <a:gd name="T12" fmla="*/ 352 h 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64" h="352">
                  <a:moveTo>
                    <a:pt x="0" y="352"/>
                  </a:moveTo>
                  <a:cubicBezTo>
                    <a:pt x="712" y="191"/>
                    <a:pt x="1424" y="31"/>
                    <a:pt x="1968" y="16"/>
                  </a:cubicBezTo>
                  <a:cubicBezTo>
                    <a:pt x="2511" y="0"/>
                    <a:pt x="2887" y="128"/>
                    <a:pt x="3264" y="25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5085" name="Freeform 39">
              <a:extLst>
                <a:ext uri="{FF2B5EF4-FFF2-40B4-BE49-F238E27FC236}">
                  <a16:creationId xmlns:a16="http://schemas.microsoft.com/office/drawing/2014/main" id="{487EABAA-5AB4-5E4F-919C-A2E81640E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576"/>
              <a:ext cx="2112" cy="400"/>
            </a:xfrm>
            <a:custGeom>
              <a:avLst/>
              <a:gdLst>
                <a:gd name="T0" fmla="*/ 2112 w 2112"/>
                <a:gd name="T1" fmla="*/ 400 h 400"/>
                <a:gd name="T2" fmla="*/ 1680 w 2112"/>
                <a:gd name="T3" fmla="*/ 16 h 400"/>
                <a:gd name="T4" fmla="*/ 0 w 2112"/>
                <a:gd name="T5" fmla="*/ 304 h 400"/>
                <a:gd name="T6" fmla="*/ 0 60000 65536"/>
                <a:gd name="T7" fmla="*/ 0 60000 65536"/>
                <a:gd name="T8" fmla="*/ 0 60000 65536"/>
                <a:gd name="T9" fmla="*/ 0 w 2112"/>
                <a:gd name="T10" fmla="*/ 0 h 400"/>
                <a:gd name="T11" fmla="*/ 2112 w 2112"/>
                <a:gd name="T12" fmla="*/ 400 h 4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400">
                  <a:moveTo>
                    <a:pt x="2112" y="400"/>
                  </a:moveTo>
                  <a:cubicBezTo>
                    <a:pt x="2072" y="216"/>
                    <a:pt x="2032" y="32"/>
                    <a:pt x="1680" y="16"/>
                  </a:cubicBezTo>
                  <a:cubicBezTo>
                    <a:pt x="1328" y="0"/>
                    <a:pt x="280" y="256"/>
                    <a:pt x="0" y="30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5086" name="Freeform 40">
              <a:extLst>
                <a:ext uri="{FF2B5EF4-FFF2-40B4-BE49-F238E27FC236}">
                  <a16:creationId xmlns:a16="http://schemas.microsoft.com/office/drawing/2014/main" id="{CEE59AB3-B784-E440-B067-3348D5C8F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2976"/>
              <a:ext cx="3840" cy="423"/>
            </a:xfrm>
            <a:custGeom>
              <a:avLst/>
              <a:gdLst>
                <a:gd name="T0" fmla="*/ 3840 w 3840"/>
                <a:gd name="T1" fmla="*/ 0 h 423"/>
                <a:gd name="T2" fmla="*/ 3072 w 3840"/>
                <a:gd name="T3" fmla="*/ 336 h 423"/>
                <a:gd name="T4" fmla="*/ 672 w 3840"/>
                <a:gd name="T5" fmla="*/ 384 h 423"/>
                <a:gd name="T6" fmla="*/ 0 w 3840"/>
                <a:gd name="T7" fmla="*/ 96 h 4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0"/>
                <a:gd name="T13" fmla="*/ 0 h 423"/>
                <a:gd name="T14" fmla="*/ 3840 w 3840"/>
                <a:gd name="T15" fmla="*/ 423 h 4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0" h="423">
                  <a:moveTo>
                    <a:pt x="3840" y="0"/>
                  </a:moveTo>
                  <a:cubicBezTo>
                    <a:pt x="3719" y="136"/>
                    <a:pt x="3599" y="272"/>
                    <a:pt x="3072" y="336"/>
                  </a:cubicBezTo>
                  <a:cubicBezTo>
                    <a:pt x="2544" y="399"/>
                    <a:pt x="1183" y="423"/>
                    <a:pt x="672" y="384"/>
                  </a:cubicBezTo>
                  <a:cubicBezTo>
                    <a:pt x="160" y="344"/>
                    <a:pt x="80" y="220"/>
                    <a:pt x="0" y="9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5087" name="Freeform 41">
              <a:extLst>
                <a:ext uri="{FF2B5EF4-FFF2-40B4-BE49-F238E27FC236}">
                  <a16:creationId xmlns:a16="http://schemas.microsoft.com/office/drawing/2014/main" id="{DC943102-1939-BA43-81AA-D2EDF62B4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2976"/>
              <a:ext cx="1536" cy="303"/>
            </a:xfrm>
            <a:custGeom>
              <a:avLst/>
              <a:gdLst>
                <a:gd name="T0" fmla="*/ 0 w 1536"/>
                <a:gd name="T1" fmla="*/ 0 h 303"/>
                <a:gd name="T2" fmla="*/ 816 w 1536"/>
                <a:gd name="T3" fmla="*/ 288 h 303"/>
                <a:gd name="T4" fmla="*/ 1536 w 1536"/>
                <a:gd name="T5" fmla="*/ 96 h 303"/>
                <a:gd name="T6" fmla="*/ 0 60000 65536"/>
                <a:gd name="T7" fmla="*/ 0 60000 65536"/>
                <a:gd name="T8" fmla="*/ 0 60000 65536"/>
                <a:gd name="T9" fmla="*/ 0 w 1536"/>
                <a:gd name="T10" fmla="*/ 0 h 303"/>
                <a:gd name="T11" fmla="*/ 1536 w 1536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303">
                  <a:moveTo>
                    <a:pt x="0" y="0"/>
                  </a:moveTo>
                  <a:cubicBezTo>
                    <a:pt x="280" y="136"/>
                    <a:pt x="560" y="272"/>
                    <a:pt x="816" y="288"/>
                  </a:cubicBezTo>
                  <a:cubicBezTo>
                    <a:pt x="1071" y="303"/>
                    <a:pt x="1303" y="199"/>
                    <a:pt x="1536" y="9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5088" name="Text Box 42">
              <a:extLst>
                <a:ext uri="{FF2B5EF4-FFF2-40B4-BE49-F238E27FC236}">
                  <a16:creationId xmlns:a16="http://schemas.microsoft.com/office/drawing/2014/main" id="{882A1BEF-E5ED-B14D-AE78-DA9759608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448"/>
              <a:ext cx="95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Forward links</a:t>
              </a:r>
            </a:p>
          </p:txBody>
        </p:sp>
        <p:sp>
          <p:nvSpPr>
            <p:cNvPr id="45089" name="Text Box 43">
              <a:extLst>
                <a:ext uri="{FF2B5EF4-FFF2-40B4-BE49-F238E27FC236}">
                  <a16:creationId xmlns:a16="http://schemas.microsoft.com/office/drawing/2014/main" id="{8B41D486-56FF-6348-B1C2-6C38EA793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3164"/>
              <a:ext cx="7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Back links</a:t>
              </a:r>
            </a:p>
          </p:txBody>
        </p:sp>
        <p:sp>
          <p:nvSpPr>
            <p:cNvPr id="45090" name="Text Box 44">
              <a:extLst>
                <a:ext uri="{FF2B5EF4-FFF2-40B4-BE49-F238E27FC236}">
                  <a16:creationId xmlns:a16="http://schemas.microsoft.com/office/drawing/2014/main" id="{7B815FE3-F563-A24C-B337-2044B83BD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6" y="2924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45091" name="Freeform 45">
              <a:extLst>
                <a:ext uri="{FF2B5EF4-FFF2-40B4-BE49-F238E27FC236}">
                  <a16:creationId xmlns:a16="http://schemas.microsoft.com/office/drawing/2014/main" id="{01F6C1A2-8F14-5646-BFD4-F86D48468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584"/>
              <a:ext cx="1872" cy="392"/>
            </a:xfrm>
            <a:custGeom>
              <a:avLst/>
              <a:gdLst>
                <a:gd name="T0" fmla="*/ 1872 w 1872"/>
                <a:gd name="T1" fmla="*/ 392 h 392"/>
                <a:gd name="T2" fmla="*/ 816 w 1872"/>
                <a:gd name="T3" fmla="*/ 56 h 392"/>
                <a:gd name="T4" fmla="*/ 0 w 1872"/>
                <a:gd name="T5" fmla="*/ 56 h 392"/>
                <a:gd name="T6" fmla="*/ 0 60000 65536"/>
                <a:gd name="T7" fmla="*/ 0 60000 65536"/>
                <a:gd name="T8" fmla="*/ 0 60000 65536"/>
                <a:gd name="T9" fmla="*/ 0 w 1872"/>
                <a:gd name="T10" fmla="*/ 0 h 392"/>
                <a:gd name="T11" fmla="*/ 1872 w 1872"/>
                <a:gd name="T12" fmla="*/ 392 h 3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72" h="392">
                  <a:moveTo>
                    <a:pt x="1872" y="392"/>
                  </a:moveTo>
                  <a:cubicBezTo>
                    <a:pt x="1499" y="251"/>
                    <a:pt x="1127" y="111"/>
                    <a:pt x="816" y="56"/>
                  </a:cubicBezTo>
                  <a:cubicBezTo>
                    <a:pt x="504" y="0"/>
                    <a:pt x="252" y="28"/>
                    <a:pt x="0" y="5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5092" name="Freeform 46">
              <a:extLst>
                <a:ext uri="{FF2B5EF4-FFF2-40B4-BE49-F238E27FC236}">
                  <a16:creationId xmlns:a16="http://schemas.microsoft.com/office/drawing/2014/main" id="{8A2BF320-B603-1240-9BC5-BCC67CAC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2976"/>
              <a:ext cx="480" cy="288"/>
            </a:xfrm>
            <a:custGeom>
              <a:avLst/>
              <a:gdLst>
                <a:gd name="T0" fmla="*/ 480 w 480"/>
                <a:gd name="T1" fmla="*/ 0 h 288"/>
                <a:gd name="T2" fmla="*/ 336 w 480"/>
                <a:gd name="T3" fmla="*/ 240 h 288"/>
                <a:gd name="T4" fmla="*/ 0 w 480"/>
                <a:gd name="T5" fmla="*/ 288 h 288"/>
                <a:gd name="T6" fmla="*/ 0 60000 65536"/>
                <a:gd name="T7" fmla="*/ 0 60000 65536"/>
                <a:gd name="T8" fmla="*/ 0 60000 65536"/>
                <a:gd name="T9" fmla="*/ 0 w 480"/>
                <a:gd name="T10" fmla="*/ 0 h 288"/>
                <a:gd name="T11" fmla="*/ 480 w 48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288">
                  <a:moveTo>
                    <a:pt x="480" y="0"/>
                  </a:moveTo>
                  <a:cubicBezTo>
                    <a:pt x="448" y="96"/>
                    <a:pt x="416" y="192"/>
                    <a:pt x="336" y="240"/>
                  </a:cubicBezTo>
                  <a:cubicBezTo>
                    <a:pt x="256" y="288"/>
                    <a:pt x="128" y="288"/>
                    <a:pt x="0" y="28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5093" name="Text Box 47">
              <a:extLst>
                <a:ext uri="{FF2B5EF4-FFF2-40B4-BE49-F238E27FC236}">
                  <a16:creationId xmlns:a16="http://schemas.microsoft.com/office/drawing/2014/main" id="{14467408-3565-A742-A5CD-3D0AB2769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2684"/>
              <a:ext cx="2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A</a:t>
              </a:r>
            </a:p>
          </p:txBody>
        </p:sp>
        <p:sp>
          <p:nvSpPr>
            <p:cNvPr id="45094" name="Text Box 48">
              <a:extLst>
                <a:ext uri="{FF2B5EF4-FFF2-40B4-BE49-F238E27FC236}">
                  <a16:creationId xmlns:a16="http://schemas.microsoft.com/office/drawing/2014/main" id="{91C72EDF-BC85-1441-9FF3-7E41745AE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68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B</a:t>
              </a:r>
            </a:p>
          </p:txBody>
        </p:sp>
        <p:sp>
          <p:nvSpPr>
            <p:cNvPr id="45095" name="Text Box 49">
              <a:extLst>
                <a:ext uri="{FF2B5EF4-FFF2-40B4-BE49-F238E27FC236}">
                  <a16:creationId xmlns:a16="http://schemas.microsoft.com/office/drawing/2014/main" id="{C37DDA30-FFAC-C844-B926-AE6787013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07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1A610D87-56E9-884A-929B-46C776B9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F525C4-4A8F-5649-9673-DD7D97EC716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E1B811C-B929-C245-891C-55681531C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Freeing with explicit free lists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449B0B72-8F3A-2941-AE6E-44E9A0079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Where to put the newly freed block in the free list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LIFO (last-in-first-out) policy</a:t>
            </a:r>
          </a:p>
          <a:p>
            <a:pPr lvl="2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insert freed block at the beginning of the free list</a:t>
            </a:r>
          </a:p>
          <a:p>
            <a:pPr lvl="2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pro: simple and constant time</a:t>
            </a:r>
          </a:p>
          <a:p>
            <a:pPr lvl="2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con: studies suggest fragmentation is worse than address ordered.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81F4348C-1CBB-8148-85D0-8EA190CF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0FAA01-24B4-8743-BFE2-F22A682438A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BC7A61A1-4FFC-324C-972C-96E20EEF9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Freeing with explicit free lists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5A104F6E-96BF-4745-AB24-C6D627AC0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Where to put the newly freed block in the free list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Address-ordered policy</a:t>
            </a:r>
          </a:p>
          <a:p>
            <a:pPr lvl="2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insert freed blocks so that free list blocks are always in address order</a:t>
            </a:r>
          </a:p>
          <a:p>
            <a:pPr lvl="3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i.e. addr(pred) &lt; addr(curr) &lt; addr(succ)</a:t>
            </a:r>
          </a:p>
          <a:p>
            <a:pPr lvl="2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 con: requires search</a:t>
            </a:r>
          </a:p>
          <a:p>
            <a:pPr lvl="2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 pro: studies suggest fragmentation is better than LIFO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43C6FBAD-F609-8648-8D08-672D6A96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306244-4F04-3340-9A77-73C290F407E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E408A5B4-98D9-444E-9BD2-372EFF1BD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Segregated Storage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A61FE20-B6F6-DB43-BB14-0A7F1413E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>
                <a:ea typeface="宋体" panose="02010600030101010101" pitchFamily="2" charset="-122"/>
              </a:rPr>
              <a:t>Each size “class” has its own collection of blocks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Often have separate collection for every small size (2,3,4,…)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For larger sizes typically have a collection for each power of 2</a:t>
            </a:r>
            <a:endParaRPr lang="en-US" altLang="zh-CN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ED4640E9-3DE9-7E41-AD76-A71FEBA3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449D0A-A3C5-504F-BDA9-798E6F82326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9E718055-5230-7340-8A3F-6F7FEEFD9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Segregated Storage</a:t>
            </a:r>
          </a:p>
        </p:txBody>
      </p:sp>
      <p:grpSp>
        <p:nvGrpSpPr>
          <p:cNvPr id="53252" name="Group 5">
            <a:extLst>
              <a:ext uri="{FF2B5EF4-FFF2-40B4-BE49-F238E27FC236}">
                <a16:creationId xmlns:a16="http://schemas.microsoft.com/office/drawing/2014/main" id="{86F8C413-43BF-E641-954E-DC05A705224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797050"/>
            <a:ext cx="6781800" cy="3079750"/>
            <a:chOff x="528" y="1776"/>
            <a:chExt cx="4272" cy="1940"/>
          </a:xfrm>
        </p:grpSpPr>
        <p:sp>
          <p:nvSpPr>
            <p:cNvPr id="53253" name="Rectangle 6">
              <a:extLst>
                <a:ext uri="{FF2B5EF4-FFF2-40B4-BE49-F238E27FC236}">
                  <a16:creationId xmlns:a16="http://schemas.microsoft.com/office/drawing/2014/main" id="{1EB913DD-FAC3-614C-A7D4-0948D68ED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77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54" name="Rectangle 7">
              <a:extLst>
                <a:ext uri="{FF2B5EF4-FFF2-40B4-BE49-F238E27FC236}">
                  <a16:creationId xmlns:a16="http://schemas.microsoft.com/office/drawing/2014/main" id="{DE27C0AD-D20A-324B-85B9-03CCBCA47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77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55" name="Rectangle 8">
              <a:extLst>
                <a:ext uri="{FF2B5EF4-FFF2-40B4-BE49-F238E27FC236}">
                  <a16:creationId xmlns:a16="http://schemas.microsoft.com/office/drawing/2014/main" id="{1B06AB62-F8A5-9649-84D4-1CA1BD97C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77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56" name="Rectangle 9">
              <a:extLst>
                <a:ext uri="{FF2B5EF4-FFF2-40B4-BE49-F238E27FC236}">
                  <a16:creationId xmlns:a16="http://schemas.microsoft.com/office/drawing/2014/main" id="{37C933D3-6765-324C-B710-C7D5D8B80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77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57" name="Rectangle 10">
              <a:extLst>
                <a:ext uri="{FF2B5EF4-FFF2-40B4-BE49-F238E27FC236}">
                  <a16:creationId xmlns:a16="http://schemas.microsoft.com/office/drawing/2014/main" id="{AA57DA7B-3F42-D14F-A377-4672B2DF3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77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58" name="Rectangle 11">
              <a:extLst>
                <a:ext uri="{FF2B5EF4-FFF2-40B4-BE49-F238E27FC236}">
                  <a16:creationId xmlns:a16="http://schemas.microsoft.com/office/drawing/2014/main" id="{4C3AF87A-409F-A940-ADC6-D7EC78FD6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77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59" name="Rectangle 12">
              <a:extLst>
                <a:ext uri="{FF2B5EF4-FFF2-40B4-BE49-F238E27FC236}">
                  <a16:creationId xmlns:a16="http://schemas.microsoft.com/office/drawing/2014/main" id="{59D77868-F63D-8842-A746-7BB60A32F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60" name="Rectangle 13">
              <a:extLst>
                <a:ext uri="{FF2B5EF4-FFF2-40B4-BE49-F238E27FC236}">
                  <a16:creationId xmlns:a16="http://schemas.microsoft.com/office/drawing/2014/main" id="{7EAAE94F-2F96-DB4C-9F84-D1C9D8767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7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61" name="Rectangle 14">
              <a:extLst>
                <a:ext uri="{FF2B5EF4-FFF2-40B4-BE49-F238E27FC236}">
                  <a16:creationId xmlns:a16="http://schemas.microsoft.com/office/drawing/2014/main" id="{08DA67B1-C680-1F47-B031-437C06B7A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208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62" name="Rectangle 15">
              <a:extLst>
                <a:ext uri="{FF2B5EF4-FFF2-40B4-BE49-F238E27FC236}">
                  <a16:creationId xmlns:a16="http://schemas.microsoft.com/office/drawing/2014/main" id="{D496AE09-6ED5-6443-9B35-9A285B2EF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208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63" name="Rectangle 16">
              <a:extLst>
                <a:ext uri="{FF2B5EF4-FFF2-40B4-BE49-F238E27FC236}">
                  <a16:creationId xmlns:a16="http://schemas.microsoft.com/office/drawing/2014/main" id="{E316ED8C-B0BE-DA44-85DC-5910C697F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208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64" name="Rectangle 17">
              <a:extLst>
                <a:ext uri="{FF2B5EF4-FFF2-40B4-BE49-F238E27FC236}">
                  <a16:creationId xmlns:a16="http://schemas.microsoft.com/office/drawing/2014/main" id="{FC19D668-0C3F-3847-9F10-90169CF47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65" name="Rectangle 18">
              <a:extLst>
                <a:ext uri="{FF2B5EF4-FFF2-40B4-BE49-F238E27FC236}">
                  <a16:creationId xmlns:a16="http://schemas.microsoft.com/office/drawing/2014/main" id="{CA3DAA66-FEF7-7546-820D-36E1A6E71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66" name="Rectangle 19">
              <a:extLst>
                <a:ext uri="{FF2B5EF4-FFF2-40B4-BE49-F238E27FC236}">
                  <a16:creationId xmlns:a16="http://schemas.microsoft.com/office/drawing/2014/main" id="{4F53FFBD-25A9-334D-870C-3BF66E9FE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67" name="Rectangle 20">
              <a:extLst>
                <a:ext uri="{FF2B5EF4-FFF2-40B4-BE49-F238E27FC236}">
                  <a16:creationId xmlns:a16="http://schemas.microsoft.com/office/drawing/2014/main" id="{B6C142BD-82EE-8641-9B1F-117F3A95C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208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68" name="Rectangle 21">
              <a:extLst>
                <a:ext uri="{FF2B5EF4-FFF2-40B4-BE49-F238E27FC236}">
                  <a16:creationId xmlns:a16="http://schemas.microsoft.com/office/drawing/2014/main" id="{3D200FC3-EEB0-4A4C-BC20-481305207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208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69" name="Rectangle 22">
              <a:extLst>
                <a:ext uri="{FF2B5EF4-FFF2-40B4-BE49-F238E27FC236}">
                  <a16:creationId xmlns:a16="http://schemas.microsoft.com/office/drawing/2014/main" id="{D8210C60-4846-C548-89B6-026C2693C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208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70" name="Rectangle 23">
              <a:extLst>
                <a:ext uri="{FF2B5EF4-FFF2-40B4-BE49-F238E27FC236}">
                  <a16:creationId xmlns:a16="http://schemas.microsoft.com/office/drawing/2014/main" id="{09EFD1FC-3357-1D48-AA32-BFC16F8C6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208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71" name="Rectangle 24">
              <a:extLst>
                <a:ext uri="{FF2B5EF4-FFF2-40B4-BE49-F238E27FC236}">
                  <a16:creationId xmlns:a16="http://schemas.microsoft.com/office/drawing/2014/main" id="{1395504A-E9E4-784B-9793-A56428F19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208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72" name="Rectangle 25">
              <a:extLst>
                <a:ext uri="{FF2B5EF4-FFF2-40B4-BE49-F238E27FC236}">
                  <a16:creationId xmlns:a16="http://schemas.microsoft.com/office/drawing/2014/main" id="{DD400F74-8890-C34D-ADB6-8F2FD7FC0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208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73" name="Rectangle 26">
              <a:extLst>
                <a:ext uri="{FF2B5EF4-FFF2-40B4-BE49-F238E27FC236}">
                  <a16:creationId xmlns:a16="http://schemas.microsoft.com/office/drawing/2014/main" id="{7B0A3CB4-D121-1041-92A4-4CD7CDA0A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4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74" name="Rectangle 27">
              <a:extLst>
                <a:ext uri="{FF2B5EF4-FFF2-40B4-BE49-F238E27FC236}">
                  <a16:creationId xmlns:a16="http://schemas.microsoft.com/office/drawing/2014/main" id="{2AB7EF87-0955-A741-9C32-FCDAB92C3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64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75" name="Rectangle 28">
              <a:extLst>
                <a:ext uri="{FF2B5EF4-FFF2-40B4-BE49-F238E27FC236}">
                  <a16:creationId xmlns:a16="http://schemas.microsoft.com/office/drawing/2014/main" id="{C402C754-4222-2C44-B324-46D97809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64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76" name="Rectangle 29">
              <a:extLst>
                <a:ext uri="{FF2B5EF4-FFF2-40B4-BE49-F238E27FC236}">
                  <a16:creationId xmlns:a16="http://schemas.microsoft.com/office/drawing/2014/main" id="{000FE8B4-9086-9B42-BCC3-F570B02F8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4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77" name="Rectangle 30">
              <a:extLst>
                <a:ext uri="{FF2B5EF4-FFF2-40B4-BE49-F238E27FC236}">
                  <a16:creationId xmlns:a16="http://schemas.microsoft.com/office/drawing/2014/main" id="{B9BC82C5-F6EC-9641-B9E5-C90C834C8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64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78" name="Rectangle 31">
              <a:extLst>
                <a:ext uri="{FF2B5EF4-FFF2-40B4-BE49-F238E27FC236}">
                  <a16:creationId xmlns:a16="http://schemas.microsoft.com/office/drawing/2014/main" id="{706B03E2-DC70-3E45-BAD6-F86FC47A3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64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79" name="Rectangle 32">
              <a:extLst>
                <a:ext uri="{FF2B5EF4-FFF2-40B4-BE49-F238E27FC236}">
                  <a16:creationId xmlns:a16="http://schemas.microsoft.com/office/drawing/2014/main" id="{AA111BEB-B0D9-3947-B359-4C308E9AE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64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80" name="Rectangle 33">
              <a:extLst>
                <a:ext uri="{FF2B5EF4-FFF2-40B4-BE49-F238E27FC236}">
                  <a16:creationId xmlns:a16="http://schemas.microsoft.com/office/drawing/2014/main" id="{4318ED17-EF01-5C4F-A51D-EDEE22630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64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81" name="Rectangle 34">
              <a:extLst>
                <a:ext uri="{FF2B5EF4-FFF2-40B4-BE49-F238E27FC236}">
                  <a16:creationId xmlns:a16="http://schemas.microsoft.com/office/drawing/2014/main" id="{429E8347-3A3B-4042-9D20-F7B89D81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64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82" name="Rectangle 35">
              <a:extLst>
                <a:ext uri="{FF2B5EF4-FFF2-40B4-BE49-F238E27FC236}">
                  <a16:creationId xmlns:a16="http://schemas.microsoft.com/office/drawing/2014/main" id="{97D5AE17-499C-5A4C-8A61-2450CB6DA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64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83" name="Rectangle 36">
              <a:extLst>
                <a:ext uri="{FF2B5EF4-FFF2-40B4-BE49-F238E27FC236}">
                  <a16:creationId xmlns:a16="http://schemas.microsoft.com/office/drawing/2014/main" id="{F34B8FB6-0E43-F543-9755-9CB41ADFE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64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84" name="Rectangle 37">
              <a:extLst>
                <a:ext uri="{FF2B5EF4-FFF2-40B4-BE49-F238E27FC236}">
                  <a16:creationId xmlns:a16="http://schemas.microsoft.com/office/drawing/2014/main" id="{25331C1D-5920-5441-9C4C-AD1E550CA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64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85" name="Rectangle 38">
              <a:extLst>
                <a:ext uri="{FF2B5EF4-FFF2-40B4-BE49-F238E27FC236}">
                  <a16:creationId xmlns:a16="http://schemas.microsoft.com/office/drawing/2014/main" id="{6F751728-AD87-F84D-B150-73F4217F1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07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86" name="Rectangle 39">
              <a:extLst>
                <a:ext uri="{FF2B5EF4-FFF2-40B4-BE49-F238E27FC236}">
                  <a16:creationId xmlns:a16="http://schemas.microsoft.com/office/drawing/2014/main" id="{2B5C620F-E1D5-1F40-9260-5EE0D3D07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07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87" name="Rectangle 40">
              <a:extLst>
                <a:ext uri="{FF2B5EF4-FFF2-40B4-BE49-F238E27FC236}">
                  <a16:creationId xmlns:a16="http://schemas.microsoft.com/office/drawing/2014/main" id="{96BFA036-1731-274A-92AB-18E54491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07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88" name="Rectangle 41">
              <a:extLst>
                <a:ext uri="{FF2B5EF4-FFF2-40B4-BE49-F238E27FC236}">
                  <a16:creationId xmlns:a16="http://schemas.microsoft.com/office/drawing/2014/main" id="{39F3838E-CDF9-7949-BA1C-E7C4A1452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07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89" name="Rectangle 42">
              <a:extLst>
                <a:ext uri="{FF2B5EF4-FFF2-40B4-BE49-F238E27FC236}">
                  <a16:creationId xmlns:a16="http://schemas.microsoft.com/office/drawing/2014/main" id="{97F6B001-2D1A-024B-9EBC-AFFA1354C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90" name="Rectangle 43">
              <a:extLst>
                <a:ext uri="{FF2B5EF4-FFF2-40B4-BE49-F238E27FC236}">
                  <a16:creationId xmlns:a16="http://schemas.microsoft.com/office/drawing/2014/main" id="{F91023DC-6D7F-0E41-A29D-EDD41097B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07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91" name="Rectangle 44">
              <a:extLst>
                <a:ext uri="{FF2B5EF4-FFF2-40B4-BE49-F238E27FC236}">
                  <a16:creationId xmlns:a16="http://schemas.microsoft.com/office/drawing/2014/main" id="{1BEC37E1-85BC-B146-A7F1-47A34C5EE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07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92" name="Rectangle 45">
              <a:extLst>
                <a:ext uri="{FF2B5EF4-FFF2-40B4-BE49-F238E27FC236}">
                  <a16:creationId xmlns:a16="http://schemas.microsoft.com/office/drawing/2014/main" id="{8C63521F-C25B-1948-9D38-F1156410C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7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93" name="Rectangle 46">
              <a:extLst>
                <a:ext uri="{FF2B5EF4-FFF2-40B4-BE49-F238E27FC236}">
                  <a16:creationId xmlns:a16="http://schemas.microsoft.com/office/drawing/2014/main" id="{651BE29A-918B-5546-AC4D-B337731C6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07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94" name="Rectangle 47">
              <a:extLst>
                <a:ext uri="{FF2B5EF4-FFF2-40B4-BE49-F238E27FC236}">
                  <a16:creationId xmlns:a16="http://schemas.microsoft.com/office/drawing/2014/main" id="{FBF5C82A-6D11-C44E-BD5C-43A3BDAA8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07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95" name="Rectangle 48">
              <a:extLst>
                <a:ext uri="{FF2B5EF4-FFF2-40B4-BE49-F238E27FC236}">
                  <a16:creationId xmlns:a16="http://schemas.microsoft.com/office/drawing/2014/main" id="{8E40E42F-BA86-F04D-9FB8-D3E849588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07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96" name="Rectangle 49">
              <a:extLst>
                <a:ext uri="{FF2B5EF4-FFF2-40B4-BE49-F238E27FC236}">
                  <a16:creationId xmlns:a16="http://schemas.microsoft.com/office/drawing/2014/main" id="{2FD8935C-E8A5-6F4A-A16F-2D324B1C6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07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97" name="Rectangle 50">
              <a:extLst>
                <a:ext uri="{FF2B5EF4-FFF2-40B4-BE49-F238E27FC236}">
                  <a16:creationId xmlns:a16="http://schemas.microsoft.com/office/drawing/2014/main" id="{D6DF59D4-778C-414F-9F66-D51C60376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07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98" name="Rectangle 51">
              <a:extLst>
                <a:ext uri="{FF2B5EF4-FFF2-40B4-BE49-F238E27FC236}">
                  <a16:creationId xmlns:a16="http://schemas.microsoft.com/office/drawing/2014/main" id="{F3CABCC1-FD95-E844-9ED9-DDA2D1259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7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299" name="Rectangle 52">
              <a:extLst>
                <a:ext uri="{FF2B5EF4-FFF2-40B4-BE49-F238E27FC236}">
                  <a16:creationId xmlns:a16="http://schemas.microsoft.com/office/drawing/2014/main" id="{7330BDC9-EABA-0648-A525-9BFC7A73A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07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300" name="Rectangle 53">
              <a:extLst>
                <a:ext uri="{FF2B5EF4-FFF2-40B4-BE49-F238E27FC236}">
                  <a16:creationId xmlns:a16="http://schemas.microsoft.com/office/drawing/2014/main" id="{A2DBE6C3-0EB0-0244-9A45-1426E71C5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07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301" name="Rectangle 54">
              <a:extLst>
                <a:ext uri="{FF2B5EF4-FFF2-40B4-BE49-F238E27FC236}">
                  <a16:creationId xmlns:a16="http://schemas.microsoft.com/office/drawing/2014/main" id="{500C1849-6B6F-F74C-8E4F-CA6110688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208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302" name="Rectangle 55">
              <a:extLst>
                <a:ext uri="{FF2B5EF4-FFF2-40B4-BE49-F238E27FC236}">
                  <a16:creationId xmlns:a16="http://schemas.microsoft.com/office/drawing/2014/main" id="{C1F452AA-6407-AA4E-8705-5C6E5E2F2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208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303" name="Rectangle 56">
              <a:extLst>
                <a:ext uri="{FF2B5EF4-FFF2-40B4-BE49-F238E27FC236}">
                  <a16:creationId xmlns:a16="http://schemas.microsoft.com/office/drawing/2014/main" id="{6FD2F562-097E-0940-8661-873456AE2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208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304" name="Rectangle 57">
              <a:extLst>
                <a:ext uri="{FF2B5EF4-FFF2-40B4-BE49-F238E27FC236}">
                  <a16:creationId xmlns:a16="http://schemas.microsoft.com/office/drawing/2014/main" id="{F825B298-9E37-5544-98F6-11B0B5E2D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50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305" name="Rectangle 58">
              <a:extLst>
                <a:ext uri="{FF2B5EF4-FFF2-40B4-BE49-F238E27FC236}">
                  <a16:creationId xmlns:a16="http://schemas.microsoft.com/office/drawing/2014/main" id="{77087667-5BD1-FA44-9CAC-8CC3F04B8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50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306" name="Rectangle 59">
              <a:extLst>
                <a:ext uri="{FF2B5EF4-FFF2-40B4-BE49-F238E27FC236}">
                  <a16:creationId xmlns:a16="http://schemas.microsoft.com/office/drawing/2014/main" id="{E4D2FDC3-8550-CA4A-8FE0-3A2518237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0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307" name="Rectangle 60">
              <a:extLst>
                <a:ext uri="{FF2B5EF4-FFF2-40B4-BE49-F238E27FC236}">
                  <a16:creationId xmlns:a16="http://schemas.microsoft.com/office/drawing/2014/main" id="{3AE850D5-56C9-DE44-96C6-96D1A525E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50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308" name="Rectangle 61">
              <a:extLst>
                <a:ext uri="{FF2B5EF4-FFF2-40B4-BE49-F238E27FC236}">
                  <a16:creationId xmlns:a16="http://schemas.microsoft.com/office/drawing/2014/main" id="{12E75C6F-BE52-A64E-9FA3-51C3A195A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50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309" name="Rectangle 62">
              <a:extLst>
                <a:ext uri="{FF2B5EF4-FFF2-40B4-BE49-F238E27FC236}">
                  <a16:creationId xmlns:a16="http://schemas.microsoft.com/office/drawing/2014/main" id="{FFA67D52-2085-3440-90DB-5C66AEF5F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50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310" name="Rectangle 63">
              <a:extLst>
                <a:ext uri="{FF2B5EF4-FFF2-40B4-BE49-F238E27FC236}">
                  <a16:creationId xmlns:a16="http://schemas.microsoft.com/office/drawing/2014/main" id="{BC71ED6F-29ED-1D49-B235-8F6C51BAD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0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311" name="Rectangle 64">
              <a:extLst>
                <a:ext uri="{FF2B5EF4-FFF2-40B4-BE49-F238E27FC236}">
                  <a16:creationId xmlns:a16="http://schemas.microsoft.com/office/drawing/2014/main" id="{53DD8B83-A2DF-5246-81DB-C9AD546F1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50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312" name="Rectangle 65">
              <a:extLst>
                <a:ext uri="{FF2B5EF4-FFF2-40B4-BE49-F238E27FC236}">
                  <a16:creationId xmlns:a16="http://schemas.microsoft.com/office/drawing/2014/main" id="{13F4C427-0CDC-CA4F-92F9-8B0F4009C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50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313" name="Rectangle 66">
              <a:extLst>
                <a:ext uri="{FF2B5EF4-FFF2-40B4-BE49-F238E27FC236}">
                  <a16:creationId xmlns:a16="http://schemas.microsoft.com/office/drawing/2014/main" id="{74AD5F39-C998-3A44-9391-526465C2B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50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314" name="Rectangle 67">
              <a:extLst>
                <a:ext uri="{FF2B5EF4-FFF2-40B4-BE49-F238E27FC236}">
                  <a16:creationId xmlns:a16="http://schemas.microsoft.com/office/drawing/2014/main" id="{B8F253E1-6845-F74C-AEBE-0A317F4FD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50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315" name="Rectangle 68">
              <a:extLst>
                <a:ext uri="{FF2B5EF4-FFF2-40B4-BE49-F238E27FC236}">
                  <a16:creationId xmlns:a16="http://schemas.microsoft.com/office/drawing/2014/main" id="{369AF434-8FC0-9449-9773-1A874A5CF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0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316" name="Rectangle 69">
              <a:extLst>
                <a:ext uri="{FF2B5EF4-FFF2-40B4-BE49-F238E27FC236}">
                  <a16:creationId xmlns:a16="http://schemas.microsoft.com/office/drawing/2014/main" id="{A57DDB2A-EB80-984B-9171-6B228AD75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50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317" name="Rectangle 70">
              <a:extLst>
                <a:ext uri="{FF2B5EF4-FFF2-40B4-BE49-F238E27FC236}">
                  <a16:creationId xmlns:a16="http://schemas.microsoft.com/office/drawing/2014/main" id="{DF9AF20A-70E6-344E-B1B1-A69C788C8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50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318" name="Rectangle 71">
              <a:extLst>
                <a:ext uri="{FF2B5EF4-FFF2-40B4-BE49-F238E27FC236}">
                  <a16:creationId xmlns:a16="http://schemas.microsoft.com/office/drawing/2014/main" id="{A6BDDF0C-0833-2048-A2F3-7236B149D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50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319" name="Rectangle 72">
              <a:extLst>
                <a:ext uri="{FF2B5EF4-FFF2-40B4-BE49-F238E27FC236}">
                  <a16:creationId xmlns:a16="http://schemas.microsoft.com/office/drawing/2014/main" id="{6DE715AA-7612-034F-AFB1-128363745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50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3320" name="Text Box 73">
              <a:extLst>
                <a:ext uri="{FF2B5EF4-FFF2-40B4-BE49-F238E27FC236}">
                  <a16:creationId xmlns:a16="http://schemas.microsoft.com/office/drawing/2014/main" id="{332D519B-8695-1341-BBFF-433845558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776"/>
              <a:ext cx="3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1-2</a:t>
              </a:r>
            </a:p>
          </p:txBody>
        </p:sp>
        <p:sp>
          <p:nvSpPr>
            <p:cNvPr id="53321" name="Text Box 74">
              <a:extLst>
                <a:ext uri="{FF2B5EF4-FFF2-40B4-BE49-F238E27FC236}">
                  <a16:creationId xmlns:a16="http://schemas.microsoft.com/office/drawing/2014/main" id="{C6F9F791-FE47-E84C-B0FE-8A9798496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20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3</a:t>
              </a:r>
            </a:p>
          </p:txBody>
        </p:sp>
        <p:sp>
          <p:nvSpPr>
            <p:cNvPr id="53322" name="Text Box 75">
              <a:extLst>
                <a:ext uri="{FF2B5EF4-FFF2-40B4-BE49-F238E27FC236}">
                  <a16:creationId xmlns:a16="http://schemas.microsoft.com/office/drawing/2014/main" id="{6F43550C-B176-9543-B3E3-ED2B7E674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263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4</a:t>
              </a:r>
            </a:p>
          </p:txBody>
        </p:sp>
        <p:sp>
          <p:nvSpPr>
            <p:cNvPr id="53323" name="Text Box 76">
              <a:extLst>
                <a:ext uri="{FF2B5EF4-FFF2-40B4-BE49-F238E27FC236}">
                  <a16:creationId xmlns:a16="http://schemas.microsoft.com/office/drawing/2014/main" id="{074B7532-6578-6E40-A88A-99935646B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072"/>
              <a:ext cx="3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5-8</a:t>
              </a:r>
            </a:p>
          </p:txBody>
        </p:sp>
        <p:sp>
          <p:nvSpPr>
            <p:cNvPr id="53324" name="Text Box 77">
              <a:extLst>
                <a:ext uri="{FF2B5EF4-FFF2-40B4-BE49-F238E27FC236}">
                  <a16:creationId xmlns:a16="http://schemas.microsoft.com/office/drawing/2014/main" id="{2965AA48-77B2-5940-BE23-BCAEC3FFE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504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9-16</a:t>
              </a:r>
            </a:p>
          </p:txBody>
        </p:sp>
        <p:sp>
          <p:nvSpPr>
            <p:cNvPr id="53325" name="Line 78">
              <a:extLst>
                <a:ext uri="{FF2B5EF4-FFF2-40B4-BE49-F238E27FC236}">
                  <a16:creationId xmlns:a16="http://schemas.microsoft.com/office/drawing/2014/main" id="{39F19013-E85E-5048-A0EE-9B6DC7E8C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87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3326" name="Line 79">
              <a:extLst>
                <a:ext uri="{FF2B5EF4-FFF2-40B4-BE49-F238E27FC236}">
                  <a16:creationId xmlns:a16="http://schemas.microsoft.com/office/drawing/2014/main" id="{B3E4DC16-F0D2-0E4C-A0FF-94FA3A826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87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3327" name="Line 80">
              <a:extLst>
                <a:ext uri="{FF2B5EF4-FFF2-40B4-BE49-F238E27FC236}">
                  <a16:creationId xmlns:a16="http://schemas.microsoft.com/office/drawing/2014/main" id="{03DC7F46-9BC5-1B41-B34F-F1B7C3967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16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3328" name="Line 81">
              <a:extLst>
                <a:ext uri="{FF2B5EF4-FFF2-40B4-BE49-F238E27FC236}">
                  <a16:creationId xmlns:a16="http://schemas.microsoft.com/office/drawing/2014/main" id="{A9E87175-486C-FF41-9660-9651AADA6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87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3329" name="Line 82">
              <a:extLst>
                <a:ext uri="{FF2B5EF4-FFF2-40B4-BE49-F238E27FC236}">
                  <a16:creationId xmlns:a16="http://schemas.microsoft.com/office/drawing/2014/main" id="{B6D0C2DA-C1EF-5646-9D17-1305956BCF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30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3330" name="Line 83">
              <a:extLst>
                <a:ext uri="{FF2B5EF4-FFF2-40B4-BE49-F238E27FC236}">
                  <a16:creationId xmlns:a16="http://schemas.microsoft.com/office/drawing/2014/main" id="{5B1F336C-95D4-AB47-BDB2-33318C6FD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30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3331" name="Line 84">
              <a:extLst>
                <a:ext uri="{FF2B5EF4-FFF2-40B4-BE49-F238E27FC236}">
                  <a16:creationId xmlns:a16="http://schemas.microsoft.com/office/drawing/2014/main" id="{631D75B9-13A7-EA43-8C3D-449E64801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30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3332" name="Line 85">
              <a:extLst>
                <a:ext uri="{FF2B5EF4-FFF2-40B4-BE49-F238E27FC236}">
                  <a16:creationId xmlns:a16="http://schemas.microsoft.com/office/drawing/2014/main" id="{61F30574-2AE0-5B41-BACD-419F34FED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73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3333" name="Line 86">
              <a:extLst>
                <a:ext uri="{FF2B5EF4-FFF2-40B4-BE49-F238E27FC236}">
                  <a16:creationId xmlns:a16="http://schemas.microsoft.com/office/drawing/2014/main" id="{C8AE019D-4FCE-0A47-9F87-2B10F7D8D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30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3334" name="Line 87">
              <a:extLst>
                <a:ext uri="{FF2B5EF4-FFF2-40B4-BE49-F238E27FC236}">
                  <a16:creationId xmlns:a16="http://schemas.microsoft.com/office/drawing/2014/main" id="{116B96AD-E5F0-7747-8889-0F0A57AD7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73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3335" name="Line 88">
              <a:extLst>
                <a:ext uri="{FF2B5EF4-FFF2-40B4-BE49-F238E27FC236}">
                  <a16:creationId xmlns:a16="http://schemas.microsoft.com/office/drawing/2014/main" id="{89BB4BEB-B80A-CF44-B659-CC3C269DA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87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3336" name="Line 89">
              <a:extLst>
                <a:ext uri="{FF2B5EF4-FFF2-40B4-BE49-F238E27FC236}">
                  <a16:creationId xmlns:a16="http://schemas.microsoft.com/office/drawing/2014/main" id="{9EB2D0D8-D575-C745-8F0C-39302F3AD9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30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3337" name="Line 90">
              <a:extLst>
                <a:ext uri="{FF2B5EF4-FFF2-40B4-BE49-F238E27FC236}">
                  <a16:creationId xmlns:a16="http://schemas.microsoft.com/office/drawing/2014/main" id="{2F2195BA-4DE7-9F4A-8DEF-6CD2F5A50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6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3338" name="Line 91">
              <a:extLst>
                <a:ext uri="{FF2B5EF4-FFF2-40B4-BE49-F238E27FC236}">
                  <a16:creationId xmlns:a16="http://schemas.microsoft.com/office/drawing/2014/main" id="{A5ECF624-2AD9-114C-9728-0F5D865C8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73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3339" name="Line 92">
              <a:extLst>
                <a:ext uri="{FF2B5EF4-FFF2-40B4-BE49-F238E27FC236}">
                  <a16:creationId xmlns:a16="http://schemas.microsoft.com/office/drawing/2014/main" id="{58EE3974-1FC3-6448-B1E4-53790FED4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60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7F32DB28-8DAC-C34F-AD5B-DDCD4B27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D8F9C9-ADF1-9B4C-A9DE-8B6846854B5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C1CF413-7B9A-AE4B-8746-118968C38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4500" y="1524000"/>
            <a:ext cx="8255000" cy="4876800"/>
          </a:xfrm>
          <a:noFill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Separate heap and free list for each size class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No splitting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To allocate a block of size n: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if free list for size n is not empty,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allocate first block on list (note, list can be implicit or explicit)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if free list is empty, 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get a new page 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create new free list from all blocks in page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allocate first block on list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constant time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964D4D6A-8AAF-9749-88E4-17B7A5370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segregated storage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2EB70E4F-3653-2940-A5C1-BBFCE8C8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DEF71A-5657-0645-9FC6-73A9CF1D8A7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397C1F3-E8B1-C04D-884B-A39217E18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4500" y="1524000"/>
            <a:ext cx="8255000" cy="4876800"/>
          </a:xfrm>
          <a:noFill/>
        </p:spPr>
        <p:txBody>
          <a:bodyPr lIns="90487" tIns="44450" rIns="90487" bIns="44450"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To free a block: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Add to free list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Tradeoffs: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fast, but can fragment badly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AB0C3550-8E67-DB40-A07F-A763006EA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segregated storage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031EF45C-A669-9F43-9C8F-D462247C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288577-E6C0-6347-9CC6-A5EA9C9E393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5A32305-5BB7-834A-86A3-1F8D76A13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8000" y="1447800"/>
            <a:ext cx="8255000" cy="4724400"/>
          </a:xfrm>
        </p:spPr>
        <p:txBody>
          <a:bodyPr lIns="90487" tIns="44450" rIns="90487" bIns="44450"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Array of free lists, each one for some size class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7ECCAE73-70ED-6844-BD21-7DEB568AB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Segregated fits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85856179-7284-0E4A-AB59-31F6B8C8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B2ABDF-8C0B-9C4A-9D7F-74141D84151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B9470DB5-AF25-9C4B-B0A8-E84D0EF58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8000" y="1447800"/>
            <a:ext cx="8255000" cy="4724400"/>
          </a:xfrm>
        </p:spPr>
        <p:txBody>
          <a:bodyPr lIns="90487" tIns="44450" rIns="90487" bIns="44450"/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To allocate a block of size n: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search appropriate free list for block of size m &gt; n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if an appropriate block is found:</a:t>
            </a:r>
          </a:p>
          <a:p>
            <a:pPr lvl="2">
              <a:lnSpc>
                <a:spcPct val="110000"/>
              </a:lnSpc>
            </a:pPr>
            <a:r>
              <a:rPr lang="en-US" altLang="zh-CN" sz="2400">
                <a:ea typeface="宋体" panose="02010600030101010101" pitchFamily="2" charset="-122"/>
              </a:rPr>
              <a:t>split block and place fragment on appropriate list (optional)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if no block is found, try next larger class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repeat until block is found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if no blocks is found in all classes, try more heap memory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65265FD1-C279-5A4D-984B-1F2FA16D5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Segregated fits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D7AE7860-994A-DE49-98E4-F5980CBD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EA7B50-8D46-C743-844C-5A0A0880151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CC8ED95-7055-E941-8C37-44E324605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772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	int mm_init(void);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	void *mm_malloc(size_t size);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	void mm_free(void *bp);</a:t>
            </a:r>
          </a:p>
          <a:p>
            <a:pPr>
              <a:buFontTx/>
              <a:buNone/>
            </a:pP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873AC3E4-A6B1-1D4A-940A-1546A22A8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Implementing a Simple Allocator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>
            <a:extLst>
              <a:ext uri="{FF2B5EF4-FFF2-40B4-BE49-F238E27FC236}">
                <a16:creationId xmlns:a16="http://schemas.microsoft.com/office/drawing/2014/main" id="{810B361F-863C-0F4E-8CDC-534E309C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ADFB94-EB08-9F4B-B966-26B987210BC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18BD8714-6231-FF48-926E-3F066B053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8000" y="1524000"/>
            <a:ext cx="8026400" cy="45720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To free a block: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coalesce and place on appropriate list (optional)</a:t>
            </a:r>
          </a:p>
          <a:p>
            <a:r>
              <a:rPr lang="en-US" altLang="zh-CN">
                <a:ea typeface="宋体" panose="02010600030101010101" pitchFamily="2" charset="-122"/>
              </a:rPr>
              <a:t>Tradeoffs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faster search than sequential fits (i.e., log time for power of two size classes)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controls fragmentation 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 simple first-fit approximates a best-fit over entire heap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coalescing can increase search times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deferred coalescing can help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E8F729BF-ECE1-A84A-A7E4-BBCF05533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Segregated fits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226EA29F-588D-D949-AA27-0A2A76A6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389B63-1862-9944-9034-B374C53C2AF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91A87082-5BCE-374F-9831-DED934246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8000" y="1524000"/>
            <a:ext cx="8255000" cy="4724400"/>
          </a:xfrm>
        </p:spPr>
        <p:txBody>
          <a:bodyPr lIns="90487" tIns="44450" rIns="90487" bIns="44450"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A special case of segregated fits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Each size is power of 2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Initialize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A heap of size 2</a:t>
            </a:r>
            <a:r>
              <a:rPr lang="en-US" altLang="zh-CN" baseline="30000">
                <a:ea typeface="宋体" panose="02010600030101010101" pitchFamily="2" charset="-122"/>
              </a:rPr>
              <a:t>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18CDD8A8-E7FD-9045-A105-28D2B82B06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Buddy Systems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381009B0-6627-EF4B-836C-5BEDD4AE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D6BE96-6985-864D-BDD3-597AFBD5643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CA32C3DB-4773-9F42-9987-31C8DE91C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8000" y="1524000"/>
            <a:ext cx="8255000" cy="4724400"/>
          </a:xfrm>
        </p:spPr>
        <p:txBody>
          <a:bodyPr lIns="90487" tIns="44450" rIns="90487" bIns="44450"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Allocate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Roundup to power of 2 such as  2</a:t>
            </a:r>
            <a:r>
              <a:rPr lang="en-US" altLang="zh-CN" baseline="30000">
                <a:ea typeface="宋体" panose="02010600030101010101" pitchFamily="2" charset="-122"/>
              </a:rPr>
              <a:t>k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Find a free block of size 2</a:t>
            </a:r>
            <a:r>
              <a:rPr lang="en-US" altLang="zh-CN" baseline="30000">
                <a:ea typeface="宋体" panose="02010600030101010101" pitchFamily="2" charset="-122"/>
              </a:rPr>
              <a:t>j </a:t>
            </a:r>
            <a:r>
              <a:rPr lang="en-US" altLang="zh-CN">
                <a:ea typeface="宋体" panose="02010600030101010101" pitchFamily="2" charset="-122"/>
              </a:rPr>
              <a:t>(k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 j  m)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Split the block in half until j=k </a:t>
            </a:r>
          </a:p>
          <a:p>
            <a:pPr lvl="2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Each remaining half block (buddy) is placed on the appreciate free list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Free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Continue coalescing with the free buddies  </a:t>
            </a: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54A74591-CD99-1146-9682-9A7C997B1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Buddy Systems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25910BB3-63B0-DB4D-BC08-C1779D55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B4A843-0428-644D-AEBB-F81543777C1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E0B6899-FC1C-E443-A5A7-DC5DC5A22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47244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	/* private global variables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	static void 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mem_heap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points to first byte of the heap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	static void 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mem_brk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	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points to last byte of the heap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	static void 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mem_max_addr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max virtual address for the heap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CF36DA34-56C1-E34B-99F1-9A7DA3B84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Initialize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DCF89636-5519-A847-935A-83338C4F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0CF816-188E-9942-88E2-95B852470EE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FCDA390-E7B1-C942-B2C3-6A8D571EE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47244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	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	* mem_init - initializes the memory system model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 void mem_init(void)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	mem_heap = (char *)Malloc(MAX_HEAP);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 	mem_brk = (char *)mem_heap;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 	mem_max_addr  = (char *) (mem_heap + MAX_HEAP);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A999A6F5-D807-5349-A4F7-E618F9C32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Initialize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C30D3A21-B54A-8A4B-8B53-ECE967FB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DFEA5E-4B55-2C43-B64F-0C38224A22F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D5B54C4-291B-E842-B203-94F1CF20B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 /*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 *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mem_sbrk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simple model of the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sbrk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function. Extends the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 * heap by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bytes and returns the start address of the new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 * area. In this model, the heap cannot be shrunk.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 */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F30D32C-1A05-5C4E-9787-24D222064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Initialize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BBF0AD76-BEB6-CE4A-95FC-0165BBEE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74330B-0735-994F-9AA1-57D97439D95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EF3FC00-1475-784E-9F6B-ED4F7099C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21 void *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mem_sbrk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incr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22 {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23 	void *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old_brk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mem_brk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24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25 	if ( (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incr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&lt; 0) || ((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mem_brk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+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incr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&gt;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mem_max_addr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)) {</a:t>
            </a:r>
          </a:p>
          <a:p>
            <a:pPr marL="457200" indent="-457200">
              <a:lnSpc>
                <a:spcPct val="90000"/>
              </a:lnSpc>
              <a:buFontTx/>
              <a:buAutoNum type="arabicPlain" startAt="26"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     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errno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ENOMEM;</a:t>
            </a:r>
          </a:p>
          <a:p>
            <a:pPr marL="457200" indent="-457200">
              <a:lnSpc>
                <a:spcPct val="90000"/>
              </a:lnSpc>
              <a:buFontTx/>
              <a:buAutoNum type="arabicPlain" startAt="26"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     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fprintf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stderr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“</a:t>
            </a:r>
            <a:r>
              <a:rPr lang="en-US" altLang="zh-CN" sz="2000" spc="-15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ERROR: </a:t>
            </a:r>
            <a:r>
              <a:rPr lang="en-US" altLang="zh-CN" sz="2000" spc="-15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mem_sbrk</a:t>
            </a:r>
            <a:r>
              <a:rPr lang="en-US" altLang="zh-CN" sz="2000" spc="-15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failed. Ran out of memory …\n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28 	      return (void *)-1;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29 	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30 	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mem_brk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+=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incr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31 	return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old_brk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32 }</a:t>
            </a:r>
            <a:endParaRPr lang="en-US" altLang="zh-CN" sz="32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7BB0E1A9-D78B-9F4C-B86E-3797C56EB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Initialize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49E44378-678F-104A-89CF-8121180E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FC4EAB-7C77-3840-B3AB-80F26B0E5A8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EF62B855-3C87-0049-B8AC-A325A9DE2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Structure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8436" name="Picture 5">
            <a:extLst>
              <a:ext uri="{FF2B5EF4-FFF2-40B4-BE49-F238E27FC236}">
                <a16:creationId xmlns:a16="http://schemas.microsoft.com/office/drawing/2014/main" id="{4B782316-6537-984C-9E19-DF576EFAB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71625"/>
            <a:ext cx="89154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EBCBDC39-F259-2B4D-BC7F-A266833C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A4E215-E26C-FC49-AB13-F57E619667B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B977F2D-6D70-ED41-9205-FC3BD64D0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153400" cy="4572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 	/* Basic constants and macros */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 	#define WSIZE 4 /* word size (bytes) */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 	#define DSIZE 8 /* double word size (bytes) */</a:t>
            </a:r>
          </a:p>
          <a:p>
            <a:pPr marL="457200" indent="-457200">
              <a:spcBef>
                <a:spcPct val="0"/>
              </a:spcBef>
              <a:buFontTx/>
              <a:buAutoNum type="arabicPlain" startAt="4"/>
              <a:defRPr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#define CHUNKSIZE (1&lt;&lt;12) /* Extend heap by this amount (bytes) */</a:t>
            </a:r>
          </a:p>
          <a:p>
            <a:pPr marL="457200" indent="-457200">
              <a:spcBef>
                <a:spcPct val="0"/>
              </a:spcBef>
              <a:buFontTx/>
              <a:buAutoNum type="arabicPlain" startAt="4"/>
              <a:defRPr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 	#define MAX(x, y) ((x) &gt; (y)? (x) : (y))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 	/* Pack a size and allocated bit into a word */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 	#define PACK(size, 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alloc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((size) | (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alloc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 	/* Read and write a word at address p */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 	#define GET(p) (*(unsigned 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*)(p))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13 	#define PUT(p, 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(*(unsigned 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*)(p) = (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14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1A3C46C2-4398-DD44-B570-14891D314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Macros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172</TotalTime>
  <Words>2723</Words>
  <Application>Microsoft Macintosh PowerPoint</Application>
  <PresentationFormat>如螢幕大小 (4:3)</PresentationFormat>
  <Paragraphs>374</Paragraphs>
  <Slides>32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9" baseType="lpstr">
      <vt:lpstr>Comic Sans MS</vt:lpstr>
      <vt:lpstr>宋体</vt:lpstr>
      <vt:lpstr>Arial</vt:lpstr>
      <vt:lpstr>Times New Roman</vt:lpstr>
      <vt:lpstr>Helvetica</vt:lpstr>
      <vt:lpstr>Symbol</vt:lpstr>
      <vt:lpstr>icfp99</vt:lpstr>
      <vt:lpstr>Dynamic Memory Allocation</vt:lpstr>
      <vt:lpstr>Outline</vt:lpstr>
      <vt:lpstr>Implementing a Simple Allocator</vt:lpstr>
      <vt:lpstr>Initialize</vt:lpstr>
      <vt:lpstr>Initialize</vt:lpstr>
      <vt:lpstr>Initialize</vt:lpstr>
      <vt:lpstr>Initialize</vt:lpstr>
      <vt:lpstr>Data Structure</vt:lpstr>
      <vt:lpstr>Macros</vt:lpstr>
      <vt:lpstr>Macros</vt:lpstr>
      <vt:lpstr>mm_init()</vt:lpstr>
      <vt:lpstr>mm_init()</vt:lpstr>
      <vt:lpstr>mm_free()</vt:lpstr>
      <vt:lpstr>mm_free()</vt:lpstr>
      <vt:lpstr>mm_free()</vt:lpstr>
      <vt:lpstr>mm_malloc()</vt:lpstr>
      <vt:lpstr>mm_malloc()</vt:lpstr>
      <vt:lpstr>mm_alloc()</vt:lpstr>
      <vt:lpstr>mm_alloc()</vt:lpstr>
      <vt:lpstr>Explicit free lists</vt:lpstr>
      <vt:lpstr>Explicit free lists</vt:lpstr>
      <vt:lpstr>Freeing with explicit free lists</vt:lpstr>
      <vt:lpstr>Freeing with explicit free lists</vt:lpstr>
      <vt:lpstr>Segregated Storage</vt:lpstr>
      <vt:lpstr>Segregated Storage</vt:lpstr>
      <vt:lpstr>Simple segregated storage</vt:lpstr>
      <vt:lpstr>Simple segregated storage</vt:lpstr>
      <vt:lpstr>Segregated fits</vt:lpstr>
      <vt:lpstr>Segregated fits</vt:lpstr>
      <vt:lpstr>Segregated fits</vt:lpstr>
      <vt:lpstr>Buddy Systems</vt:lpstr>
      <vt:lpstr>Buddy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Memory Allocation</dc:title>
  <dc:creator>Microsoft Office User</dc:creator>
  <cp:lastModifiedBy>微软大 法好</cp:lastModifiedBy>
  <cp:revision>6</cp:revision>
  <dcterms:created xsi:type="dcterms:W3CDTF">2016-02-26T07:55:53Z</dcterms:created>
  <dcterms:modified xsi:type="dcterms:W3CDTF">2020-09-16T04:42:24Z</dcterms:modified>
</cp:coreProperties>
</file>