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1475" r:id="rId2"/>
    <p:sldId id="1476" r:id="rId3"/>
    <p:sldId id="1418" r:id="rId4"/>
    <p:sldId id="1419" r:id="rId5"/>
    <p:sldId id="1420" r:id="rId6"/>
    <p:sldId id="1421" r:id="rId7"/>
    <p:sldId id="1422" r:id="rId8"/>
    <p:sldId id="1423" r:id="rId9"/>
    <p:sldId id="1424" r:id="rId10"/>
    <p:sldId id="1425" r:id="rId11"/>
    <p:sldId id="1426" r:id="rId12"/>
    <p:sldId id="1495" r:id="rId13"/>
    <p:sldId id="1427" r:id="rId14"/>
    <p:sldId id="1428" r:id="rId15"/>
    <p:sldId id="1429" r:id="rId16"/>
    <p:sldId id="1430" r:id="rId17"/>
    <p:sldId id="1431" r:id="rId18"/>
    <p:sldId id="1432" r:id="rId19"/>
    <p:sldId id="1433" r:id="rId20"/>
    <p:sldId id="1434" r:id="rId21"/>
    <p:sldId id="1435" r:id="rId22"/>
    <p:sldId id="1436" r:id="rId23"/>
    <p:sldId id="1437" r:id="rId24"/>
    <p:sldId id="1438" r:id="rId25"/>
    <p:sldId id="1439" r:id="rId26"/>
    <p:sldId id="1440" r:id="rId27"/>
    <p:sldId id="1441" r:id="rId28"/>
    <p:sldId id="1442" r:id="rId29"/>
    <p:sldId id="1443" r:id="rId30"/>
    <p:sldId id="1444" r:id="rId31"/>
    <p:sldId id="1445" r:id="rId32"/>
    <p:sldId id="1446" r:id="rId33"/>
    <p:sldId id="1447" r:id="rId34"/>
    <p:sldId id="1448" r:id="rId35"/>
    <p:sldId id="1449" r:id="rId36"/>
    <p:sldId id="1450" r:id="rId37"/>
    <p:sldId id="1451" r:id="rId38"/>
    <p:sldId id="1452" r:id="rId39"/>
    <p:sldId id="1453" r:id="rId40"/>
    <p:sldId id="1454" r:id="rId41"/>
    <p:sldId id="1455" r:id="rId42"/>
    <p:sldId id="1478" r:id="rId43"/>
    <p:sldId id="1456" r:id="rId44"/>
    <p:sldId id="1463" r:id="rId45"/>
    <p:sldId id="1457" r:id="rId46"/>
    <p:sldId id="1458" r:id="rId47"/>
    <p:sldId id="1459" r:id="rId48"/>
    <p:sldId id="1460" r:id="rId49"/>
    <p:sldId id="1461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71" autoAdjust="0"/>
    <p:restoredTop sz="94805" autoAdjust="0"/>
  </p:normalViewPr>
  <p:slideViewPr>
    <p:cSldViewPr>
      <p:cViewPr varScale="1">
        <p:scale>
          <a:sx n="63" d="100"/>
          <a:sy n="63" d="100"/>
        </p:scale>
        <p:origin x="192" y="1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28.xml"/><Relationship Id="rId1" Type="http://schemas.openxmlformats.org/officeDocument/2006/relationships/slide" Target="slides/slide12.xml"/><Relationship Id="rId6" Type="http://schemas.openxmlformats.org/officeDocument/2006/relationships/slide" Target="slides/slide40.xml"/><Relationship Id="rId5" Type="http://schemas.openxmlformats.org/officeDocument/2006/relationships/slide" Target="slides/slide38.xml"/><Relationship Id="rId4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917E32-48A7-EB49-89FD-C72AC11331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ED9EA-64E2-9C40-A803-3D15E6831F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97269C67-E52D-5748-9CC6-5DEF31582B6B}" type="datetimeFigureOut">
              <a:rPr lang="en-US" b="0">
                <a:latin typeface="FandolSong" pitchFamily="2" charset="-128"/>
              </a:rPr>
              <a:pPr>
                <a:defRPr/>
              </a:pPr>
              <a:t>11/24/20</a:t>
            </a:fld>
            <a:endParaRPr lang="en-US" b="0" dirty="0">
              <a:latin typeface="FandolSong" pitchFamily="2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19E9F-0314-9543-8F9B-667DCDFF3D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5B0AF-67D3-D94A-A401-612ED5BB0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EE62D8-63B3-A04E-BB04-ACBA1B4F1000}" type="slidenum">
              <a:rPr lang="en-US" altLang="en-CN" b="0">
                <a:latin typeface="FandolSong" pitchFamily="2" charset="-128"/>
              </a:rPr>
              <a:pPr>
                <a:defRPr/>
              </a:pPr>
              <a:t>‹#›</a:t>
            </a:fld>
            <a:endParaRPr lang="en-US" altLang="en-CN" b="0" dirty="0">
              <a:latin typeface="FandolSong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BAF0012-511B-484D-B0C2-C0E73D76AD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27DE819-448E-0245-89A9-287DB7E815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2EE3B52-2D8D-A246-92A2-C2517FC6BF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3F80975-9364-684B-9C21-7D7041717B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F3AC4D4-0D04-D245-9D9D-CD83224407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ECB8B4B-44E5-4D4F-ACEE-22D36C5D8D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5FBEF3E-630B-0F48-AB78-8C36EA6C6F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5B880771-BD7D-FF40-85F5-664462A928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BB35497-F346-364E-963C-24D712ECCD62}" type="slidenum">
              <a:rPr lang="zh-CN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B55883C-5376-144E-8552-8964FA90F0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9CD1EE8-EEA7-F74D-927F-7BD624B2A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3DC85670-110E-254A-A39D-9CAF07F819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9E6381B-E8E6-C544-941C-303F358A970E}" type="slidenum">
              <a:rPr lang="zh-CN" altLang="en-US" sz="12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D525459-64A3-BB4B-BB6F-755A26378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AFB47BD-1F70-CC4D-AE25-06529AFB9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B1016870-B639-D648-AAA5-B9F6E8DCD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A96F387-DEBC-2F45-932A-CA40F34EE8AB}" type="slidenum">
              <a:rPr lang="zh-CN" altLang="en-US" sz="12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EC2E986-7DD6-DB47-8356-EBF30C2B6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A6312EB-1AB5-6D42-A3F6-FD0BD55D6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18A727AE-70C3-924E-A304-92485680D1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2F16370-2FE8-944D-8C49-27BD1F5AA8F2}" type="slidenum">
              <a:rPr lang="zh-CN" altLang="en-US" sz="1200" b="0" smtClean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BE58DE29-A5FC-7140-93FD-6DBA920DEE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E3B2E77-458C-AA45-B470-5A9B678A1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A36F7D1D-DFC0-8244-84A4-D422C3036A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D7024A9-1A41-A048-AF19-D85AD6788413}" type="slidenum">
              <a:rPr lang="zh-CN" altLang="en-US" sz="12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D3AE30F-17BE-7741-9555-E5D5E68F7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B208F98-949B-F945-8F7B-C1F249FC1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E32D2BA-2125-DD43-B28A-0E3DAE729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77B3B6A-346C-B140-8433-A6DF8A70C1EF}" type="slidenum">
              <a:rPr lang="zh-CN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51A0354-6D03-D145-83C0-C30B0DDA9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279BAA7-D39A-E549-814D-0B7DEA86E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DD42737E-E949-8A4B-8A71-50FFEE266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EF0305D-51AD-0640-8AC0-12FFACF2C0C5}" type="slidenum">
              <a:rPr lang="zh-CN" altLang="en-US" sz="12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BFA87BF-F6BD-8B4F-A710-D59B70891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1C88875-C152-864A-ABCA-E200C9E47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328E5D31-C326-CD4E-9F3E-757F125301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880125D-2990-D346-A8D3-F1D9F8FDF4D8}" type="slidenum">
              <a:rPr lang="zh-CN" altLang="en-US" sz="1200" b="0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FB9A4C0-656A-8A4B-8F5D-FF12AE598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5EA987A-AF90-0143-AE3E-0E870864B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ED6A420D-4516-EC4D-B4CE-0D1AC354AC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5303089-7CAA-9B49-890E-5841EDDEF7F5}" type="slidenum">
              <a:rPr lang="zh-CN" altLang="en-US" sz="1200" b="0" smtClean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1CC397E-8CAD-CC4F-861F-291EF928A8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8D4504F-D032-C348-A817-E1B54D0C9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C5AB086D-E0CC-A243-A710-B9D20F174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0AC94C8-A67D-C449-B62D-1591D69DF0D9}" type="slidenum">
              <a:rPr lang="zh-CN" altLang="en-US" sz="1200" b="0" smtClean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89912E4C-A987-3346-84E5-C48D6E728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E7A82C8-27B1-274A-AD47-22B5D3330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8E858E90-4B88-D542-8FB3-5E04E2F4F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DDA9C6A-32C3-364F-900D-22E86405A9F2}" type="slidenum">
              <a:rPr lang="zh-CN" altLang="en-US" sz="1200" b="0" smtClean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D116EF7C-8482-0648-BD55-BEF30E985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F983A7B-E508-4E4A-A982-D0D5E5C2A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A3641F01-16E1-A94C-9871-ED3F4784C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D4F0366-0729-D943-8C61-556017E5B79C}" type="slidenum">
              <a:rPr lang="zh-CN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F5566E6-4A9A-184B-AF97-FB2E7D74E1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8152618-7367-184A-A121-8BDF4C2EB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3A32FD1C-A0DB-0741-80DB-9E549A9080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0AD06B0-625A-1448-A1CF-B8E3284E2BF1}" type="slidenum">
              <a:rPr lang="zh-CN" altLang="en-US" sz="1200" b="0" smtClean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FEA6B70B-D7E3-AD4F-ACA7-5B04B2EEEF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C11F0E8-4268-3C40-B938-C55392054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D70A7239-25AF-254A-8844-FDE06A3693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0A79185-A64A-8F49-BDAC-C4CE9C5BA1C2}" type="slidenum">
              <a:rPr lang="zh-CN" altLang="en-US" sz="1200" b="0" smtClean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1B1076B-3795-1746-BDCB-AB00050FF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16B25C0-073F-9446-8F4B-010EBD84E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127DD3E5-26DA-744A-BD1B-252A2F4335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0A265AE-3409-8D4F-B0B3-1B68889D75C0}" type="slidenum">
              <a:rPr lang="zh-CN" altLang="en-US" sz="1200" b="0" smtClean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112B714-34F3-F744-A35A-A897C6F77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1969515-3D15-6540-B8CE-5BBC58237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8140C8CE-BE78-1143-86B8-DC4E02394B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D49DD51-8AA3-AC41-A703-0D6C923B280C}" type="slidenum">
              <a:rPr lang="zh-CN" altLang="en-US" sz="1200" b="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AFFE2BA8-FE8F-7746-B685-FA8DFE4EB5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2559268-3066-B949-A719-4C16AD7DD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0E6DE3CC-32B5-BD47-B3AC-A5F795E98E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9AA3BF9-3917-1546-966F-D215D8C07708}" type="slidenum">
              <a:rPr lang="zh-CN" altLang="en-US" sz="12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164B013-620B-424E-B70C-3CD2F3301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3E20F532-4244-7B44-855A-36DD1B456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04C2CA57-E45A-D54E-93F3-ABCC409DF6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A4CBBDF-AA66-1648-AE58-5D1191C089B7}" type="slidenum">
              <a:rPr lang="zh-CN" altLang="en-US" sz="1200" b="0" smtClean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6C82C94E-FD08-864D-985C-011DB540E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D8586C0-4FEE-C940-B17A-90DB4B2D9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CD62C719-241C-CE49-BA87-76D82E1A4C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2E7E954-E357-3B4C-B823-B50C273280AB}" type="slidenum">
              <a:rPr lang="zh-CN" altLang="en-US" sz="1200" b="0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0F3739F9-54D9-9448-BC8F-AB4F3CCDE9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5002F0A-955B-9E4D-B16D-6AE4FED79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D00CFA8-F7FE-FA4D-89B1-7A63B30F1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BF9E25A-331D-0446-AF15-EEC5D438F1C9}" type="slidenum">
              <a:rPr lang="zh-CN" altLang="en-US" sz="1200" b="0" smtClean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2FC5E986-ABE8-8643-A271-66106E779C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AB8EE85-7D51-1F47-A6CC-354622797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FD01A9BF-43D2-DC4E-95BC-567B37DDC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C74B9F0-891A-D34F-B1A7-3FA42DA094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87D31C16-F04F-1B40-89D7-9F401FEAC8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7B6525A-A4D7-FA4B-B4A2-2ED996ECB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ACA5A6B5-A01A-8F4E-825F-3F8BAC1500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8014609-8231-BC4B-AE99-340DCB53AF29}" type="slidenum">
              <a:rPr lang="zh-CN" altLang="en-US" sz="1200" b="0" smtClean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E8E26A6-F9BF-284C-AC34-0FB560ABF9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C5B009F-A38E-FD47-AE22-DD59A6A55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8279C602-FA06-944C-AC77-E362C9B9ED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C2C7FC9-40EA-9846-8B40-AD4A3D2B46CB}" type="slidenum">
              <a:rPr lang="zh-CN" altLang="en-US" sz="1200" b="0" smtClean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BAB3D3E-7767-2346-9295-AEEC33A42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32ABD90-4001-BF4D-854C-88E7EA5A1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73B58E65-4B9F-9F45-8B85-253E8FF60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FF04462-1339-E64E-B46F-17B15483D29B}" type="slidenum">
              <a:rPr lang="zh-CN" altLang="en-US" sz="1200" b="0" smtClean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25082B1F-3D75-6247-A8C8-38B7A277F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E0A2D16-BB1B-274F-A729-D10366834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70D0F812-3520-B744-ACBA-41D02AD40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710FA99-19B6-A346-91D2-1940D9996166}" type="slidenum">
              <a:rPr lang="zh-CN" altLang="en-US" sz="1200" b="0" smtClean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CEB11ED-3A94-F64C-82D6-F7621C4696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F3D0F55-A2F4-DD4F-AA49-CB4E80631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DB59EAEE-EA31-7F40-B4AC-D179C7D76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58B080C-E1D2-E64F-92EE-2CA7A530D0B6}" type="slidenum">
              <a:rPr lang="zh-CN" altLang="en-US" sz="1200" b="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39461658-1D12-F04B-A18B-2BEB1613A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FD4CCC28-FF37-8B4E-B415-B30A40A2A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B9CE01BE-B977-CA47-A89B-C962B5205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67771E2-1329-D84E-A7CA-64A0874B4E9D}" type="slidenum">
              <a:rPr lang="zh-CN" altLang="en-US" sz="1200" b="0" smtClean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D7C5DBD-1F15-1447-9FF9-8A6A4F7377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40AF923-E37B-6048-B067-DA1D61B3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72F7813C-BDC6-F648-872F-5C7F440ED8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A764913-C356-CE4B-A97E-2F091EF67FA7}" type="slidenum">
              <a:rPr lang="zh-CN" altLang="en-US" sz="1200" b="0" smtClean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4045DC1B-6A7F-EF43-9A1D-46597B1DB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68137B6-829E-0246-AB92-FF96CAFDF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DF1A3461-299F-514B-AC50-246C1F706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BE907F5-0B3E-CD49-8316-C4C351A0BD08}" type="slidenum">
              <a:rPr lang="zh-CN" altLang="en-US" sz="1200" b="0" smtClean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AB5D0C12-0776-A842-8464-F72D8DC6C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E98F512-9846-2440-8EEB-5691532FD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CB52609E-45AA-FE4B-B65B-3898CC751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6A97F07-FEB8-C147-8404-ADC3666C2F88}" type="slidenum">
              <a:rPr lang="zh-CN" altLang="en-US" sz="1200" b="0" smtClean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BF4E5A06-EB11-0A4D-ACBD-E722821B6F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39191C58-C4E6-D542-A63F-384F28379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7AC6B04E-C2C2-0A4A-9747-89CA3A1F19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491B2CF-08B8-C848-9D87-4955BC2E9E61}" type="slidenum">
              <a:rPr lang="zh-CN" altLang="en-US" sz="1200" b="0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CC6BE699-1FE5-0642-ADD9-B8CBF8B357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08961C4-CDEC-314C-B458-27AC0C88C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0605067C-948E-1A4B-AE5E-B41347E0A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E472DFF-1073-BA48-923B-B0DB65CC839E}" type="slidenum">
              <a:rPr lang="zh-CN" altLang="en-US" sz="1200" b="0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7640E0D3-1CF8-B241-A19D-5A25F5900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AB7DCD4-75EF-2948-9A7B-2C351FFFB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5C4AB837-F41A-234E-9342-35D1D778C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DACA9E3-DE68-F34D-83EC-02A07AF8A3AC}" type="slidenum">
              <a:rPr lang="zh-CN" altLang="en-US" sz="1200" b="0" smtClean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FBBD24D9-20E0-E842-A269-2EF28228F2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3CE07D68-7A12-AC46-81D1-1E00E7A52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6DF0B27D-743A-2B47-A53E-72014F265D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459DC03-BFB4-924F-B608-AF28D0422765}" type="slidenum">
              <a:rPr lang="zh-CN" altLang="en-US" sz="1200" b="0" smtClean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0A5E271-8E87-8A43-8002-80FE3B80C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D657B97-1A9E-2845-A4AC-1D41E75E7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D8183BCC-9F79-6144-B4B1-22699A6AF6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E2D665A-D97B-0347-9B82-DD3D73B5BC73}" type="slidenum">
              <a:rPr lang="zh-CN" altLang="en-US" sz="1200" b="0" smtClean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B4EC8C3-B108-5A47-AA35-9EFAB88C1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5C31DC4-4B3D-3F42-B806-F27D9B6D4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F3685A27-1BA8-A943-8DBE-6EC10E16A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169E482-52CA-8A46-AC8F-C2A77E1AB1D6}" type="slidenum">
              <a:rPr lang="zh-CN" altLang="en-US" sz="1200" b="0" smtClean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B6BABE4-FF68-6544-AB75-42C86A418C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0C4203D-C635-1B4C-996A-F366BAADF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A770C5C4-6E9F-0E4D-AF0B-D7724F733F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28A6F8E-B381-FF43-AA2C-14FB242F85CD}" type="slidenum">
              <a:rPr lang="zh-CN" altLang="en-US" sz="1200" b="0" smtClean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1F772E10-08DE-EA46-8D8F-FA88166016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36333C40-C6D2-D747-9F01-1B18BC388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8A6B2259-A9CE-7D47-8E0A-C42397C0E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2C8E8FD-7442-EC43-A730-CDB9730FA3F8}" type="slidenum">
              <a:rPr lang="zh-CN" altLang="en-US" sz="1200" b="0" smtClean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910CA6D0-5077-1E44-9D90-922EFA552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EB79F4F-24A5-AE48-AAA6-C23BD33E6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DBC41E19-CEAA-6545-AE77-82F44DCC7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60F89BE-BB2A-DE4E-9584-192437B5AE44}" type="slidenum">
              <a:rPr lang="zh-CN" altLang="en-US" sz="1200" b="0" smtClean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1C2AB031-D684-834A-B26A-3862479F82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33DE95E0-A680-904C-83A7-040B120E8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A8DB3A21-F305-4948-8C72-ED746BAB95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D4B1190-63B9-B24E-BD07-852B3D31D20E}" type="slidenum">
              <a:rPr lang="zh-CN" altLang="en-US" sz="1200" b="0" smtClean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2C9290B1-0090-694D-978C-C3359884C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5E95330D-FE27-B84B-9D4F-244FD73F7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>
            <a:extLst>
              <a:ext uri="{FF2B5EF4-FFF2-40B4-BE49-F238E27FC236}">
                <a16:creationId xmlns:a16="http://schemas.microsoft.com/office/drawing/2014/main" id="{9C8EC344-D12D-7F49-9913-633A29891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7E055F5-6184-4A4F-8A5D-68ADF490F0E1}" type="slidenum">
              <a:rPr lang="zh-CN" altLang="en-US" sz="1200" b="0" smtClean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0B9F3B62-8829-B74A-AF35-294D843E9F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6D7CD98C-A60B-2A47-9905-246E3122E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>
            <a:extLst>
              <a:ext uri="{FF2B5EF4-FFF2-40B4-BE49-F238E27FC236}">
                <a16:creationId xmlns:a16="http://schemas.microsoft.com/office/drawing/2014/main" id="{230D4535-368A-C44B-9133-5E168915AD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DCCFD7C-89EB-1343-80BC-3FD29EB6F043}" type="slidenum">
              <a:rPr lang="zh-CN" altLang="en-US" sz="1200" b="0" smtClean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EB8B40A0-25FE-7243-A7E4-A74444D5F1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30A6C21B-CE2A-9F4F-BB12-B8285D35A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1DBF9531-D6F1-2341-9EF9-CB7E2DEC8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19B7355-1C9A-B748-9276-56E2C74AD1C1}" type="slidenum">
              <a:rPr lang="zh-CN" altLang="en-US" sz="1200" b="0" smtClean="0">
                <a:latin typeface="Times New Roman" panose="02020603050405020304" pitchFamily="18" charset="0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4F88C679-306C-AA4E-9813-C34665AE5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3A05733-78F9-CD4C-A4ED-2332F940C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A6F88DDD-1EDB-CC44-8046-508BB3417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CFB2BD3-F3BA-2844-BAF8-F9837FF34976}" type="slidenum">
              <a:rPr lang="zh-CN" altLang="en-US" sz="1200" b="0" smtClean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247A1A8-D90E-5841-9775-5EEB6BE5A1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98BAEA3-B4DD-0C44-B52B-C9DF1B85E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AE48823-2920-944C-B62F-61CB207DB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9809F8A-4AC3-4144-B9E2-E458BEFAC6F6}" type="slidenum">
              <a:rPr lang="zh-CN" altLang="en-US" sz="1200" b="0" smtClean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6332D78-ED1F-E145-87A5-61BB736F5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096B417-33E8-5E45-A0AC-E7F978D00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509B7B60-C0E4-4D4F-99ED-6066DB4B67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804A345-FF01-B84C-A1FD-67148EFCDEF5}" type="slidenum">
              <a:rPr lang="zh-CN" altLang="en-US" sz="1200" b="0" smtClean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A12D7EC-E7FB-704A-A0A4-5F4818974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3C5C2F3-F861-A64B-80DE-CFC724F16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BE69C07-45A5-0D4F-B102-F23EEDF45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D81BCD9-7C33-7746-9B98-E4448E4F4022}" type="slidenum">
              <a:rPr lang="zh-CN" altLang="en-US" sz="1200" b="0" smtClean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D78B5D4-A62B-E54A-B57B-CBEAFEEE6F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1704A99-C077-6943-9602-84FB9F386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CB5F8F4D-DB51-9F45-9105-AD17DA7AA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E629D45-50A2-6A4E-B319-DC06C3CFCB28}" type="slidenum">
              <a:rPr lang="zh-CN" altLang="en-US" sz="1200" b="0" smtClean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801EF18-A06E-9F45-A14B-1F29B84FCF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5D86774-F995-AD42-84E9-D97DD6233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9CA263D-7B80-D949-8AED-B912FDA17C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6B869-3317-B048-A3BE-A08C10C096AD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B67909F-A8B6-6B42-BD0D-838B58C7B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027A47B-674C-E444-AED7-838FF2111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4D297-886D-3D48-8A2D-D35927FB2B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5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971CF8-EC1D-6942-9ACE-9072AEF570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477E6-8A75-8E40-B44F-DF2A862B4DBB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74F487-970D-CF42-8528-C9C162D51B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7F00B-ED48-EE44-8B00-50EA3742E7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0907E-E0A0-0542-8307-2DBA0E5159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93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DDD258-27EA-F243-B72F-11F55B9E5F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00536-505D-B54A-904E-24D4AB203DB0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FFAAC4-8511-4A40-B1DF-E50A0E91B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F3ED74-819B-9F43-94BF-A22904F26D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A0F4E-C3C3-644F-8848-F140FF9B48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63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A4E27-18EC-7740-8F05-68A4B61C22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8DA9B-FD1E-4249-B825-9DE5DFE34747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57D181-424C-4947-AE28-00E864FE67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8AA1E9-C98B-2640-B860-324514B0F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AD2EE-0F53-0D45-B9CD-5D9325963F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17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3446F7-60CD-9F4A-8B4F-94592AB13D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387D3-583C-804A-8B06-4B5F770ECFB2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4BB984-B1DE-CD4C-8F69-A552444D5E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576A9A-3103-2749-9B1E-C9AF621E47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120E7-011E-DD4F-A779-69A0B24C25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05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B27322-3187-504A-9AC9-3FD10D514C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C7C2E-9502-5F40-BF89-19A822D7F5D3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AB4C32-085E-2642-B904-F11F835DA8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C950B5-EB9B-3C44-8D52-B6E76EC6F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41480-094A-334F-9E34-D6DF56C5B9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8491C-1EF2-CD40-A0ED-FFF6A150A1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04348-0085-F349-A5D1-E8C35F4B748C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4397C6-D055-C84E-891B-BD7520185F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3F7DA5-0A74-9B4E-9EE4-F0A6D89E77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DCC2B-EB4E-9047-8EDC-8BB48608D4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58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67397E-128F-A74B-94EB-4BA57F855F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795CF-418E-B745-BF1D-6DA46B511B2C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F3D59A8-47B8-5445-8662-FC00591DDD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15DAD59-9D07-9640-BE4F-DA50919F6A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6B544-2359-234F-8F6F-00D7074560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0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395CFCB-A55E-9343-B651-A8F31543EC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7940D-4889-A247-A88B-21A427287433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6D67F5-497A-7F4B-AF31-5DAE8AAA08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D21393-44C7-CA45-A18F-2775D4E41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CE9A3-190B-8348-A2CD-0F1A418497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17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6D5DB4A-4F79-8B47-84A8-A2061A2687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39C16-7A5B-C644-82A8-CA2A537B17D8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3A19FD7-CD61-2146-97D8-23FE8F6AB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8D55FD-DA4F-5B40-B90E-755CD89261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9B22F-DDC6-304F-BBA6-FC68AE6DEE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89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821280-BEFA-AC41-97A6-0531571A2F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7DBB7-F5D8-BD4B-BED5-AFAEAC49E415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A9091-E41D-8240-9877-505519A47E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B3B07-FA0A-CE45-B0E1-F00170428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0A6D9-20AA-3F46-9A7A-43A90FD83E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38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E2B06-6133-9043-845C-1A0DA736E3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6EB40-E267-0442-9678-49C4F1851F29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9E202-3975-A745-BC55-F95CBC4041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F4049-E4AB-5449-A8A8-A385265167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2ADC3-70A6-5348-9F68-CB37F2CE94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74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86D0A9-D923-E34B-8E86-FAF4676A2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CBF2EF-2395-8640-A685-E51724EA2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3079F8A-0099-6347-BE8B-FA4ADE83CD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86EA5D2-9568-3D4E-A961-7099D0684B07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1E98B18-726C-A040-8B80-67A62ABDCF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394DD14-91F2-714D-986D-74D29936C6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79191F-1DA9-304E-99BC-EDA8B7F25F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39680BFB-8778-E441-B062-644A3BEBD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0">
            <a:extLst>
              <a:ext uri="{FF2B5EF4-FFF2-40B4-BE49-F238E27FC236}">
                <a16:creationId xmlns:a16="http://schemas.microsoft.com/office/drawing/2014/main" id="{840E0869-89B3-F642-955F-A3473BA5F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99EFF9-24AA-E743-B946-950589F3DAD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1392E39-39CC-3241-8812-FB88791B4D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Exceptional Control Flow 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>
            <a:extLst>
              <a:ext uri="{FF2B5EF4-FFF2-40B4-BE49-F238E27FC236}">
                <a16:creationId xmlns:a16="http://schemas.microsoft.com/office/drawing/2014/main" id="{D9333803-C6AC-854B-A0CE-C7703874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AD2C00-CF8D-EE4A-A820-3665D04F202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BB3D7B7-BAFB-654D-92FE-97E2662BF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Signal Terminology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55FAAF3-336A-BE46-A39E-0F163B41F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Two steps to transfer a signal to a destination process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Sending a signal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Receiving a signal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>
            <a:extLst>
              <a:ext uri="{FF2B5EF4-FFF2-40B4-BE49-F238E27FC236}">
                <a16:creationId xmlns:a16="http://schemas.microsoft.com/office/drawing/2014/main" id="{9B4BB9C2-3F81-144A-B082-6365EA21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2B75A8-CB6B-C941-8BE9-BB920C19A4D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A8E721F-05A5-1448-85D9-C0456A9C8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Sending a signal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B06F7DE-CBF0-5D43-887E-0C33EFE3A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sends</a:t>
            </a:r>
            <a:r>
              <a:rPr lang="en-US" altLang="zh-CN" dirty="0">
                <a:ea typeface="宋体" pitchFamily="2" charset="-122"/>
              </a:rPr>
              <a:t> (delivers) a signal to a destination process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by updating some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state</a:t>
            </a:r>
            <a:r>
              <a:rPr lang="en-US" altLang="zh-CN" dirty="0">
                <a:ea typeface="宋体" pitchFamily="2" charset="-122"/>
              </a:rPr>
              <a:t> in the context of the destination process.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The signal is delivered for one of two reasons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has detected a system event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Divide by zero, termination of a child process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A process has invoked the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kill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to explicitly request the kernel to send a signal to the destination process.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A process can send a signal to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itself</a:t>
            </a:r>
            <a:r>
              <a:rPr lang="en-US" altLang="zh-CN" dirty="0">
                <a:ea typeface="宋体" pitchFamily="2" charset="-122"/>
              </a:rPr>
              <a:t>.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>
            <a:extLst>
              <a:ext uri="{FF2B5EF4-FFF2-40B4-BE49-F238E27FC236}">
                <a16:creationId xmlns:a16="http://schemas.microsoft.com/office/drawing/2014/main" id="{0BE4ABE2-501E-844A-AE7C-F47D9C52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1F2D4A-751F-2F41-A613-E68D9EB1EA5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40D9E5B-13F0-014D-B769-70C34732E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Sending Signals with kill Function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365E35E-926E-3549-81CB-212CBB8E7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8077200" cy="2819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Will be discussed later</a:t>
            </a:r>
            <a:endParaRPr lang="zh-CN" altLang="en-US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581060" name="Group 4">
            <a:extLst>
              <a:ext uri="{FF2B5EF4-FFF2-40B4-BE49-F238E27FC236}">
                <a16:creationId xmlns:a16="http://schemas.microsoft.com/office/drawing/2014/main" id="{E113C762-61F4-AF4A-8662-46349AFC7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3391"/>
              </p:ext>
            </p:extLst>
          </p:nvPr>
        </p:nvGraphicFramePr>
        <p:xfrm>
          <a:off x="685800" y="1600200"/>
          <a:ext cx="7924800" cy="1566863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&lt;sys/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types.h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signal.h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kill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sig);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  <a:cs typeface="Times New Roman" pitchFamily="18" charset="0"/>
                        </a:rPr>
                        <a:t>returns: 0 if OK, -1 on error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andolSong" pitchFamily="2" charset="-128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>
            <a:extLst>
              <a:ext uri="{FF2B5EF4-FFF2-40B4-BE49-F238E27FC236}">
                <a16:creationId xmlns:a16="http://schemas.microsoft.com/office/drawing/2014/main" id="{2E959C86-5398-444A-8C11-736505FE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A45E3C-3325-3545-8ABB-76640D6D292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FF5136D-73F0-9149-8514-1CB232829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Receiving a signal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D09B609-ED84-3543-A9B6-80891D53A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 destination process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receives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 signal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when it is forced by the kernel to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react</a:t>
            </a:r>
            <a:r>
              <a:rPr lang="en-US" altLang="zh-CN" dirty="0">
                <a:ea typeface="宋体" pitchFamily="2" charset="-122"/>
              </a:rPr>
              <a:t> in some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way to the delivery of the signal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The process can </a:t>
            </a:r>
          </a:p>
          <a:p>
            <a:pPr lvl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Ignore</a:t>
            </a:r>
            <a:r>
              <a:rPr lang="en-US" altLang="zh-CN" dirty="0">
                <a:ea typeface="宋体" pitchFamily="2" charset="-122"/>
              </a:rPr>
              <a:t> the signal</a:t>
            </a:r>
          </a:p>
          <a:p>
            <a:pPr lvl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Catch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the signal 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by executing a user-level function called a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signal handler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>
            <a:extLst>
              <a:ext uri="{FF2B5EF4-FFF2-40B4-BE49-F238E27FC236}">
                <a16:creationId xmlns:a16="http://schemas.microsoft.com/office/drawing/2014/main" id="{050D1737-DA4D-2544-A678-C109B4A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AD8A15-7FCC-1D42-A73A-4AE9B164B7D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A514CE0-7E7B-8645-8488-2E2198F62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Pending Signal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E7EBF54-70C8-6546-B9A0-6AA7E3811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Pending signal 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A signal that has been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sent</a:t>
            </a:r>
            <a:r>
              <a:rPr lang="en-US" altLang="zh-CN" sz="2000" dirty="0">
                <a:ea typeface="宋体" pitchFamily="2" charset="-122"/>
              </a:rPr>
              <a:t> but not yet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received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Only one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At any point in time, 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there can be at most one pending signal of a particular type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Not queued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If a process has a pending signal of type k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then any subsequent signals of type k sent to that process are not queued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they are simply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discarded</a:t>
            </a:r>
            <a:r>
              <a:rPr lang="en-US" altLang="zh-CN" sz="2000" dirty="0">
                <a:ea typeface="宋体" pitchFamily="2" charset="-122"/>
              </a:rPr>
              <a:t>. </a:t>
            </a: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A pending signal is received at most once.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>
            <a:extLst>
              <a:ext uri="{FF2B5EF4-FFF2-40B4-BE49-F238E27FC236}">
                <a16:creationId xmlns:a16="http://schemas.microsoft.com/office/drawing/2014/main" id="{6C9BDBC4-77A4-6E4A-828F-C4D36987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7EC0B3-FE87-8846-AB6A-D92767E9789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5D127D1-36A1-B445-8F73-A8B21C084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Blocking a Signal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E158647-4E0F-B44A-B92B-0FAE0D622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 process can selectively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block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the receipt of certain signals.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When a signal is blocked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it can be delivered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but the resulting pending signal will not be received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until the process unblocks the signal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>
            <a:extLst>
              <a:ext uri="{FF2B5EF4-FFF2-40B4-BE49-F238E27FC236}">
                <a16:creationId xmlns:a16="http://schemas.microsoft.com/office/drawing/2014/main" id="{FEF835D3-BE5F-614B-B90C-4BC12912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CB8F1-DFA2-C449-B4E6-7B670E0A6ED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DB419D3-FF23-5149-9475-7E05471B9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Internal Data Structures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D19E5C8-BE34-834C-AD8F-6F121DBB0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For each process, the kernel maintains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set of pending signals in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pending bit vector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set of blocked signals in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blocked bit vector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The kernel sets bit k in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pending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whenever a signal of type k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delivered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The kernel clears bit k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pending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whenever a signal of type k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received.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030">
            <a:extLst>
              <a:ext uri="{FF2B5EF4-FFF2-40B4-BE49-F238E27FC236}">
                <a16:creationId xmlns:a16="http://schemas.microsoft.com/office/drawing/2014/main" id="{BAF6E14C-ECDB-2F45-BD5F-D0CA528ED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CE54EB-144D-194C-9B47-643CD259A32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EDFB2F6-ED98-7447-8EA7-64D0735C98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Sending Signals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>
            <a:extLst>
              <a:ext uri="{FF2B5EF4-FFF2-40B4-BE49-F238E27FC236}">
                <a16:creationId xmlns:a16="http://schemas.microsoft.com/office/drawing/2014/main" id="{4CC8A454-2271-9C47-B634-33ACFEDF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870BB3-9EB9-0A43-A19C-0B047FA615B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F4B42F7D-9D0D-F34C-9531-D294123B3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 Groups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1B7C917-16F5-9B4E-A82A-39BEB99E2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To send signals to processes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Unix systems provide a number of mechanisms for sending signals to processes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All of them rely on the notion of a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process group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Every process belongs to exactly one process group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which is identified by a positive integer (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process group ID</a:t>
            </a:r>
            <a:r>
              <a:rPr lang="en-US" altLang="zh-CN" dirty="0">
                <a:ea typeface="宋体" pitchFamily="2" charset="-122"/>
              </a:rPr>
              <a:t>).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By default, a child process belongs to the same process group as its parent.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>
            <a:extLst>
              <a:ext uri="{FF2B5EF4-FFF2-40B4-BE49-F238E27FC236}">
                <a16:creationId xmlns:a16="http://schemas.microsoft.com/office/drawing/2014/main" id="{7CA74F72-A1BC-E141-ACFD-FBB95CC5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DDC0F9-B825-6942-93B6-BD3FA0C5CC7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1414664-B44B-0F46-A02C-34DDFFCBE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 Groups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C2AF3C9-51DE-8643-AF7E-293D9AFA6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8534400" cy="2286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Changes the process group of process 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en-US" altLang="zh-CN" sz="2400" dirty="0">
                <a:latin typeface="Courier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to 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pgid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If 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pid</a:t>
            </a:r>
            <a:r>
              <a:rPr lang="en-US" altLang="zh-CN" sz="2400" dirty="0">
                <a:latin typeface="Courier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is zero, the PID of the current process is used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If 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pgid</a:t>
            </a:r>
            <a:r>
              <a:rPr lang="en-US" altLang="zh-CN" sz="2400" dirty="0">
                <a:latin typeface="Courier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is zero, the PID of the process specified by 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pid</a:t>
            </a:r>
            <a:r>
              <a:rPr lang="en-US" altLang="zh-CN" sz="2400" dirty="0">
                <a:latin typeface="Courier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is used for the process group ID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77ADA05-4FBB-294E-A2AA-9AB4CB77C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7772400" cy="2514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742950"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indent="-742950">
              <a:buFontTx/>
              <a:buNone/>
              <a:defRPr/>
            </a:pP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pid_t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getpgrp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(void);</a:t>
            </a:r>
          </a:p>
          <a:p>
            <a:pPr lvl="1" indent="-742950" algn="r">
              <a:buFontTx/>
              <a:buNone/>
              <a:defRPr/>
            </a:pPr>
            <a:r>
              <a:rPr lang="en-US" altLang="zh-CN" sz="1800" b="0" dirty="0">
                <a:solidFill>
                  <a:srgbClr val="FF0000"/>
                </a:solidFill>
                <a:latin typeface="FandolSong" pitchFamily="2" charset="-128"/>
                <a:cs typeface="Times New Roman" pitchFamily="18" charset="0"/>
              </a:rPr>
              <a:t>returns process group ID of calling process</a:t>
            </a:r>
          </a:p>
          <a:p>
            <a:pPr lvl="1" indent="-742950"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indent="-742950">
              <a:buFontTx/>
              <a:buNone/>
              <a:defRPr/>
            </a:pP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pid_t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setpgid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pid_t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pid_t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pgid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indent="-742950" algn="r">
              <a:buFontTx/>
              <a:buNone/>
              <a:defRPr/>
            </a:pPr>
            <a:r>
              <a:rPr lang="en-US" altLang="zh-CN" sz="1800" b="0" dirty="0">
                <a:solidFill>
                  <a:srgbClr val="FF0000"/>
                </a:solidFill>
                <a:latin typeface="FandolSong" pitchFamily="2" charset="-128"/>
              </a:rPr>
              <a:t>returns 0 on success, -1 on error</a:t>
            </a:r>
            <a:endParaRPr lang="zh-CN" altLang="en-US" sz="1800" b="0" dirty="0">
              <a:solidFill>
                <a:srgbClr val="FF0000"/>
              </a:solidFill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13E59546-FD27-B94D-839F-DF639800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687871-B8E2-9B48-8996-B6291F11E23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B699FEB-A117-374C-B441-0174C744F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6D14C8C-CE24-3B42-97CC-97487B5DF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Suggested reading Signals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Signal Terminology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Sending Signals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Receiving Signals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Blocking and Unblocking Signals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Suggested reading 8.5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>
            <a:extLst>
              <a:ext uri="{FF2B5EF4-FFF2-40B4-BE49-F238E27FC236}">
                <a16:creationId xmlns:a16="http://schemas.microsoft.com/office/drawing/2014/main" id="{C01225E3-264F-E745-ADF3-6AB8CE75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07372A-D671-8F48-97E9-635FEF4D140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B0E72D3-CA35-3347-A2BA-EFCB04A49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setgpid Function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5CD1714-9FB1-A84D-A59D-D2DE270EE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e.g.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setpgid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(0, 0);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Suppose process 15213 is the calling process,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then this function call 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creates 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new</a:t>
            </a:r>
            <a:r>
              <a:rPr lang="en-US" altLang="zh-CN" dirty="0">
                <a:ea typeface="宋体" pitchFamily="2" charset="-122"/>
              </a:rPr>
              <a:t> process group whose process group ID is 15213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 adds process 15213 to this new group.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>
            <a:extLst>
              <a:ext uri="{FF2B5EF4-FFF2-40B4-BE49-F238E27FC236}">
                <a16:creationId xmlns:a16="http://schemas.microsoft.com/office/drawing/2014/main" id="{6EDC2C31-F2E0-8741-8D4A-237D1B2E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EAC57B-4FD5-4248-B4DE-22C72D9F55B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8A5E333-B5E1-C04B-AF19-2A7C0D4D1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kill Program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5E1B556-5D47-E94B-BA97-BCAC1DBD7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Kill program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is located in directory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 /bin/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sends an arbitrary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signal</a:t>
            </a:r>
            <a:r>
              <a:rPr lang="en-US" altLang="zh-CN" dirty="0">
                <a:ea typeface="宋体" pitchFamily="2" charset="-122"/>
              </a:rPr>
              <a:t> to another process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sz="24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e.g.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unix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 kill -9 15213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sends signal 9 (SIGKILL) to process 15213.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>
            <a:extLst>
              <a:ext uri="{FF2B5EF4-FFF2-40B4-BE49-F238E27FC236}">
                <a16:creationId xmlns:a16="http://schemas.microsoft.com/office/drawing/2014/main" id="{242947DB-DA05-584F-9B0C-FC66D968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FBC621-1A63-0940-98AE-28368E53C35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DE5E196-3F60-BB4C-8C44-C525D82B0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kill Program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CF7A5BF-ACAB-E449-9047-4D5412473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Sending signals to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process group </a:t>
            </a:r>
            <a:r>
              <a:rPr lang="en-US" altLang="zh-CN" dirty="0">
                <a:ea typeface="宋体" pitchFamily="2" charset="-122"/>
              </a:rPr>
              <a:t>by kill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Using 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negative</a:t>
            </a:r>
            <a:r>
              <a:rPr lang="en-US" altLang="zh-CN" dirty="0">
                <a:ea typeface="宋体" pitchFamily="2" charset="-122"/>
              </a:rPr>
              <a:t> PID 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Which causes the signal to be sent to every process in process group PID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sz="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e.g.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unix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 kill -9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-15213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sends a SIGKILL signal to every process in process group 15213.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>
            <a:extLst>
              <a:ext uri="{FF2B5EF4-FFF2-40B4-BE49-F238E27FC236}">
                <a16:creationId xmlns:a16="http://schemas.microsoft.com/office/drawing/2014/main" id="{DCF5C7D2-AFC6-A948-BDE7-FBAFCB30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0D8124-ECE2-3E44-A6E5-3620AA45B44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FF46C0F-2233-F248-BEAD-96C126193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Sending Signals from the Keyboard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D9A5591-F9BF-0D4A-AFA2-481084E00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Job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abstraction</a:t>
            </a:r>
            <a:r>
              <a:rPr lang="en-US" altLang="zh-CN" dirty="0">
                <a:ea typeface="宋体" pitchFamily="2" charset="-122"/>
              </a:rPr>
              <a:t> used by Unix shells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To represent the processes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that are created as a result of evaluating a single </a:t>
            </a:r>
            <a:r>
              <a:rPr lang="en-US" altLang="zh-CN" dirty="0" err="1">
                <a:ea typeface="宋体" pitchFamily="2" charset="-122"/>
              </a:rPr>
              <a:t>cmdline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At any point, there is at most one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foreground </a:t>
            </a:r>
            <a:r>
              <a:rPr lang="en-US" altLang="zh-CN" dirty="0">
                <a:ea typeface="宋体" pitchFamily="2" charset="-122"/>
              </a:rPr>
              <a:t>job and zero or more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background</a:t>
            </a:r>
            <a:r>
              <a:rPr lang="en-US" altLang="zh-CN" dirty="0">
                <a:ea typeface="宋体" pitchFamily="2" charset="-122"/>
              </a:rPr>
              <a:t> jobs</a:t>
            </a:r>
          </a:p>
          <a:p>
            <a:pPr marL="457200" lvl="1" indent="-368300">
              <a:lnSpc>
                <a:spcPct val="120000"/>
              </a:lnSpc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e.g.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unix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ls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| sort</a:t>
            </a:r>
          </a:p>
          <a:p>
            <a:pPr lvl="1">
              <a:lnSpc>
                <a:spcPct val="120000"/>
              </a:lnSpc>
              <a:buFontTx/>
              <a:buChar char="-"/>
              <a:defRPr/>
            </a:pPr>
            <a:r>
              <a:rPr lang="en-US" altLang="zh-CN" dirty="0">
                <a:latin typeface="FandolSong" pitchFamily="2" charset="-128"/>
                <a:ea typeface="宋体" pitchFamily="2" charset="-122"/>
                <a:cs typeface="Courier New" pitchFamily="49" charset="0"/>
              </a:rPr>
              <a:t>a foreground job consisting of two processes connected by a pipe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>
            <a:extLst>
              <a:ext uri="{FF2B5EF4-FFF2-40B4-BE49-F238E27FC236}">
                <a16:creationId xmlns:a16="http://schemas.microsoft.com/office/drawing/2014/main" id="{0B346232-4467-7843-B6EA-31D2495A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E31C9B-B0F7-334C-BC41-B052C0C4059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45C2FE4D-1842-0D40-8B85-4C4963A03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Sending Signals from the Keyboard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4E4FBB2-4FEB-C942-A28A-8551D4DF2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shell creates a separate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process group </a:t>
            </a:r>
            <a:r>
              <a:rPr lang="en-US" altLang="zh-CN" dirty="0">
                <a:ea typeface="宋体" pitchFamily="2" charset="-122"/>
              </a:rPr>
              <a:t>for each job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Typically, the process group ID is taken from one of the parent processes in the job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>
            <a:extLst>
              <a:ext uri="{FF2B5EF4-FFF2-40B4-BE49-F238E27FC236}">
                <a16:creationId xmlns:a16="http://schemas.microsoft.com/office/drawing/2014/main" id="{1543269D-349F-B649-BF68-6E3A8AD2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4F907-21CD-1842-9C2D-F642E18CAC6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C9D817D1-E0A7-9645-9172-3747A4650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Sending Signals from the Keyboard</a:t>
            </a:r>
          </a:p>
        </p:txBody>
      </p:sp>
      <p:pic>
        <p:nvPicPr>
          <p:cNvPr id="64515" name="Picture 5">
            <a:extLst>
              <a:ext uri="{FF2B5EF4-FFF2-40B4-BE49-F238E27FC236}">
                <a16:creationId xmlns:a16="http://schemas.microsoft.com/office/drawing/2014/main" id="{CD3DE95E-9420-6442-875E-550492C5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04215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>
            <a:extLst>
              <a:ext uri="{FF2B5EF4-FFF2-40B4-BE49-F238E27FC236}">
                <a16:creationId xmlns:a16="http://schemas.microsoft.com/office/drawing/2014/main" id="{1A25656E-9111-A749-B483-8E2C03C4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FEB1EF-32E2-134E-8ACD-356D9E552DF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53E5B59-7616-2D4D-BE5E-5660B545F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Sending Signals from the Keyboard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B07DF04-A33E-AF48-9DB1-5539C092C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Typing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ctrl-c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at the keyboard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causes a SIGINT signal to be sent to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shell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shell</a:t>
            </a:r>
            <a:r>
              <a:rPr lang="en-US" altLang="zh-CN" dirty="0">
                <a:ea typeface="宋体" pitchFamily="2" charset="-122"/>
              </a:rPr>
              <a:t> catches the signal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Then sends a SIGINT to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every process </a:t>
            </a:r>
            <a:r>
              <a:rPr lang="en-US" altLang="zh-CN" dirty="0">
                <a:ea typeface="宋体" pitchFamily="2" charset="-122"/>
              </a:rPr>
              <a:t>in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foreground</a:t>
            </a:r>
            <a:r>
              <a:rPr lang="en-US" altLang="zh-CN" dirty="0">
                <a:ea typeface="宋体" pitchFamily="2" charset="-122"/>
              </a:rPr>
              <a:t> process group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result is to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 </a:t>
            </a:r>
            <a:r>
              <a:rPr lang="en-US" altLang="zh-CN" dirty="0">
                <a:ea typeface="宋体" pitchFamily="2" charset="-122"/>
              </a:rPr>
              <a:t>the foreground job (default)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5">
            <a:extLst>
              <a:ext uri="{FF2B5EF4-FFF2-40B4-BE49-F238E27FC236}">
                <a16:creationId xmlns:a16="http://schemas.microsoft.com/office/drawing/2014/main" id="{6B21B88E-E490-0741-8B3F-3DF4F0FC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F2704A-DA97-BF45-AFAB-13DD708F37D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47DD344-444C-5041-8140-1E195C499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Sending Signals from the Keyboard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80DDA32-7F67-2244-8916-74C7A74FA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Typing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crtl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-z 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sends a SIGTSTP signal to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shell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shell</a:t>
            </a:r>
            <a:r>
              <a:rPr lang="en-US" altLang="zh-CN" dirty="0">
                <a:ea typeface="宋体" pitchFamily="2" charset="-122"/>
              </a:rPr>
              <a:t> catches the signal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Sends a SIGTSTP signal to every process in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foreground</a:t>
            </a:r>
            <a:r>
              <a:rPr lang="en-US" altLang="zh-CN" dirty="0">
                <a:ea typeface="宋体" pitchFamily="2" charset="-122"/>
              </a:rPr>
              <a:t> process group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result is to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stop</a:t>
            </a:r>
            <a:r>
              <a:rPr lang="en-US" altLang="zh-CN" dirty="0">
                <a:ea typeface="宋体" pitchFamily="2" charset="-122"/>
              </a:rPr>
              <a:t> (suspend) the foreground job (default)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>
            <a:extLst>
              <a:ext uri="{FF2B5EF4-FFF2-40B4-BE49-F238E27FC236}">
                <a16:creationId xmlns:a16="http://schemas.microsoft.com/office/drawing/2014/main" id="{FA0AD512-97D1-1341-95CE-50907011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9A607-4FAC-154E-B784-8028329A9DC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45C5583B-C09C-284E-9079-22C011F80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Sending Signals with kill Function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4E827A1-59E1-554E-A008-E9D082E81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8077200" cy="2819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If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greater than zero,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then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kill</a:t>
            </a:r>
            <a:r>
              <a:rPr lang="en-US" altLang="zh-CN" sz="200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 sends signal number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sig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to process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If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r>
              <a:rPr lang="en-US" altLang="zh-CN" sz="320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less than zero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kill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sends signal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sig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to every process in process group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abs(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graphicFrame>
        <p:nvGraphicFramePr>
          <p:cNvPr id="1581060" name="Group 4">
            <a:extLst>
              <a:ext uri="{FF2B5EF4-FFF2-40B4-BE49-F238E27FC236}">
                <a16:creationId xmlns:a16="http://schemas.microsoft.com/office/drawing/2014/main" id="{27360899-FA69-604D-AEB3-E37449663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55688"/>
              </p:ext>
            </p:extLst>
          </p:nvPr>
        </p:nvGraphicFramePr>
        <p:xfrm>
          <a:off x="685800" y="1600200"/>
          <a:ext cx="7924800" cy="1566863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&lt;sys/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types.h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signal.h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kill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sig);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  <a:cs typeface="Times New Roman" pitchFamily="18" charset="0"/>
                        </a:rPr>
                        <a:t>returns: 0 if OK, -1 on error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andolSong" pitchFamily="2" charset="-128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5">
            <a:extLst>
              <a:ext uri="{FF2B5EF4-FFF2-40B4-BE49-F238E27FC236}">
                <a16:creationId xmlns:a16="http://schemas.microsoft.com/office/drawing/2014/main" id="{E87D0A06-1C2B-6F44-8C0D-4ACA744B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83D127-5735-1546-B3C0-C56935D4DA7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02BD12AC-B7E7-3144-A869-942F453F3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458200" cy="60198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 #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include "csapp.h"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   pid_t pid;</a:t>
            </a:r>
          </a:p>
          <a:p>
            <a:pPr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child sleeps until SIGKILL signal received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   if ((pid = Fork()) == 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     Pause();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wait for a signal to arrive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 printf("control should never reach here!\n");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	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  }</a:t>
            </a:r>
          </a:p>
          <a:p>
            <a:pPr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parent sends a SIGKILL signal to a child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  Kill(pid, SIGKILL);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30">
            <a:extLst>
              <a:ext uri="{FF2B5EF4-FFF2-40B4-BE49-F238E27FC236}">
                <a16:creationId xmlns:a16="http://schemas.microsoft.com/office/drawing/2014/main" id="{8C2B3485-1EBE-DC45-B649-25F109C142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6122A6-9994-934D-9686-DCD03E75036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A56C1BB-48DD-8B4C-B9B4-186A9A29F2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Signals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5">
            <a:extLst>
              <a:ext uri="{FF2B5EF4-FFF2-40B4-BE49-F238E27FC236}">
                <a16:creationId xmlns:a16="http://schemas.microsoft.com/office/drawing/2014/main" id="{53ED72DD-7C7C-F549-AF9E-83F95CDC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FADF65-0BA4-BD4B-9F13-2F26FFFFC37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BF1898B-F374-1B40-85B7-0409FDDE5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01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Sending Signals With the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alarm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D866413-DF6F-5349-94D6-C4EBA0C75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048000"/>
            <a:ext cx="8458200" cy="35814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Arranges for the kernel to send a SIGALRM signal to the calling process in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secs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seconds.</a:t>
            </a: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If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secs</a:t>
            </a:r>
            <a:r>
              <a:rPr lang="en-US" altLang="zh-CN" sz="240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is zero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then no new alarm is scheduled. </a:t>
            </a: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The call to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alarm </a:t>
            </a:r>
          </a:p>
          <a:p>
            <a:pPr lvl="1"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cancels </a:t>
            </a:r>
            <a:r>
              <a:rPr lang="en-US" altLang="zh-CN" sz="2000" dirty="0">
                <a:ea typeface="宋体" pitchFamily="2" charset="-122"/>
              </a:rPr>
              <a:t>any pending alarms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returns the number of seconds remaining until any pending alarm was due to be delivered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returns 0 if there were no pending alarms.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1585156" name="Group 4">
            <a:extLst>
              <a:ext uri="{FF2B5EF4-FFF2-40B4-BE49-F238E27FC236}">
                <a16:creationId xmlns:a16="http://schemas.microsoft.com/office/drawing/2014/main" id="{B68CB25E-8A23-E542-9A49-94F2DCBF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78245"/>
              </p:ext>
            </p:extLst>
          </p:nvPr>
        </p:nvGraphicFramePr>
        <p:xfrm>
          <a:off x="457200" y="1600200"/>
          <a:ext cx="8153400" cy="12954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unistd.h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unsigned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alarm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(unsigned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secs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  <a:cs typeface="Times New Roman" pitchFamily="18" charset="0"/>
                        </a:rPr>
                        <a:t>returns remaining secs of previous alarm, or 0 if no previous alarm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andolSong" pitchFamily="2" charset="-128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030">
            <a:extLst>
              <a:ext uri="{FF2B5EF4-FFF2-40B4-BE49-F238E27FC236}">
                <a16:creationId xmlns:a16="http://schemas.microsoft.com/office/drawing/2014/main" id="{5D8DECDD-774B-4F45-A754-40D82A3E5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21365F-7796-7749-8055-AE71336A43E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1DFFA127-F244-1341-B003-2890046966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Receiving Signals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>
            <a:extLst>
              <a:ext uri="{FF2B5EF4-FFF2-40B4-BE49-F238E27FC236}">
                <a16:creationId xmlns:a16="http://schemas.microsoft.com/office/drawing/2014/main" id="{4576D3DD-ED2A-144A-888B-29A4B91D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7B965F-7954-FB49-8EFE-D828C93300F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9DA181D5-7EDE-7B4B-B886-A06E0085A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Receiving a Signal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057F2EE-CE17-144B-9454-B5AA263E3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Preconditions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When the kernel is returning from an exception handler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and is ready to pass control to process 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5">
            <a:extLst>
              <a:ext uri="{FF2B5EF4-FFF2-40B4-BE49-F238E27FC236}">
                <a16:creationId xmlns:a16="http://schemas.microsoft.com/office/drawing/2014/main" id="{866E8B29-8110-8C46-AC82-1E001A46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8FD38C-A80F-284F-BCD3-FEA787607A2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E4F4EDB5-5735-3C48-9607-B0CA12410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Receiving a Signal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CCF1BE6-5DF5-C84C-BCD6-D416BE3BA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Actions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kernel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checks</a:t>
            </a:r>
            <a:r>
              <a:rPr lang="en-US" altLang="zh-CN" dirty="0">
                <a:ea typeface="宋体" pitchFamily="2" charset="-122"/>
              </a:rPr>
              <a:t> the set of unblocked pending signals (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pending &amp; ˜blocked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If this set is empty (the usual case)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then the kernel passes control to the next instruction (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baseline="-25000" dirty="0" err="1">
                <a:ea typeface="宋体" pitchFamily="2" charset="-122"/>
              </a:rPr>
              <a:t>next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 the logical control flow of p.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However, if the set is nonempty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then the kernel chooses some signal k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 the set (typically the smallest k) 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and forces p to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receive</a:t>
            </a:r>
            <a:r>
              <a:rPr lang="en-US" altLang="zh-CN" sz="2400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signal k. 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5">
            <a:extLst>
              <a:ext uri="{FF2B5EF4-FFF2-40B4-BE49-F238E27FC236}">
                <a16:creationId xmlns:a16="http://schemas.microsoft.com/office/drawing/2014/main" id="{4363B631-99B4-1847-BB72-AF8834D2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BCCEE3-8B0A-C249-98B1-0C8614B28CD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115291F8-41CB-634E-B8C2-6218979BA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Receiving a Signal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BD85116-4CD5-5146-B563-6A479F8CB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7432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The receipt of the signal triggers some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action</a:t>
            </a:r>
            <a:r>
              <a:rPr lang="en-US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by the process. 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Once the process completes the action, then control passes back to the next instruction (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baseline="-25000" dirty="0" err="1">
                <a:ea typeface="宋体" pitchFamily="2" charset="-122"/>
              </a:rPr>
              <a:t>next</a:t>
            </a:r>
            <a:r>
              <a:rPr lang="en-US" altLang="zh-CN" sz="2400" dirty="0">
                <a:ea typeface="宋体" pitchFamily="2" charset="-122"/>
              </a:rPr>
              <a:t>) in the logical control flow of p. </a:t>
            </a:r>
          </a:p>
        </p:txBody>
      </p:sp>
      <p:sp>
        <p:nvSpPr>
          <p:cNvPr id="82948" name="Line 93">
            <a:extLst>
              <a:ext uri="{FF2B5EF4-FFF2-40B4-BE49-F238E27FC236}">
                <a16:creationId xmlns:a16="http://schemas.microsoft.com/office/drawing/2014/main" id="{B44B00F6-5A2E-B24D-BE3E-DD4CB200E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8" y="444182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949" name="Line 94">
            <a:extLst>
              <a:ext uri="{FF2B5EF4-FFF2-40B4-BE49-F238E27FC236}">
                <a16:creationId xmlns:a16="http://schemas.microsoft.com/office/drawing/2014/main" id="{580DFE64-822B-4F4B-8119-293572859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9188" y="504666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950" name="Line 95">
            <a:extLst>
              <a:ext uri="{FF2B5EF4-FFF2-40B4-BE49-F238E27FC236}">
                <a16:creationId xmlns:a16="http://schemas.microsoft.com/office/drawing/2014/main" id="{B5E5DDA1-6692-2D43-84C3-C25C0739F6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57900" y="505301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951" name="Line 96">
            <a:extLst>
              <a:ext uri="{FF2B5EF4-FFF2-40B4-BE49-F238E27FC236}">
                <a16:creationId xmlns:a16="http://schemas.microsoft.com/office/drawing/2014/main" id="{F0FEE53B-94D0-C442-A617-1AE5BEB9B5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6013" y="5173663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952" name="Line 97">
            <a:extLst>
              <a:ext uri="{FF2B5EF4-FFF2-40B4-BE49-F238E27FC236}">
                <a16:creationId xmlns:a16="http://schemas.microsoft.com/office/drawing/2014/main" id="{D4DFD7C5-FF01-884B-9FCE-7504E9F62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4425" y="518160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953" name="Rectangle 98">
            <a:extLst>
              <a:ext uri="{FF2B5EF4-FFF2-40B4-BE49-F238E27FC236}">
                <a16:creationId xmlns:a16="http://schemas.microsoft.com/office/drawing/2014/main" id="{43C63D59-1802-E54E-A90A-D2C18A1FB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4445000"/>
            <a:ext cx="19177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(2) Control passes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to signal handler </a:t>
            </a:r>
          </a:p>
        </p:txBody>
      </p:sp>
      <p:sp>
        <p:nvSpPr>
          <p:cNvPr id="82954" name="Rectangle 99">
            <a:extLst>
              <a:ext uri="{FF2B5EF4-FFF2-40B4-BE49-F238E27FC236}">
                <a16:creationId xmlns:a16="http://schemas.microsoft.com/office/drawing/2014/main" id="{D2AA0C22-614F-9346-B5E6-07AC46113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5029200"/>
            <a:ext cx="149225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(3) Signal  handler runs</a:t>
            </a:r>
          </a:p>
        </p:txBody>
      </p:sp>
      <p:sp>
        <p:nvSpPr>
          <p:cNvPr id="82955" name="Rectangle 100">
            <a:extLst>
              <a:ext uri="{FF2B5EF4-FFF2-40B4-BE49-F238E27FC236}">
                <a16:creationId xmlns:a16="http://schemas.microsoft.com/office/drawing/2014/main" id="{76013611-5861-9048-86BF-B1C167518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5492750"/>
            <a:ext cx="18002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(4) Signal handler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returns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next instruction</a:t>
            </a:r>
          </a:p>
        </p:txBody>
      </p:sp>
      <p:sp>
        <p:nvSpPr>
          <p:cNvPr id="82956" name="Text Box 101">
            <a:extLst>
              <a:ext uri="{FF2B5EF4-FFF2-40B4-BE49-F238E27FC236}">
                <a16:creationId xmlns:a16="http://schemas.microsoft.com/office/drawing/2014/main" id="{DD6AA2AB-8E7B-EF44-8CB2-765AD554C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600" y="4764088"/>
            <a:ext cx="476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I</a:t>
            </a:r>
            <a:r>
              <a:rPr lang="en-US" altLang="zh-CN" sz="1600" b="0" i="1" baseline="-25000">
                <a:latin typeface="Helvetica" pitchFamily="2" charset="0"/>
                <a:cs typeface="Times New Roman" panose="02020603050405020304" pitchFamily="18" charset="0"/>
              </a:rPr>
              <a:t>curr</a:t>
            </a:r>
            <a:endParaRPr lang="en-US" altLang="zh-CN" sz="1600" b="0" i="1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2957" name="Text Box 102">
            <a:extLst>
              <a:ext uri="{FF2B5EF4-FFF2-40B4-BE49-F238E27FC236}">
                <a16:creationId xmlns:a16="http://schemas.microsoft.com/office/drawing/2014/main" id="{B4C5547D-ABDF-2144-B6A2-B5449C50A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600" y="4960938"/>
            <a:ext cx="500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I</a:t>
            </a:r>
            <a:r>
              <a:rPr lang="en-US" altLang="zh-CN" sz="1600" b="0" i="1" baseline="-25000">
                <a:latin typeface="Helvetica" pitchFamily="2" charset="0"/>
                <a:cs typeface="Times New Roman" panose="02020603050405020304" pitchFamily="18" charset="0"/>
              </a:rPr>
              <a:t>next</a:t>
            </a:r>
            <a:endParaRPr lang="en-US" altLang="zh-CN" sz="1600" b="0" i="1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2958" name="Rectangle 105">
            <a:extLst>
              <a:ext uri="{FF2B5EF4-FFF2-40B4-BE49-F238E27FC236}">
                <a16:creationId xmlns:a16="http://schemas.microsoft.com/office/drawing/2014/main" id="{66DBFDB4-6E3A-AB43-BA8B-D8611A907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4419600"/>
            <a:ext cx="19796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(1) Signal received by process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5">
            <a:extLst>
              <a:ext uri="{FF2B5EF4-FFF2-40B4-BE49-F238E27FC236}">
                <a16:creationId xmlns:a16="http://schemas.microsoft.com/office/drawing/2014/main" id="{8C1D0ED6-070C-734A-8145-5A2B18A1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35A3E4-D1AD-0D4B-B0D1-CD9D4C6F828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01D18FC4-4C1D-6049-A1BC-B06A408DC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Receiving a Signal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EE41DBE-2A05-9B4E-9439-050B66A48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Each signal type has a predefined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default action</a:t>
            </a:r>
            <a:r>
              <a:rPr lang="en-US" altLang="zh-CN" dirty="0">
                <a:ea typeface="宋体" pitchFamily="2" charset="-122"/>
              </a:rPr>
              <a:t>, which is one of the following: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process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terminates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process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terminates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dumps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core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process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stops</a:t>
            </a:r>
            <a:r>
              <a:rPr lang="en-US" altLang="zh-CN" dirty="0">
                <a:ea typeface="宋体" pitchFamily="2" charset="-122"/>
              </a:rPr>
              <a:t> until restarted by a SIGCONT signal.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process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ignores</a:t>
            </a:r>
            <a:r>
              <a:rPr lang="en-US" altLang="zh-CN" dirty="0">
                <a:ea typeface="宋体" pitchFamily="2" charset="-122"/>
              </a:rPr>
              <a:t> the signal.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5">
            <a:extLst>
              <a:ext uri="{FF2B5EF4-FFF2-40B4-BE49-F238E27FC236}">
                <a16:creationId xmlns:a16="http://schemas.microsoft.com/office/drawing/2014/main" id="{9B8B7536-55B6-5A4E-A31A-395DFAF2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649A0-78E2-334D-8B45-CA686D13EA8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B2D87890-B1C9-3A4B-A827-BE4B2B959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Receiving a Signal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CF2324E-FC7C-F04C-92E1-35CE9E767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SIGKILL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default action is to terminate the receiving process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SIGCHLD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default action is to ignore the signal.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灯片编号占位符 5">
            <a:extLst>
              <a:ext uri="{FF2B5EF4-FFF2-40B4-BE49-F238E27FC236}">
                <a16:creationId xmlns:a16="http://schemas.microsoft.com/office/drawing/2014/main" id="{B935B523-C851-7946-9FB3-9E823E7A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5E282-DADB-3647-8AA2-2C92F0A8BAB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A6518A59-CE98-2A4B-898B-BE1888FAC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Receiving a Signal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E4DBA51-3829-D647-ABBD-6A0F434F1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A process can modify the default action associated with a signal 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by using the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signal</a:t>
            </a:r>
            <a:r>
              <a:rPr lang="en-US" altLang="zh-CN" sz="280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only exceptions are SIGSTOP and SIGKILL, whose default actions cannot be changed.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灯片编号占位符 5">
            <a:extLst>
              <a:ext uri="{FF2B5EF4-FFF2-40B4-BE49-F238E27FC236}">
                <a16:creationId xmlns:a16="http://schemas.microsoft.com/office/drawing/2014/main" id="{810E32E0-8881-804B-896A-AA566DE6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1F2C00-4F99-D64A-89A6-E4DDADC656A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88BA2813-93D8-9D45-BC9C-A53F1D8F5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010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Signal Function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E04685D-E934-FB43-8FAE-904C7FCC1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5908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Three ways to change default actions: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If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handler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is SIG_IGN, then signals of type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signum</a:t>
            </a:r>
            <a:r>
              <a:rPr lang="en-US" altLang="zh-CN" sz="2000" i="1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are ignored.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If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handler</a:t>
            </a:r>
            <a:r>
              <a:rPr lang="en-US" altLang="zh-CN" sz="200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is SIG_DFL, then the action for signals of type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signum</a:t>
            </a:r>
            <a:r>
              <a:rPr lang="en-US" altLang="zh-CN" sz="200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reverts to the default action.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Otherwise, change action to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handler</a:t>
            </a:r>
            <a:r>
              <a:rPr lang="en-US" altLang="zh-CN" sz="2000" dirty="0">
                <a:ea typeface="宋体" pitchFamily="2" charset="-122"/>
              </a:rPr>
              <a:t> (called signal handler)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1599492" name="Group 4">
            <a:extLst>
              <a:ext uri="{FF2B5EF4-FFF2-40B4-BE49-F238E27FC236}">
                <a16:creationId xmlns:a16="http://schemas.microsoft.com/office/drawing/2014/main" id="{B1FCC567-70D6-3B44-826E-3AF7DD9D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69992"/>
              </p:ext>
            </p:extLst>
          </p:nvPr>
        </p:nvGraphicFramePr>
        <p:xfrm>
          <a:off x="533400" y="1524000"/>
          <a:ext cx="8001000" cy="1879600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signal.h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typedef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void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handler_t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handler_t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*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signal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handler_t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*handler)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returns: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ptr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 to previous handler if OK, 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SIG_ERR on error (does not set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errno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灯片编号占位符 5">
            <a:extLst>
              <a:ext uri="{FF2B5EF4-FFF2-40B4-BE49-F238E27FC236}">
                <a16:creationId xmlns:a16="http://schemas.microsoft.com/office/drawing/2014/main" id="{5562257C-8653-A34D-B344-6936EB61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29012C-C56D-B040-9C7B-937D7648699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D48A13CE-F620-B04F-8CF0-00B139E23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Signal Function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1482C67-1045-E040-9305-8C31FD9D7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Installing</a:t>
            </a:r>
            <a:r>
              <a:rPr lang="en-US" altLang="zh-CN" dirty="0">
                <a:ea typeface="宋体" pitchFamily="2" charset="-122"/>
              </a:rPr>
              <a:t> the handler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Changing the default action by passing the address of a handler to the 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signal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Catching</a:t>
            </a:r>
            <a:r>
              <a:rPr lang="en-US" altLang="zh-CN" dirty="0">
                <a:ea typeface="宋体" pitchFamily="2" charset="-122"/>
              </a:rPr>
              <a:t> the signal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invocation of the handler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Handling</a:t>
            </a:r>
            <a:r>
              <a:rPr lang="en-US" altLang="zh-CN" dirty="0">
                <a:ea typeface="宋体" pitchFamily="2" charset="-122"/>
              </a:rPr>
              <a:t> the signal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execution of the handler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8EEFA1EE-00A2-2E44-83D2-952DFD80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1A48EE-E016-4B4A-9592-24A4D3E200E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B9B073A-065A-524D-96C0-2F1530D33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Signals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8C93061-D5E9-8243-BEDB-3F4C3AFFF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Unix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signal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A higher-level software form of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exception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That allows processes and the kernel to interrupt other processes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>
            <a:extLst>
              <a:ext uri="{FF2B5EF4-FFF2-40B4-BE49-F238E27FC236}">
                <a16:creationId xmlns:a16="http://schemas.microsoft.com/office/drawing/2014/main" id="{F55A3924-A81B-2F48-B95F-76B4F57F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E6D8FA-A6B7-1844-ABAA-A7278D9C3A7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1DD916FA-8CB2-FA4B-AC14-964E62270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248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 #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include "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csapp.h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</a:p>
          <a:p>
            <a:pPr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void handler(int sig)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SIGINT handler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  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("Caught SIGINT\n");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 }</a:t>
            </a:r>
          </a:p>
          <a:p>
            <a:pPr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 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	 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Install the SIGINT handler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	   if (signal(SIGINT, handler) == SIG_ERR)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	    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unix_error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("signal error");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	   pause();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wait for the receipt of a signal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	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}</a:t>
            </a: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灯片编号占位符 5">
            <a:extLst>
              <a:ext uri="{FF2B5EF4-FFF2-40B4-BE49-F238E27FC236}">
                <a16:creationId xmlns:a16="http://schemas.microsoft.com/office/drawing/2014/main" id="{1E66C9A6-08DF-184A-858E-00FA0EBB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C29E91-82D6-634D-BC8A-C48CB63D1D0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08031D75-E0D7-9349-8171-6ADDD952F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Signal Function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B6D9E63-505F-A04D-BA45-690B8C153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Handling the signal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When a process catches a signal of type k,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handler installed for signal k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invoked 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with a single integer argument set to k.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When the handler executes its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statement, 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control (usually) passes back to the instruction in the control flow</a:t>
            </a:r>
          </a:p>
          <a:p>
            <a:pPr lvl="3">
              <a:defRPr/>
            </a:pPr>
            <a:r>
              <a:rPr lang="en-US" altLang="zh-CN" dirty="0">
                <a:ea typeface="宋体" pitchFamily="2" charset="-122"/>
              </a:rPr>
              <a:t>where the process was interrupted by the receipt of the signal. </a:t>
            </a:r>
          </a:p>
          <a:p>
            <a:pPr lvl="3">
              <a:defRPr/>
            </a:pPr>
            <a:r>
              <a:rPr lang="en-US" altLang="zh-CN" dirty="0">
                <a:ea typeface="宋体" pitchFamily="2" charset="-122"/>
              </a:rPr>
              <a:t>in some systems, interrupted system calls return immediately with an error.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5">
            <a:extLst>
              <a:ext uri="{FF2B5EF4-FFF2-40B4-BE49-F238E27FC236}">
                <a16:creationId xmlns:a16="http://schemas.microsoft.com/office/drawing/2014/main" id="{EFF882E5-D0CC-DD46-A9E8-7BC654C0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4E5EB6-0E8B-9941-91BC-F621E6B5413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287BB32C-7ACF-A945-B0AF-B295662E3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Signal Function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1BB2CA2-880E-2144-AD0B-DC4D7C732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62400" cy="4419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Normal program flow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	Signal handler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	return code on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	the stack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CB1E2E-20A3-AD4E-A173-0AE3D0034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1600200"/>
            <a:ext cx="4114800" cy="441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do_signal</a:t>
            </a:r>
            <a:r>
              <a:rPr lang="en-US" altLang="zh-CN" sz="24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b="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handle_signal</a:t>
            </a:r>
            <a:r>
              <a:rPr lang="en-US" altLang="zh-CN" sz="24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400" b="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setup_frame</a:t>
            </a:r>
            <a:r>
              <a:rPr lang="en-US" altLang="zh-CN" sz="24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4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4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4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4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system_call</a:t>
            </a:r>
            <a:r>
              <a:rPr lang="en-US" altLang="zh-CN" sz="24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b="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sys_sigreturn</a:t>
            </a:r>
            <a:r>
              <a:rPr lang="en-US" altLang="zh-CN" sz="24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400" b="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restore_sigcontext</a:t>
            </a:r>
            <a:r>
              <a:rPr lang="en-US" altLang="zh-CN" sz="24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99333" name="直接箭头连接符 2">
            <a:extLst>
              <a:ext uri="{FF2B5EF4-FFF2-40B4-BE49-F238E27FC236}">
                <a16:creationId xmlns:a16="http://schemas.microsoft.com/office/drawing/2014/main" id="{0FD76FF1-00B2-C34E-AE84-E6034D1790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1905000"/>
            <a:ext cx="16764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34" name="直接箭头连接符 6">
            <a:extLst>
              <a:ext uri="{FF2B5EF4-FFF2-40B4-BE49-F238E27FC236}">
                <a16:creationId xmlns:a16="http://schemas.microsoft.com/office/drawing/2014/main" id="{E6AA876D-006E-F446-8FBA-671E1158449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91000" y="2743200"/>
            <a:ext cx="1524000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35" name="直接箭头连接符 8">
            <a:extLst>
              <a:ext uri="{FF2B5EF4-FFF2-40B4-BE49-F238E27FC236}">
                <a16:creationId xmlns:a16="http://schemas.microsoft.com/office/drawing/2014/main" id="{BEC8AE7D-F972-4945-A762-E85E910346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0" y="3505200"/>
            <a:ext cx="0" cy="76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36" name="直接箭头连接符 10">
            <a:extLst>
              <a:ext uri="{FF2B5EF4-FFF2-40B4-BE49-F238E27FC236}">
                <a16:creationId xmlns:a16="http://schemas.microsoft.com/office/drawing/2014/main" id="{FB28FAE2-C7B5-074A-9661-B87705F666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91000" y="4419600"/>
            <a:ext cx="8382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>
            <a:extLst>
              <a:ext uri="{FF2B5EF4-FFF2-40B4-BE49-F238E27FC236}">
                <a16:creationId xmlns:a16="http://schemas.microsoft.com/office/drawing/2014/main" id="{AC591264-AB64-B440-A983-B03C2B17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6575A3-EF6A-3A4D-8810-AF5FDF3AB53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BF304643-B289-4042-B0E5-7927A944C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Signal Function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781C9DE-EAE9-7E46-8491-D89CA520E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same handler function can be used to catch different types of signals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By setting different signal numbers as the argument to the signal handler 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030">
            <a:extLst>
              <a:ext uri="{FF2B5EF4-FFF2-40B4-BE49-F238E27FC236}">
                <a16:creationId xmlns:a16="http://schemas.microsoft.com/office/drawing/2014/main" id="{E1141EE1-17E8-B940-AC9E-CB6B6115B0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2D75C3-9276-0649-AA97-2E4C67CEBD6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3B6B83DB-15D3-E942-B0EC-F2F5570708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Blocking and Unblocking Signals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5">
            <a:extLst>
              <a:ext uri="{FF2B5EF4-FFF2-40B4-BE49-F238E27FC236}">
                <a16:creationId xmlns:a16="http://schemas.microsoft.com/office/drawing/2014/main" id="{55C3D2A0-4775-8446-AB31-1501867D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870CC-D367-E744-87A1-047048A204E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B946AB04-E0FC-D841-96E6-AC7C49D90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Signal Handlers can be interrupted</a:t>
            </a:r>
          </a:p>
        </p:txBody>
      </p:sp>
      <p:sp>
        <p:nvSpPr>
          <p:cNvPr id="105475" name="Line 93">
            <a:extLst>
              <a:ext uri="{FF2B5EF4-FFF2-40B4-BE49-F238E27FC236}">
                <a16:creationId xmlns:a16="http://schemas.microsoft.com/office/drawing/2014/main" id="{4A6C1857-D4EA-CE4E-B2F4-A6642F1A0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2238" y="169862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476" name="Line 94">
            <a:extLst>
              <a:ext uri="{FF2B5EF4-FFF2-40B4-BE49-F238E27FC236}">
                <a16:creationId xmlns:a16="http://schemas.microsoft.com/office/drawing/2014/main" id="{9F303FEF-E691-1E4C-ADEA-D327EFC20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8588" y="230346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477" name="Line 95">
            <a:extLst>
              <a:ext uri="{FF2B5EF4-FFF2-40B4-BE49-F238E27FC236}">
                <a16:creationId xmlns:a16="http://schemas.microsoft.com/office/drawing/2014/main" id="{A481AC48-AF48-3F46-875C-7DE108ED14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7300" y="230981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478" name="Line 96">
            <a:extLst>
              <a:ext uri="{FF2B5EF4-FFF2-40B4-BE49-F238E27FC236}">
                <a16:creationId xmlns:a16="http://schemas.microsoft.com/office/drawing/2014/main" id="{1962F0CB-724A-6847-AB6D-EBD097AC42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5413" y="3576638"/>
            <a:ext cx="2444750" cy="319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479" name="Line 97">
            <a:extLst>
              <a:ext uri="{FF2B5EF4-FFF2-40B4-BE49-F238E27FC236}">
                <a16:creationId xmlns:a16="http://schemas.microsoft.com/office/drawing/2014/main" id="{BF806E33-B74C-2040-85A9-3CDBF374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8588" y="356235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480" name="Rectangle 98">
            <a:extLst>
              <a:ext uri="{FF2B5EF4-FFF2-40B4-BE49-F238E27FC236}">
                <a16:creationId xmlns:a16="http://schemas.microsoft.com/office/drawing/2014/main" id="{3B966B8A-D3BB-A444-9100-50C0AD992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1701800"/>
            <a:ext cx="19177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(2) Control passes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to handler  S </a:t>
            </a:r>
          </a:p>
        </p:txBody>
      </p:sp>
      <p:sp>
        <p:nvSpPr>
          <p:cNvPr id="105481" name="Rectangle 100">
            <a:extLst>
              <a:ext uri="{FF2B5EF4-FFF2-40B4-BE49-F238E27FC236}">
                <a16:creationId xmlns:a16="http://schemas.microsoft.com/office/drawing/2014/main" id="{2A076181-AC5E-B044-A995-F935921BD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888" y="3895725"/>
            <a:ext cx="260508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(6) Handler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returns to main programm </a:t>
            </a:r>
          </a:p>
        </p:txBody>
      </p:sp>
      <p:sp>
        <p:nvSpPr>
          <p:cNvPr id="105482" name="Text Box 101">
            <a:extLst>
              <a:ext uri="{FF2B5EF4-FFF2-40B4-BE49-F238E27FC236}">
                <a16:creationId xmlns:a16="http://schemas.microsoft.com/office/drawing/2014/main" id="{BCB80AEC-7BA1-A744-97C8-662627AA0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2020888"/>
            <a:ext cx="476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I</a:t>
            </a:r>
            <a:r>
              <a:rPr lang="en-US" altLang="zh-CN" sz="1600" b="0" i="1" baseline="-25000">
                <a:latin typeface="Helvetica" pitchFamily="2" charset="0"/>
                <a:cs typeface="Times New Roman" panose="02020603050405020304" pitchFamily="18" charset="0"/>
              </a:rPr>
              <a:t>curr</a:t>
            </a:r>
            <a:endParaRPr lang="en-US" altLang="zh-CN" sz="1600" b="0" i="1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05483" name="Text Box 102">
            <a:extLst>
              <a:ext uri="{FF2B5EF4-FFF2-40B4-BE49-F238E27FC236}">
                <a16:creationId xmlns:a16="http://schemas.microsoft.com/office/drawing/2014/main" id="{C9BB3556-D903-134D-875A-727F7DB76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322638"/>
            <a:ext cx="500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I</a:t>
            </a:r>
            <a:r>
              <a:rPr lang="en-US" altLang="zh-CN" sz="1600" b="0" i="1" baseline="-25000">
                <a:latin typeface="Helvetica" pitchFamily="2" charset="0"/>
                <a:cs typeface="Times New Roman" panose="02020603050405020304" pitchFamily="18" charset="0"/>
              </a:rPr>
              <a:t>next</a:t>
            </a:r>
            <a:endParaRPr lang="en-US" altLang="zh-CN" sz="1600" b="0" i="1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05484" name="Rectangle 105">
            <a:extLst>
              <a:ext uri="{FF2B5EF4-FFF2-40B4-BE49-F238E27FC236}">
                <a16:creationId xmlns:a16="http://schemas.microsoft.com/office/drawing/2014/main" id="{1793EAB7-D95A-0840-BB30-6484F6B8F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1625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(1) Program catches signal s </a:t>
            </a:r>
          </a:p>
        </p:txBody>
      </p:sp>
      <p:sp>
        <p:nvSpPr>
          <p:cNvPr id="105485" name="Rectangle 105">
            <a:extLst>
              <a:ext uri="{FF2B5EF4-FFF2-40B4-BE49-F238E27FC236}">
                <a16:creationId xmlns:a16="http://schemas.microsoft.com/office/drawing/2014/main" id="{CD93A5D7-BAB2-B048-BE8C-D5067838B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8" y="2312988"/>
            <a:ext cx="197961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(3) Program catches signal t </a:t>
            </a:r>
          </a:p>
        </p:txBody>
      </p:sp>
      <p:sp>
        <p:nvSpPr>
          <p:cNvPr id="105486" name="Line 94">
            <a:extLst>
              <a:ext uri="{FF2B5EF4-FFF2-40B4-BE49-F238E27FC236}">
                <a16:creationId xmlns:a16="http://schemas.microsoft.com/office/drawing/2014/main" id="{41E222A8-0C69-4940-8FB8-3B3A339E7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819400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487" name="Rectangle 98">
            <a:extLst>
              <a:ext uri="{FF2B5EF4-FFF2-40B4-BE49-F238E27FC236}">
                <a16:creationId xmlns:a16="http://schemas.microsoft.com/office/drawing/2014/main" id="{B480EFAB-84E1-694F-A27A-52E386641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2286000"/>
            <a:ext cx="19177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(4) Control passes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to handler  T </a:t>
            </a:r>
          </a:p>
        </p:txBody>
      </p:sp>
      <p:sp>
        <p:nvSpPr>
          <p:cNvPr id="105488" name="Line 95">
            <a:extLst>
              <a:ext uri="{FF2B5EF4-FFF2-40B4-BE49-F238E27FC236}">
                <a16:creationId xmlns:a16="http://schemas.microsoft.com/office/drawing/2014/main" id="{AC05FAD6-8F79-194C-A2F1-E8D0368ABF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8075" y="280987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489" name="Line 96">
            <a:extLst>
              <a:ext uri="{FF2B5EF4-FFF2-40B4-BE49-F238E27FC236}">
                <a16:creationId xmlns:a16="http://schemas.microsoft.com/office/drawing/2014/main" id="{F1ED0C37-BAFE-A74E-873C-B10441364C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57775" y="2965450"/>
            <a:ext cx="24003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490" name="Rectangle 100">
            <a:extLst>
              <a:ext uri="{FF2B5EF4-FFF2-40B4-BE49-F238E27FC236}">
                <a16:creationId xmlns:a16="http://schemas.microsoft.com/office/drawing/2014/main" id="{562D3F4B-1636-C54A-9615-850625FA7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3200400"/>
            <a:ext cx="20431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(5) Handler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returns to handler S </a:t>
            </a:r>
          </a:p>
        </p:txBody>
      </p:sp>
      <p:sp>
        <p:nvSpPr>
          <p:cNvPr id="105491" name="Line 95">
            <a:extLst>
              <a:ext uri="{FF2B5EF4-FFF2-40B4-BE49-F238E27FC236}">
                <a16:creationId xmlns:a16="http://schemas.microsoft.com/office/drawing/2014/main" id="{DFE9DE74-37D3-2F44-86BD-61E8935EE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2063" y="2971800"/>
            <a:ext cx="23812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492" name="Rectangle 105">
            <a:extLst>
              <a:ext uri="{FF2B5EF4-FFF2-40B4-BE49-F238E27FC236}">
                <a16:creationId xmlns:a16="http://schemas.microsoft.com/office/drawing/2014/main" id="{7D8DBA06-D4DB-1D4D-BECF-5A362E455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3532188"/>
            <a:ext cx="18192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(7) Main program resumes </a:t>
            </a:r>
          </a:p>
        </p:txBody>
      </p:sp>
      <p:sp>
        <p:nvSpPr>
          <p:cNvPr id="105493" name="Rectangle 105">
            <a:extLst>
              <a:ext uri="{FF2B5EF4-FFF2-40B4-BE49-F238E27FC236}">
                <a16:creationId xmlns:a16="http://schemas.microsoft.com/office/drawing/2014/main" id="{622DCC64-F39E-FA4A-8322-B8045781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4827588"/>
            <a:ext cx="939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i="1">
                <a:latin typeface="Helvetica" pitchFamily="2" charset="0"/>
                <a:cs typeface="Times New Roman" panose="02020603050405020304" pitchFamily="18" charset="0"/>
              </a:rPr>
              <a:t>s ≠ t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8D32B4AE-D2CF-C046-97C8-0DC88F39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DC7460-DF0F-3C4B-97DF-E829DBA85A1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99042AF3-15A9-184E-A0B1-A2A0D5495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Blocking and Unblocking Signals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5695C08-628B-334E-B3CB-5993FDD69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Implicit blocking mechanism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Kernel blocks any pending signals of the type currently being processed by a handler </a:t>
            </a:r>
          </a:p>
          <a:p>
            <a:r>
              <a:rPr lang="en-US" altLang="zh-CN">
                <a:ea typeface="宋体" panose="02010600030101010101" pitchFamily="2" charset="-122"/>
              </a:rPr>
              <a:t>Explicit blocking mechanism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sigprocmask function and its helpers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5">
            <a:extLst>
              <a:ext uri="{FF2B5EF4-FFF2-40B4-BE49-F238E27FC236}">
                <a16:creationId xmlns:a16="http://schemas.microsoft.com/office/drawing/2014/main" id="{3E977F35-7402-CD47-BA0B-85C7B6CF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F68454-6844-2645-BDDB-0470B7AB5D0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1DAD9CD-BF34-2A4E-B2BD-A07582805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772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Blocking and Unblocking Signals</a:t>
            </a:r>
          </a:p>
        </p:txBody>
      </p:sp>
      <p:graphicFrame>
        <p:nvGraphicFramePr>
          <p:cNvPr id="1644547" name="Group 3">
            <a:extLst>
              <a:ext uri="{FF2B5EF4-FFF2-40B4-BE49-F238E27FC236}">
                <a16:creationId xmlns:a16="http://schemas.microsoft.com/office/drawing/2014/main" id="{29FF0326-1347-C64A-BAD7-D302A34F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63192"/>
              </p:ext>
            </p:extLst>
          </p:nvPr>
        </p:nvGraphicFramePr>
        <p:xfrm>
          <a:off x="457200" y="1600200"/>
          <a:ext cx="8153400" cy="42926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signal.h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sigprocmask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how, const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*set, 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      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oldset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sigemptyset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*set) 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sigfillset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*set);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sigaddset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*set,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sigdelset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*set,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Return: 0 if OK, -1 on error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sigismember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(const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*set,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Returns: 1 if member, 0 if not, -1 on error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灯片编号占位符 5">
            <a:extLst>
              <a:ext uri="{FF2B5EF4-FFF2-40B4-BE49-F238E27FC236}">
                <a16:creationId xmlns:a16="http://schemas.microsoft.com/office/drawing/2014/main" id="{E771C88B-B4D6-7D41-88E4-6ECAD32B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B66916-3D66-CA4B-8E95-AEC7301A1F0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817A565E-6BEF-FE40-9730-5519CD124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Explicitly Blocking Signals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7881112B-7E78-E449-89DE-CAC414846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sigprocmask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Changes the set of currently blocked signals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SIG_BLOCK: add the signals in set to blocked (blocked = blocked | set 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SIG_UNBLOCK: Remove the signals in set from blocked (blocked = blocked &amp; ~set)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SIG_SETMASK: blocked = set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 err="1">
                <a:ea typeface="宋体" panose="02010600030101010101" pitchFamily="2" charset="-122"/>
              </a:rPr>
              <a:t>oldset</a:t>
            </a:r>
            <a:r>
              <a:rPr lang="en-US" altLang="zh-CN" dirty="0">
                <a:ea typeface="宋体" panose="02010600030101010101" pitchFamily="2" charset="-122"/>
              </a:rPr>
              <a:t> is non-NULL, the previous value of the blocked bit vector is stored in </a:t>
            </a:r>
            <a:r>
              <a:rPr lang="en-US" altLang="zh-CN" dirty="0" err="1">
                <a:ea typeface="宋体" panose="02010600030101010101" pitchFamily="2" charset="-122"/>
              </a:rPr>
              <a:t>oldset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灯片编号占位符 5">
            <a:extLst>
              <a:ext uri="{FF2B5EF4-FFF2-40B4-BE49-F238E27FC236}">
                <a16:creationId xmlns:a16="http://schemas.microsoft.com/office/drawing/2014/main" id="{805FD851-FC1D-2740-A52F-A342224E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32E75-13A2-B54B-BAC2-0FD96D6CDC8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E47731F3-1669-444F-A750-CAFE5E88E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Explicitly Blocking Signals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AB45828-D20D-694F-B913-C3E14D166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Signal set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 manipulations are provided by the rest of the functions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sigemptyset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sigfillset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sigaddset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sigdelset</a:t>
            </a:r>
          </a:p>
          <a:p>
            <a:pPr lvl="2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>
            <a:extLst>
              <a:ext uri="{FF2B5EF4-FFF2-40B4-BE49-F238E27FC236}">
                <a16:creationId xmlns:a16="http://schemas.microsoft.com/office/drawing/2014/main" id="{04E2EC76-475D-E04F-948A-5F9F113E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25EA19-F9A4-DB47-9E55-2B4E4ECB023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0F4D263-77D0-3A45-88AE-151525EA1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kill Program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D1355F6-99A8-2045-A338-ABA74749E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Kill program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is located in directory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 /bin/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sends an arbitrary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signal</a:t>
            </a:r>
            <a:r>
              <a:rPr lang="en-US" altLang="zh-CN" dirty="0">
                <a:ea typeface="宋体" pitchFamily="2" charset="-122"/>
              </a:rPr>
              <a:t> to another process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sz="24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e.g.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unix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 kill -9 15213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sends signal 9 (SIGKILL) to process 15213.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2BBB96A1-6CBD-B641-8489-D29354BA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530A2B-0D19-CB4B-8A81-E42EEF46857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23AB50E-030E-DF41-8F81-3AE141DA0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Signals Type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C958642-B2C5-C14D-87B9-A1CC17D5E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Signal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message</a:t>
            </a:r>
            <a:r>
              <a:rPr lang="en-US" altLang="zh-CN" dirty="0">
                <a:ea typeface="宋体" pitchFamily="2" charset="-122"/>
              </a:rPr>
              <a:t> that notifies a process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an event of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some type </a:t>
            </a:r>
            <a:r>
              <a:rPr lang="en-US" altLang="zh-CN" dirty="0">
                <a:ea typeface="宋体" pitchFamily="2" charset="-122"/>
              </a:rPr>
              <a:t>has occurred in the system. 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US" altLang="zh-CN" sz="800" dirty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Each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type</a:t>
            </a:r>
            <a:r>
              <a:rPr lang="en-US" altLang="zh-CN" dirty="0">
                <a:ea typeface="宋体" pitchFamily="2" charset="-122"/>
              </a:rPr>
              <a:t> corresponds to system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event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Low-level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hardware</a:t>
            </a:r>
            <a:r>
              <a:rPr lang="en-US" altLang="zh-CN" dirty="0">
                <a:ea typeface="宋体" pitchFamily="2" charset="-122"/>
              </a:rPr>
              <a:t> exceptions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are processed by the kernel’s exception handlers would not normally be visible to user processes.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Signals</a:t>
            </a:r>
            <a:r>
              <a:rPr lang="en-US" altLang="zh-CN" dirty="0">
                <a:ea typeface="宋体" pitchFamily="2" charset="-122"/>
              </a:rPr>
              <a:t> provide a mechanism for exposing the occurrence of such exceptions to user processes.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Higher-level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software</a:t>
            </a:r>
            <a:r>
              <a:rPr lang="en-US" altLang="zh-CN" dirty="0">
                <a:ea typeface="宋体" pitchFamily="2" charset="-122"/>
              </a:rPr>
              <a:t> events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in the kernel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in other user processes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>
            <a:extLst>
              <a:ext uri="{FF2B5EF4-FFF2-40B4-BE49-F238E27FC236}">
                <a16:creationId xmlns:a16="http://schemas.microsoft.com/office/drawing/2014/main" id="{01C38DC2-0FEC-4449-B154-37EF8A61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A7C07C-5D62-B74B-B54D-44AE5770FD8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3254917-21EA-AB4C-87F8-607BF3965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Hardware Events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A16A556-BF57-5743-B893-EB3333A1B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SIGFPE signal (number 8)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If a process attempts to 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divide by zero</a:t>
            </a:r>
            <a:r>
              <a:rPr lang="en-US" altLang="zh-CN" dirty="0">
                <a:ea typeface="宋体" pitchFamily="2" charset="-122"/>
              </a:rPr>
              <a:t>,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then the kernel sends it a SIGFPE signal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SIGILL signal (number 4)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If a process executes 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 illegal instruction</a:t>
            </a:r>
            <a:r>
              <a:rPr lang="en-US" altLang="zh-CN" dirty="0">
                <a:ea typeface="宋体" pitchFamily="2" charset="-122"/>
              </a:rPr>
              <a:t>,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kernel sends it a SIGILL signal.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SIGSEGV signal (number 11)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If a process makes 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 illegal memory reference</a:t>
            </a:r>
            <a:r>
              <a:rPr lang="en-US" altLang="zh-CN" dirty="0">
                <a:ea typeface="宋体" pitchFamily="2" charset="-122"/>
              </a:rPr>
              <a:t>,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kernel sends it a SIGSEGV signal. 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>
            <a:extLst>
              <a:ext uri="{FF2B5EF4-FFF2-40B4-BE49-F238E27FC236}">
                <a16:creationId xmlns:a16="http://schemas.microsoft.com/office/drawing/2014/main" id="{F8E7212F-F386-4B4A-BED8-82D53FDB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6748ED-C761-2641-B681-E52654E0E00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7C2BFA6-223D-F54B-8424-0CAB1F0D7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Software Events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D58B73E-268B-9C49-8279-BB42CB2D5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SIGINT signal (number 2) 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While a process is running in the foreground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if you type a </a:t>
            </a:r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ctrl-c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then the kernel sends a SIGINT signal to the process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SIGKILL signal (number 9) 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A process can forcibly </a:t>
            </a:r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</a:t>
            </a:r>
            <a:r>
              <a:rPr lang="en-US" altLang="zh-CN" sz="2000" dirty="0">
                <a:ea typeface="宋体" pitchFamily="2" charset="-122"/>
              </a:rPr>
              <a:t> another process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by sending it a SIGKILL signal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SIGCHLD signal (number 17) 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When a child process </a:t>
            </a:r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terminates</a:t>
            </a:r>
            <a:r>
              <a:rPr lang="en-US" altLang="zh-CN" sz="2000" dirty="0">
                <a:ea typeface="宋体" pitchFamily="2" charset="-122"/>
              </a:rPr>
              <a:t> or </a:t>
            </a:r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stops</a:t>
            </a:r>
            <a:r>
              <a:rPr lang="en-US" altLang="zh-CN" sz="2000" dirty="0">
                <a:ea typeface="宋体" pitchFamily="2" charset="-122"/>
              </a:rPr>
              <a:t>, 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the kernel sends a SIGCHLD signal to the parent.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52D01F78-334E-1744-AE02-D864999F2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Linux Signals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9F38F5BC-B270-7A4A-A864-339F3374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0AA45D-33C3-544A-B855-B81D73EDCB0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32771" name="Picture 2">
            <a:extLst>
              <a:ext uri="{FF2B5EF4-FFF2-40B4-BE49-F238E27FC236}">
                <a16:creationId xmlns:a16="http://schemas.microsoft.com/office/drawing/2014/main" id="{F36049EF-59A7-BD47-A241-98A4549B8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6934200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248CF5B-C7AA-EF43-89AD-842B0FE6C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&gt; man signal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17838</TotalTime>
  <Words>2510</Words>
  <Application>Microsoft Macintosh PowerPoint</Application>
  <PresentationFormat>如螢幕大小 (4:3)</PresentationFormat>
  <Paragraphs>455</Paragraphs>
  <Slides>49</Slides>
  <Notes>48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FandolSong</vt:lpstr>
      <vt:lpstr>宋体</vt:lpstr>
      <vt:lpstr>Arial</vt:lpstr>
      <vt:lpstr>Comic Sans MS</vt:lpstr>
      <vt:lpstr>Courier</vt:lpstr>
      <vt:lpstr>Courier New</vt:lpstr>
      <vt:lpstr>Helvetica</vt:lpstr>
      <vt:lpstr>Times New Roman</vt:lpstr>
      <vt:lpstr>icfp99</vt:lpstr>
      <vt:lpstr>Exceptional Control Flow Ⅳ</vt:lpstr>
      <vt:lpstr>Outline</vt:lpstr>
      <vt:lpstr>Signals</vt:lpstr>
      <vt:lpstr>Signals</vt:lpstr>
      <vt:lpstr>The kill Program</vt:lpstr>
      <vt:lpstr>Signals Type</vt:lpstr>
      <vt:lpstr>Hardware Events</vt:lpstr>
      <vt:lpstr>Software Events</vt:lpstr>
      <vt:lpstr>Linux Signals</vt:lpstr>
      <vt:lpstr>Signal Terminology</vt:lpstr>
      <vt:lpstr>Sending a signal</vt:lpstr>
      <vt:lpstr>Sending Signals with kill Function</vt:lpstr>
      <vt:lpstr>Receiving a signal</vt:lpstr>
      <vt:lpstr>Pending Signal</vt:lpstr>
      <vt:lpstr>Blocking a Signal</vt:lpstr>
      <vt:lpstr>Internal Data Structures</vt:lpstr>
      <vt:lpstr>Sending Signals</vt:lpstr>
      <vt:lpstr>Process Groups</vt:lpstr>
      <vt:lpstr>Process Groups</vt:lpstr>
      <vt:lpstr>setgpid Function</vt:lpstr>
      <vt:lpstr>The kill Program</vt:lpstr>
      <vt:lpstr>The kill Program</vt:lpstr>
      <vt:lpstr>Sending Signals from the Keyboard</vt:lpstr>
      <vt:lpstr>Sending Signals from the Keyboard</vt:lpstr>
      <vt:lpstr>Sending Signals from the Keyboard</vt:lpstr>
      <vt:lpstr>Sending Signals from the Keyboard</vt:lpstr>
      <vt:lpstr>Sending Signals from the Keyboard</vt:lpstr>
      <vt:lpstr>Sending Signals with kill Function</vt:lpstr>
      <vt:lpstr>PowerPoint 簡報</vt:lpstr>
      <vt:lpstr>Sending Signals With the alarm Function</vt:lpstr>
      <vt:lpstr>Receiving Signals</vt:lpstr>
      <vt:lpstr>Receiving a Signal</vt:lpstr>
      <vt:lpstr>Receiving a Signal</vt:lpstr>
      <vt:lpstr>Receiving a Signal</vt:lpstr>
      <vt:lpstr>Receiving a Signal</vt:lpstr>
      <vt:lpstr>Receiving a Signal</vt:lpstr>
      <vt:lpstr>Receiving a Signal</vt:lpstr>
      <vt:lpstr>Signal Function</vt:lpstr>
      <vt:lpstr>Signal Function</vt:lpstr>
      <vt:lpstr>PowerPoint 簡報</vt:lpstr>
      <vt:lpstr>Signal Function</vt:lpstr>
      <vt:lpstr>Signal Function</vt:lpstr>
      <vt:lpstr>Signal Function</vt:lpstr>
      <vt:lpstr>Blocking and Unblocking Signals</vt:lpstr>
      <vt:lpstr>Signal Handlers can be interrupted</vt:lpstr>
      <vt:lpstr>Blocking and Unblocking Signals</vt:lpstr>
      <vt:lpstr>Blocking and Unblocking Signals</vt:lpstr>
      <vt:lpstr>Explicitly Blocking Signals</vt:lpstr>
      <vt:lpstr>Explicitly Blocking Signals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488</cp:revision>
  <dcterms:created xsi:type="dcterms:W3CDTF">2000-01-15T07:54:11Z</dcterms:created>
  <dcterms:modified xsi:type="dcterms:W3CDTF">2020-11-24T05:01:09Z</dcterms:modified>
</cp:coreProperties>
</file>