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48"/>
  </p:notesMasterIdLst>
  <p:sldIdLst>
    <p:sldId id="956" r:id="rId2"/>
    <p:sldId id="957" r:id="rId3"/>
    <p:sldId id="1182" r:id="rId4"/>
    <p:sldId id="1207" r:id="rId5"/>
    <p:sldId id="1208" r:id="rId6"/>
    <p:sldId id="1183" r:id="rId7"/>
    <p:sldId id="1209" r:id="rId8"/>
    <p:sldId id="1210" r:id="rId9"/>
    <p:sldId id="1211" r:id="rId10"/>
    <p:sldId id="1212" r:id="rId11"/>
    <p:sldId id="1213" r:id="rId12"/>
    <p:sldId id="1215" r:id="rId13"/>
    <p:sldId id="1214" r:id="rId14"/>
    <p:sldId id="1217" r:id="rId15"/>
    <p:sldId id="1216" r:id="rId16"/>
    <p:sldId id="1191" r:id="rId17"/>
    <p:sldId id="1218" r:id="rId18"/>
    <p:sldId id="1219" r:id="rId19"/>
    <p:sldId id="1222" r:id="rId20"/>
    <p:sldId id="1220" r:id="rId21"/>
    <p:sldId id="1221" r:id="rId22"/>
    <p:sldId id="1223" r:id="rId23"/>
    <p:sldId id="1224" r:id="rId24"/>
    <p:sldId id="1225" r:id="rId25"/>
    <p:sldId id="1226" r:id="rId26"/>
    <p:sldId id="1227" r:id="rId27"/>
    <p:sldId id="1228" r:id="rId28"/>
    <p:sldId id="1229" r:id="rId29"/>
    <p:sldId id="1230" r:id="rId30"/>
    <p:sldId id="1231" r:id="rId31"/>
    <p:sldId id="1232" r:id="rId32"/>
    <p:sldId id="1233" r:id="rId33"/>
    <p:sldId id="1234" r:id="rId34"/>
    <p:sldId id="1235" r:id="rId35"/>
    <p:sldId id="1236" r:id="rId36"/>
    <p:sldId id="1237" r:id="rId37"/>
    <p:sldId id="1238" r:id="rId38"/>
    <p:sldId id="1239" r:id="rId39"/>
    <p:sldId id="1240" r:id="rId40"/>
    <p:sldId id="1241" r:id="rId41"/>
    <p:sldId id="1242" r:id="rId42"/>
    <p:sldId id="1243" r:id="rId43"/>
    <p:sldId id="1244" r:id="rId44"/>
    <p:sldId id="1245" r:id="rId45"/>
    <p:sldId id="1246" r:id="rId46"/>
    <p:sldId id="1247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38" autoAdjust="0"/>
    <p:restoredTop sz="86460" autoAdjust="0"/>
  </p:normalViewPr>
  <p:slideViewPr>
    <p:cSldViewPr>
      <p:cViewPr varScale="1">
        <p:scale>
          <a:sx n="67" d="100"/>
          <a:sy n="67" d="100"/>
        </p:scale>
        <p:origin x="5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730D78-42AD-A444-8AC8-46EF9CCAC3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71476A-7DF5-D54B-9537-2BC5A205D7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3B7C0E-CC98-ED4E-859D-6F86C590EF0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07447BA-9C9E-7C47-AFEC-025B474B54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22A8062-09A1-5640-88E7-880C064433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64CA577-04E0-AC43-B046-4F38C2DDA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689802D5-C5FE-1F46-8CDD-B4FF2222E4C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7C567437-2F88-284F-B290-ECBD3FD45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089EBBB-366C-8C4E-BA7A-B20E37F14BAA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181DEA-5416-8B4E-BD07-A3DCACECA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81E5C07-4B0F-0747-8DC1-F0646517E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FF828338-211A-6149-8E64-297378FE3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55EA8A4-3D4C-794F-A4B4-E46539825D6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247472DF-F219-D942-8CB9-F3A6E13B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830884D-C76E-5845-8B81-BCF0B513855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CBDAB7F7-F8C2-1148-A610-BF19C557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7752869-A767-DD46-BAD0-A46989B3793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F3F2F0EA-62CB-B14C-AC96-0FE02BAC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D6C9535-AA44-F245-B13D-25E84A7DB30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04B91BA8-B2A5-8A48-A16A-8834C7B3D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E36792A-5D0A-3349-BD75-72C0DCDAA5E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94D5FF82-9AFB-B148-9313-928DDBCF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D52A694-9348-F34A-9DB7-75BFBAEFFE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DED9A959-8347-D743-9658-6F9FD70A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6F86E36-62A2-2B45-B4D8-6A8BB24D559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EC1A07EE-3833-7F43-BA23-5994A27F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C7B3961-06B3-8E4E-AF0D-CC931885FB5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814ADC35-4A1B-B449-86C6-8A8E1763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8E90EFA-C2FB-6944-BF13-4D0E20318EF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38FE29D7-7135-0846-822D-63AAEF31F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69BE4A9-31E0-7C44-86AB-FF79F9E505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245CED6-29A3-EB4A-8F41-7CD08ECF3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A6EC369-FCA0-DC4F-A0F7-FB852A7959D1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4CA22DE-7B04-4A4C-ABD0-693FBBDD7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C1758F1-C675-0E4C-9AEB-79F3971BD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D3463994-1CAB-D344-96A2-965FD8641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94AA8C4-909A-EE49-B999-A8744DD79E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50DAB462-F9AD-4045-9612-760C5A75E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38B675D-825A-3645-B828-C3C4DF7283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3A2C710D-F653-4440-B6D3-E760F473F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88319FD-2CED-014B-9BE5-7C5F59FA523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EDA86FE-8619-2E48-89A4-5B41DA0D6F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A51EAAF-7A2B-A545-8FC2-E01F24AA6F51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0A9ADD5-1AEC-A944-A933-FFC8F6C67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286C9EF-91FA-A04D-B39C-2437D0876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>
            <a:extLst>
              <a:ext uri="{FF2B5EF4-FFF2-40B4-BE49-F238E27FC236}">
                <a16:creationId xmlns:a16="http://schemas.microsoft.com/office/drawing/2014/main" id="{6119B15E-BA9A-6646-9026-6DD94110D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CF5E12A-3459-6D44-B063-1C57C1C47A9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2BB9D05D-D616-BB49-A026-818DF309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EECD775-C2DC-2D4D-8920-C291D8C7598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8D915DCD-4E0D-5342-8EA8-917FAAB9E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5F26E59-8404-0844-A94D-E21FB2E7A83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>
            <a:extLst>
              <a:ext uri="{FF2B5EF4-FFF2-40B4-BE49-F238E27FC236}">
                <a16:creationId xmlns:a16="http://schemas.microsoft.com/office/drawing/2014/main" id="{9FA90028-E945-DB40-BB03-520312F7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ECD5D7A-C60C-E348-BF25-09302D17E3F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>
            <a:extLst>
              <a:ext uri="{FF2B5EF4-FFF2-40B4-BE49-F238E27FC236}">
                <a16:creationId xmlns:a16="http://schemas.microsoft.com/office/drawing/2014/main" id="{3F421AAA-8E9B-1B49-9EAB-8092DBE5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57E1C51-17BD-5849-8ADB-0CD4F160B6B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>
            <a:extLst>
              <a:ext uri="{FF2B5EF4-FFF2-40B4-BE49-F238E27FC236}">
                <a16:creationId xmlns:a16="http://schemas.microsoft.com/office/drawing/2014/main" id="{A60DCBD6-7FE9-404D-9488-EA241E26E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E43C13F-B3B0-7642-B21D-34E08AF67A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E89D72F7-048B-0448-9FAC-6DC5A358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C6011ED-98CE-FD4A-9EF9-1294511F1B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>
            <a:extLst>
              <a:ext uri="{FF2B5EF4-FFF2-40B4-BE49-F238E27FC236}">
                <a16:creationId xmlns:a16="http://schemas.microsoft.com/office/drawing/2014/main" id="{83962EA6-30F4-2B4C-A5FA-CE6DAB75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D1014D7-7DDB-2343-B795-9CD72F073E3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>
            <a:extLst>
              <a:ext uri="{FF2B5EF4-FFF2-40B4-BE49-F238E27FC236}">
                <a16:creationId xmlns:a16="http://schemas.microsoft.com/office/drawing/2014/main" id="{8BFB68A0-86CC-E84B-B10B-2B68DBEA2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CF437C0-9330-9F40-A4F8-6562CDA6BF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3685EFB9-09F0-A842-A831-9BEB48FF4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CA828D2-FB62-C544-A3F0-CC49B07D21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A12DA79C-9FCE-6446-8CE1-F240E9D92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59D02E0-C942-AD48-858B-2B53D664334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>
            <a:extLst>
              <a:ext uri="{FF2B5EF4-FFF2-40B4-BE49-F238E27FC236}">
                <a16:creationId xmlns:a16="http://schemas.microsoft.com/office/drawing/2014/main" id="{460D2657-73BD-884D-BD61-875FF914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6795F08-B5A7-574F-9416-7D8B1E888D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1A9DD955-12A1-A145-B44C-E79716882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66D8E30-610A-3542-B8F2-9070F3864F0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>
            <a:extLst>
              <a:ext uri="{FF2B5EF4-FFF2-40B4-BE49-F238E27FC236}">
                <a16:creationId xmlns:a16="http://schemas.microsoft.com/office/drawing/2014/main" id="{2F17E250-1BFB-B744-B311-4AAC4AFD4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858ECE8-085B-5D4B-8DCB-68530CBAEE5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>
            <a:extLst>
              <a:ext uri="{FF2B5EF4-FFF2-40B4-BE49-F238E27FC236}">
                <a16:creationId xmlns:a16="http://schemas.microsoft.com/office/drawing/2014/main" id="{CD1D2161-4DF8-6545-81B5-29A27EDC3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7776F73-0F67-564D-8963-A9A6AFA2D0C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>
            <a:extLst>
              <a:ext uri="{FF2B5EF4-FFF2-40B4-BE49-F238E27FC236}">
                <a16:creationId xmlns:a16="http://schemas.microsoft.com/office/drawing/2014/main" id="{AA00338C-8901-834C-A2E7-7F91BE2F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ABD3A68-58D5-F641-A731-E9FC4BCD07E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>
            <a:extLst>
              <a:ext uri="{FF2B5EF4-FFF2-40B4-BE49-F238E27FC236}">
                <a16:creationId xmlns:a16="http://schemas.microsoft.com/office/drawing/2014/main" id="{2B2901D2-B2F2-0041-B157-05E2D7656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ABDB45E-7988-A64F-A154-1E75DB59511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9E39931A-FA1A-974D-84F1-899D4600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BDDB027-C9D4-7847-8C4B-2F24D260A8C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>
            <a:extLst>
              <a:ext uri="{FF2B5EF4-FFF2-40B4-BE49-F238E27FC236}">
                <a16:creationId xmlns:a16="http://schemas.microsoft.com/office/drawing/2014/main" id="{21685F9A-BCB4-9D4C-AD30-93E156263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F0F62FB-C382-7240-BF2F-06F56CC78C7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>
            <a:extLst>
              <a:ext uri="{FF2B5EF4-FFF2-40B4-BE49-F238E27FC236}">
                <a16:creationId xmlns:a16="http://schemas.microsoft.com/office/drawing/2014/main" id="{85263A56-F506-EE4F-BFCA-94CC6D55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AF77B29-045A-A747-8EE7-667BE1B659D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7D0AB7A0-D75A-1C46-BF43-10BDE13B4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B5641E1-1E51-044F-A0F7-5BBDAEE607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>
            <a:extLst>
              <a:ext uri="{FF2B5EF4-FFF2-40B4-BE49-F238E27FC236}">
                <a16:creationId xmlns:a16="http://schemas.microsoft.com/office/drawing/2014/main" id="{E18FF83A-E3F2-1941-AE84-22881104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E3653F3-B553-7647-AEE1-3501D85489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>
            <a:extLst>
              <a:ext uri="{FF2B5EF4-FFF2-40B4-BE49-F238E27FC236}">
                <a16:creationId xmlns:a16="http://schemas.microsoft.com/office/drawing/2014/main" id="{22C698E2-823D-8B49-925E-762AC606C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04A7C11-49F3-FF43-B461-80FE75BF92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>
            <a:extLst>
              <a:ext uri="{FF2B5EF4-FFF2-40B4-BE49-F238E27FC236}">
                <a16:creationId xmlns:a16="http://schemas.microsoft.com/office/drawing/2014/main" id="{53162408-8383-4D44-9A90-44795820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315C1A0-C1AE-7745-8352-36B3106DA49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>
            <a:extLst>
              <a:ext uri="{FF2B5EF4-FFF2-40B4-BE49-F238E27FC236}">
                <a16:creationId xmlns:a16="http://schemas.microsoft.com/office/drawing/2014/main" id="{A2D5BBE5-B7EC-F34E-AA28-071CC223D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50D6420-3802-554F-8C83-345CAEFEF0B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400967FF-4ABB-9449-8620-BFF7490C4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F37B917-8E16-6D4B-8EFA-96F64F3178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8CE4E513-22E9-9A46-B534-A958DA7A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F637F10-6AE0-324F-853E-AA637952DED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DB7BE19C-B3CE-ED43-96B3-BFE5A1A45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2214565-A98F-AB44-B43F-5590F64BB1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9195695D-B831-1C45-A92E-C20E40EF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F23F97B-559C-F348-9185-638406C2B3B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CA0485F6-895E-3A48-8306-5B4F0FA1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723900"/>
            <a:ext cx="4954588" cy="3582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4631" tIns="47316" rIns="94631" bIns="4731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 b="0" dirty="0">
              <a:latin typeface="FandolSong" pitchFamily="2" charset="-128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1F87C01-6334-FA41-A95D-2E14ED1774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74725" y="4556125"/>
            <a:ext cx="5353050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98B3F24-3B5E-B84A-BB9A-F0461DF86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2613C-1B75-2C45-9084-784F6B64D05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AD49056-1CB1-C147-997F-2544F082E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69EBE38-A2ED-0C43-A2D0-5D9C648B4A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996B1F-51CB-CD46-B294-85CFCECDDB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8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6E3EDF-9BF8-244B-BC40-894A27397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8B372-484C-D043-A767-0E68CA1A1FBC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B209C-D278-4E4A-BA89-C7CB6DB6F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F32974-D3CF-8B42-AE5F-71AA651A8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80680-971F-F946-80AE-0FE712D4A6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0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1E88AC-A826-5B4C-B515-64CF9BF60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5AAA0-42E6-7243-841D-4F1BCE58E7A5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AE1F19-F443-E749-8B56-B861ABFE6B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A15967-D0A2-4B46-BF86-C278996ADF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5CAB3-2657-9B40-9D77-B0256C0478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82886F-E0FC-1B45-B9DC-B9337B7BB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38F2D-4949-2047-B325-A0FFC2B413A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227A96-9AF9-CE4B-BEEF-A73C5EA88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C9D545-A852-3B4C-A184-5003DF5D3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88376-69CD-914A-8A2D-95121A22A2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2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FA7F08-988C-1A44-88EB-61577ED58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77E91-B07D-3142-99B9-10C879A318E1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516EC8-DFD0-C941-BDE5-ACB5839CE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C3F989-C75B-0C4E-B83A-4502CCE23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40C44-6EBB-DA47-B870-B1D3881CF5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29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56EC3-5A2F-2846-8D64-7BAAB0BD38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8A997-E077-6A47-9574-777EAA374BDD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AA4EC-65D2-7441-9055-F76EEB96C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017D84-D5E1-B741-BD1A-BF1545336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24527-DF00-3541-85F3-D230808B6B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74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E78D07-8C8C-8E41-A664-0E0C7E369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F2CAB-21C7-5C48-A4B4-DD3A439310D9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A11887-08E0-F74A-802B-CAC00D66B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3641D8-52A5-7E4C-B8F9-2984D88AB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674F6-DCDE-0F43-A0AE-FC6C8FB340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93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1C0CF13-1390-1C48-BA1B-53EA16F1A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54D50-99A8-A242-9D19-3A671E99F8C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643F3B-7DAA-AE48-9F52-A141D4E4E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CB8C86-D2C1-1947-B793-70E45F031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69BC01-CFFE-2145-84C5-744E0AAED5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2381B5-D379-9146-BF8B-88F476EA2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BC6AF-7F6B-AD4F-A45F-9F8A3EDBAE80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B11061-6AF4-CB45-A580-70169E232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665831F-0923-6449-8078-F3661FE51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FE408-C743-EE43-A69C-79617BFAB0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1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108E5-9E64-0C4F-A55B-61C6BE027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5E153-8C69-9F4B-8485-BC9CDF0C9DB8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AF8140-0ABF-CB4F-8E9F-D36869E06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F8E8-62AA-4445-AD75-E477F2DE11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833B8-6B14-7942-AE55-D54DF14F91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29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2BF8B-12D0-B448-9253-CEC3A8F934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B5BA3-71DE-4D43-8AEE-3C88DD27EA12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9E5DF-1D43-F54A-BDF1-5D5260848A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871E3-918D-854A-B894-7DDB0BA31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E826-94E7-1945-A825-AB7DE1D58E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8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973BE5-4F29-1149-A500-3EB1B32FE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1CED82-65FF-E740-B04A-19E0A3052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5D22B87-FBCF-2D4D-B300-63E939D229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6A4FF794-098D-2D49-AE49-A14FB9012AD4}" type="datetime1">
              <a:rPr lang="zh-CN" altLang="en-US"/>
              <a:pPr>
                <a:defRPr/>
              </a:pPr>
              <a:t>2020/9/27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95EE6EC-484D-3941-89CB-E136950C23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FE99BE1-B3DA-D049-8E33-8F1D3D10B7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9A5F3B9E-59B2-7D4B-A199-708472C69D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8EA4D93-B533-9543-A8CF-4D9E92A53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FandolSong" pitchFamily="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FandolSong" pitchFamily="2" charset="-128"/>
          <a:ea typeface="+mj-ea"/>
          <a:cs typeface="+mj-cs"/>
        </a:defRPr>
      </a:lvl1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FandolSong" pitchFamily="2" charset="-128"/>
          <a:ea typeface="+mn-ea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F1A484C7-B77E-8B41-ADEF-AF5534970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76DD98-3F7C-8A41-AD16-21A3ABF7B26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776143A-97FC-2147-BD57-58C170FA81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Process Scheduling</a:t>
            </a:r>
            <a:br>
              <a:rPr lang="en-US" altLang="zh-CN" sz="3200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30A22C2C-5B83-964A-8F0E-9372317A48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11594FC-2121-614D-8782-B8141BD72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22532" name="文本框 1">
            <a:extLst>
              <a:ext uri="{FF2B5EF4-FFF2-40B4-BE49-F238E27FC236}">
                <a16:creationId xmlns:a16="http://schemas.microsoft.com/office/drawing/2014/main" id="{C8145168-503E-2348-93B7-54DEE808E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2533" name="文本框 4">
            <a:extLst>
              <a:ext uri="{FF2B5EF4-FFF2-40B4-BE49-F238E27FC236}">
                <a16:creationId xmlns:a16="http://schemas.microsoft.com/office/drawing/2014/main" id="{67F90096-5B53-4F46-B425-51AEDD866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846655FC-0DA4-6240-949F-C5424893D0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Shortest Job First (SJF)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3EB8DA2-FB53-C440-807F-A81734BE9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Assume A arrives at t = 0 and needs to run for 100 seconds, whereas B and C arrive at t = 10 and each need to run for 10 seconds</a:t>
            </a:r>
          </a:p>
          <a:p>
            <a:r>
              <a:rPr lang="en-US" altLang="zh-CN">
                <a:ea typeface="宋体" panose="02010600030101010101" pitchFamily="2" charset="-122"/>
              </a:rPr>
              <a:t>Turnaround time (100+100+110)/3=103.33s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24580" name="图片 2">
            <a:extLst>
              <a:ext uri="{FF2B5EF4-FFF2-40B4-BE49-F238E27FC236}">
                <a16:creationId xmlns:a16="http://schemas.microsoft.com/office/drawing/2014/main" id="{1E3EEB64-726A-EF4F-8776-056839EED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67113"/>
            <a:ext cx="6913563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3C57CC44-7F3E-0544-B7F1-9643EE5D9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B01989C-6822-C74B-987C-3D2636CE2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26628" name="文本框 1">
            <a:extLst>
              <a:ext uri="{FF2B5EF4-FFF2-40B4-BE49-F238E27FC236}">
                <a16:creationId xmlns:a16="http://schemas.microsoft.com/office/drawing/2014/main" id="{1D6D591B-8CDA-524F-A18E-161F792A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6629" name="文本框 4">
            <a:extLst>
              <a:ext uri="{FF2B5EF4-FFF2-40B4-BE49-F238E27FC236}">
                <a16:creationId xmlns:a16="http://schemas.microsoft.com/office/drawing/2014/main" id="{B45BAEC0-A632-6941-9945-05C4AC7F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6630" name="文本框 5">
            <a:extLst>
              <a:ext uri="{FF2B5EF4-FFF2-40B4-BE49-F238E27FC236}">
                <a16:creationId xmlns:a16="http://schemas.microsoft.com/office/drawing/2014/main" id="{ABE51BF8-E208-4D4C-8DC3-1C4BF0FA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63366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8C6718E2-446F-7946-966D-121F43BB5C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79565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Shortest Time-to-Completion First (STCF)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E31BE4C-0281-014D-AD4D-9DB3EB3C4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83600" cy="49530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altLang="zh-CN" dirty="0">
                <a:ea typeface="宋体" panose="02010600030101010101" pitchFamily="2" charset="-122"/>
              </a:rPr>
              <a:t>STCF</a:t>
            </a:r>
          </a:p>
          <a:p>
            <a:pPr lvl="1">
              <a:defRPr/>
            </a:pPr>
            <a:r>
              <a:rPr lang="en-US" altLang="zh-CN" dirty="0"/>
              <a:t>Any time a new job enters the system</a:t>
            </a:r>
          </a:p>
          <a:p>
            <a:pPr lvl="1">
              <a:defRPr/>
            </a:pPr>
            <a:r>
              <a:rPr lang="en-US" altLang="zh-CN" dirty="0"/>
              <a:t>the STCF scheduler determines </a:t>
            </a:r>
          </a:p>
          <a:p>
            <a:pPr lvl="2">
              <a:defRPr/>
            </a:pPr>
            <a:r>
              <a:rPr lang="en-US" altLang="zh-CN" dirty="0"/>
              <a:t>which of the remaining jobs (including the new job) has the least time left, and schedules that one</a:t>
            </a:r>
          </a:p>
          <a:p>
            <a:pPr>
              <a:defRPr/>
            </a:pPr>
            <a:r>
              <a:rPr lang="en-US" altLang="zh-CN" dirty="0"/>
              <a:t>Preempt A when B and C arrived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altLang="zh-CN" dirty="0">
                <a:ea typeface="宋体" panose="02010600030101010101" pitchFamily="2" charset="-122"/>
              </a:rPr>
              <a:t>Turnaround time is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GB" altLang="zh-CN" dirty="0">
                <a:ea typeface="宋体" panose="02010600030101010101" pitchFamily="2" charset="-122"/>
              </a:rPr>
              <a:t>10+20+120)/3=50</a:t>
            </a:r>
          </a:p>
          <a:p>
            <a:pPr marL="914400" lvl="2" indent="0">
              <a:buFontTx/>
              <a:buNone/>
              <a:defRPr/>
            </a:pP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28676" name="图片 2">
            <a:extLst>
              <a:ext uri="{FF2B5EF4-FFF2-40B4-BE49-F238E27FC236}">
                <a16:creationId xmlns:a16="http://schemas.microsoft.com/office/drawing/2014/main" id="{BCDE507B-CC6E-A148-9216-0D203159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54102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45B6DD5E-B364-D64F-8E52-BF01A1CDE1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Response time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3D42824-BCAD-934C-9FCA-AE8E2F6FE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In the time-sharing systems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Many users are interactive with computers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Each user does not want to wait too long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Response time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the time from when the job arrives in a system to the first time it is scheduled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response</a:t>
            </a:r>
            <a:r>
              <a:rPr lang="en-US" altLang="zh-CN" dirty="0">
                <a:ea typeface="msgothic"/>
                <a:cs typeface="msgothic"/>
              </a:rPr>
              <a:t> = </a:t>
            </a: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firstturn</a:t>
            </a:r>
            <a:r>
              <a:rPr lang="en-US" altLang="zh-CN" dirty="0">
                <a:ea typeface="msgothic"/>
                <a:cs typeface="msgothic"/>
              </a:rPr>
              <a:t> − </a:t>
            </a: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arrival</a:t>
            </a:r>
            <a:endParaRPr lang="en-US" altLang="zh-CN" baseline="-25000" dirty="0">
              <a:ea typeface="msgothic"/>
              <a:cs typeface="msgothic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msgothic"/>
                <a:cs typeface="msgothic"/>
              </a:rPr>
              <a:t>Example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ea typeface="msgothic"/>
                <a:cs typeface="msgothic"/>
              </a:rPr>
              <a:t>T</a:t>
            </a:r>
            <a:r>
              <a:rPr lang="en-US" altLang="zh-CN" baseline="-25000" dirty="0" err="1">
                <a:ea typeface="msgothic"/>
                <a:cs typeface="msgothic"/>
              </a:rPr>
              <a:t>response</a:t>
            </a:r>
            <a:r>
              <a:rPr lang="en-US" altLang="zh-CN" dirty="0">
                <a:ea typeface="msgothic"/>
                <a:cs typeface="msgothic"/>
              </a:rPr>
              <a:t> = (0+0+10)/3=3.33</a:t>
            </a:r>
          </a:p>
        </p:txBody>
      </p:sp>
      <p:pic>
        <p:nvPicPr>
          <p:cNvPr id="30724" name="图片 3">
            <a:extLst>
              <a:ext uri="{FF2B5EF4-FFF2-40B4-BE49-F238E27FC236}">
                <a16:creationId xmlns:a16="http://schemas.microsoft.com/office/drawing/2014/main" id="{7668780A-44E3-8B4E-90D3-5C2A237DE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24400"/>
            <a:ext cx="38862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48E80458-3735-7645-B231-405A4F4019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Round Robin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5B7B94F-9FF6-184A-AB2B-28CFBDF86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Mechanism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Run a job for a time slice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Switch to the next job in the run queue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Repeat until the jobs are finished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Time slice</a:t>
            </a:r>
          </a:p>
          <a:p>
            <a:pPr marL="800100" lvl="3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scheduling quantum</a:t>
            </a:r>
          </a:p>
          <a:p>
            <a:pPr marL="800100" lvl="3" indent="-342900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multiple of the timer-interrupt period (10ms)</a:t>
            </a:r>
          </a:p>
          <a:p>
            <a:pPr>
              <a:spcBef>
                <a:spcPct val="0"/>
              </a:spcBef>
            </a:pP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2772" name="图片 1">
            <a:extLst>
              <a:ext uri="{FF2B5EF4-FFF2-40B4-BE49-F238E27FC236}">
                <a16:creationId xmlns:a16="http://schemas.microsoft.com/office/drawing/2014/main" id="{55836D7A-6115-1A45-AA81-73DAAD64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383063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3">
            <a:extLst>
              <a:ext uri="{FF2B5EF4-FFF2-40B4-BE49-F238E27FC236}">
                <a16:creationId xmlns:a16="http://schemas.microsoft.com/office/drawing/2014/main" id="{E02D1286-5C8B-084B-BE2F-90BF8D5F7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4395788"/>
            <a:ext cx="37607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92C9B0E2-90A5-DD49-880B-9C3A8D6C52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Round Robin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A0A1EE9-34C8-6A48-A06B-6E6E5C305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Switching cost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Save and restore context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Flushing TLB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Flushing the hardware pipelines ( or out of order execution states)</a:t>
            </a:r>
          </a:p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Amortization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Do not switch too shortly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May increase the response time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Must do some trade-off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CDE304F2-BC9F-A548-A24F-8B53030D18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 dirty="0">
                <a:ea typeface="宋体" panose="02010600030101010101" pitchFamily="2" charset="-122"/>
              </a:rPr>
              <a:t>Round Robin vs. SJF</a:t>
            </a:r>
            <a:endParaRPr lang="en-GB" altLang="zh-CN" b="0" dirty="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54A4628-F071-3A4C-BE84-96FB48B5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SJF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Best for turnaround time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(5+10+15)/3=10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Worse for response time</a:t>
            </a:r>
          </a:p>
          <a:p>
            <a:pPr lvl="2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(0+5+10)/3=5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Round Robin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Worse for turnaround time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(13+14+15)/3=14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Better for response time</a:t>
            </a:r>
          </a:p>
          <a:p>
            <a:pPr lvl="2">
              <a:spcBef>
                <a:spcPct val="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(0+1+2)/3=1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Must some trade-off 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36868" name="图片 1">
            <a:extLst>
              <a:ext uri="{FF2B5EF4-FFF2-40B4-BE49-F238E27FC236}">
                <a16:creationId xmlns:a16="http://schemas.microsoft.com/office/drawing/2014/main" id="{66D75DE6-29B1-964F-AD86-BA8FC7959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1447800"/>
            <a:ext cx="3830637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图片 3">
            <a:extLst>
              <a:ext uri="{FF2B5EF4-FFF2-40B4-BE49-F238E27FC236}">
                <a16:creationId xmlns:a16="http://schemas.microsoft.com/office/drawing/2014/main" id="{1B87E755-07A1-A149-BA28-229047885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3244850"/>
            <a:ext cx="3760787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C86FA33F-3FA2-DB4F-A7BB-C01CB15BD9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C2E8BCD-C0E1-7746-8AB7-408EBF153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only use the CPU </a:t>
            </a:r>
          </a:p>
          <a:p>
            <a:pPr lvl="1" indent="-342900">
              <a:defRPr/>
            </a:pPr>
            <a:r>
              <a:rPr lang="en-US" altLang="zh-CN" dirty="0">
                <a:solidFill>
                  <a:srgbClr val="FF0000"/>
                </a:solidFill>
              </a:rPr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38916" name="文本框 1">
            <a:extLst>
              <a:ext uri="{FF2B5EF4-FFF2-40B4-BE49-F238E27FC236}">
                <a16:creationId xmlns:a16="http://schemas.microsoft.com/office/drawing/2014/main" id="{53DF2EDE-AC21-0E4E-9824-9DB3D316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8917" name="文本框 4">
            <a:extLst>
              <a:ext uri="{FF2B5EF4-FFF2-40B4-BE49-F238E27FC236}">
                <a16:creationId xmlns:a16="http://schemas.microsoft.com/office/drawing/2014/main" id="{BDBE7FEC-4748-854B-A3F0-A64475EF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8918" name="文本框 5">
            <a:extLst>
              <a:ext uri="{FF2B5EF4-FFF2-40B4-BE49-F238E27FC236}">
                <a16:creationId xmlns:a16="http://schemas.microsoft.com/office/drawing/2014/main" id="{06971A7A-5E12-8F47-BCBE-B997B628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63366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38919" name="文本框 6">
            <a:extLst>
              <a:ext uri="{FF2B5EF4-FFF2-40B4-BE49-F238E27FC236}">
                <a16:creationId xmlns:a16="http://schemas.microsoft.com/office/drawing/2014/main" id="{C57E367E-6F88-1342-BDC4-F1E2AF37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3149600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8ABB926A-F2D8-E549-8AE9-2FF446E02D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3749848-E39B-754B-979A-DA77F6A50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Job A and B run on CPU for 50s each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Job A does 4 I/O operations (10s each)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dirty="0">
                <a:ea typeface="宋体" panose="02010600030101010101" pitchFamily="2" charset="-122"/>
              </a:rPr>
              <a:t>The poor schedule does as follow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40964" name="图片 1">
            <a:extLst>
              <a:ext uri="{FF2B5EF4-FFF2-40B4-BE49-F238E27FC236}">
                <a16:creationId xmlns:a16="http://schemas.microsoft.com/office/drawing/2014/main" id="{5E203AA3-3D34-D247-B417-F71B02EC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5200"/>
            <a:ext cx="46101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48F694A-98A2-2247-B095-364C26C4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3BCEC-F2AA-E443-92D9-7E53CE57F79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1915F68-15FD-1A41-84B8-EFE375C26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A8DDCC-9F9A-F047-B906-29D8307C4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Workload Assumption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Turnaround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FIFO, SJF, STCF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Response 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Round Robin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Incorporating I/O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Suggested reading: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ADF2D9C0-FA14-694A-9D60-58B21B5AF4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479DEA5-DEDF-4B47-A2CF-64B3213E7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a job initiates an I/O request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 system call is invoked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job is blocked (by kernel)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Another job is scheduled to CPU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a job completes an I/O request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 interrupt is sent to CPU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job becomes ready to run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schedule determines which job to be scheduled</a:t>
            </a:r>
          </a:p>
          <a:p>
            <a:pPr>
              <a:spcBef>
                <a:spcPts val="600"/>
              </a:spcBef>
            </a:pPr>
            <a:r>
              <a:rPr lang="en-GB" altLang="zh-CN">
                <a:ea typeface="宋体" panose="02010600030101010101" pitchFamily="2" charset="-122"/>
              </a:rPr>
              <a:t>Overlap I/O and CPU</a:t>
            </a:r>
          </a:p>
          <a:p>
            <a:pPr lvl="1">
              <a:spcBef>
                <a:spcPts val="600"/>
              </a:spcBef>
            </a:pPr>
            <a:r>
              <a:rPr lang="en-GB" altLang="zh-CN">
                <a:ea typeface="宋体" panose="02010600030101010101" pitchFamily="2" charset="-122"/>
              </a:rPr>
              <a:t>Maximize the utilization of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D3A451C8-76A2-EA46-81C9-CFF0272C4D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Incorporating I/O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4300C15-F256-9247-B539-DA26B73E1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How should the scheduler treat each job?</a:t>
            </a:r>
          </a:p>
          <a:p>
            <a:pPr lvl="1"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Treat </a:t>
            </a:r>
            <a:r>
              <a:rPr lang="en-US" altLang="zh-CN">
                <a:ea typeface="宋体" panose="02010600030101010101" pitchFamily="2" charset="-122"/>
              </a:rPr>
              <a:t>each CPU burst as a job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Treat each 10-ms sub-job of A as an independent job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Doing overlap better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45060" name="图片 4">
            <a:extLst>
              <a:ext uri="{FF2B5EF4-FFF2-40B4-BE49-F238E27FC236}">
                <a16:creationId xmlns:a16="http://schemas.microsoft.com/office/drawing/2014/main" id="{D2A493B5-7037-774A-A454-4436887AC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5913"/>
            <a:ext cx="5122863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722A7408-89C0-E147-9978-33A2EA69D3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FCCB1B0-0AE4-164E-AEA7-89CDE194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All jobs only use the CPU </a:t>
            </a:r>
          </a:p>
          <a:p>
            <a:pPr lvl="1" indent="-342900">
              <a:defRPr/>
            </a:pPr>
            <a:r>
              <a:rPr lang="en-US" altLang="zh-CN" dirty="0">
                <a:solidFill>
                  <a:srgbClr val="FF0000"/>
                </a:solidFill>
              </a:rPr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When the last assumption is relaxed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what can we do?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47108" name="文本框 1">
            <a:extLst>
              <a:ext uri="{FF2B5EF4-FFF2-40B4-BE49-F238E27FC236}">
                <a16:creationId xmlns:a16="http://schemas.microsoft.com/office/drawing/2014/main" id="{6A2C92A9-3FB7-F348-AA08-A898C5ABB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7109" name="文本框 4">
            <a:extLst>
              <a:ext uri="{FF2B5EF4-FFF2-40B4-BE49-F238E27FC236}">
                <a16:creationId xmlns:a16="http://schemas.microsoft.com/office/drawing/2014/main" id="{3B762245-B990-3D4F-A470-5F1C25C50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09073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7110" name="文本框 5">
            <a:extLst>
              <a:ext uri="{FF2B5EF4-FFF2-40B4-BE49-F238E27FC236}">
                <a16:creationId xmlns:a16="http://schemas.microsoft.com/office/drawing/2014/main" id="{E37ECA84-4D91-6541-A532-6779DF16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633663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7111" name="文本框 6">
            <a:extLst>
              <a:ext uri="{FF2B5EF4-FFF2-40B4-BE49-F238E27FC236}">
                <a16:creationId xmlns:a16="http://schemas.microsoft.com/office/drawing/2014/main" id="{8D67DFCA-5C57-334D-8AE9-F6C5C81D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3149600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FC5C04F9-5A12-BE49-88AB-737B1FFF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5D81B-C22C-D541-8526-8DDCDAD5AF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EC1E717-B184-9F4A-8A2F-AE8D32BFA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>
                <a:ea typeface="宋体" panose="02010600030101010101" pitchFamily="2" charset="-122"/>
              </a:rPr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EEB90FF-275F-574F-97B8-BD4FE1AAE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Multi-Level Feedback Queue Scheduler</a:t>
            </a:r>
          </a:p>
          <a:p>
            <a:r>
              <a:rPr lang="en-US" altLang="zh-CN">
                <a:ea typeface="宋体" panose="02010600030101010101" pitchFamily="2" charset="-122"/>
              </a:rPr>
              <a:t>Suggested reading: 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640C4138-36D3-F644-9B1B-3D2D60CA9D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6711547-25D5-0F4C-95D9-082854450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077200" cy="4876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it-IT" altLang="zh-CN">
                <a:ea typeface="宋体" panose="02010600030101010101" pitchFamily="2" charset="-122"/>
              </a:rPr>
              <a:t>Corbato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it-IT" altLang="zh-CN">
                <a:ea typeface="宋体" panose="02010600030101010101" pitchFamily="2" charset="-122"/>
              </a:rPr>
              <a:t> introduced it with others in 1962 in a system </a:t>
            </a:r>
            <a:r>
              <a:rPr lang="en-US" altLang="zh-CN">
                <a:ea typeface="宋体" panose="02010600030101010101" pitchFamily="2" charset="-122"/>
              </a:rPr>
              <a:t>known as the Compatible Time-Sharing System (CTSS)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Won the ACM </a:t>
            </a:r>
            <a:r>
              <a:rPr lang="en-US" altLang="zh-CN" b="1">
                <a:ea typeface="宋体" panose="02010600030101010101" pitchFamily="2" charset="-122"/>
              </a:rPr>
              <a:t>Turing Award </a:t>
            </a:r>
            <a:r>
              <a:rPr lang="en-US" altLang="zh-CN">
                <a:ea typeface="宋体" panose="02010600030101010101" pitchFamily="2" charset="-122"/>
              </a:rPr>
              <a:t>in 1990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because of CTSS and the later work on Multics</a:t>
            </a:r>
          </a:p>
        </p:txBody>
      </p:sp>
      <p:pic>
        <p:nvPicPr>
          <p:cNvPr id="51204" name="图片 4" descr="www-corbato.jpg">
            <a:extLst>
              <a:ext uri="{FF2B5EF4-FFF2-40B4-BE49-F238E27FC236}">
                <a16:creationId xmlns:a16="http://schemas.microsoft.com/office/drawing/2014/main" id="{637CF136-EE1E-8749-A3D0-E066983BF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1000"/>
            <a:ext cx="13573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6A5909E2-A1F7-BF40-87C0-0540A15276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Primary Goal of the MLFQ</a:t>
            </a: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4028FAA-8B65-9E4C-8F89-8F570D3D4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MLFQ would like to both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optimize the turnaround time without a priori knowledge of job length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minimize the response time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to schedule without perfect knowledge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scheduler can learn the characteristics of the jobs it is running as the system runs,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and thus make better scheduling decisions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80B63F20-6EF1-BA4C-9EA3-54FC22B449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Learning from History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2AF20BD-4363-C040-AC01-34E80528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Systems that learn from the past to predict the future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multi-level feedback queue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hardware branch predictors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caching algorithms</a:t>
            </a:r>
          </a:p>
          <a:p>
            <a:r>
              <a:rPr lang="en-US" altLang="zh-CN">
                <a:ea typeface="宋体" panose="02010600030101010101" pitchFamily="2" charset="-122"/>
              </a:rPr>
              <a:t>Such approaches work when jobs have phases of behavior and are thus predictable</a:t>
            </a:r>
          </a:p>
          <a:p>
            <a:r>
              <a:rPr lang="en-US" altLang="zh-CN">
                <a:ea typeface="宋体" panose="02010600030101010101" pitchFamily="2" charset="-122"/>
              </a:rPr>
              <a:t>Must be careful with such techniques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can easily be wrong and drive a system to make worse decisions than they would have with no knowledge at all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1">
            <a:extLst>
              <a:ext uri="{FF2B5EF4-FFF2-40B4-BE49-F238E27FC236}">
                <a16:creationId xmlns:a16="http://schemas.microsoft.com/office/drawing/2014/main" id="{34A0C30B-5025-504F-8C06-704BE859B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1600200"/>
            <a:ext cx="4298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1">
            <a:extLst>
              <a:ext uri="{FF2B5EF4-FFF2-40B4-BE49-F238E27FC236}">
                <a16:creationId xmlns:a16="http://schemas.microsoft.com/office/drawing/2014/main" id="{EFF676CA-28F0-394D-BDB5-BEA2BF994B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>
                <a:ea typeface="宋体" panose="02010600030101010101" pitchFamily="2" charset="-122"/>
              </a:rPr>
              <a:t>Basic Rules</a:t>
            </a: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79BC601F-7D1B-C045-9CB4-BB3F2C3C3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5181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number of distinct </a:t>
            </a:r>
            <a:r>
              <a:rPr lang="en-US" altLang="zh-CN" b="1">
                <a:ea typeface="宋体" panose="02010600030101010101" pitchFamily="2" charset="-122"/>
              </a:rPr>
              <a:t>queues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assigned a different </a:t>
            </a:r>
            <a:r>
              <a:rPr lang="en-US" altLang="zh-CN" b="1">
                <a:ea typeface="宋体" panose="02010600030101010101" pitchFamily="2" charset="-122"/>
              </a:rPr>
              <a:t>priority level</a:t>
            </a:r>
          </a:p>
          <a:p>
            <a:r>
              <a:rPr lang="en-US" altLang="zh-CN">
                <a:ea typeface="宋体" panose="02010600030101010101" pitchFamily="2" charset="-122"/>
              </a:rPr>
              <a:t>A job that is ready to run is on a single queue</a:t>
            </a:r>
          </a:p>
          <a:p>
            <a:pPr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Rule 1: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Priority(A) &gt; Priority(B), A runs (B doesn’t)</a:t>
            </a:r>
          </a:p>
          <a:p>
            <a:pPr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Rule 2: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Priority(A) = Priority(B), A &amp; B run in RR</a:t>
            </a:r>
            <a:endParaRPr lang="en-GB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9F42CD29-E726-5C48-9E18-730805F98E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How to Change Priority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2802177-3F54-294C-82D6-319FB296B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876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/>
              <a:t>Our workload is a mix of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msgothic"/>
                <a:cs typeface="msgothic"/>
              </a:rPr>
              <a:t>interactive jobs that are short-running 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dirty="0">
                <a:ea typeface="msgothic"/>
                <a:cs typeface="msgothic"/>
              </a:rPr>
              <a:t>and may frequently relinquish the CPU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msgothic"/>
                <a:cs typeface="msgothic"/>
              </a:rPr>
              <a:t>and some longer-running “CPU-bound” jobs 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dirty="0">
                <a:ea typeface="msgothic"/>
                <a:cs typeface="msgothic"/>
              </a:rPr>
              <a:t>need a lot of CPU time 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dirty="0">
                <a:ea typeface="msgothic"/>
                <a:cs typeface="msgothic"/>
              </a:rPr>
              <a:t>response time isn’t important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/>
              <a:t>Rule 3: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job enters the system, it is placed at the highest priority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/>
              <a:t>Rule 4a: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job uses up an entire time slice while running, its priority is reduced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b="1" dirty="0"/>
              <a:t>Rule 4b: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job gives up the CPU before the time slice is up, it stays at the same priority level.</a:t>
            </a:r>
            <a:endParaRPr lang="en-GB" altLang="zh-CN" sz="7200" dirty="0">
              <a:latin typeface="Times New Roman" panose="02020603050405020304" pitchFamily="18" charset="0"/>
              <a:ea typeface="msgothic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BD072D1C-4C20-2B49-85D5-FBDD640A3E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04A4BC2-B169-5C40-90E7-D47B2C90B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600200"/>
            <a:ext cx="42418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1. A single long running job 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61444" name="图片 1">
            <a:extLst>
              <a:ext uri="{FF2B5EF4-FFF2-40B4-BE49-F238E27FC236}">
                <a16:creationId xmlns:a16="http://schemas.microsoft.com/office/drawing/2014/main" id="{C5AC3FAD-0C7C-FD41-B053-F2E1066E4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667000"/>
            <a:ext cx="394811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A70AB2F-CD16-A64D-A262-F46F0929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1600200"/>
            <a:ext cx="4241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US" altLang="zh-CN" b="0" kern="0" dirty="0">
                <a:latin typeface="FandolSong" pitchFamily="2" charset="-128"/>
                <a:ea typeface="宋体" panose="02010600030101010101" pitchFamily="2" charset="-122"/>
              </a:rPr>
              <a:t>2. Along Came A Short Job</a:t>
            </a:r>
            <a:endParaRPr lang="en-GB" altLang="zh-CN" b="0" kern="0" dirty="0">
              <a:latin typeface="FandolSong" pitchFamily="2" charset="-128"/>
              <a:ea typeface="宋体" panose="02010600030101010101" pitchFamily="2" charset="-122"/>
            </a:endParaRPr>
          </a:p>
        </p:txBody>
      </p:sp>
      <p:pic>
        <p:nvPicPr>
          <p:cNvPr id="61446" name="图片 2">
            <a:extLst>
              <a:ext uri="{FF2B5EF4-FFF2-40B4-BE49-F238E27FC236}">
                <a16:creationId xmlns:a16="http://schemas.microsoft.com/office/drawing/2014/main" id="{60D2B169-F9EF-C04F-8E0C-4739CDAE7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41386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B76DDBD-1813-7B47-8484-E5F2479BF8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From </a:t>
            </a:r>
            <a:r>
              <a:rPr lang="en-GB" altLang="zh-CN" b="0">
                <a:ea typeface="宋体" panose="02010600030101010101" pitchFamily="2" charset="-122"/>
              </a:rPr>
              <a:t>Mechanism to Policy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E36848C-1508-9F41-99DB-048949FC5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Mechanisms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Low-level methods or protocols 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that implement a needed piece of functionality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context switch (time-sharing)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Paging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Policies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Intelligence resides on top of the mechanisms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algorithms for making decision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Scheduling policy (decide to run which process)</a:t>
            </a:r>
          </a:p>
          <a:p>
            <a:pPr lvl="2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Replacement policy(decide which page to be replaced)</a:t>
            </a:r>
          </a:p>
          <a:p>
            <a:pPr lvl="2"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5602B652-39C7-2745-8F5A-134958886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Examples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1ECF3EC-35B5-CF48-A746-C3865CB4F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600200"/>
            <a:ext cx="82550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3. A mixed I/O-intensive and CPU-intensive workload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63492" name="图片 3">
            <a:extLst>
              <a:ext uri="{FF2B5EF4-FFF2-40B4-BE49-F238E27FC236}">
                <a16:creationId xmlns:a16="http://schemas.microsoft.com/office/drawing/2014/main" id="{FB4C3461-5793-7E4B-9973-A0C33BF9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2362200"/>
            <a:ext cx="4137025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88420117-3108-3F48-9BF6-06CF6F60A5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Notes 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F91CBF6-5E47-B64D-94CC-AB44D0328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When a job arrives, the MLFQ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first assumes it might be a short job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sz="2400" b="0" dirty="0">
                <a:latin typeface="FandolSong" pitchFamily="2" charset="-128"/>
              </a:rPr>
              <a:t>Thus giving the job high priority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If it is a short job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it will run quickly and complete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If it is not a short job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it will slowly move down the queues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soon prove itself to be a long-running process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If it is an interactive job doing a lot of I/O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it will relinquish the CPU before its time slice is complete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b="0" dirty="0">
                <a:latin typeface="FandolSong" pitchFamily="2" charset="-128"/>
              </a:rPr>
              <a:t>simply keep it at the same level without penalizing</a:t>
            </a:r>
            <a:endParaRPr lang="en-GB" altLang="zh-CN" b="0" kern="0" dirty="0">
              <a:latin typeface="FandolSong" pitchFamily="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11F33EFF-4E12-B440-9994-56717BB748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Problems</a:t>
            </a: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D946BD4-6416-F545-A7DB-B5270592C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starvation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If there are “too many” interactive jobs in the system, they will combine to consume all CPU time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long-running jobs will never receive any CPU time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Gaming scheduler attack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before the time slice is over, issue an I/O operation and thus relinquish the CPU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the job remains in the same queue, and thus gain a higher percentage of CPU time.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This may lead to nearly monopolize the CPU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programs may change its behavior over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 what were CPU bound may transit to a phase of interactivity</a:t>
            </a:r>
            <a:endParaRPr lang="en-GB" altLang="zh-CN"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101C6D2E-511F-2F42-AD0C-13EC9DD4AE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Priority Boost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6BB3177-9E3B-4E4D-B780-55618C371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b="1" dirty="0"/>
              <a:t>Rule 5: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some time period S, move all the jobs in the system to the topmost queue</a:t>
            </a:r>
          </a:p>
          <a:p>
            <a:pPr>
              <a:defRPr/>
            </a:pPr>
            <a:r>
              <a:rPr lang="en-US" altLang="zh-CN" dirty="0"/>
              <a:t>Processes are guaranteed not to starve</a:t>
            </a:r>
          </a:p>
          <a:p>
            <a:pPr lvl="1">
              <a:defRPr/>
            </a:pPr>
            <a:r>
              <a:rPr lang="en-US" altLang="zh-CN" dirty="0"/>
              <a:t>sitting in the top queue, a job will eventually receive service</a:t>
            </a:r>
          </a:p>
          <a:p>
            <a:pPr lvl="1">
              <a:defRPr/>
            </a:pPr>
            <a:r>
              <a:rPr lang="en-US" altLang="zh-CN" dirty="0"/>
              <a:t>because it shares the CPU with other high-priority jobs in a round-robin fashion</a:t>
            </a:r>
          </a:p>
          <a:p>
            <a:pPr>
              <a:defRPr/>
            </a:pPr>
            <a:r>
              <a:rPr lang="en-US" altLang="zh-CN" dirty="0"/>
              <a:t>If a CPU-bound job has become interactive</a:t>
            </a:r>
          </a:p>
          <a:p>
            <a:pPr lvl="1">
              <a:defRPr/>
            </a:pPr>
            <a:r>
              <a:rPr lang="en-US" altLang="zh-CN" dirty="0"/>
              <a:t>the scheduler treats it properly </a:t>
            </a:r>
          </a:p>
          <a:p>
            <a:pPr lvl="1">
              <a:defRPr/>
            </a:pPr>
            <a:r>
              <a:rPr lang="en-US" altLang="zh-CN" dirty="0"/>
              <a:t>once it has received the priority boost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7202F162-1D54-324E-845C-2FF52883B2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Priority Boost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71683" name="图片 1">
            <a:extLst>
              <a:ext uri="{FF2B5EF4-FFF2-40B4-BE49-F238E27FC236}">
                <a16:creationId xmlns:a16="http://schemas.microsoft.com/office/drawing/2014/main" id="{3A36B6E2-38E4-404A-AFED-D993184A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9088"/>
            <a:ext cx="8078788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EAEFAAEA-7166-8343-8E20-17675B42F2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Better Accounting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CB56AB8-5E25-FE4C-8BA6-A1306FA3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83600" cy="495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How to prevent gaming of our scheduler?</a:t>
            </a:r>
          </a:p>
          <a:p>
            <a:pPr marL="0" indent="0">
              <a:buFontTx/>
              <a:buNone/>
              <a:defRPr/>
            </a:pPr>
            <a:r>
              <a:rPr lang="en-US" altLang="zh-CN" b="1" dirty="0"/>
              <a:t>Rule 4: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job uses up its time allotment at a given level (regardless of how many times it has given up the CPU), its priority is reduced</a:t>
            </a:r>
          </a:p>
          <a:p>
            <a:pPr>
              <a:defRPr/>
            </a:pPr>
            <a:r>
              <a:rPr lang="en-US" altLang="zh-CN" dirty="0"/>
              <a:t>The scheduler </a:t>
            </a:r>
          </a:p>
          <a:p>
            <a:pPr lvl="1">
              <a:defRPr/>
            </a:pPr>
            <a:r>
              <a:rPr lang="en-US" altLang="zh-CN" dirty="0"/>
              <a:t>keeps track of the percentage of the time slice a process used at a given level </a:t>
            </a:r>
          </a:p>
          <a:p>
            <a:pPr lvl="1">
              <a:defRPr/>
            </a:pPr>
            <a:r>
              <a:rPr lang="en-US" altLang="zh-CN" dirty="0"/>
              <a:t>once a process has used its allotment, it is demoted to the next priority queue</a:t>
            </a:r>
            <a:endParaRPr lang="en-GB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12387E0B-CE39-D14D-BEBB-C56E9489CE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Better Accounting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75779" name="图片 4">
            <a:extLst>
              <a:ext uri="{FF2B5EF4-FFF2-40B4-BE49-F238E27FC236}">
                <a16:creationId xmlns:a16="http://schemas.microsoft.com/office/drawing/2014/main" id="{EF6A26F6-C06F-B947-BF2C-AFD63B3A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78813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DA9B4598-A63B-4E47-A924-41407DF058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Tuning MLFQ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D859A87-45A2-654C-8BBC-70468B4DD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to </a:t>
            </a:r>
            <a:r>
              <a:rPr lang="en-US" altLang="zh-CN" b="1">
                <a:ea typeface="宋体" panose="02010600030101010101" pitchFamily="2" charset="-122"/>
              </a:rPr>
              <a:t>parameterize</a:t>
            </a:r>
            <a:r>
              <a:rPr lang="en-US" altLang="zh-CN">
                <a:ea typeface="宋体" panose="02010600030101010101" pitchFamily="2" charset="-122"/>
              </a:rPr>
              <a:t> a MLFQ scheduler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many queues should there be?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big should the time slice be per queue?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How often should priority be boosted in order to avoid starvation and account for changes in behavior?</a:t>
            </a: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Tuning the scheduler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only doing experience with typical workloads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will lead to a satisfactory balance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AAABB5B0-4C6B-3242-A176-F952E874F0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Tuning MLFQ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5DD913E-D7AA-2047-A398-796CA5BF8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Most MLFQ variants allow for varying time-slice length across different queues</a:t>
            </a:r>
          </a:p>
          <a:p>
            <a:r>
              <a:rPr lang="en-US" altLang="zh-CN">
                <a:ea typeface="宋体" panose="02010600030101010101" pitchFamily="2" charset="-122"/>
              </a:rPr>
              <a:t>The high-priority queues are given short time slices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are comprised of interactive jobs after all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Quickly alternating between them makes sense</a:t>
            </a:r>
          </a:p>
          <a:p>
            <a:r>
              <a:rPr lang="en-US" altLang="zh-CN">
                <a:ea typeface="宋体" panose="02010600030101010101" pitchFamily="2" charset="-122"/>
              </a:rPr>
              <a:t>The low-priority queues are given longer time slices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contain long-running jobs that are CPU-bound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Longer time slice works well</a:t>
            </a:r>
            <a:endParaRPr lang="en-GB" altLang="zh-CN" sz="7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B58B7EB5-5472-674C-A5B0-F54B0A1BC7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Lower Priority, Longer Quanta</a:t>
            </a:r>
            <a:endParaRPr lang="en-GB" altLang="zh-CN" b="0">
              <a:ea typeface="宋体" panose="02010600030101010101" pitchFamily="2" charset="-122"/>
            </a:endParaRPr>
          </a:p>
        </p:txBody>
      </p:sp>
      <p:pic>
        <p:nvPicPr>
          <p:cNvPr id="81923" name="图片 2">
            <a:extLst>
              <a:ext uri="{FF2B5EF4-FFF2-40B4-BE49-F238E27FC236}">
                <a16:creationId xmlns:a16="http://schemas.microsoft.com/office/drawing/2014/main" id="{84B5B73B-CCFF-144A-A4A1-B88977FC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84313"/>
            <a:ext cx="5029200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019EF67-6CE5-E34B-83D4-6699A883C6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046731A-C2A7-9943-BFF5-5ED52E228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5F851593-53E6-F346-B52E-039DB7B7ED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OUSTERHOUT’S LAW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D78C92C-9C19-3745-A610-92B3F204D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408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VOO-DOO CONSTANTS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require some form of black magic to set them correctly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Avoiding voo-doo constants is a good idea whenever possible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Unfortunately, it is often difficult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One could try to make the system learn a good value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but that too is not straightforward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frequent result: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configuration file filled with default parameter values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seasoned administrator can tweak when something isn’t quite working correctly</a:t>
            </a:r>
            <a:endParaRPr lang="en-GB" altLang="zh-CN" sz="6800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GB" altLang="zh-CN" sz="2400">
                <a:ea typeface="宋体" panose="02010600030101010101" pitchFamily="2" charset="-122"/>
              </a:rPr>
              <a:t>And is left unchanged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28C32BC1-4659-D84E-BD4C-4F5604B1A9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Solaris MLFQ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0F934D6-8858-FD49-BF64-6D0A07C55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Time-Sharing scheduling class(TS) </a:t>
            </a:r>
          </a:p>
          <a:p>
            <a:r>
              <a:rPr lang="en-US" altLang="zh-CN">
                <a:ea typeface="宋体" panose="02010600030101010101" pitchFamily="2" charset="-122"/>
              </a:rPr>
              <a:t>Particularly easy to configure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provides a set of tables that determine exactly how the priority of a process is altered throughout its lifetime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how long each time slice is, and how often to boost the priority of a job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an administrator can muck with this table in order to make the scheduler behave in different ways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7DB96E64-26B7-C24F-8606-237B45BB9B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Solaris MLFQ implementation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5E1F289-AB70-8C49-9829-0FD666939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Default values for the table are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60 queues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slowly increasing time-slice lengths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from 20 milliseconds (highest priority)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to a few hundred milliseconds (lowest)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priorities boosted around every 1 second or so.</a:t>
            </a:r>
            <a:endParaRPr lang="en-GB" altLang="zh-CN" sz="7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9B04C093-6267-BE4E-A285-4FCDBF1189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Other implementations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5397A03-E006-2940-B91C-C34FDDACA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Decay-usage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the FreeBSD scheduler (version 4.3)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uses a formula to calculate the current priority level of a job</a:t>
            </a:r>
          </a:p>
          <a:p>
            <a:pPr lvl="2">
              <a:spcBef>
                <a:spcPts val="600"/>
              </a:spcBef>
            </a:pPr>
            <a:r>
              <a:rPr lang="en-US" altLang="zh-CN" sz="2400">
                <a:ea typeface="宋体" panose="02010600030101010101" pitchFamily="2" charset="-122"/>
              </a:rPr>
              <a:t>basing on how much CPU the process has used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usage is decayed over time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providing the desired priority boost in a different manner than described herein.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D0F89EF0-6671-8B4F-85D7-15A873C2C1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Other implementations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2A0EFDA-8818-C04F-8731-01394D5DA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Some schedulers 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reserve the highest priority levels for operating system work</a:t>
            </a: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typical user jobs can never obtain the highest levels of priority in the system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Some systems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allow some user </a:t>
            </a:r>
            <a:r>
              <a:rPr lang="en-US" altLang="zh-CN" b="1">
                <a:ea typeface="宋体" panose="02010600030101010101" pitchFamily="2" charset="-122"/>
              </a:rPr>
              <a:t>advice </a:t>
            </a:r>
            <a:r>
              <a:rPr lang="en-US" altLang="zh-CN">
                <a:ea typeface="宋体" panose="02010600030101010101" pitchFamily="2" charset="-122"/>
              </a:rPr>
              <a:t>to help set priorities;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for example, using the command-line utility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you can increase or decrease the priority of a job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and thus increase or decrease its chances of running at any given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>
            <a:extLst>
              <a:ext uri="{FF2B5EF4-FFF2-40B4-BE49-F238E27FC236}">
                <a16:creationId xmlns:a16="http://schemas.microsoft.com/office/drawing/2014/main" id="{B982A41F-7167-844C-9CB6-E78213A861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Summary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645051E-8B58-2043-979D-E6FA48EB7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0" y="1447800"/>
            <a:ext cx="871220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1: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Priority(A) &gt; Priority(B), A runs (B doesn’t).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2: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Priority(A) = Priority(B), A &amp; B run in RR.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3: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When a job enters the system, it is placed at the highest priority (the topmost queue).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4: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Once a job uses up its time allotment at a given level (regardless of how many times it has given up the CPU), its priority is reduced (i.e., it moves down one queue).</a:t>
            </a:r>
          </a:p>
          <a:p>
            <a:pPr>
              <a:spcBef>
                <a:spcPct val="0"/>
              </a:spcBef>
            </a:pPr>
            <a:r>
              <a:rPr lang="en-US" altLang="zh-CN" b="1">
                <a:ea typeface="宋体" panose="02010600030101010101" pitchFamily="2" charset="-122"/>
              </a:rPr>
              <a:t>Rule 5: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After some time period S, move all the jobs in the system to the topmost queue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>
            <a:extLst>
              <a:ext uri="{FF2B5EF4-FFF2-40B4-BE49-F238E27FC236}">
                <a16:creationId xmlns:a16="http://schemas.microsoft.com/office/drawing/2014/main" id="{9580E6CD-16FC-0946-AA3D-A62E848852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8185150" cy="573088"/>
          </a:xfrm>
        </p:spPr>
        <p:txBody>
          <a:bodyPr/>
          <a:lstStyle/>
          <a:p>
            <a:pPr marL="342900" indent="-342900"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Summary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097778F-4F94-714E-8B37-73F8893EF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94750" cy="495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MLFQ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Observes the execution of a job and prioritizes it accordingly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instead of demanding a priori knowledge of the nature of a job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Manages to achieve the best of both worlds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can deliver excellent overall performance similar to SJF/STCF) for short-running interactive jobs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it is fair and makes progress for long-running CPU-intensive workloads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Many systems use a form of MLFQ as their base scheduler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BSD, Solaris, Windows NT and subsequent Windows operating 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FF497C51-678B-7F4C-8A72-FEB41A68E0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Turnaround time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E52EEDD-95F5-8C41-82B8-734E1A1F9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876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Metric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is just something we use to measure something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Scheduling metrics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there are a number of different metrics that make sense in scheduling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The turnaround time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the time at which the job completes minus the time at which the job arrived in the system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T</a:t>
            </a:r>
            <a:r>
              <a:rPr lang="en-US" altLang="zh-CN" baseline="-25000">
                <a:ea typeface="msgothic"/>
                <a:cs typeface="msgothic"/>
              </a:rPr>
              <a:t>turnaround</a:t>
            </a:r>
            <a:r>
              <a:rPr lang="en-US" altLang="zh-CN">
                <a:ea typeface="msgothic"/>
                <a:cs typeface="msgothic"/>
              </a:rPr>
              <a:t> = T</a:t>
            </a:r>
            <a:r>
              <a:rPr lang="en-US" altLang="zh-CN" baseline="-25000">
                <a:ea typeface="msgothic"/>
                <a:cs typeface="msgothic"/>
              </a:rPr>
              <a:t>completion</a:t>
            </a:r>
            <a:r>
              <a:rPr lang="en-US" altLang="zh-CN">
                <a:ea typeface="msgothic"/>
                <a:cs typeface="msgothic"/>
              </a:rPr>
              <a:t> − T</a:t>
            </a:r>
            <a:r>
              <a:rPr lang="en-US" altLang="zh-CN" baseline="-25000">
                <a:ea typeface="msgothic"/>
                <a:cs typeface="msgothic"/>
              </a:rPr>
              <a:t>arrival</a:t>
            </a:r>
            <a:endParaRPr lang="en-US" altLang="zh-CN">
              <a:ea typeface="msgothic"/>
              <a:cs typeface="msgothic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msgothic"/>
                <a:cs typeface="msgothic"/>
              </a:rPr>
              <a:t>Because for now T</a:t>
            </a:r>
            <a:r>
              <a:rPr lang="en-US" altLang="zh-CN" baseline="-25000">
                <a:ea typeface="msgothic"/>
                <a:cs typeface="msgothic"/>
              </a:rPr>
              <a:t>arrival</a:t>
            </a:r>
            <a:r>
              <a:rPr lang="en-US" altLang="zh-CN">
                <a:ea typeface="msgothic"/>
                <a:cs typeface="msgothic"/>
              </a:rPr>
              <a:t> = 0 and hence          T</a:t>
            </a:r>
            <a:r>
              <a:rPr lang="en-US" altLang="zh-CN" baseline="-25000">
                <a:ea typeface="msgothic"/>
                <a:cs typeface="msgothic"/>
              </a:rPr>
              <a:t>turnaround</a:t>
            </a:r>
            <a:r>
              <a:rPr lang="en-US" altLang="zh-CN">
                <a:ea typeface="msgothic"/>
                <a:cs typeface="msgothic"/>
              </a:rPr>
              <a:t> = T</a:t>
            </a:r>
            <a:r>
              <a:rPr lang="en-US" altLang="zh-CN" baseline="-25000">
                <a:ea typeface="msgothic"/>
                <a:cs typeface="msgothic"/>
              </a:rPr>
              <a:t>completion</a:t>
            </a:r>
            <a:endParaRPr lang="en-GB" altLang="zh-CN">
              <a:ea typeface="msgothic"/>
              <a:cs typeface="msgothic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FD30513F-5C8C-5748-98F1-F018461657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 In, First Out (FIFO)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1323E3E-A952-3E40-91FF-63FB15DD7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Also known as First Come, First Served (FCFS)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It is clearly simple and thus easy to implement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 Examples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Jobs A, B, C. Each runs for 10s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10+20+30)/3=20</a:t>
            </a:r>
          </a:p>
        </p:txBody>
      </p:sp>
      <p:pic>
        <p:nvPicPr>
          <p:cNvPr id="14340" name="图片 3">
            <a:extLst>
              <a:ext uri="{FF2B5EF4-FFF2-40B4-BE49-F238E27FC236}">
                <a16:creationId xmlns:a16="http://schemas.microsoft.com/office/drawing/2014/main" id="{DAC1207B-8F1F-2E4F-A15C-C9FB89F3D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05961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0F33A6E8-B901-FF4E-A26F-0FBDE8910C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458200" cy="838200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0">
                <a:ea typeface="宋体" panose="02010600030101010101" pitchFamily="2" charset="-122"/>
              </a:rPr>
              <a:t>Workload Assumptions 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C3BB8C7-9D8A-8645-B570-D795E0A30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FF0000"/>
                </a:solidFill>
              </a:rPr>
              <a:t>Each job runs for the same amount of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arrive at the same time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Once started, each job runs to completion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All jobs only use the CPU </a:t>
            </a:r>
          </a:p>
          <a:p>
            <a:pPr lvl="1" indent="-342900">
              <a:defRPr/>
            </a:pPr>
            <a:r>
              <a:rPr lang="en-US" altLang="zh-CN" dirty="0"/>
              <a:t>i.e., they perform no I/O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CN" dirty="0"/>
              <a:t>The run-time of each job is known</a:t>
            </a:r>
          </a:p>
          <a:p>
            <a:pPr>
              <a:defRPr/>
            </a:pPr>
            <a:endParaRPr lang="en-US" altLang="zh-CN" dirty="0">
              <a:ea typeface="msgothic"/>
              <a:cs typeface="msgothic"/>
            </a:endParaRPr>
          </a:p>
          <a:p>
            <a:pPr>
              <a:defRPr/>
            </a:pPr>
            <a:r>
              <a:rPr lang="en-US" altLang="zh-CN" dirty="0">
                <a:ea typeface="msgothic"/>
                <a:cs typeface="msgothic"/>
              </a:rPr>
              <a:t>Above assumptions are unrealistic</a:t>
            </a:r>
          </a:p>
          <a:p>
            <a:pPr lvl="1">
              <a:defRPr/>
            </a:pPr>
            <a:r>
              <a:rPr lang="en-US" altLang="zh-CN" dirty="0">
                <a:ea typeface="msgothic"/>
                <a:cs typeface="msgothic"/>
              </a:rPr>
              <a:t>Will be relaxed one by one</a:t>
            </a:r>
            <a:endParaRPr lang="en-GB" altLang="zh-CN" dirty="0">
              <a:ea typeface="msgothic"/>
              <a:cs typeface="msgothic"/>
            </a:endParaRPr>
          </a:p>
        </p:txBody>
      </p:sp>
      <p:sp>
        <p:nvSpPr>
          <p:cNvPr id="16388" name="文本框 1">
            <a:extLst>
              <a:ext uri="{FF2B5EF4-FFF2-40B4-BE49-F238E27FC236}">
                <a16:creationId xmlns:a16="http://schemas.microsoft.com/office/drawing/2014/main" id="{ED9FBFBA-5185-E044-897A-DF3C392D5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609725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>
                <a:latin typeface="宋体" panose="02010600030101010101" pitchFamily="2" charset="-122"/>
              </a:rPr>
              <a:t>×</a:t>
            </a:r>
            <a:endParaRPr lang="zh-CN" altLang="en-US" sz="32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78716A4C-BA7E-F64C-8CFD-8F9824D100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First In, First Out (FIFO)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E2559F5-D413-C241-BC00-E30E87524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71600"/>
            <a:ext cx="8483600" cy="49530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Job A runs for 100s. Job B and C run for 10s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100+110+120)/3=110</a:t>
            </a:r>
          </a:p>
          <a:p>
            <a:pPr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>
                <a:ea typeface="宋体" panose="02010600030101010101" pitchFamily="2" charset="-122"/>
              </a:rPr>
              <a:t>Convey Effect</a:t>
            </a:r>
          </a:p>
          <a:p>
            <a:pPr lvl="1">
              <a:spcBef>
                <a:spcPct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>
                <a:ea typeface="宋体" panose="02010600030101010101" pitchFamily="2" charset="-122"/>
              </a:rPr>
              <a:t>a number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relatively-short</a:t>
            </a:r>
            <a:r>
              <a:rPr lang="en-US" altLang="zh-CN">
                <a:ea typeface="宋体" panose="02010600030101010101" pitchFamily="2" charset="-122"/>
              </a:rPr>
              <a:t> potential consumers of a resource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get queued</a:t>
            </a:r>
            <a:r>
              <a:rPr lang="en-US" altLang="zh-CN">
                <a:ea typeface="宋体" panose="02010600030101010101" pitchFamily="2" charset="-122"/>
              </a:rPr>
              <a:t> behind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heavyweight</a:t>
            </a:r>
            <a:r>
              <a:rPr lang="en-US" altLang="zh-CN">
                <a:ea typeface="宋体" panose="02010600030101010101" pitchFamily="2" charset="-122"/>
              </a:rPr>
              <a:t> resource consumer</a:t>
            </a:r>
            <a:endParaRPr lang="en-GB" altLang="zh-CN">
              <a:ea typeface="宋体" panose="02010600030101010101" pitchFamily="2" charset="-122"/>
            </a:endParaRPr>
          </a:p>
        </p:txBody>
      </p:sp>
      <p:pic>
        <p:nvPicPr>
          <p:cNvPr id="18436" name="图片 1">
            <a:extLst>
              <a:ext uri="{FF2B5EF4-FFF2-40B4-BE49-F238E27FC236}">
                <a16:creationId xmlns:a16="http://schemas.microsoft.com/office/drawing/2014/main" id="{AE23A9FA-EE90-5847-9AC3-792F9AA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542925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5E08F640-32F8-A449-9C92-14FE2E3465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49250" y="533400"/>
            <a:ext cx="6350000" cy="573088"/>
          </a:xfrm>
        </p:spPr>
        <p:txBody>
          <a:bodyPr/>
          <a:lstStyle/>
          <a:p>
            <a:pPr>
              <a:lnSpc>
                <a:spcPct val="87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b="0">
                <a:ea typeface="宋体" panose="02010600030101010101" pitchFamily="2" charset="-122"/>
              </a:rPr>
              <a:t>Shortest Job First (SJF)</a:t>
            </a:r>
            <a:endParaRPr lang="en-GB" altLang="zh-CN" b="0">
              <a:ea typeface="宋体" panose="02010600030101010101" pitchFamily="2" charset="-122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707B8DB-2730-4A45-A356-26FD44499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371600"/>
            <a:ext cx="8483600" cy="495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Runs the shortest job first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the next shortest, and so 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optimal</a:t>
            </a:r>
          </a:p>
          <a:p>
            <a:r>
              <a:rPr lang="en-GB" altLang="zh-CN">
                <a:ea typeface="宋体" panose="02010600030101010101" pitchFamily="2" charset="-122"/>
              </a:rPr>
              <a:t>Examples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Job A runs for 100s. Job B and C run for 10s</a:t>
            </a:r>
          </a:p>
          <a:p>
            <a:pPr lvl="1">
              <a:spcBef>
                <a:spcPct val="0"/>
              </a:spcBef>
            </a:pPr>
            <a:r>
              <a:rPr lang="en-GB" altLang="zh-CN">
                <a:ea typeface="宋体" panose="02010600030101010101" pitchFamily="2" charset="-122"/>
              </a:rPr>
              <a:t>Turnaround time is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GB" altLang="zh-CN">
                <a:ea typeface="宋体" panose="02010600030101010101" pitchFamily="2" charset="-122"/>
              </a:rPr>
              <a:t>10+20+120)/3=50</a:t>
            </a:r>
          </a:p>
        </p:txBody>
      </p:sp>
      <p:pic>
        <p:nvPicPr>
          <p:cNvPr id="20484" name="图片 1">
            <a:extLst>
              <a:ext uri="{FF2B5EF4-FFF2-40B4-BE49-F238E27FC236}">
                <a16:creationId xmlns:a16="http://schemas.microsoft.com/office/drawing/2014/main" id="{C186EACC-B4B1-F44E-8428-1486F46AF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5846763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12976</TotalTime>
  <Words>2369</Words>
  <Application>Microsoft Macintosh PowerPoint</Application>
  <PresentationFormat>如螢幕大小 (4:3)</PresentationFormat>
  <Paragraphs>353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FandolSong</vt:lpstr>
      <vt:lpstr>msgothic</vt:lpstr>
      <vt:lpstr>宋体</vt:lpstr>
      <vt:lpstr>Comic Sans MS</vt:lpstr>
      <vt:lpstr>Times New Roman</vt:lpstr>
      <vt:lpstr>icfp99</vt:lpstr>
      <vt:lpstr>Process Scheduling Introduction</vt:lpstr>
      <vt:lpstr>Outline</vt:lpstr>
      <vt:lpstr>From Mechanism to Policy</vt:lpstr>
      <vt:lpstr>Workload Assumptions </vt:lpstr>
      <vt:lpstr>Turnaround time</vt:lpstr>
      <vt:lpstr>First In, First Out (FIFO)</vt:lpstr>
      <vt:lpstr>Workload Assumptions </vt:lpstr>
      <vt:lpstr>First In, First Out (FIFO)</vt:lpstr>
      <vt:lpstr>Shortest Job First (SJF)</vt:lpstr>
      <vt:lpstr>Workload Assumptions </vt:lpstr>
      <vt:lpstr>Shortest Job First (SJF)</vt:lpstr>
      <vt:lpstr>Workload Assumptions </vt:lpstr>
      <vt:lpstr>Shortest Time-to-Completion First (STCF)</vt:lpstr>
      <vt:lpstr>Response time</vt:lpstr>
      <vt:lpstr>Round Robin</vt:lpstr>
      <vt:lpstr>Round Robin</vt:lpstr>
      <vt:lpstr>Round Robin vs. SJF</vt:lpstr>
      <vt:lpstr>Workload Assumptions </vt:lpstr>
      <vt:lpstr>Incorporating I/O</vt:lpstr>
      <vt:lpstr>Incorporating I/O</vt:lpstr>
      <vt:lpstr>Incorporating I/O</vt:lpstr>
      <vt:lpstr>Workload Assumptions </vt:lpstr>
      <vt:lpstr>Outline</vt:lpstr>
      <vt:lpstr>Introduction</vt:lpstr>
      <vt:lpstr>Primary Goal of the MLFQ</vt:lpstr>
      <vt:lpstr>Learning from History</vt:lpstr>
      <vt:lpstr>Basic Rules</vt:lpstr>
      <vt:lpstr>How to Change Priority</vt:lpstr>
      <vt:lpstr>Examples</vt:lpstr>
      <vt:lpstr>Examples</vt:lpstr>
      <vt:lpstr>Notes </vt:lpstr>
      <vt:lpstr>Problems</vt:lpstr>
      <vt:lpstr>Priority Boost</vt:lpstr>
      <vt:lpstr>Priority Boost</vt:lpstr>
      <vt:lpstr>Better Accounting</vt:lpstr>
      <vt:lpstr>Better Accounting</vt:lpstr>
      <vt:lpstr>Tuning MLFQ</vt:lpstr>
      <vt:lpstr>Tuning MLFQ</vt:lpstr>
      <vt:lpstr>Lower Priority, Longer Quanta</vt:lpstr>
      <vt:lpstr>OUSTERHOUT’S LAW</vt:lpstr>
      <vt:lpstr>Solaris MLFQ implementation</vt:lpstr>
      <vt:lpstr>Solaris MLFQ implementation</vt:lpstr>
      <vt:lpstr>Other implementations</vt:lpstr>
      <vt:lpstr>Other implementations</vt:lpstr>
      <vt:lpstr>Summary</vt:lpstr>
      <vt:lpstr>Summary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微软大 法好</cp:lastModifiedBy>
  <cp:revision>454</cp:revision>
  <dcterms:created xsi:type="dcterms:W3CDTF">2000-01-15T07:54:11Z</dcterms:created>
  <dcterms:modified xsi:type="dcterms:W3CDTF">2020-09-27T01:58:56Z</dcterms:modified>
</cp:coreProperties>
</file>