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956" r:id="rId3"/>
    <p:sldId id="957" r:id="rId5"/>
    <p:sldId id="1007" r:id="rId6"/>
    <p:sldId id="1008" r:id="rId7"/>
    <p:sldId id="1086" r:id="rId8"/>
    <p:sldId id="1009" r:id="rId9"/>
    <p:sldId id="1046" r:id="rId10"/>
    <p:sldId id="962" r:id="rId11"/>
    <p:sldId id="1087" r:id="rId12"/>
    <p:sldId id="1088" r:id="rId13"/>
    <p:sldId id="1089" r:id="rId14"/>
    <p:sldId id="1090" r:id="rId15"/>
    <p:sldId id="963" r:id="rId16"/>
    <p:sldId id="964" r:id="rId17"/>
    <p:sldId id="1011" r:id="rId18"/>
    <p:sldId id="1014" r:id="rId19"/>
    <p:sldId id="1015" r:id="rId20"/>
    <p:sldId id="1017" r:id="rId21"/>
    <p:sldId id="1016" r:id="rId22"/>
    <p:sldId id="1018" r:id="rId23"/>
    <p:sldId id="1020" r:id="rId24"/>
    <p:sldId id="1019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1030" r:id="rId35"/>
    <p:sldId id="1031" r:id="rId36"/>
    <p:sldId id="1032" r:id="rId37"/>
    <p:sldId id="1033" r:id="rId38"/>
    <p:sldId id="1034" r:id="rId39"/>
    <p:sldId id="1035" r:id="rId40"/>
    <p:sldId id="978" r:id="rId41"/>
    <p:sldId id="979" r:id="rId42"/>
    <p:sldId id="980" r:id="rId43"/>
    <p:sldId id="981" r:id="rId44"/>
    <p:sldId id="982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FF33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4"/>
    <p:restoredTop sz="86460"/>
  </p:normalViewPr>
  <p:slideViewPr>
    <p:cSldViewPr showGuides="1">
      <p:cViewPr varScale="1">
        <p:scale>
          <a:sx n="100" d="100"/>
          <a:sy n="100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9A1D67-BCBE-42D5-B20D-0C0BA24E377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AD1DD-1D3A-406D-9F15-1C411279FE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85B0B0-1DBF-4383-9D17-B84A457A5D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200" dirty="0">
                <a:ea typeface="SimSun" pitchFamily="2" charset="-122"/>
              </a:rPr>
              <a:t>Dynamic Memory Allocation</a:t>
            </a:r>
            <a:endParaRPr lang="en-US" altLang="zh-CN" sz="3200" dirty="0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3"/>
          <p:cNvSpPr/>
          <p:nvPr/>
        </p:nvSpPr>
        <p:spPr>
          <a:xfrm>
            <a:off x="2832100" y="3886200"/>
            <a:ext cx="3352800" cy="8128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2533" name="直接箭头连接符 5"/>
          <p:cNvCxnSpPr/>
          <p:nvPr/>
        </p:nvCxnSpPr>
        <p:spPr>
          <a:xfrm>
            <a:off x="6324600" y="38862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2534" name="TextBox 6"/>
          <p:cNvSpPr txBox="1"/>
          <p:nvPr/>
        </p:nvSpPr>
        <p:spPr>
          <a:xfrm>
            <a:off x="6832600" y="36576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矩形 3"/>
          <p:cNvSpPr/>
          <p:nvPr/>
        </p:nvSpPr>
        <p:spPr>
          <a:xfrm>
            <a:off x="2832100" y="3733800"/>
            <a:ext cx="3352800" cy="9906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4581" name="直接箭头连接符 5"/>
          <p:cNvCxnSpPr/>
          <p:nvPr/>
        </p:nvCxnSpPr>
        <p:spPr>
          <a:xfrm>
            <a:off x="6324600" y="37338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4582" name="TextBox 6"/>
          <p:cNvSpPr txBox="1"/>
          <p:nvPr/>
        </p:nvSpPr>
        <p:spPr>
          <a:xfrm>
            <a:off x="6832600" y="35052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3"/>
          <p:cNvSpPr/>
          <p:nvPr/>
        </p:nvSpPr>
        <p:spPr>
          <a:xfrm>
            <a:off x="2832100" y="3962400"/>
            <a:ext cx="3352800" cy="7620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6629" name="直接箭头连接符 5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6630" name="TextBox 6"/>
          <p:cNvSpPr txBox="1"/>
          <p:nvPr/>
        </p:nvSpPr>
        <p:spPr>
          <a:xfrm>
            <a:off x="6832600" y="37290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  <a:ln/>
        </p:spPr>
        <p:txBody>
          <a:bodyPr vert="horz" wrap="square" lIns="90487" tIns="44450" rIns="90487" bIns="44450" anchor="t"/>
          <a:p>
            <a:r>
              <a:rPr lang="en-US" altLang="zh-CN" dirty="0">
                <a:ea typeface="SimSun" pitchFamily="2" charset="-122"/>
              </a:rPr>
              <a:t>In the following, memory is word addressed (each word holds 4 bytes)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Enforce double-word alignment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796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101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406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1711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2016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2320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2625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2930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3235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3540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6" name="Rectangle 14"/>
          <p:cNvSpPr/>
          <p:nvPr/>
        </p:nvSpPr>
        <p:spPr>
          <a:xfrm>
            <a:off x="3844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41497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4454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9" name="Rectangle 17"/>
          <p:cNvSpPr/>
          <p:nvPr/>
        </p:nvSpPr>
        <p:spPr>
          <a:xfrm>
            <a:off x="4759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0" name="Rectangle 18"/>
          <p:cNvSpPr/>
          <p:nvPr/>
        </p:nvSpPr>
        <p:spPr>
          <a:xfrm>
            <a:off x="5064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1" name="Rectangle 19"/>
          <p:cNvSpPr/>
          <p:nvPr/>
        </p:nvSpPr>
        <p:spPr>
          <a:xfrm>
            <a:off x="5368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5673725" y="3152775"/>
            <a:ext cx="3048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3" name="Rectangle 21"/>
          <p:cNvSpPr/>
          <p:nvPr/>
        </p:nvSpPr>
        <p:spPr>
          <a:xfrm>
            <a:off x="5978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Rectangle 22"/>
          <p:cNvSpPr/>
          <p:nvPr/>
        </p:nvSpPr>
        <p:spPr>
          <a:xfrm>
            <a:off x="62833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5" name="Rectangle 23"/>
          <p:cNvSpPr/>
          <p:nvPr/>
        </p:nvSpPr>
        <p:spPr>
          <a:xfrm>
            <a:off x="6588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6" name="AutoShape 24"/>
          <p:cNvSpPr/>
          <p:nvPr/>
        </p:nvSpPr>
        <p:spPr>
          <a:xfrm rot="5400000">
            <a:off x="1292225" y="3038475"/>
            <a:ext cx="228600" cy="1219200"/>
          </a:xfrm>
          <a:prstGeom prst="rightBrace">
            <a:avLst>
              <a:gd name="adj1" fmla="val 44444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7" name="Text Box 25"/>
          <p:cNvSpPr txBox="1"/>
          <p:nvPr/>
        </p:nvSpPr>
        <p:spPr>
          <a:xfrm>
            <a:off x="568325" y="3832225"/>
            <a:ext cx="1685925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(4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8" name="Text Box 26"/>
          <p:cNvSpPr txBox="1"/>
          <p:nvPr/>
        </p:nvSpPr>
        <p:spPr>
          <a:xfrm>
            <a:off x="3692525" y="3838575"/>
            <a:ext cx="1200150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(3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9" name="AutoShape 27"/>
          <p:cNvSpPr/>
          <p:nvPr/>
        </p:nvSpPr>
        <p:spPr>
          <a:xfrm rot="5400000">
            <a:off x="4187825" y="3190875"/>
            <a:ext cx="228600" cy="914400"/>
          </a:xfrm>
          <a:prstGeom prst="rightBrace">
            <a:avLst>
              <a:gd name="adj1" fmla="val 33333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0" name="Rectangle 28"/>
          <p:cNvSpPr/>
          <p:nvPr/>
        </p:nvSpPr>
        <p:spPr>
          <a:xfrm>
            <a:off x="6054725" y="36861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1" name="Rectangle 29"/>
          <p:cNvSpPr/>
          <p:nvPr/>
        </p:nvSpPr>
        <p:spPr>
          <a:xfrm>
            <a:off x="6054725" y="40671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2" name="Text Box 30"/>
          <p:cNvSpPr txBox="1"/>
          <p:nvPr/>
        </p:nvSpPr>
        <p:spPr>
          <a:xfrm>
            <a:off x="6435725" y="3686175"/>
            <a:ext cx="11620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3" name="Text Box 31"/>
          <p:cNvSpPr txBox="1"/>
          <p:nvPr/>
        </p:nvSpPr>
        <p:spPr>
          <a:xfrm>
            <a:off x="6435725" y="4067175"/>
            <a:ext cx="16446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4" name="Rectangle 3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Assumptions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30723" name="Group 3"/>
          <p:cNvGrpSpPr/>
          <p:nvPr/>
        </p:nvGrpSpPr>
        <p:grpSpPr>
          <a:xfrm>
            <a:off x="2743200" y="1936750"/>
            <a:ext cx="5181600" cy="304800"/>
            <a:chOff x="1728" y="1017"/>
            <a:chExt cx="3264" cy="192"/>
          </a:xfrm>
        </p:grpSpPr>
        <p:sp>
          <p:nvSpPr>
            <p:cNvPr id="30807" name="Rectangle 4"/>
            <p:cNvSpPr/>
            <p:nvPr/>
          </p:nvSpPr>
          <p:spPr>
            <a:xfrm>
              <a:off x="1728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8" name="Rectangle 5"/>
            <p:cNvSpPr/>
            <p:nvPr/>
          </p:nvSpPr>
          <p:spPr>
            <a:xfrm>
              <a:off x="1920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9" name="Rectangle 6"/>
            <p:cNvSpPr/>
            <p:nvPr/>
          </p:nvSpPr>
          <p:spPr>
            <a:xfrm>
              <a:off x="2112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0" name="Rectangle 7"/>
            <p:cNvSpPr/>
            <p:nvPr/>
          </p:nvSpPr>
          <p:spPr>
            <a:xfrm>
              <a:off x="2304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1" name="Rectangle 8"/>
            <p:cNvSpPr/>
            <p:nvPr/>
          </p:nvSpPr>
          <p:spPr>
            <a:xfrm>
              <a:off x="249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2" name="Rectangle 9"/>
            <p:cNvSpPr/>
            <p:nvPr/>
          </p:nvSpPr>
          <p:spPr>
            <a:xfrm>
              <a:off x="268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3" name="Rectangle 10"/>
            <p:cNvSpPr/>
            <p:nvPr/>
          </p:nvSpPr>
          <p:spPr>
            <a:xfrm>
              <a:off x="288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4" name="Rectangle 11"/>
            <p:cNvSpPr/>
            <p:nvPr/>
          </p:nvSpPr>
          <p:spPr>
            <a:xfrm>
              <a:off x="307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5" name="Rectangle 12"/>
            <p:cNvSpPr/>
            <p:nvPr/>
          </p:nvSpPr>
          <p:spPr>
            <a:xfrm>
              <a:off x="326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6" name="Rectangle 13"/>
            <p:cNvSpPr/>
            <p:nvPr/>
          </p:nvSpPr>
          <p:spPr>
            <a:xfrm>
              <a:off x="345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7" name="Rectangle 14"/>
            <p:cNvSpPr/>
            <p:nvPr/>
          </p:nvSpPr>
          <p:spPr>
            <a:xfrm>
              <a:off x="364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8" name="Rectangle 15"/>
            <p:cNvSpPr/>
            <p:nvPr/>
          </p:nvSpPr>
          <p:spPr>
            <a:xfrm>
              <a:off x="384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9" name="Rectangle 16"/>
            <p:cNvSpPr/>
            <p:nvPr/>
          </p:nvSpPr>
          <p:spPr>
            <a:xfrm>
              <a:off x="403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0" name="Rectangle 17"/>
            <p:cNvSpPr/>
            <p:nvPr/>
          </p:nvSpPr>
          <p:spPr>
            <a:xfrm>
              <a:off x="422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1" name="Rectangle 18"/>
            <p:cNvSpPr/>
            <p:nvPr/>
          </p:nvSpPr>
          <p:spPr>
            <a:xfrm>
              <a:off x="441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2" name="Rectangle 19"/>
            <p:cNvSpPr/>
            <p:nvPr/>
          </p:nvSpPr>
          <p:spPr>
            <a:xfrm>
              <a:off x="460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3" name="Rectangle 20"/>
            <p:cNvSpPr/>
            <p:nvPr/>
          </p:nvSpPr>
          <p:spPr>
            <a:xfrm>
              <a:off x="480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30724" name="Text Box 21"/>
          <p:cNvSpPr txBox="1"/>
          <p:nvPr/>
        </p:nvSpPr>
        <p:spPr>
          <a:xfrm>
            <a:off x="1143000" y="146208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malloc(4*sizeof(long))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3" name="Group 22"/>
          <p:cNvGrpSpPr/>
          <p:nvPr/>
        </p:nvGrpSpPr>
        <p:grpSpPr>
          <a:xfrm>
            <a:off x="2743200" y="2824163"/>
            <a:ext cx="5181600" cy="304800"/>
            <a:chOff x="1728" y="1536"/>
            <a:chExt cx="3264" cy="192"/>
          </a:xfrm>
        </p:grpSpPr>
        <p:sp>
          <p:nvSpPr>
            <p:cNvPr id="30790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1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2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3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4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5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6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7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8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9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0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1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2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3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4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5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6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4" name="Text Box 40"/>
          <p:cNvSpPr txBox="1"/>
          <p:nvPr/>
        </p:nvSpPr>
        <p:spPr>
          <a:xfrm>
            <a:off x="1143000" y="2349500"/>
            <a:ext cx="51625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p2 = malloc(5*sizeof(long))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5" name="Group 41"/>
          <p:cNvGrpSpPr/>
          <p:nvPr/>
        </p:nvGrpSpPr>
        <p:grpSpPr>
          <a:xfrm>
            <a:off x="2743200" y="3711575"/>
            <a:ext cx="5181600" cy="304800"/>
            <a:chOff x="1728" y="2064"/>
            <a:chExt cx="3264" cy="192"/>
          </a:xfrm>
        </p:grpSpPr>
        <p:sp>
          <p:nvSpPr>
            <p:cNvPr id="30773" name="Rectangle 42"/>
            <p:cNvSpPr/>
            <p:nvPr/>
          </p:nvSpPr>
          <p:spPr>
            <a:xfrm>
              <a:off x="172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4" name="Rectangle 43"/>
            <p:cNvSpPr/>
            <p:nvPr/>
          </p:nvSpPr>
          <p:spPr>
            <a:xfrm>
              <a:off x="192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5" name="Rectangle 44"/>
            <p:cNvSpPr/>
            <p:nvPr/>
          </p:nvSpPr>
          <p:spPr>
            <a:xfrm>
              <a:off x="211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6" name="Rectangle 45"/>
            <p:cNvSpPr/>
            <p:nvPr/>
          </p:nvSpPr>
          <p:spPr>
            <a:xfrm>
              <a:off x="230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7" name="Rectangle 46"/>
            <p:cNvSpPr/>
            <p:nvPr/>
          </p:nvSpPr>
          <p:spPr>
            <a:xfrm>
              <a:off x="249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8" name="Rectangle 47"/>
            <p:cNvSpPr/>
            <p:nvPr/>
          </p:nvSpPr>
          <p:spPr>
            <a:xfrm>
              <a:off x="268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9" name="Rectangle 48"/>
            <p:cNvSpPr/>
            <p:nvPr/>
          </p:nvSpPr>
          <p:spPr>
            <a:xfrm>
              <a:off x="288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0" name="Rectangle 49"/>
            <p:cNvSpPr/>
            <p:nvPr/>
          </p:nvSpPr>
          <p:spPr>
            <a:xfrm>
              <a:off x="307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1" name="Rectangle 50"/>
            <p:cNvSpPr/>
            <p:nvPr/>
          </p:nvSpPr>
          <p:spPr>
            <a:xfrm>
              <a:off x="326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2" name="Rectangle 51"/>
            <p:cNvSpPr/>
            <p:nvPr/>
          </p:nvSpPr>
          <p:spPr>
            <a:xfrm>
              <a:off x="3456" y="2064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solidFill>
                  <a:srgbClr val="FF0000"/>
                </a:solidFill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3" name="Rectangle 52"/>
            <p:cNvSpPr/>
            <p:nvPr/>
          </p:nvSpPr>
          <p:spPr>
            <a:xfrm>
              <a:off x="364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4" name="Rectangle 53"/>
            <p:cNvSpPr/>
            <p:nvPr/>
          </p:nvSpPr>
          <p:spPr>
            <a:xfrm>
              <a:off x="384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5" name="Rectangle 54"/>
            <p:cNvSpPr/>
            <p:nvPr/>
          </p:nvSpPr>
          <p:spPr>
            <a:xfrm>
              <a:off x="403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6" name="Rectangle 55"/>
            <p:cNvSpPr/>
            <p:nvPr/>
          </p:nvSpPr>
          <p:spPr>
            <a:xfrm>
              <a:off x="422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7" name="Rectangle 56"/>
            <p:cNvSpPr/>
            <p:nvPr/>
          </p:nvSpPr>
          <p:spPr>
            <a:xfrm>
              <a:off x="441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64" name="Rectangle 57"/>
            <p:cNvSpPr>
              <a:spLocks noChangeArrowheads="1"/>
            </p:cNvSpPr>
            <p:nvPr/>
          </p:nvSpPr>
          <p:spPr bwMode="auto">
            <a:xfrm>
              <a:off x="4608" y="2064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9" name="Rectangle 58"/>
            <p:cNvSpPr/>
            <p:nvPr/>
          </p:nvSpPr>
          <p:spPr>
            <a:xfrm>
              <a:off x="4800" y="206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6" name="Text Box 59"/>
          <p:cNvSpPr txBox="1"/>
          <p:nvPr/>
        </p:nvSpPr>
        <p:spPr>
          <a:xfrm>
            <a:off x="1143000" y="3236913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p3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7" name="Group 60"/>
          <p:cNvGrpSpPr/>
          <p:nvPr/>
        </p:nvGrpSpPr>
        <p:grpSpPr>
          <a:xfrm>
            <a:off x="2773363" y="4598988"/>
            <a:ext cx="5181600" cy="304800"/>
            <a:chOff x="1747" y="2688"/>
            <a:chExt cx="3264" cy="192"/>
          </a:xfrm>
        </p:grpSpPr>
        <p:sp>
          <p:nvSpPr>
            <p:cNvPr id="30756" name="Rectangle 61"/>
            <p:cNvSpPr/>
            <p:nvPr/>
          </p:nvSpPr>
          <p:spPr>
            <a:xfrm>
              <a:off x="174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7" name="Rectangle 62"/>
            <p:cNvSpPr/>
            <p:nvPr/>
          </p:nvSpPr>
          <p:spPr>
            <a:xfrm>
              <a:off x="193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8" name="Rectangle 63"/>
            <p:cNvSpPr/>
            <p:nvPr/>
          </p:nvSpPr>
          <p:spPr>
            <a:xfrm>
              <a:off x="213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9" name="Rectangle 64"/>
            <p:cNvSpPr/>
            <p:nvPr/>
          </p:nvSpPr>
          <p:spPr>
            <a:xfrm>
              <a:off x="232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0" name="Rectangle 65"/>
            <p:cNvSpPr/>
            <p:nvPr/>
          </p:nvSpPr>
          <p:spPr>
            <a:xfrm>
              <a:off x="2515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1" name="Rectangle 66"/>
            <p:cNvSpPr/>
            <p:nvPr/>
          </p:nvSpPr>
          <p:spPr>
            <a:xfrm>
              <a:off x="2707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2" name="Rectangle 67"/>
            <p:cNvSpPr/>
            <p:nvPr/>
          </p:nvSpPr>
          <p:spPr>
            <a:xfrm>
              <a:off x="289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3" name="Rectangle 68"/>
            <p:cNvSpPr/>
            <p:nvPr/>
          </p:nvSpPr>
          <p:spPr>
            <a:xfrm>
              <a:off x="3091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4" name="Rectangle 69"/>
            <p:cNvSpPr/>
            <p:nvPr/>
          </p:nvSpPr>
          <p:spPr>
            <a:xfrm>
              <a:off x="3283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5" name="Rectangle 70"/>
            <p:cNvSpPr/>
            <p:nvPr/>
          </p:nvSpPr>
          <p:spPr>
            <a:xfrm>
              <a:off x="3475" y="2688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6" name="Rectangle 71"/>
            <p:cNvSpPr/>
            <p:nvPr/>
          </p:nvSpPr>
          <p:spPr>
            <a:xfrm>
              <a:off x="366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7" name="Rectangle 72"/>
            <p:cNvSpPr/>
            <p:nvPr/>
          </p:nvSpPr>
          <p:spPr>
            <a:xfrm>
              <a:off x="385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8" name="Rectangle 73"/>
            <p:cNvSpPr/>
            <p:nvPr/>
          </p:nvSpPr>
          <p:spPr>
            <a:xfrm>
              <a:off x="405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9" name="Rectangle 74"/>
            <p:cNvSpPr/>
            <p:nvPr/>
          </p:nvSpPr>
          <p:spPr>
            <a:xfrm>
              <a:off x="424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0" name="Rectangle 75"/>
            <p:cNvSpPr/>
            <p:nvPr/>
          </p:nvSpPr>
          <p:spPr>
            <a:xfrm>
              <a:off x="4435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47" name="Rectangle 76"/>
            <p:cNvSpPr>
              <a:spLocks noChangeArrowheads="1"/>
            </p:cNvSpPr>
            <p:nvPr/>
          </p:nvSpPr>
          <p:spPr bwMode="auto">
            <a:xfrm>
              <a:off x="4627" y="2688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2" name="Rectangle 77"/>
            <p:cNvSpPr/>
            <p:nvPr/>
          </p:nvSpPr>
          <p:spPr>
            <a:xfrm>
              <a:off x="481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8" name="Text Box 78"/>
          <p:cNvSpPr txBox="1"/>
          <p:nvPr/>
        </p:nvSpPr>
        <p:spPr>
          <a:xfrm>
            <a:off x="1143000" y="4124325"/>
            <a:ext cx="165893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free(p2)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9" name="Group 79"/>
          <p:cNvGrpSpPr/>
          <p:nvPr/>
        </p:nvGrpSpPr>
        <p:grpSpPr>
          <a:xfrm>
            <a:off x="2728913" y="5486400"/>
            <a:ext cx="5181600" cy="304800"/>
            <a:chOff x="1719" y="3312"/>
            <a:chExt cx="3264" cy="192"/>
          </a:xfrm>
        </p:grpSpPr>
        <p:sp>
          <p:nvSpPr>
            <p:cNvPr id="30739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0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1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2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3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4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5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6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7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8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9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0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1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2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3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30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5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20" name="Text Box 97"/>
          <p:cNvSpPr txBox="1"/>
          <p:nvPr/>
        </p:nvSpPr>
        <p:spPr>
          <a:xfrm>
            <a:off x="1143000" y="50117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malloc(2*sizeof(long))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3" name="Rectangle 9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Allocation examples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0734" name="Rectangle 20"/>
          <p:cNvSpPr/>
          <p:nvPr/>
        </p:nvSpPr>
        <p:spPr>
          <a:xfrm>
            <a:off x="7924800" y="193833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5" name="Rectangle 20"/>
          <p:cNvSpPr/>
          <p:nvPr/>
        </p:nvSpPr>
        <p:spPr>
          <a:xfrm>
            <a:off x="7924800" y="2824163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6" name="Rectangle 20"/>
          <p:cNvSpPr/>
          <p:nvPr/>
        </p:nvSpPr>
        <p:spPr>
          <a:xfrm>
            <a:off x="7924800" y="370998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7" name="Rectangle 20"/>
          <p:cNvSpPr/>
          <p:nvPr/>
        </p:nvSpPr>
        <p:spPr>
          <a:xfrm>
            <a:off x="7924800" y="46005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8" name="Rectangle 20"/>
          <p:cNvSpPr/>
          <p:nvPr/>
        </p:nvSpPr>
        <p:spPr>
          <a:xfrm>
            <a:off x="7910513" y="54864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  <p:bldP spid="17418" grpId="0"/>
      <p:bldP spid="17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Requirements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Handle arbitrary sequence of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Making immediate responses to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Using only the heap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Aligning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Not modifying allocated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Goals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Want to maximize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throughput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peak memory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These goals are often conflicting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throughput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Number of completed requests per unit time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Example: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5,000 malloc calls and 5,000 free calls in 1 seconds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throughput is 10,000 operations/second.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aggregate payload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(n) results in a block with 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payload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of n bytes.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request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has completed,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aggregate payload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the sum of currently allocated payloads.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current heap size is denoted by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Note that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is monotonically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nondecreasing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(can be relaxed)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peak memory 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requests,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peak memory utilization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= ( max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i&lt;=k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)  /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Outline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The allocation functions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SimSun" pitchFamily="2" charset="-122"/>
              </a:rPr>
              <a:t>Suggested reading: 9.9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Poor memory utilization caused by fragmentation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Two forms of fragmentation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Internal  fragmentation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25908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Internal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For some block, internal fragmentation is the difference between the block size and the payload size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45061" name="Group 4"/>
          <p:cNvGrpSpPr/>
          <p:nvPr/>
        </p:nvGrpSpPr>
        <p:grpSpPr>
          <a:xfrm>
            <a:off x="331788" y="4549775"/>
            <a:ext cx="8583612" cy="1470025"/>
            <a:chOff x="192" y="1968"/>
            <a:chExt cx="5407" cy="926"/>
          </a:xfrm>
        </p:grpSpPr>
        <p:sp>
          <p:nvSpPr>
            <p:cNvPr id="45080" name="Rectangle 5"/>
            <p:cNvSpPr/>
            <p:nvPr/>
          </p:nvSpPr>
          <p:spPr>
            <a:xfrm>
              <a:off x="1862" y="2448"/>
              <a:ext cx="1776" cy="38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1" name="Rectangle 6" descr="Wide upward diagonal"/>
            <p:cNvSpPr/>
            <p:nvPr/>
          </p:nvSpPr>
          <p:spPr>
            <a:xfrm>
              <a:off x="3638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2" name="Rectangle 7" descr="Wide upward diagonal"/>
            <p:cNvSpPr/>
            <p:nvPr/>
          </p:nvSpPr>
          <p:spPr>
            <a:xfrm>
              <a:off x="1382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3" name="Text Box 8"/>
            <p:cNvSpPr txBox="1"/>
            <p:nvPr/>
          </p:nvSpPr>
          <p:spPr>
            <a:xfrm>
              <a:off x="4406" y="2400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4" name="Line 9"/>
            <p:cNvSpPr/>
            <p:nvPr/>
          </p:nvSpPr>
          <p:spPr>
            <a:xfrm flipH="1">
              <a:off x="4128" y="2592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85" name="AutoShape 10"/>
            <p:cNvSpPr/>
            <p:nvPr/>
          </p:nvSpPr>
          <p:spPr>
            <a:xfrm rot="-5400000">
              <a:off x="2654" y="936"/>
              <a:ext cx="192" cy="2736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6" name="Text Box 11"/>
            <p:cNvSpPr txBox="1"/>
            <p:nvPr/>
          </p:nvSpPr>
          <p:spPr>
            <a:xfrm>
              <a:off x="2488" y="1968"/>
              <a:ext cx="538" cy="2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block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7" name="Text Box 12"/>
            <p:cNvSpPr txBox="1"/>
            <p:nvPr/>
          </p:nvSpPr>
          <p:spPr>
            <a:xfrm>
              <a:off x="192" y="2448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8" name="Line 13"/>
            <p:cNvSpPr/>
            <p:nvPr/>
          </p:nvSpPr>
          <p:spPr>
            <a:xfrm>
              <a:off x="960" y="2640"/>
              <a:ext cx="4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2" name="Group 22"/>
          <p:cNvGrpSpPr/>
          <p:nvPr/>
        </p:nvGrpSpPr>
        <p:grpSpPr>
          <a:xfrm>
            <a:off x="1905000" y="3657600"/>
            <a:ext cx="5181600" cy="304800"/>
            <a:chOff x="1728" y="1536"/>
            <a:chExt cx="3264" cy="192"/>
          </a:xfrm>
        </p:grpSpPr>
        <p:sp>
          <p:nvSpPr>
            <p:cNvPr id="45063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4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5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6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7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8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9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0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1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2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3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4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5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6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7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8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9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Internal fragmentation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caused by overhead of maintaining heap data structures, padding for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alignment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purposes, or explicit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policy decisions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(e.g., not to split the block).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Depends only on the pattern of previous requests, and thus is easy to measure.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Occurs when there is enough aggregate heap memory, but no single free block is large enough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8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7" name="Text Box 77"/>
          <p:cNvSpPr txBox="1"/>
          <p:nvPr/>
        </p:nvSpPr>
        <p:spPr>
          <a:xfrm>
            <a:off x="1447800" y="39576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49158" name="Group 79"/>
          <p:cNvGrpSpPr/>
          <p:nvPr/>
        </p:nvGrpSpPr>
        <p:grpSpPr>
          <a:xfrm>
            <a:off x="1524000" y="3429000"/>
            <a:ext cx="5181600" cy="304800"/>
            <a:chOff x="1719" y="3312"/>
            <a:chExt cx="3264" cy="192"/>
          </a:xfrm>
        </p:grpSpPr>
        <p:sp>
          <p:nvSpPr>
            <p:cNvPr id="49160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1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2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3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4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5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6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7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8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9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0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1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2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3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4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6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49159" name="Rectangle 96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 depends 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the pattern of future requests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and thus is difficult to measure</a:t>
            </a:r>
            <a:endParaRPr lang="en-US" altLang="zh-CN" sz="28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1676400"/>
          </a:xfrm>
          <a:ln/>
        </p:spPr>
        <p:txBody>
          <a:bodyPr vert="horz" wrap="square" lIns="91440" tIns="45720" rIns="91440" bIns="45720" anchor="t"/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know how much memory to free just given a pointer?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keep track of the free blocks?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2179638" y="4194175"/>
            <a:ext cx="350837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2530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28797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3228975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35782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3927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4276725" y="4194175"/>
            <a:ext cx="350838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462756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497681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3260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67531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60245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5" name="Rectangle 17"/>
          <p:cNvSpPr/>
          <p:nvPr/>
        </p:nvSpPr>
        <p:spPr>
          <a:xfrm>
            <a:off x="6373813" y="4194175"/>
            <a:ext cx="350837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6" name="Rectangle 18"/>
          <p:cNvSpPr/>
          <p:nvPr/>
        </p:nvSpPr>
        <p:spPr>
          <a:xfrm>
            <a:off x="67246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7" name="Rectangle 19"/>
          <p:cNvSpPr/>
          <p:nvPr/>
        </p:nvSpPr>
        <p:spPr>
          <a:xfrm>
            <a:off x="707390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8" name="Rectangle 20"/>
          <p:cNvSpPr/>
          <p:nvPr/>
        </p:nvSpPr>
        <p:spPr>
          <a:xfrm>
            <a:off x="74231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Text Box 21"/>
          <p:cNvSpPr txBox="1"/>
          <p:nvPr/>
        </p:nvSpPr>
        <p:spPr>
          <a:xfrm>
            <a:off x="1219200" y="5329238"/>
            <a:ext cx="30480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malloc(1)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0" name="Text Box 22"/>
          <p:cNvSpPr txBox="1"/>
          <p:nvPr/>
        </p:nvSpPr>
        <p:spPr>
          <a:xfrm>
            <a:off x="5307013" y="3708400"/>
            <a:ext cx="5540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p0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1" name="Text Box 23"/>
          <p:cNvSpPr txBox="1"/>
          <p:nvPr/>
        </p:nvSpPr>
        <p:spPr>
          <a:xfrm>
            <a:off x="1219200" y="4813300"/>
            <a:ext cx="1660525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free(p0)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2" name="Line 24"/>
          <p:cNvSpPr/>
          <p:nvPr/>
        </p:nvSpPr>
        <p:spPr>
          <a:xfrm>
            <a:off x="6724650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3" name="Line 25"/>
          <p:cNvSpPr/>
          <p:nvPr/>
        </p:nvSpPr>
        <p:spPr>
          <a:xfrm>
            <a:off x="5326063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pick a block to use for allocation </a:t>
            </a:r>
            <a:endParaRPr lang="en-US" altLang="zh-CN" dirty="0">
              <a:ea typeface="SimSun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many might fit?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What do we do with the extra space when allocating a </a:t>
            </a:r>
            <a:r>
              <a:rPr lang="en-US" altLang="zh-CN" u="sng" dirty="0">
                <a:solidFill>
                  <a:srgbClr val="FF0000"/>
                </a:solidFill>
                <a:ea typeface="SimSun" pitchFamily="2" charset="-122"/>
              </a:rPr>
              <a:t>structure</a:t>
            </a:r>
            <a:r>
              <a:rPr lang="en-US" altLang="zh-CN" dirty="0">
                <a:ea typeface="SimSun" pitchFamily="2" charset="-122"/>
              </a:rPr>
              <a:t> that is smaller than the free block it is placed in?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reinsert freed block?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Standard method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keep the length of a structure in the word preceding the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This word is often called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 field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or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requires an extra word for every allocated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59396" name="Group 5"/>
          <p:cNvGrpSpPr/>
          <p:nvPr/>
        </p:nvGrpSpPr>
        <p:grpSpPr>
          <a:xfrm>
            <a:off x="525463" y="2057400"/>
            <a:ext cx="7018337" cy="3124200"/>
            <a:chOff x="359" y="1680"/>
            <a:chExt cx="3913" cy="1680"/>
          </a:xfrm>
        </p:grpSpPr>
        <p:sp>
          <p:nvSpPr>
            <p:cNvPr id="59397" name="Text Box 6"/>
            <p:cNvSpPr txBox="1"/>
            <p:nvPr/>
          </p:nvSpPr>
          <p:spPr>
            <a:xfrm>
              <a:off x="576" y="2832"/>
              <a:ext cx="925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free(p0)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8" name="Text Box 7"/>
            <p:cNvSpPr txBox="1"/>
            <p:nvPr/>
          </p:nvSpPr>
          <p:spPr>
            <a:xfrm>
              <a:off x="359" y="1883"/>
              <a:ext cx="2878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 = malloc(4</a:t>
              </a:r>
              <a:r>
                <a:rPr lang="zh-CN" altLang="en-US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*</a:t>
              </a: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sizeof(long))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9" name="Rectangle 8"/>
            <p:cNvSpPr/>
            <p:nvPr/>
          </p:nvSpPr>
          <p:spPr>
            <a:xfrm>
              <a:off x="100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0" name="Rectangle 9"/>
            <p:cNvSpPr/>
            <p:nvPr/>
          </p:nvSpPr>
          <p:spPr>
            <a:xfrm>
              <a:off x="120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1" name="Rectangle 10"/>
            <p:cNvSpPr/>
            <p:nvPr/>
          </p:nvSpPr>
          <p:spPr>
            <a:xfrm>
              <a:off x="139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2" name="Rectangle 11"/>
            <p:cNvSpPr/>
            <p:nvPr/>
          </p:nvSpPr>
          <p:spPr>
            <a:xfrm>
              <a:off x="158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3" name="Rectangle 12"/>
            <p:cNvSpPr/>
            <p:nvPr/>
          </p:nvSpPr>
          <p:spPr>
            <a:xfrm>
              <a:off x="177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4" name="Rectangle 13"/>
            <p:cNvSpPr/>
            <p:nvPr/>
          </p:nvSpPr>
          <p:spPr>
            <a:xfrm>
              <a:off x="196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5" name="Rectangle 14"/>
            <p:cNvSpPr/>
            <p:nvPr/>
          </p:nvSpPr>
          <p:spPr>
            <a:xfrm>
              <a:off x="216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6" name="Rectangle 15"/>
            <p:cNvSpPr/>
            <p:nvPr/>
          </p:nvSpPr>
          <p:spPr>
            <a:xfrm>
              <a:off x="235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7" name="Rectangle 16"/>
            <p:cNvSpPr/>
            <p:nvPr/>
          </p:nvSpPr>
          <p:spPr>
            <a:xfrm>
              <a:off x="254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8" name="Rectangle 17"/>
            <p:cNvSpPr/>
            <p:nvPr/>
          </p:nvSpPr>
          <p:spPr>
            <a:xfrm>
              <a:off x="292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9" name="Rectangle 18"/>
            <p:cNvSpPr/>
            <p:nvPr/>
          </p:nvSpPr>
          <p:spPr>
            <a:xfrm>
              <a:off x="312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0" name="Rectangle 19"/>
            <p:cNvSpPr/>
            <p:nvPr/>
          </p:nvSpPr>
          <p:spPr>
            <a:xfrm>
              <a:off x="3312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1" name="Rectangle 20"/>
            <p:cNvSpPr/>
            <p:nvPr/>
          </p:nvSpPr>
          <p:spPr>
            <a:xfrm>
              <a:off x="3504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2" name="Rectangle 21"/>
            <p:cNvSpPr/>
            <p:nvPr/>
          </p:nvSpPr>
          <p:spPr>
            <a:xfrm>
              <a:off x="369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3" name="Rectangle 22"/>
            <p:cNvSpPr/>
            <p:nvPr/>
          </p:nvSpPr>
          <p:spPr>
            <a:xfrm>
              <a:off x="3888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4" name="Rectangle 23"/>
            <p:cNvSpPr/>
            <p:nvPr/>
          </p:nvSpPr>
          <p:spPr>
            <a:xfrm>
              <a:off x="408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5" name="Rectangle 24"/>
            <p:cNvSpPr/>
            <p:nvPr/>
          </p:nvSpPr>
          <p:spPr>
            <a:xfrm>
              <a:off x="273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6" name="Rectangle 25"/>
            <p:cNvSpPr/>
            <p:nvPr/>
          </p:nvSpPr>
          <p:spPr>
            <a:xfrm>
              <a:off x="100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7" name="Rectangle 26"/>
            <p:cNvSpPr/>
            <p:nvPr/>
          </p:nvSpPr>
          <p:spPr>
            <a:xfrm>
              <a:off x="120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8" name="Rectangle 27"/>
            <p:cNvSpPr/>
            <p:nvPr/>
          </p:nvSpPr>
          <p:spPr>
            <a:xfrm>
              <a:off x="139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9" name="Rectangle 28"/>
            <p:cNvSpPr/>
            <p:nvPr/>
          </p:nvSpPr>
          <p:spPr>
            <a:xfrm>
              <a:off x="158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0" name="Rectangle 29"/>
            <p:cNvSpPr/>
            <p:nvPr/>
          </p:nvSpPr>
          <p:spPr>
            <a:xfrm>
              <a:off x="177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1" name="Rectangle 30"/>
            <p:cNvSpPr/>
            <p:nvPr/>
          </p:nvSpPr>
          <p:spPr>
            <a:xfrm>
              <a:off x="196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2" name="Rectangle 31"/>
            <p:cNvSpPr/>
            <p:nvPr/>
          </p:nvSpPr>
          <p:spPr>
            <a:xfrm>
              <a:off x="216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3" name="Rectangle 32"/>
            <p:cNvSpPr/>
            <p:nvPr/>
          </p:nvSpPr>
          <p:spPr>
            <a:xfrm>
              <a:off x="235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4" name="Rectangle 33"/>
            <p:cNvSpPr/>
            <p:nvPr/>
          </p:nvSpPr>
          <p:spPr>
            <a:xfrm>
              <a:off x="254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5" name="Rectangle 34"/>
            <p:cNvSpPr/>
            <p:nvPr/>
          </p:nvSpPr>
          <p:spPr>
            <a:xfrm>
              <a:off x="29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6" name="Rectangle 35"/>
            <p:cNvSpPr/>
            <p:nvPr/>
          </p:nvSpPr>
          <p:spPr>
            <a:xfrm>
              <a:off x="31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7" name="Rectangle 36"/>
            <p:cNvSpPr/>
            <p:nvPr/>
          </p:nvSpPr>
          <p:spPr>
            <a:xfrm>
              <a:off x="331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8" name="Rectangle 37"/>
            <p:cNvSpPr/>
            <p:nvPr/>
          </p:nvSpPr>
          <p:spPr>
            <a:xfrm>
              <a:off x="350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9" name="Rectangle 38"/>
            <p:cNvSpPr/>
            <p:nvPr/>
          </p:nvSpPr>
          <p:spPr>
            <a:xfrm>
              <a:off x="369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0" name="Rectangle 39"/>
            <p:cNvSpPr/>
            <p:nvPr/>
          </p:nvSpPr>
          <p:spPr>
            <a:xfrm>
              <a:off x="38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1" name="Rectangle 40"/>
            <p:cNvSpPr/>
            <p:nvPr/>
          </p:nvSpPr>
          <p:spPr>
            <a:xfrm>
              <a:off x="408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2" name="Rectangle 41"/>
            <p:cNvSpPr/>
            <p:nvPr/>
          </p:nvSpPr>
          <p:spPr>
            <a:xfrm>
              <a:off x="27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3" name="Text Box 42"/>
            <p:cNvSpPr txBox="1"/>
            <p:nvPr/>
          </p:nvSpPr>
          <p:spPr>
            <a:xfrm>
              <a:off x="2928" y="2016"/>
              <a:ext cx="309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4" name="Rectangle 43"/>
            <p:cNvSpPr/>
            <p:nvPr/>
          </p:nvSpPr>
          <p:spPr>
            <a:xfrm>
              <a:off x="100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5" name="Rectangle 44"/>
            <p:cNvSpPr/>
            <p:nvPr/>
          </p:nvSpPr>
          <p:spPr>
            <a:xfrm>
              <a:off x="1200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6" name="Rectangle 45"/>
            <p:cNvSpPr/>
            <p:nvPr/>
          </p:nvSpPr>
          <p:spPr>
            <a:xfrm>
              <a:off x="139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7" name="Rectangle 46"/>
            <p:cNvSpPr/>
            <p:nvPr/>
          </p:nvSpPr>
          <p:spPr>
            <a:xfrm>
              <a:off x="158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8" name="Rectangle 47"/>
            <p:cNvSpPr/>
            <p:nvPr/>
          </p:nvSpPr>
          <p:spPr>
            <a:xfrm>
              <a:off x="177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9" name="Rectangle 48"/>
            <p:cNvSpPr/>
            <p:nvPr/>
          </p:nvSpPr>
          <p:spPr>
            <a:xfrm>
              <a:off x="196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0" name="Rectangle 49"/>
            <p:cNvSpPr/>
            <p:nvPr/>
          </p:nvSpPr>
          <p:spPr>
            <a:xfrm>
              <a:off x="216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1" name="Rectangle 50"/>
            <p:cNvSpPr/>
            <p:nvPr/>
          </p:nvSpPr>
          <p:spPr>
            <a:xfrm>
              <a:off x="235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2" name="Rectangle 51"/>
            <p:cNvSpPr/>
            <p:nvPr/>
          </p:nvSpPr>
          <p:spPr>
            <a:xfrm>
              <a:off x="254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3" name="Rectangle 52"/>
            <p:cNvSpPr/>
            <p:nvPr/>
          </p:nvSpPr>
          <p:spPr>
            <a:xfrm>
              <a:off x="292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4" name="Rectangle 53"/>
            <p:cNvSpPr/>
            <p:nvPr/>
          </p:nvSpPr>
          <p:spPr>
            <a:xfrm>
              <a:off x="312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5" name="Rectangle 54"/>
            <p:cNvSpPr/>
            <p:nvPr/>
          </p:nvSpPr>
          <p:spPr>
            <a:xfrm>
              <a:off x="331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6" name="Rectangle 55"/>
            <p:cNvSpPr/>
            <p:nvPr/>
          </p:nvSpPr>
          <p:spPr>
            <a:xfrm>
              <a:off x="350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7" name="Rectangle 56"/>
            <p:cNvSpPr/>
            <p:nvPr/>
          </p:nvSpPr>
          <p:spPr>
            <a:xfrm>
              <a:off x="369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8" name="Rectangle 57"/>
            <p:cNvSpPr/>
            <p:nvPr/>
          </p:nvSpPr>
          <p:spPr>
            <a:xfrm>
              <a:off x="388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9" name="Line 58"/>
            <p:cNvSpPr/>
            <p:nvPr/>
          </p:nvSpPr>
          <p:spPr>
            <a:xfrm>
              <a:off x="369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0" name="Rectangle 59"/>
            <p:cNvSpPr/>
            <p:nvPr/>
          </p:nvSpPr>
          <p:spPr>
            <a:xfrm>
              <a:off x="408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1" name="Text Box 60"/>
            <p:cNvSpPr txBox="1"/>
            <p:nvPr/>
          </p:nvSpPr>
          <p:spPr>
            <a:xfrm>
              <a:off x="2233" y="2817"/>
              <a:ext cx="961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Gill Sans" panose="020B0502020104020203" charset="0"/>
                  <a:cs typeface="Verdana" panose="020B0604030504040204" pitchFamily="34" charset="0"/>
                </a:rPr>
                <a:t>block size</a:t>
              </a:r>
              <a:endParaRPr lang="en-US" altLang="zh-CN" sz="2000" b="1" dirty="0">
                <a:latin typeface="Courier New" panose="02070309020205020404" pitchFamily="49" charset="0"/>
                <a:ea typeface="Verdana" panose="020B0604030504040204" pitchFamily="34" charset="0"/>
                <a:cs typeface="Gill Sans" panose="020B0502020104020203" charset="0"/>
              </a:endParaRPr>
            </a:p>
          </p:txBody>
        </p:sp>
        <p:sp>
          <p:nvSpPr>
            <p:cNvPr id="59452" name="Line 61"/>
            <p:cNvSpPr/>
            <p:nvPr/>
          </p:nvSpPr>
          <p:spPr>
            <a:xfrm flipV="1">
              <a:off x="2832" y="2592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3" name="Text Box 62"/>
            <p:cNvSpPr txBox="1"/>
            <p:nvPr/>
          </p:nvSpPr>
          <p:spPr>
            <a:xfrm>
              <a:off x="3391" y="2880"/>
              <a:ext cx="446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4" name="Line 63"/>
            <p:cNvSpPr/>
            <p:nvPr/>
          </p:nvSpPr>
          <p:spPr>
            <a:xfrm flipH="1" flipV="1">
              <a:off x="3024" y="2621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5" name="Line 64"/>
            <p:cNvSpPr/>
            <p:nvPr/>
          </p:nvSpPr>
          <p:spPr>
            <a:xfrm flipH="1" flipV="1">
              <a:off x="3600" y="2621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6" name="Line 65"/>
            <p:cNvSpPr/>
            <p:nvPr/>
          </p:nvSpPr>
          <p:spPr>
            <a:xfrm flipH="1" flipV="1">
              <a:off x="3216" y="2621"/>
              <a:ext cx="38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7" name="Line 66"/>
            <p:cNvSpPr/>
            <p:nvPr/>
          </p:nvSpPr>
          <p:spPr>
            <a:xfrm flipH="1" flipV="1">
              <a:off x="3408" y="2621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8" name="Line 67"/>
            <p:cNvSpPr/>
            <p:nvPr/>
          </p:nvSpPr>
          <p:spPr>
            <a:xfrm>
              <a:off x="3024" y="220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9" name="Line 68"/>
            <p:cNvSpPr/>
            <p:nvPr/>
          </p:nvSpPr>
          <p:spPr>
            <a:xfrm>
              <a:off x="273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0" name="Rectangle 69"/>
            <p:cNvSpPr/>
            <p:nvPr/>
          </p:nvSpPr>
          <p:spPr>
            <a:xfrm>
              <a:off x="2736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5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Need to identify whether each block is free or allocated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Can use extra bit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Bit can be put in the same word as the size if block sizes are always multiples of 8 (mask out low order bit when reading size).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 vs. Implicit Memory Allocator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Explicit:  application allocates and frees space 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E.g.,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malloc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free</a:t>
            </a:r>
            <a:r>
              <a:rPr lang="en-US" altLang="zh-CN" sz="2400" dirty="0">
                <a:ea typeface="SimSun" pitchFamily="2" charset="-122"/>
              </a:rPr>
              <a:t> in C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Implicit: application allocates, but does not free space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 garbage collection in Java, ML or Lisp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63492" name="Group 5"/>
          <p:cNvGrpSpPr/>
          <p:nvPr/>
        </p:nvGrpSpPr>
        <p:grpSpPr>
          <a:xfrm>
            <a:off x="304800" y="1447800"/>
            <a:ext cx="8720138" cy="3419475"/>
            <a:chOff x="587" y="1776"/>
            <a:chExt cx="4370" cy="2204"/>
          </a:xfrm>
        </p:grpSpPr>
        <p:sp>
          <p:nvSpPr>
            <p:cNvPr id="63515" name="Rectangle 6"/>
            <p:cNvSpPr/>
            <p:nvPr/>
          </p:nvSpPr>
          <p:spPr>
            <a:xfrm>
              <a:off x="1729" y="2064"/>
              <a:ext cx="767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6" name="Text Box 7"/>
            <p:cNvSpPr txBox="1"/>
            <p:nvPr/>
          </p:nvSpPr>
          <p:spPr>
            <a:xfrm>
              <a:off x="1967" y="1776"/>
              <a:ext cx="589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1 word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7" name="Text Box 8"/>
            <p:cNvSpPr txBox="1"/>
            <p:nvPr/>
          </p:nvSpPr>
          <p:spPr>
            <a:xfrm>
              <a:off x="587" y="2396"/>
              <a:ext cx="1077" cy="7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Format of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 blocks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8" name="Rectangle 9"/>
            <p:cNvSpPr/>
            <p:nvPr/>
          </p:nvSpPr>
          <p:spPr>
            <a:xfrm>
              <a:off x="1729" y="2304"/>
              <a:ext cx="1056" cy="81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9" name="Text Box 10"/>
            <p:cNvSpPr txBox="1"/>
            <p:nvPr/>
          </p:nvSpPr>
          <p:spPr>
            <a:xfrm>
              <a:off x="3015" y="2016"/>
              <a:ext cx="1942" cy="196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1: allocated block  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0: free block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size: block 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payload: application data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(allocated blocks only)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0" name="Rectangle 11"/>
            <p:cNvSpPr/>
            <p:nvPr/>
          </p:nvSpPr>
          <p:spPr>
            <a:xfrm>
              <a:off x="2688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1" name="Rectangle 12" descr="Wide upward diagonal"/>
            <p:cNvSpPr/>
            <p:nvPr/>
          </p:nvSpPr>
          <p:spPr>
            <a:xfrm>
              <a:off x="1728" y="3112"/>
              <a:ext cx="1056" cy="481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optional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2" name="Rectangle 13"/>
            <p:cNvSpPr/>
            <p:nvPr/>
          </p:nvSpPr>
          <p:spPr>
            <a:xfrm>
              <a:off x="2592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3" name="Rectangle 14"/>
            <p:cNvSpPr/>
            <p:nvPr/>
          </p:nvSpPr>
          <p:spPr>
            <a:xfrm>
              <a:off x="2496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63493" name="Group 15"/>
          <p:cNvGrpSpPr/>
          <p:nvPr/>
        </p:nvGrpSpPr>
        <p:grpSpPr>
          <a:xfrm>
            <a:off x="762000" y="4921250"/>
            <a:ext cx="7620000" cy="1403350"/>
            <a:chOff x="1296" y="1372"/>
            <a:chExt cx="3072" cy="644"/>
          </a:xfrm>
        </p:grpSpPr>
        <p:sp>
          <p:nvSpPr>
            <p:cNvPr id="63494" name="Rectangle 16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5" name="Rectangle 17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6" name="Rectangle 18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7" name="Rectangle 19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8" name="Rectangle 20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9" name="Rectangle 21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0" name="Rectangle 22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1" name="Rectangle 23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2" name="Rectangle 24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3" name="Rectangle 25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4" name="Rectangle 26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5" name="Rectangle 27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6" name="Rectangle 28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7" name="Rectangle 29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8" name="Rectangle 30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9" name="Rectangle 31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0" name="Freeform 32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1" name="Freeform 33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2" name="Line 34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13" name="Text Box 35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4" name="Freeform 36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First fit: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Search list from beginning, choose first free block that fits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Can take linear time in total number of blocks (allocated and free)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In practice it can cause “splinters” at beginning of list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Next fit</a:t>
            </a:r>
            <a:r>
              <a:rPr lang="en-US" altLang="zh-CN" sz="2400" dirty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Like first-fit, but search list from location of end of previous search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Research suggests that fragmentation is worse 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Best fit: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Search the list, choose the free block with the closest size that fits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Keeps fragments small --- usually helps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Will typically run slower than first-fit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1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Allocating in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Allocating in a free block -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splitting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Since allocated space might be smaller than free space, we might want to split the block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  <p:grpSp>
        <p:nvGrpSpPr>
          <p:cNvPr id="69637" name="Group 4"/>
          <p:cNvGrpSpPr/>
          <p:nvPr/>
        </p:nvGrpSpPr>
        <p:grpSpPr>
          <a:xfrm>
            <a:off x="609600" y="3473450"/>
            <a:ext cx="7620000" cy="1403350"/>
            <a:chOff x="1296" y="1372"/>
            <a:chExt cx="3072" cy="644"/>
          </a:xfrm>
        </p:grpSpPr>
        <p:sp>
          <p:nvSpPr>
            <p:cNvPr id="69660" name="Rectangle 5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1" name="Rectangle 6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2" name="Rectangle 7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3" name="Rectangle 8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4" name="Rectangle 9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5" name="Rectangle 10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6" name="Rectangle 11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7" name="Rectangle 12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8" name="Rectangle 13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9" name="Rectangle 14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0" name="Rectangle 15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1" name="Rectangle 16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2" name="Rectangle 17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3" name="Rectangle 18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4" name="Rectangle 19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5" name="Rectangle 20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6" name="Freeform 21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7" name="Freeform 22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8" name="Line 23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9" name="Text Box 24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80" name="Freeform 25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grpSp>
        <p:nvGrpSpPr>
          <p:cNvPr id="69638" name="Group 26"/>
          <p:cNvGrpSpPr/>
          <p:nvPr/>
        </p:nvGrpSpPr>
        <p:grpSpPr>
          <a:xfrm>
            <a:off x="609600" y="4953000"/>
            <a:ext cx="7620000" cy="779463"/>
            <a:chOff x="1248" y="3584"/>
            <a:chExt cx="3072" cy="344"/>
          </a:xfrm>
        </p:grpSpPr>
        <p:sp>
          <p:nvSpPr>
            <p:cNvPr id="69639" name="Rectangle 27"/>
            <p:cNvSpPr/>
            <p:nvPr/>
          </p:nvSpPr>
          <p:spPr>
            <a:xfrm>
              <a:off x="201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0" name="Rectangle 28"/>
            <p:cNvSpPr/>
            <p:nvPr/>
          </p:nvSpPr>
          <p:spPr>
            <a:xfrm>
              <a:off x="220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1" name="Rectangle 29"/>
            <p:cNvSpPr/>
            <p:nvPr/>
          </p:nvSpPr>
          <p:spPr>
            <a:xfrm>
              <a:off x="240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2" name="Rectangle 30"/>
            <p:cNvSpPr/>
            <p:nvPr/>
          </p:nvSpPr>
          <p:spPr>
            <a:xfrm>
              <a:off x="2592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3" name="Rectangle 31"/>
            <p:cNvSpPr/>
            <p:nvPr/>
          </p:nvSpPr>
          <p:spPr>
            <a:xfrm>
              <a:off x="297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4" name="Rectangle 32"/>
            <p:cNvSpPr/>
            <p:nvPr/>
          </p:nvSpPr>
          <p:spPr>
            <a:xfrm>
              <a:off x="316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5" name="Rectangle 33"/>
            <p:cNvSpPr/>
            <p:nvPr/>
          </p:nvSpPr>
          <p:spPr>
            <a:xfrm>
              <a:off x="336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6" name="Rectangle 34"/>
            <p:cNvSpPr/>
            <p:nvPr/>
          </p:nvSpPr>
          <p:spPr>
            <a:xfrm>
              <a:off x="355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7" name="Rectangle 35"/>
            <p:cNvSpPr/>
            <p:nvPr/>
          </p:nvSpPr>
          <p:spPr>
            <a:xfrm>
              <a:off x="374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8" name="Rectangle 36"/>
            <p:cNvSpPr/>
            <p:nvPr/>
          </p:nvSpPr>
          <p:spPr>
            <a:xfrm>
              <a:off x="393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9" name="Rectangle 37"/>
            <p:cNvSpPr/>
            <p:nvPr/>
          </p:nvSpPr>
          <p:spPr>
            <a:xfrm>
              <a:off x="412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0" name="Rectangle 38"/>
            <p:cNvSpPr/>
            <p:nvPr/>
          </p:nvSpPr>
          <p:spPr>
            <a:xfrm>
              <a:off x="2784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1" name="Freeform 39"/>
            <p:cNvSpPr/>
            <p:nvPr/>
          </p:nvSpPr>
          <p:spPr>
            <a:xfrm>
              <a:off x="2112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2" name="Text Box 40"/>
            <p:cNvSpPr txBox="1"/>
            <p:nvPr/>
          </p:nvSpPr>
          <p:spPr>
            <a:xfrm>
              <a:off x="3542" y="3724"/>
              <a:ext cx="144" cy="2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3" name="Freeform 41"/>
            <p:cNvSpPr/>
            <p:nvPr/>
          </p:nvSpPr>
          <p:spPr>
            <a:xfrm>
              <a:off x="2832" y="358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4" name="Freeform 42"/>
            <p:cNvSpPr/>
            <p:nvPr/>
          </p:nvSpPr>
          <p:spPr>
            <a:xfrm>
              <a:off x="3648" y="363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5" name="Rectangle 43"/>
            <p:cNvSpPr/>
            <p:nvPr/>
          </p:nvSpPr>
          <p:spPr>
            <a:xfrm>
              <a:off x="1248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6" name="Rectangle 44"/>
            <p:cNvSpPr/>
            <p:nvPr/>
          </p:nvSpPr>
          <p:spPr>
            <a:xfrm>
              <a:off x="1440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7" name="Rectangle 45"/>
            <p:cNvSpPr/>
            <p:nvPr/>
          </p:nvSpPr>
          <p:spPr>
            <a:xfrm>
              <a:off x="163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8" name="Rectangle 46"/>
            <p:cNvSpPr/>
            <p:nvPr/>
          </p:nvSpPr>
          <p:spPr>
            <a:xfrm>
              <a:off x="182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9" name="Freeform 47"/>
            <p:cNvSpPr/>
            <p:nvPr/>
          </p:nvSpPr>
          <p:spPr>
            <a:xfrm>
              <a:off x="1344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Freeing a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860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Simplest implementation: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Only need to clear allocated flag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can lead to “false fragmentation”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There is enough free space, but the allocator won’t be able to find it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1685" name="Group 4"/>
          <p:cNvGrpSpPr/>
          <p:nvPr/>
        </p:nvGrpSpPr>
        <p:grpSpPr>
          <a:xfrm>
            <a:off x="822325" y="3962400"/>
            <a:ext cx="6188075" cy="2012950"/>
            <a:chOff x="518" y="1824"/>
            <a:chExt cx="3898" cy="1268"/>
          </a:xfrm>
        </p:grpSpPr>
        <p:sp>
          <p:nvSpPr>
            <p:cNvPr id="71686" name="Rectangle 5"/>
            <p:cNvSpPr/>
            <p:nvPr/>
          </p:nvSpPr>
          <p:spPr>
            <a:xfrm>
              <a:off x="211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7" name="Rectangle 6"/>
            <p:cNvSpPr/>
            <p:nvPr/>
          </p:nvSpPr>
          <p:spPr>
            <a:xfrm>
              <a:off x="230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8" name="Rectangle 7"/>
            <p:cNvSpPr/>
            <p:nvPr/>
          </p:nvSpPr>
          <p:spPr>
            <a:xfrm>
              <a:off x="249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9" name="Rectangle 8"/>
            <p:cNvSpPr/>
            <p:nvPr/>
          </p:nvSpPr>
          <p:spPr>
            <a:xfrm>
              <a:off x="2688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0" name="Rectangle 9"/>
            <p:cNvSpPr/>
            <p:nvPr/>
          </p:nvSpPr>
          <p:spPr>
            <a:xfrm>
              <a:off x="307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1" name="Rectangle 10"/>
            <p:cNvSpPr/>
            <p:nvPr/>
          </p:nvSpPr>
          <p:spPr>
            <a:xfrm>
              <a:off x="326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2" name="Rectangle 11"/>
            <p:cNvSpPr/>
            <p:nvPr/>
          </p:nvSpPr>
          <p:spPr>
            <a:xfrm>
              <a:off x="345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3" name="Rectangle 12"/>
            <p:cNvSpPr/>
            <p:nvPr/>
          </p:nvSpPr>
          <p:spPr>
            <a:xfrm>
              <a:off x="3648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4" name="Rectangle 13"/>
            <p:cNvSpPr/>
            <p:nvPr/>
          </p:nvSpPr>
          <p:spPr>
            <a:xfrm>
              <a:off x="3840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5" name="Rectangle 14"/>
            <p:cNvSpPr/>
            <p:nvPr/>
          </p:nvSpPr>
          <p:spPr>
            <a:xfrm>
              <a:off x="403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6" name="Rectangle 15"/>
            <p:cNvSpPr/>
            <p:nvPr/>
          </p:nvSpPr>
          <p:spPr>
            <a:xfrm>
              <a:off x="422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7" name="Rectangle 16"/>
            <p:cNvSpPr/>
            <p:nvPr/>
          </p:nvSpPr>
          <p:spPr>
            <a:xfrm>
              <a:off x="2880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8" name="Freeform 17"/>
            <p:cNvSpPr/>
            <p:nvPr/>
          </p:nvSpPr>
          <p:spPr>
            <a:xfrm>
              <a:off x="2208" y="18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699" name="Text Box 18"/>
            <p:cNvSpPr txBox="1"/>
            <p:nvPr/>
          </p:nvSpPr>
          <p:spPr>
            <a:xfrm>
              <a:off x="3638" y="1964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0" name="Freeform 19"/>
            <p:cNvSpPr/>
            <p:nvPr/>
          </p:nvSpPr>
          <p:spPr>
            <a:xfrm>
              <a:off x="2928" y="182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1" name="Freeform 20"/>
            <p:cNvSpPr/>
            <p:nvPr/>
          </p:nvSpPr>
          <p:spPr>
            <a:xfrm>
              <a:off x="3744" y="187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2" name="Text Box 21"/>
            <p:cNvSpPr txBox="1"/>
            <p:nvPr/>
          </p:nvSpPr>
          <p:spPr>
            <a:xfrm>
              <a:off x="518" y="2257"/>
              <a:ext cx="65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3" name="Text Box 22"/>
            <p:cNvSpPr txBox="1"/>
            <p:nvPr/>
          </p:nvSpPr>
          <p:spPr>
            <a:xfrm>
              <a:off x="2880" y="2208"/>
              <a:ext cx="1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4" name="Line 23"/>
            <p:cNvSpPr/>
            <p:nvPr/>
          </p:nvSpPr>
          <p:spPr>
            <a:xfrm flipV="1">
              <a:off x="2976" y="2160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5" name="Rectangle 24"/>
            <p:cNvSpPr/>
            <p:nvPr/>
          </p:nvSpPr>
          <p:spPr>
            <a:xfrm>
              <a:off x="134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6" name="Rectangle 25"/>
            <p:cNvSpPr/>
            <p:nvPr/>
          </p:nvSpPr>
          <p:spPr>
            <a:xfrm>
              <a:off x="153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7" name="Rectangle 26"/>
            <p:cNvSpPr/>
            <p:nvPr/>
          </p:nvSpPr>
          <p:spPr>
            <a:xfrm>
              <a:off x="172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8" name="Rectangle 27"/>
            <p:cNvSpPr/>
            <p:nvPr/>
          </p:nvSpPr>
          <p:spPr>
            <a:xfrm>
              <a:off x="192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9" name="Rectangle 28"/>
            <p:cNvSpPr/>
            <p:nvPr/>
          </p:nvSpPr>
          <p:spPr>
            <a:xfrm>
              <a:off x="211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0" name="Rectangle 29"/>
            <p:cNvSpPr/>
            <p:nvPr/>
          </p:nvSpPr>
          <p:spPr>
            <a:xfrm>
              <a:off x="230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1" name="Rectangle 30"/>
            <p:cNvSpPr/>
            <p:nvPr/>
          </p:nvSpPr>
          <p:spPr>
            <a:xfrm>
              <a:off x="2496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2" name="Rectangle 31"/>
            <p:cNvSpPr/>
            <p:nvPr/>
          </p:nvSpPr>
          <p:spPr>
            <a:xfrm>
              <a:off x="2688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3" name="Rectangle 32"/>
            <p:cNvSpPr/>
            <p:nvPr/>
          </p:nvSpPr>
          <p:spPr>
            <a:xfrm>
              <a:off x="403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4" name="Rectangle 33"/>
            <p:cNvSpPr/>
            <p:nvPr/>
          </p:nvSpPr>
          <p:spPr>
            <a:xfrm>
              <a:off x="422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5" name="Freeform 34"/>
            <p:cNvSpPr/>
            <p:nvPr/>
          </p:nvSpPr>
          <p:spPr>
            <a:xfrm>
              <a:off x="2208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16" name="Freeform 35"/>
            <p:cNvSpPr/>
            <p:nvPr/>
          </p:nvSpPr>
          <p:spPr>
            <a:xfrm>
              <a:off x="1440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1717" name="Group 36"/>
            <p:cNvGrpSpPr/>
            <p:nvPr/>
          </p:nvGrpSpPr>
          <p:grpSpPr>
            <a:xfrm>
              <a:off x="1344" y="1824"/>
              <a:ext cx="864" cy="336"/>
              <a:chOff x="1296" y="1248"/>
              <a:chExt cx="864" cy="336"/>
            </a:xfrm>
          </p:grpSpPr>
          <p:sp>
            <p:nvSpPr>
              <p:cNvPr id="71728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29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0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1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2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1718" name="Rectangle 42"/>
            <p:cNvSpPr/>
            <p:nvPr/>
          </p:nvSpPr>
          <p:spPr>
            <a:xfrm>
              <a:off x="3072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9" name="Rectangle 43"/>
            <p:cNvSpPr/>
            <p:nvPr/>
          </p:nvSpPr>
          <p:spPr>
            <a:xfrm>
              <a:off x="326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0" name="Rectangle 44"/>
            <p:cNvSpPr/>
            <p:nvPr/>
          </p:nvSpPr>
          <p:spPr>
            <a:xfrm>
              <a:off x="345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1" name="Rectangle 45"/>
            <p:cNvSpPr/>
            <p:nvPr/>
          </p:nvSpPr>
          <p:spPr>
            <a:xfrm>
              <a:off x="364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2" name="Rectangle 46"/>
            <p:cNvSpPr/>
            <p:nvPr/>
          </p:nvSpPr>
          <p:spPr>
            <a:xfrm>
              <a:off x="384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3" name="Rectangle 47"/>
            <p:cNvSpPr/>
            <p:nvPr/>
          </p:nvSpPr>
          <p:spPr>
            <a:xfrm>
              <a:off x="288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4" name="Text Box 48"/>
            <p:cNvSpPr txBox="1"/>
            <p:nvPr/>
          </p:nvSpPr>
          <p:spPr>
            <a:xfrm>
              <a:off x="3638" y="2588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5" name="Freeform 49"/>
            <p:cNvSpPr/>
            <p:nvPr/>
          </p:nvSpPr>
          <p:spPr>
            <a:xfrm>
              <a:off x="2928" y="2448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6" name="Freeform 50"/>
            <p:cNvSpPr/>
            <p:nvPr/>
          </p:nvSpPr>
          <p:spPr>
            <a:xfrm>
              <a:off x="3744" y="2496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7" name="Text Box 51"/>
            <p:cNvSpPr txBox="1"/>
            <p:nvPr/>
          </p:nvSpPr>
          <p:spPr>
            <a:xfrm>
              <a:off x="528" y="2880"/>
              <a:ext cx="80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malloc(5)</a:t>
              </a:r>
              <a:endParaRPr lang="en-US" altLang="zh-CN" sz="16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Coalescing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Join with next and/or previous block if they are free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Coalescing with next block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how do we coalesce with previous block?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3733" name="Group 4"/>
          <p:cNvGrpSpPr/>
          <p:nvPr/>
        </p:nvGrpSpPr>
        <p:grpSpPr>
          <a:xfrm>
            <a:off x="533400" y="3886200"/>
            <a:ext cx="7010400" cy="1981200"/>
            <a:chOff x="518" y="2400"/>
            <a:chExt cx="3898" cy="960"/>
          </a:xfrm>
        </p:grpSpPr>
        <p:sp>
          <p:nvSpPr>
            <p:cNvPr id="73734" name="Rectangle 5"/>
            <p:cNvSpPr/>
            <p:nvPr/>
          </p:nvSpPr>
          <p:spPr>
            <a:xfrm>
              <a:off x="211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5" name="Rectangle 6"/>
            <p:cNvSpPr/>
            <p:nvPr/>
          </p:nvSpPr>
          <p:spPr>
            <a:xfrm>
              <a:off x="230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6" name="Rectangle 7"/>
            <p:cNvSpPr/>
            <p:nvPr/>
          </p:nvSpPr>
          <p:spPr>
            <a:xfrm>
              <a:off x="249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7" name="Rectangle 8"/>
            <p:cNvSpPr/>
            <p:nvPr/>
          </p:nvSpPr>
          <p:spPr>
            <a:xfrm>
              <a:off x="2688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8" name="Rectangle 9"/>
            <p:cNvSpPr/>
            <p:nvPr/>
          </p:nvSpPr>
          <p:spPr>
            <a:xfrm>
              <a:off x="307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9" name="Rectangle 10"/>
            <p:cNvSpPr/>
            <p:nvPr/>
          </p:nvSpPr>
          <p:spPr>
            <a:xfrm>
              <a:off x="326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0" name="Rectangle 11"/>
            <p:cNvSpPr/>
            <p:nvPr/>
          </p:nvSpPr>
          <p:spPr>
            <a:xfrm>
              <a:off x="345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1" name="Rectangle 12"/>
            <p:cNvSpPr/>
            <p:nvPr/>
          </p:nvSpPr>
          <p:spPr>
            <a:xfrm>
              <a:off x="3648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2" name="Rectangle 13"/>
            <p:cNvSpPr/>
            <p:nvPr/>
          </p:nvSpPr>
          <p:spPr>
            <a:xfrm>
              <a:off x="3840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3" name="Rectangle 14"/>
            <p:cNvSpPr/>
            <p:nvPr/>
          </p:nvSpPr>
          <p:spPr>
            <a:xfrm>
              <a:off x="403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4" name="Rectangle 15"/>
            <p:cNvSpPr/>
            <p:nvPr/>
          </p:nvSpPr>
          <p:spPr>
            <a:xfrm>
              <a:off x="422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5" name="Rectangle 16"/>
            <p:cNvSpPr/>
            <p:nvPr/>
          </p:nvSpPr>
          <p:spPr>
            <a:xfrm>
              <a:off x="2880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6" name="Freeform 17"/>
            <p:cNvSpPr/>
            <p:nvPr/>
          </p:nvSpPr>
          <p:spPr>
            <a:xfrm>
              <a:off x="2208" y="2400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7" name="Text Box 18"/>
            <p:cNvSpPr txBox="1"/>
            <p:nvPr/>
          </p:nvSpPr>
          <p:spPr>
            <a:xfrm>
              <a:off x="3638" y="2540"/>
              <a:ext cx="224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8" name="Freeform 19"/>
            <p:cNvSpPr/>
            <p:nvPr/>
          </p:nvSpPr>
          <p:spPr>
            <a:xfrm>
              <a:off x="2928" y="2400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9" name="Freeform 20"/>
            <p:cNvSpPr/>
            <p:nvPr/>
          </p:nvSpPr>
          <p:spPr>
            <a:xfrm>
              <a:off x="3744" y="2448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50" name="Text Box 21"/>
            <p:cNvSpPr txBox="1"/>
            <p:nvPr/>
          </p:nvSpPr>
          <p:spPr>
            <a:xfrm>
              <a:off x="518" y="2833"/>
              <a:ext cx="92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1" name="Text Box 22"/>
            <p:cNvSpPr txBox="1"/>
            <p:nvPr/>
          </p:nvSpPr>
          <p:spPr>
            <a:xfrm>
              <a:off x="2880" y="2784"/>
              <a:ext cx="232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2" name="Line 23"/>
            <p:cNvSpPr/>
            <p:nvPr/>
          </p:nvSpPr>
          <p:spPr>
            <a:xfrm flipV="1">
              <a:off x="2976" y="2736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3" name="Rectangle 24"/>
            <p:cNvSpPr/>
            <p:nvPr/>
          </p:nvSpPr>
          <p:spPr>
            <a:xfrm>
              <a:off x="134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4" name="Rectangle 25"/>
            <p:cNvSpPr/>
            <p:nvPr/>
          </p:nvSpPr>
          <p:spPr>
            <a:xfrm>
              <a:off x="15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5" name="Rectangle 26"/>
            <p:cNvSpPr/>
            <p:nvPr/>
          </p:nvSpPr>
          <p:spPr>
            <a:xfrm>
              <a:off x="17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6" name="Rectangle 27"/>
            <p:cNvSpPr/>
            <p:nvPr/>
          </p:nvSpPr>
          <p:spPr>
            <a:xfrm>
              <a:off x="19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7" name="Rectangle 28"/>
            <p:cNvSpPr/>
            <p:nvPr/>
          </p:nvSpPr>
          <p:spPr>
            <a:xfrm>
              <a:off x="211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8" name="Rectangle 29"/>
            <p:cNvSpPr/>
            <p:nvPr/>
          </p:nvSpPr>
          <p:spPr>
            <a:xfrm>
              <a:off x="230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9" name="Rectangle 30"/>
            <p:cNvSpPr/>
            <p:nvPr/>
          </p:nvSpPr>
          <p:spPr>
            <a:xfrm>
              <a:off x="2496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0" name="Rectangle 31"/>
            <p:cNvSpPr/>
            <p:nvPr/>
          </p:nvSpPr>
          <p:spPr>
            <a:xfrm>
              <a:off x="26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1" name="Rectangle 32"/>
            <p:cNvSpPr/>
            <p:nvPr/>
          </p:nvSpPr>
          <p:spPr>
            <a:xfrm>
              <a:off x="403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2" name="Rectangle 33"/>
            <p:cNvSpPr/>
            <p:nvPr/>
          </p:nvSpPr>
          <p:spPr>
            <a:xfrm>
              <a:off x="422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3" name="Freeform 34"/>
            <p:cNvSpPr/>
            <p:nvPr/>
          </p:nvSpPr>
          <p:spPr>
            <a:xfrm>
              <a:off x="2208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64" name="Freeform 35"/>
            <p:cNvSpPr/>
            <p:nvPr/>
          </p:nvSpPr>
          <p:spPr>
            <a:xfrm>
              <a:off x="1440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3765" name="Group 36"/>
            <p:cNvGrpSpPr/>
            <p:nvPr/>
          </p:nvGrpSpPr>
          <p:grpSpPr>
            <a:xfrm>
              <a:off x="1344" y="2400"/>
              <a:ext cx="864" cy="336"/>
              <a:chOff x="1296" y="1248"/>
              <a:chExt cx="864" cy="336"/>
            </a:xfrm>
          </p:grpSpPr>
          <p:sp>
            <p:nvSpPr>
              <p:cNvPr id="73773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4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5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6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7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3766" name="Rectangle 42"/>
            <p:cNvSpPr/>
            <p:nvPr/>
          </p:nvSpPr>
          <p:spPr>
            <a:xfrm>
              <a:off x="307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7" name="Rectangle 43"/>
            <p:cNvSpPr/>
            <p:nvPr/>
          </p:nvSpPr>
          <p:spPr>
            <a:xfrm>
              <a:off x="326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8" name="Rectangle 44"/>
            <p:cNvSpPr/>
            <p:nvPr/>
          </p:nvSpPr>
          <p:spPr>
            <a:xfrm>
              <a:off x="345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9" name="Rectangle 45"/>
            <p:cNvSpPr/>
            <p:nvPr/>
          </p:nvSpPr>
          <p:spPr>
            <a:xfrm>
              <a:off x="364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0" name="Rectangle 46"/>
            <p:cNvSpPr/>
            <p:nvPr/>
          </p:nvSpPr>
          <p:spPr>
            <a:xfrm>
              <a:off x="384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1" name="Rectangle 47"/>
            <p:cNvSpPr/>
            <p:nvPr/>
          </p:nvSpPr>
          <p:spPr>
            <a:xfrm>
              <a:off x="288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2" name="Freeform 48"/>
            <p:cNvSpPr/>
            <p:nvPr/>
          </p:nvSpPr>
          <p:spPr>
            <a:xfrm>
              <a:off x="2976" y="3024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Boundary tags [Knuth73]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replicate size/allocated word at bottom of free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Allows us to traverse the “list” backwards, but requires extra space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Important and general technique!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7828" name="Group 46"/>
          <p:cNvGrpSpPr/>
          <p:nvPr/>
        </p:nvGrpSpPr>
        <p:grpSpPr>
          <a:xfrm>
            <a:off x="1371600" y="5334000"/>
            <a:ext cx="5486400" cy="762000"/>
            <a:chOff x="864" y="2736"/>
            <a:chExt cx="3456" cy="480"/>
          </a:xfrm>
        </p:grpSpPr>
        <p:sp>
          <p:nvSpPr>
            <p:cNvPr id="77846" name="Rectangle 16"/>
            <p:cNvSpPr/>
            <p:nvPr/>
          </p:nvSpPr>
          <p:spPr>
            <a:xfrm>
              <a:off x="86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7" name="Rectangle 17"/>
            <p:cNvSpPr/>
            <p:nvPr/>
          </p:nvSpPr>
          <p:spPr>
            <a:xfrm>
              <a:off x="105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8" name="Rectangle 18"/>
            <p:cNvSpPr/>
            <p:nvPr/>
          </p:nvSpPr>
          <p:spPr>
            <a:xfrm>
              <a:off x="124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9" name="Rectangle 19"/>
            <p:cNvSpPr/>
            <p:nvPr/>
          </p:nvSpPr>
          <p:spPr>
            <a:xfrm>
              <a:off x="14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0" name="Rectangle 20"/>
            <p:cNvSpPr/>
            <p:nvPr/>
          </p:nvSpPr>
          <p:spPr>
            <a:xfrm>
              <a:off x="163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1" name="Rectangle 21"/>
            <p:cNvSpPr/>
            <p:nvPr/>
          </p:nvSpPr>
          <p:spPr>
            <a:xfrm>
              <a:off x="182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2" name="Rectangle 22"/>
            <p:cNvSpPr/>
            <p:nvPr/>
          </p:nvSpPr>
          <p:spPr>
            <a:xfrm>
              <a:off x="201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3" name="Rectangle 23"/>
            <p:cNvSpPr/>
            <p:nvPr/>
          </p:nvSpPr>
          <p:spPr>
            <a:xfrm>
              <a:off x="220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4" name="Rectangle 24"/>
            <p:cNvSpPr/>
            <p:nvPr/>
          </p:nvSpPr>
          <p:spPr>
            <a:xfrm>
              <a:off x="259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5" name="Rectangle 25"/>
            <p:cNvSpPr/>
            <p:nvPr/>
          </p:nvSpPr>
          <p:spPr>
            <a:xfrm>
              <a:off x="278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6" name="Rectangle 26"/>
            <p:cNvSpPr/>
            <p:nvPr/>
          </p:nvSpPr>
          <p:spPr>
            <a:xfrm>
              <a:off x="29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7" name="Rectangle 27"/>
            <p:cNvSpPr/>
            <p:nvPr/>
          </p:nvSpPr>
          <p:spPr>
            <a:xfrm>
              <a:off x="31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8" name="Rectangle 28"/>
            <p:cNvSpPr/>
            <p:nvPr/>
          </p:nvSpPr>
          <p:spPr>
            <a:xfrm>
              <a:off x="33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9" name="Rectangle 29"/>
            <p:cNvSpPr/>
            <p:nvPr/>
          </p:nvSpPr>
          <p:spPr>
            <a:xfrm>
              <a:off x="355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0" name="Rectangle 30"/>
            <p:cNvSpPr/>
            <p:nvPr/>
          </p:nvSpPr>
          <p:spPr>
            <a:xfrm>
              <a:off x="37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1" name="Rectangle 31"/>
            <p:cNvSpPr/>
            <p:nvPr/>
          </p:nvSpPr>
          <p:spPr>
            <a:xfrm>
              <a:off x="240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2" name="Freeform 32"/>
            <p:cNvSpPr/>
            <p:nvPr/>
          </p:nvSpPr>
          <p:spPr>
            <a:xfrm>
              <a:off x="1728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3" name="Freeform 33"/>
            <p:cNvSpPr/>
            <p:nvPr/>
          </p:nvSpPr>
          <p:spPr>
            <a:xfrm>
              <a:off x="2496" y="2736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4" name="Freeform 34"/>
            <p:cNvSpPr/>
            <p:nvPr/>
          </p:nvSpPr>
          <p:spPr>
            <a:xfrm>
              <a:off x="960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5" name="Rectangle 35"/>
            <p:cNvSpPr/>
            <p:nvPr/>
          </p:nvSpPr>
          <p:spPr>
            <a:xfrm>
              <a:off x="39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6" name="Rectangle 36"/>
            <p:cNvSpPr/>
            <p:nvPr/>
          </p:nvSpPr>
          <p:spPr>
            <a:xfrm>
              <a:off x="41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7" name="Freeform 37"/>
            <p:cNvSpPr/>
            <p:nvPr/>
          </p:nvSpPr>
          <p:spPr>
            <a:xfrm>
              <a:off x="153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8" name="Freeform 38"/>
            <p:cNvSpPr/>
            <p:nvPr/>
          </p:nvSpPr>
          <p:spPr>
            <a:xfrm>
              <a:off x="2304" y="30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txL" t="txT" r="txR" b="tx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9" name="Freeform 39"/>
            <p:cNvSpPr/>
            <p:nvPr/>
          </p:nvSpPr>
          <p:spPr>
            <a:xfrm>
              <a:off x="345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sp>
        <p:nvSpPr>
          <p:cNvPr id="77829" name="Text Box 7"/>
          <p:cNvSpPr txBox="1"/>
          <p:nvPr/>
        </p:nvSpPr>
        <p:spPr>
          <a:xfrm>
            <a:off x="3565525" y="1587500"/>
            <a:ext cx="11747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 word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0" name="Text Box 8"/>
          <p:cNvSpPr txBox="1"/>
          <p:nvPr/>
        </p:nvSpPr>
        <p:spPr>
          <a:xfrm>
            <a:off x="533400" y="2362200"/>
            <a:ext cx="2149475" cy="12001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Format of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and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blocks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1" name="Text Box 10"/>
          <p:cNvSpPr txBox="1"/>
          <p:nvPr/>
        </p:nvSpPr>
        <p:spPr>
          <a:xfrm>
            <a:off x="5091113" y="2222500"/>
            <a:ext cx="3875087" cy="30464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1: allocated block  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0: free block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size: block size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payload: application data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(allocated blocks only)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2" name="Text Box 14"/>
          <p:cNvSpPr txBox="1"/>
          <p:nvPr/>
        </p:nvSpPr>
        <p:spPr>
          <a:xfrm>
            <a:off x="457200" y="3581400"/>
            <a:ext cx="2132013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boundary tag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  (footer)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3" name="Line 15"/>
          <p:cNvSpPr/>
          <p:nvPr/>
        </p:nvSpPr>
        <p:spPr>
          <a:xfrm>
            <a:off x="2514600" y="3873500"/>
            <a:ext cx="3810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4" name="Text Box 40"/>
          <p:cNvSpPr txBox="1"/>
          <p:nvPr/>
        </p:nvSpPr>
        <p:spPr>
          <a:xfrm>
            <a:off x="1447800" y="1968500"/>
            <a:ext cx="11938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header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5" name="Line 41"/>
          <p:cNvSpPr/>
          <p:nvPr/>
        </p:nvSpPr>
        <p:spPr>
          <a:xfrm>
            <a:off x="2590800" y="2197100"/>
            <a:ext cx="3048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7836" name="组合 45"/>
          <p:cNvGrpSpPr/>
          <p:nvPr/>
        </p:nvGrpSpPr>
        <p:grpSpPr>
          <a:xfrm>
            <a:off x="2895600" y="2044700"/>
            <a:ext cx="2209800" cy="2057400"/>
            <a:chOff x="3109913" y="2044700"/>
            <a:chExt cx="1677987" cy="2057400"/>
          </a:xfrm>
        </p:grpSpPr>
        <p:sp>
          <p:nvSpPr>
            <p:cNvPr id="77837" name="Rectangle 6"/>
            <p:cNvSpPr/>
            <p:nvPr/>
          </p:nvSpPr>
          <p:spPr>
            <a:xfrm>
              <a:off x="3111500" y="2044700"/>
              <a:ext cx="1231900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8" name="Rectangle 9"/>
            <p:cNvSpPr/>
            <p:nvPr/>
          </p:nvSpPr>
          <p:spPr>
            <a:xfrm>
              <a:off x="3111500" y="2425700"/>
              <a:ext cx="1676400" cy="128587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9" name="Rectangle 11"/>
            <p:cNvSpPr/>
            <p:nvPr/>
          </p:nvSpPr>
          <p:spPr>
            <a:xfrm>
              <a:off x="46482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0" name="Rectangle 12"/>
            <p:cNvSpPr/>
            <p:nvPr/>
          </p:nvSpPr>
          <p:spPr>
            <a:xfrm>
              <a:off x="3109913" y="3721100"/>
              <a:ext cx="1233488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1" name="Rectangle 13"/>
            <p:cNvSpPr/>
            <p:nvPr/>
          </p:nvSpPr>
          <p:spPr>
            <a:xfrm>
              <a:off x="4648200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2" name="Rectangle 42"/>
            <p:cNvSpPr/>
            <p:nvPr/>
          </p:nvSpPr>
          <p:spPr>
            <a:xfrm>
              <a:off x="44958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3" name="Rectangle 43"/>
            <p:cNvSpPr/>
            <p:nvPr/>
          </p:nvSpPr>
          <p:spPr>
            <a:xfrm>
              <a:off x="43434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4" name="Rectangle 44"/>
            <p:cNvSpPr/>
            <p:nvPr/>
          </p:nvSpPr>
          <p:spPr>
            <a:xfrm>
              <a:off x="45116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5" name="Rectangle 45"/>
            <p:cNvSpPr/>
            <p:nvPr/>
          </p:nvSpPr>
          <p:spPr>
            <a:xfrm>
              <a:off x="43592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79875" name="组合 22"/>
          <p:cNvGrpSpPr/>
          <p:nvPr/>
        </p:nvGrpSpPr>
        <p:grpSpPr>
          <a:xfrm>
            <a:off x="2562225" y="2209800"/>
            <a:ext cx="1476375" cy="914400"/>
            <a:chOff x="2562144" y="2209800"/>
            <a:chExt cx="1211747" cy="914400"/>
          </a:xfrm>
        </p:grpSpPr>
        <p:sp>
          <p:nvSpPr>
            <p:cNvPr id="79894" name="Rectangle 3"/>
            <p:cNvSpPr/>
            <p:nvPr/>
          </p:nvSpPr>
          <p:spPr>
            <a:xfrm>
              <a:off x="2562144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5" name="Rectangle 4"/>
            <p:cNvSpPr/>
            <p:nvPr/>
          </p:nvSpPr>
          <p:spPr>
            <a:xfrm>
              <a:off x="2562144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6" name="Rectangle 5"/>
            <p:cNvSpPr/>
            <p:nvPr/>
          </p:nvSpPr>
          <p:spPr>
            <a:xfrm>
              <a:off x="2562144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6" name="组合 23"/>
          <p:cNvGrpSpPr/>
          <p:nvPr/>
        </p:nvGrpSpPr>
        <p:grpSpPr>
          <a:xfrm>
            <a:off x="4178300" y="2209800"/>
            <a:ext cx="1384300" cy="914400"/>
            <a:chOff x="4177807" y="2209800"/>
            <a:chExt cx="1211747" cy="914400"/>
          </a:xfrm>
        </p:grpSpPr>
        <p:sp>
          <p:nvSpPr>
            <p:cNvPr id="79891" name="Rectangle 6"/>
            <p:cNvSpPr/>
            <p:nvPr/>
          </p:nvSpPr>
          <p:spPr>
            <a:xfrm>
              <a:off x="4177807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2" name="Rectangle 7"/>
            <p:cNvSpPr/>
            <p:nvPr/>
          </p:nvSpPr>
          <p:spPr>
            <a:xfrm>
              <a:off x="4177807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3" name="Rectangle 8"/>
            <p:cNvSpPr/>
            <p:nvPr/>
          </p:nvSpPr>
          <p:spPr>
            <a:xfrm>
              <a:off x="4177807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7" name="组合 24"/>
          <p:cNvGrpSpPr/>
          <p:nvPr/>
        </p:nvGrpSpPr>
        <p:grpSpPr>
          <a:xfrm>
            <a:off x="5792788" y="2209800"/>
            <a:ext cx="1446212" cy="914400"/>
            <a:chOff x="5793469" y="2209800"/>
            <a:chExt cx="1211747" cy="914400"/>
          </a:xfrm>
        </p:grpSpPr>
        <p:sp>
          <p:nvSpPr>
            <p:cNvPr id="79888" name="Rectangle 9"/>
            <p:cNvSpPr/>
            <p:nvPr/>
          </p:nvSpPr>
          <p:spPr>
            <a:xfrm>
              <a:off x="5793469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89" name="Rectangle 10"/>
            <p:cNvSpPr/>
            <p:nvPr/>
          </p:nvSpPr>
          <p:spPr>
            <a:xfrm>
              <a:off x="5793469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0" name="Rectangle 11"/>
            <p:cNvSpPr/>
            <p:nvPr/>
          </p:nvSpPr>
          <p:spPr>
            <a:xfrm>
              <a:off x="5793469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79878" name="Rectangle 12"/>
          <p:cNvSpPr/>
          <p:nvPr/>
        </p:nvSpPr>
        <p:spPr>
          <a:xfrm>
            <a:off x="7408863" y="2514600"/>
            <a:ext cx="1211262" cy="3048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79" name="Rectangle 13"/>
          <p:cNvSpPr/>
          <p:nvPr/>
        </p:nvSpPr>
        <p:spPr>
          <a:xfrm>
            <a:off x="7408863" y="22098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0" name="Rectangle 14"/>
          <p:cNvSpPr/>
          <p:nvPr/>
        </p:nvSpPr>
        <p:spPr>
          <a:xfrm>
            <a:off x="7408863" y="28194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1" name="Text Box 15"/>
          <p:cNvSpPr txBox="1"/>
          <p:nvPr/>
        </p:nvSpPr>
        <p:spPr>
          <a:xfrm>
            <a:off x="381000" y="2133600"/>
            <a:ext cx="2006600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block being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2" name="Line 16"/>
          <p:cNvSpPr/>
          <p:nvPr/>
        </p:nvSpPr>
        <p:spPr>
          <a:xfrm>
            <a:off x="1916113" y="2667000"/>
            <a:ext cx="48418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3" name="Text Box 17"/>
          <p:cNvSpPr txBox="1"/>
          <p:nvPr/>
        </p:nvSpPr>
        <p:spPr>
          <a:xfrm>
            <a:off x="2643188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1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4" name="Text Box 18"/>
          <p:cNvSpPr txBox="1"/>
          <p:nvPr/>
        </p:nvSpPr>
        <p:spPr>
          <a:xfrm>
            <a:off x="4259263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2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5" name="Text Box 19"/>
          <p:cNvSpPr txBox="1"/>
          <p:nvPr/>
        </p:nvSpPr>
        <p:spPr>
          <a:xfrm>
            <a:off x="5873750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3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6" name="Text Box 20"/>
          <p:cNvSpPr txBox="1"/>
          <p:nvPr/>
        </p:nvSpPr>
        <p:spPr>
          <a:xfrm>
            <a:off x="7489825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4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7" name="Rectangle 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23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4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5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0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31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3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4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5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6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7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8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9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0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1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2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3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4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5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6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7" name="Rectangle 27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8" name="Rectangle 28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9" name="Rectangle 29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0" name="Rectangle 30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1" name="Rectangle 31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2" name="Line 32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53" name="Rectangle 33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4" name="Rectangle 34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5" name="Rectangle 35"/>
          <p:cNvSpPr/>
          <p:nvPr/>
        </p:nvSpPr>
        <p:spPr>
          <a:xfrm>
            <a:off x="5029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6" name="Rectangle 36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7" name="Rectangle 37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8" name="Rectangle 38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9" name="Rectangle 39"/>
          <p:cNvSpPr/>
          <p:nvPr/>
        </p:nvSpPr>
        <p:spPr>
          <a:xfrm>
            <a:off x="5029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0" name="Rectangle 40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1" name="Rectangle 41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2" name="Rectangle 42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3" name="Rectangle 43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4" name="Rectangle 44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5" name="Rectangle 45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6" name="Rectangle 46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7" name="Line 4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68" name="Rectangle 4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1)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Allocation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 both cases the memory allocator provides an abstraction of memory as a set of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Doles out free memory blocks to application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2" name="Rectangle 3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3" name="Rectangle 4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4" name="Rectangle 6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5" name="Rectangle 7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6" name="Rectangle 8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7" name="Rectangle 9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8" name="Rectangle 10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9" name="Rectangle 11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0" name="Rectangle 12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1" name="Rectangle 13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2" name="Rectangle 14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3" name="Rectangle 15"/>
          <p:cNvSpPr/>
          <p:nvPr/>
        </p:nvSpPr>
        <p:spPr>
          <a:xfrm>
            <a:off x="22098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4" name="Rectangle 16"/>
          <p:cNvSpPr/>
          <p:nvPr/>
        </p:nvSpPr>
        <p:spPr>
          <a:xfrm>
            <a:off x="35052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5" name="Rectangle 17"/>
          <p:cNvSpPr/>
          <p:nvPr/>
        </p:nvSpPr>
        <p:spPr>
          <a:xfrm>
            <a:off x="22098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6" name="Rectangle 18"/>
          <p:cNvSpPr/>
          <p:nvPr/>
        </p:nvSpPr>
        <p:spPr>
          <a:xfrm>
            <a:off x="22098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7" name="Rectangle 19"/>
          <p:cNvSpPr/>
          <p:nvPr/>
        </p:nvSpPr>
        <p:spPr>
          <a:xfrm>
            <a:off x="22098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8" name="Rectangle 20"/>
          <p:cNvSpPr/>
          <p:nvPr/>
        </p:nvSpPr>
        <p:spPr>
          <a:xfrm>
            <a:off x="35052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9" name="Rectangle 21"/>
          <p:cNvSpPr/>
          <p:nvPr/>
        </p:nvSpPr>
        <p:spPr>
          <a:xfrm>
            <a:off x="22098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0" name="Line 22"/>
          <p:cNvSpPr/>
          <p:nvPr/>
        </p:nvSpPr>
        <p:spPr>
          <a:xfrm>
            <a:off x="30480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91" name="Rectangle 23"/>
          <p:cNvSpPr/>
          <p:nvPr/>
        </p:nvSpPr>
        <p:spPr>
          <a:xfrm>
            <a:off x="22098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2" name="Rectangle 24"/>
          <p:cNvSpPr/>
          <p:nvPr/>
        </p:nvSpPr>
        <p:spPr>
          <a:xfrm>
            <a:off x="35052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3" name="Rectangle 25"/>
          <p:cNvSpPr/>
          <p:nvPr/>
        </p:nvSpPr>
        <p:spPr>
          <a:xfrm>
            <a:off x="22098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4" name="Rectangle 26"/>
          <p:cNvSpPr/>
          <p:nvPr/>
        </p:nvSpPr>
        <p:spPr>
          <a:xfrm>
            <a:off x="22098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5" name="Rectangle 27"/>
          <p:cNvSpPr/>
          <p:nvPr/>
        </p:nvSpPr>
        <p:spPr>
          <a:xfrm>
            <a:off x="22098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6" name="Rectangle 28"/>
          <p:cNvSpPr/>
          <p:nvPr/>
        </p:nvSpPr>
        <p:spPr>
          <a:xfrm>
            <a:off x="35052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7" name="Rectangle 29"/>
          <p:cNvSpPr/>
          <p:nvPr/>
        </p:nvSpPr>
        <p:spPr>
          <a:xfrm>
            <a:off x="22098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8" name="Rectangle 30"/>
          <p:cNvSpPr/>
          <p:nvPr/>
        </p:nvSpPr>
        <p:spPr>
          <a:xfrm>
            <a:off x="22098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9" name="Rectangle 31"/>
          <p:cNvSpPr/>
          <p:nvPr/>
        </p:nvSpPr>
        <p:spPr>
          <a:xfrm>
            <a:off x="35052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0" name="Rectangle 32"/>
          <p:cNvSpPr/>
          <p:nvPr/>
        </p:nvSpPr>
        <p:spPr>
          <a:xfrm>
            <a:off x="22098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1" name="Rectangle 33"/>
          <p:cNvSpPr/>
          <p:nvPr/>
        </p:nvSpPr>
        <p:spPr>
          <a:xfrm>
            <a:off x="22098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2" name="Rectangle 34"/>
          <p:cNvSpPr/>
          <p:nvPr/>
        </p:nvSpPr>
        <p:spPr>
          <a:xfrm>
            <a:off x="22098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3" name="Rectangle 35"/>
          <p:cNvSpPr/>
          <p:nvPr/>
        </p:nvSpPr>
        <p:spPr>
          <a:xfrm>
            <a:off x="35052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4" name="Rectangle 36"/>
          <p:cNvSpPr/>
          <p:nvPr/>
        </p:nvSpPr>
        <p:spPr>
          <a:xfrm>
            <a:off x="22098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5" name="Line 3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006" name="Rectangle 38"/>
          <p:cNvSpPr/>
          <p:nvPr/>
        </p:nvSpPr>
        <p:spPr>
          <a:xfrm>
            <a:off x="5029200" y="28956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7" name="Rectangle 39"/>
          <p:cNvSpPr/>
          <p:nvPr/>
        </p:nvSpPr>
        <p:spPr>
          <a:xfrm>
            <a:off x="5029200" y="25908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8" name="Rectangle 4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2)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6019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0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1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2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3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4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5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6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8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9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0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1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2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3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4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5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6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7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8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9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0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1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2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3" name="Rectangle 27"/>
          <p:cNvSpPr/>
          <p:nvPr/>
        </p:nvSpPr>
        <p:spPr>
          <a:xfrm>
            <a:off x="5029200" y="19812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4" name="Line 28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45" name="Rectangle 29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6" name="Rectangle 30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7" name="Rectangle 31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8" name="Rectangle 32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9" name="Rectangle 33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0" name="Rectangle 34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1" name="Rectangle 35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2" name="Rectangle 36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3" name="Rectangle 37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4" name="Rectangle 38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5" name="Line 39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56" name="Rectangle 40"/>
          <p:cNvSpPr/>
          <p:nvPr/>
        </p:nvSpPr>
        <p:spPr>
          <a:xfrm>
            <a:off x="5029200" y="16764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7" name="Rectangle 4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3)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8067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9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0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1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3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4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075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6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7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8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9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0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1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2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3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4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5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6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7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8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9" name="Line 31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8090" name="组合 33"/>
          <p:cNvGrpSpPr/>
          <p:nvPr/>
        </p:nvGrpSpPr>
        <p:grpSpPr>
          <a:xfrm>
            <a:off x="5029200" y="1676400"/>
            <a:ext cx="1981200" cy="2743200"/>
            <a:chOff x="5029200" y="1676400"/>
            <a:chExt cx="1676400" cy="2743200"/>
          </a:xfrm>
        </p:grpSpPr>
        <p:sp>
          <p:nvSpPr>
            <p:cNvPr id="88092" name="Rectangle 25"/>
            <p:cNvSpPr/>
            <p:nvPr/>
          </p:nvSpPr>
          <p:spPr>
            <a:xfrm>
              <a:off x="5029200" y="16764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3" name="Rectangle 26"/>
            <p:cNvSpPr/>
            <p:nvPr/>
          </p:nvSpPr>
          <p:spPr>
            <a:xfrm>
              <a:off x="6324600" y="16764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4" name="Rectangle 27"/>
            <p:cNvSpPr/>
            <p:nvPr/>
          </p:nvSpPr>
          <p:spPr>
            <a:xfrm>
              <a:off x="5029200" y="1981200"/>
              <a:ext cx="1676400" cy="213360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5" name="Rectangle 28"/>
            <p:cNvSpPr/>
            <p:nvPr/>
          </p:nvSpPr>
          <p:spPr>
            <a:xfrm>
              <a:off x="5029200" y="4114800"/>
              <a:ext cx="1676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6" name="Rectangle 29"/>
            <p:cNvSpPr/>
            <p:nvPr/>
          </p:nvSpPr>
          <p:spPr>
            <a:xfrm>
              <a:off x="5029200" y="411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7" name="Rectangle 30"/>
            <p:cNvSpPr/>
            <p:nvPr/>
          </p:nvSpPr>
          <p:spPr>
            <a:xfrm>
              <a:off x="6324600" y="41148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8" name="Rectangle 32"/>
            <p:cNvSpPr/>
            <p:nvPr/>
          </p:nvSpPr>
          <p:spPr>
            <a:xfrm>
              <a:off x="5029200" y="1676400"/>
              <a:ext cx="1676400" cy="274320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88091" name="Rectangle 3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4)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3"/>
          <p:cNvSpPr/>
          <p:nvPr/>
        </p:nvSpPr>
        <p:spPr>
          <a:xfrm>
            <a:off x="2832100" y="3975100"/>
            <a:ext cx="3352800" cy="6985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Malloc package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stdlib.h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size_t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size)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successful: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a pointer to a memory block of at least size bytes, aligned to 8-byte boundary. (the memory is not cleared)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size==0,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unsuccessful: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free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(void *p)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the block pointed at by p to pool of available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p must come from a previous call to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or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#define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15213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array[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if (n &gt; MAXN)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app_error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("Input file too big");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csapp.h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"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*array,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array =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(n *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));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843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sbrk() Function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#include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unistd.h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sbrk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old value of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brk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unsuccessful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–1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sets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errno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to ENOMEM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is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current value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can be a negative number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6877</Words>
  <Application>WPS Presentation</Application>
  <PresentationFormat>全屏显示(4:3)</PresentationFormat>
  <Paragraphs>731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SimSun</vt:lpstr>
      <vt:lpstr>Wingdings</vt:lpstr>
      <vt:lpstr>Comic Sans MS</vt:lpstr>
      <vt:lpstr>SimSun</vt:lpstr>
      <vt:lpstr>Times New Roman</vt:lpstr>
      <vt:lpstr>Courier New</vt:lpstr>
      <vt:lpstr>Helvetica</vt:lpstr>
      <vt:lpstr>Verdana</vt:lpstr>
      <vt:lpstr>汉仪书宋二KW</vt:lpstr>
      <vt:lpstr>微软雅黑</vt:lpstr>
      <vt:lpstr>SimSun</vt:lpstr>
      <vt:lpstr>Arial Unicode MS</vt:lpstr>
      <vt:lpstr>苹方-简</vt:lpstr>
      <vt:lpstr>Gill Sans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yue</cp:lastModifiedBy>
  <cp:revision>403</cp:revision>
  <dcterms:created xsi:type="dcterms:W3CDTF">2020-09-15T03:30:47Z</dcterms:created>
  <dcterms:modified xsi:type="dcterms:W3CDTF">2020-09-15T03:30:47Z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