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932" r:id="rId2"/>
    <p:sldId id="933" r:id="rId3"/>
    <p:sldId id="938" r:id="rId4"/>
    <p:sldId id="974" r:id="rId5"/>
    <p:sldId id="939" r:id="rId6"/>
    <p:sldId id="942" r:id="rId7"/>
    <p:sldId id="943" r:id="rId8"/>
    <p:sldId id="944" r:id="rId9"/>
    <p:sldId id="945" r:id="rId10"/>
    <p:sldId id="946" r:id="rId11"/>
    <p:sldId id="947" r:id="rId12"/>
    <p:sldId id="949" r:id="rId13"/>
    <p:sldId id="950" r:id="rId14"/>
    <p:sldId id="951" r:id="rId15"/>
    <p:sldId id="952" r:id="rId16"/>
    <p:sldId id="953" r:id="rId17"/>
    <p:sldId id="954" r:id="rId18"/>
    <p:sldId id="957" r:id="rId19"/>
    <p:sldId id="958" r:id="rId20"/>
    <p:sldId id="959" r:id="rId21"/>
    <p:sldId id="960" r:id="rId22"/>
    <p:sldId id="961" r:id="rId23"/>
    <p:sldId id="962" r:id="rId24"/>
    <p:sldId id="963" r:id="rId25"/>
    <p:sldId id="964" r:id="rId26"/>
    <p:sldId id="965" r:id="rId27"/>
    <p:sldId id="966" r:id="rId28"/>
    <p:sldId id="967" r:id="rId29"/>
    <p:sldId id="968" r:id="rId30"/>
    <p:sldId id="969" r:id="rId31"/>
    <p:sldId id="970" r:id="rId32"/>
    <p:sldId id="971" r:id="rId33"/>
    <p:sldId id="972" r:id="rId34"/>
    <p:sldId id="973" r:id="rId35"/>
    <p:sldId id="843" r:id="rId36"/>
    <p:sldId id="844" r:id="rId37"/>
    <p:sldId id="845" r:id="rId38"/>
    <p:sldId id="846" r:id="rId39"/>
    <p:sldId id="847" r:id="rId40"/>
    <p:sldId id="848" r:id="rId41"/>
    <p:sldId id="849" r:id="rId42"/>
    <p:sldId id="850" r:id="rId43"/>
    <p:sldId id="852" r:id="rId44"/>
    <p:sldId id="899" r:id="rId45"/>
    <p:sldId id="885" r:id="rId46"/>
    <p:sldId id="853" r:id="rId47"/>
    <p:sldId id="854" r:id="rId48"/>
    <p:sldId id="855" r:id="rId49"/>
    <p:sldId id="929" r:id="rId50"/>
    <p:sldId id="930" r:id="rId51"/>
    <p:sldId id="931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0" autoAdjust="0"/>
    <p:restoredTop sz="86460" autoAdjust="0"/>
  </p:normalViewPr>
  <p:slideViewPr>
    <p:cSldViewPr>
      <p:cViewPr varScale="1">
        <p:scale>
          <a:sx n="124" d="100"/>
          <a:sy n="124" d="100"/>
        </p:scale>
        <p:origin x="1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29.xml"/><Relationship Id="rId18" Type="http://schemas.openxmlformats.org/officeDocument/2006/relationships/slide" Target="slides/slide34.xml"/><Relationship Id="rId3" Type="http://schemas.openxmlformats.org/officeDocument/2006/relationships/slide" Target="slides/slide17.xml"/><Relationship Id="rId7" Type="http://schemas.openxmlformats.org/officeDocument/2006/relationships/slide" Target="slides/slide23.xml"/><Relationship Id="rId12" Type="http://schemas.openxmlformats.org/officeDocument/2006/relationships/slide" Target="slides/slide28.xml"/><Relationship Id="rId17" Type="http://schemas.openxmlformats.org/officeDocument/2006/relationships/slide" Target="slides/slide33.xml"/><Relationship Id="rId2" Type="http://schemas.openxmlformats.org/officeDocument/2006/relationships/slide" Target="slides/slide16.xml"/><Relationship Id="rId16" Type="http://schemas.openxmlformats.org/officeDocument/2006/relationships/slide" Target="slides/slide32.xml"/><Relationship Id="rId1" Type="http://schemas.openxmlformats.org/officeDocument/2006/relationships/slide" Target="slides/slide14.xml"/><Relationship Id="rId6" Type="http://schemas.openxmlformats.org/officeDocument/2006/relationships/slide" Target="slides/slide20.xml"/><Relationship Id="rId11" Type="http://schemas.openxmlformats.org/officeDocument/2006/relationships/slide" Target="slides/slide27.xml"/><Relationship Id="rId5" Type="http://schemas.openxmlformats.org/officeDocument/2006/relationships/slide" Target="slides/slide19.xml"/><Relationship Id="rId15" Type="http://schemas.openxmlformats.org/officeDocument/2006/relationships/slide" Target="slides/slide31.xml"/><Relationship Id="rId10" Type="http://schemas.openxmlformats.org/officeDocument/2006/relationships/slide" Target="slides/slide26.xml"/><Relationship Id="rId4" Type="http://schemas.openxmlformats.org/officeDocument/2006/relationships/slide" Target="slides/slide18.xml"/><Relationship Id="rId9" Type="http://schemas.openxmlformats.org/officeDocument/2006/relationships/slide" Target="slides/slide25.xml"/><Relationship Id="rId14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EA4C88-E89E-2643-95DE-E72CF3DC32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E6E69-C84B-DF4C-BCF1-98F32325DE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74D5A13A-46A1-BB44-B8F4-B329219968A8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2/28/20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3289C-B8CA-444B-BEEA-84B073C96A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BD29-1B7C-9D41-A202-DD9E691353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221006-7D05-1143-83CC-DF16B2EC8C6C}" type="slidenum">
              <a:rPr lang="en-US" altLang="zh-TW" b="0">
                <a:latin typeface="Nanum Myeongjo" panose="02020603020101020101" pitchFamily="18" charset="-127"/>
              </a:rPr>
              <a:pPr/>
              <a:t>‹#›</a:t>
            </a:fld>
            <a:endParaRPr lang="en-US" altLang="zh-TW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6A3AC4-5AEC-B943-B9EC-8D2083505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DD06ABE-1293-BC44-8012-06AC66A439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19A3D60-78D8-5144-A384-034883EB75A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2B1D785-1AA0-E84A-8392-6AF3F7C356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08D0B98-BD23-FA4A-825C-BB2BC94974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35ADB54-59A4-1E48-AA3E-3E176F832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32B943CC-E601-7B4A-BC0F-555A2D2321E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14761A1A-E2F0-534C-BDFD-AEB3E38CB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DDD290-1793-B641-AF5F-C16D1DBE0C5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8FAE668-D0A7-094C-AE9C-69EE0A1D8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262F55D-9B9F-3041-928C-244449186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2" name="页脚占位符 4">
            <a:extLst>
              <a:ext uri="{FF2B5EF4-FFF2-40B4-BE49-F238E27FC236}">
                <a16:creationId xmlns:a16="http://schemas.microsoft.com/office/drawing/2014/main" id="{39D398F8-F468-B740-895A-A5C8C3E55A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ADA4CD7-B11C-D243-B470-643994818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6A5DF8-B78A-0C44-9CB1-AB0B094C531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80400E7-3198-1B45-B882-5819521D66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A5D9587-56E3-0042-942B-D313F371F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844" name="页脚占位符 4">
            <a:extLst>
              <a:ext uri="{FF2B5EF4-FFF2-40B4-BE49-F238E27FC236}">
                <a16:creationId xmlns:a16="http://schemas.microsoft.com/office/drawing/2014/main" id="{8EC5EFD8-91E5-B340-B2A1-5AE19273E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6A521120-C06B-8745-814A-65733593B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4F2AC4-4A5C-A845-AACB-9F2071411DB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2F46115-6C01-3244-8623-C6814D26BA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AA96B74-B995-2341-A971-C95AA1005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892" name="页脚占位符 4">
            <a:extLst>
              <a:ext uri="{FF2B5EF4-FFF2-40B4-BE49-F238E27FC236}">
                <a16:creationId xmlns:a16="http://schemas.microsoft.com/office/drawing/2014/main" id="{C63E2907-805E-164B-A61A-D2DB2E445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B3A167A3-0D0A-D243-9160-A44F1CE32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A557B3-AF63-7347-A887-CC871F3A52A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4E9A0B6-7500-524D-B401-FFE043A72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B9E3706-D2F1-964F-B567-77E1A0C5F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E88C5CD2-4630-CC45-884F-E0E2F724F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6DC92-CCA8-4D48-8804-E4645334426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32A4F4D-A2C0-E54A-BDC9-95E28FF1A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2815934-2309-C246-8890-795A96F92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1BAE7B64-8B51-D049-B363-ABE3E8880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9E2267-2FD5-FA4F-896F-629E3DFEB2E6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B3F1CB1-E331-474F-A477-BA0D638BC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AADD598-7C45-E240-BACA-925E4F174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A0C69155-0ECF-F045-883B-50DAB5DAA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CA441B-41F4-9B40-BD93-BE6D3AE85FE1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D14B2BA-7CF3-544D-9B93-5C0261E09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C8F9126-289B-B141-B906-1488BC816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D509B257-DC23-7240-A165-9AD685CF3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5BFFB3-BA8E-6A4D-8360-1DB6E842F03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0EB4EA0-1675-1148-BE37-8BA1F8FE1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B2A8CC-5F75-B54D-BAD6-34B6DC912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4A12A07D-4620-4044-9E42-2F1705F0B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A596F0-E1F7-1648-A08E-B3E3C1B2590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1D0E927-1A9D-254C-87D1-3ABFCF980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4A43644-B541-C943-B43D-13DA5E487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E2392E6-89CB-9149-90F0-F6D0B72E8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09DD0D-09D1-1640-8286-D3C48C96CE8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215A976-50FE-C948-8236-087C1859C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E5D2A94-3A23-004D-B769-D3863B8ED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4A6A4167-EE3C-774F-ACEE-FF5FE818B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E09D56-765D-B14D-88F1-71B1EEB8717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C9B692A-25C9-B548-BC92-E4C3495AE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5041EE1-C299-964B-AE1D-CF8605192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C53C5914-EB70-5E43-A387-80A449AA1B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F88776-A6B4-814A-8F5F-F3CFA64CA3FE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A239606-D509-874D-872F-F716A314E4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FA89F1D-A25D-1E41-87D8-7C863A97C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60" name="页脚占位符 4">
            <a:extLst>
              <a:ext uri="{FF2B5EF4-FFF2-40B4-BE49-F238E27FC236}">
                <a16:creationId xmlns:a16="http://schemas.microsoft.com/office/drawing/2014/main" id="{42619F96-A2E9-5C4F-891A-BBB0DBF45E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9DE72735-ACDB-0F40-80C6-66CF288C8F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751C1D-6426-D54D-B84E-E238C3DEA27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BE242E7-C16F-0E42-9D56-4D59E7BD4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812F413-EF34-4541-B386-33F23DCFA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30FBA8C9-76E7-1A47-B4DF-2E1CD470C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0E7471-BE6F-704E-B760-4A6BE34891C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D645790-E3A2-2E4D-924D-175BE0912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B436854-A4D6-9D4C-BBA7-75D6FEEBC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F35A15DA-1821-784B-8E95-99C69191B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B336F3-7A9F-BC41-A845-AF88C0A0DAD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BED4414-8080-E144-A236-683F7A0B82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DBE83DD-367B-7A40-9B85-37EC2985D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4569B565-7E30-B64F-993F-E410E0387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FE8C0B8-566C-1C4A-99BB-B1CBD9635D31}" type="slidenum">
              <a:rPr lang="zh-CN" altLang="en-US" sz="1200" b="0">
                <a:latin typeface="Nanum Myeongjo" panose="02020603020101020101" pitchFamily="18" charset="-127"/>
              </a:rPr>
              <a:pPr/>
              <a:t>23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A0F14DC-D4CB-B84D-AC7A-483B2E61E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85BA815-718F-D840-A4E8-4811076CF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02C54CF9-7546-A942-ABA4-D62EF689B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B62D7D-CE1F-5849-BBEA-46D9B50059B9}" type="slidenum">
              <a:rPr lang="zh-CN" altLang="en-US" sz="1200" b="0">
                <a:latin typeface="Nanum Myeongjo" panose="02020603020101020101" pitchFamily="18" charset="-127"/>
              </a:rPr>
              <a:pPr/>
              <a:t>24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C38FF46-4541-1C4F-BD51-5F329AC83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0F257C2-A4E5-3C44-B377-2D8DCA6C4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9C410A2D-FF7B-6146-9EB8-FC0816428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E24BB05-ECCC-8F48-A911-1D3AA8F48ACC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062285E-E1C0-8A4D-A2E3-E5ABFC301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FFDE8DE-6149-164F-AD1F-D5F8776AF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57C93302-89E1-714B-AECE-B6085B5F7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A539E3D-D292-F04D-A567-D3167771DD9F}" type="slidenum">
              <a:rPr lang="zh-CN" altLang="en-US" sz="1200" b="0">
                <a:latin typeface="Nanum Myeongjo" panose="02020603020101020101" pitchFamily="18" charset="-127"/>
              </a:rPr>
              <a:pPr/>
              <a:t>26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74B70FE-C398-3943-8183-B2AF21BB1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43B4B6F-C6CF-6A48-9956-809C69305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D2B44579-94C3-6D47-89C9-F3CE71E35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69387F7-6CE9-484D-86F3-59C0AC8DDCF3}" type="slidenum">
              <a:rPr lang="zh-CN" altLang="en-US" sz="1200" b="0">
                <a:latin typeface="Nanum Myeongjo" panose="02020603020101020101" pitchFamily="18" charset="-127"/>
              </a:rPr>
              <a:pPr/>
              <a:t>27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B59A639-A20B-FF4B-9CF8-06E59CEFD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E84E067-9D75-334D-A643-EC21F419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99497902-E6DA-144D-9DD7-F8255B6E3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E02CD29-D065-EC43-9271-124D10C137ED}" type="slidenum">
              <a:rPr lang="zh-CN" altLang="en-US" sz="1200" b="0">
                <a:latin typeface="Nanum Myeongjo" panose="02020603020101020101" pitchFamily="18" charset="-127"/>
              </a:rPr>
              <a:pPr/>
              <a:t>28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8CC44CC-8DDF-CC46-ABD7-3F14BBF3A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3BAB95C-2CEE-5547-9683-514C02BC5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F7ADA565-D6A8-654F-9EC9-E21C7E264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3540AE8-C2BB-5D46-B56A-DA398E9D26C5}" type="slidenum">
              <a:rPr lang="zh-CN" altLang="en-US" sz="1200" b="0">
                <a:latin typeface="Nanum Myeongjo" panose="02020603020101020101" pitchFamily="18" charset="-127"/>
              </a:rPr>
              <a:pPr/>
              <a:t>29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322BAC4-6C81-2641-AE1B-19921F0AD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6C66408-82D9-FA4D-A20F-5C91DB276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77B792C1-EBCB-4D48-B3E5-F5DC1896B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A2DE7E-4CA6-1448-8F78-6E14AF584EE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95F93E6-DDA0-E249-930D-E66DB8FBE2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E80A69D-B51C-FF46-A2CA-EBF9F60D8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8" name="页脚占位符 4">
            <a:extLst>
              <a:ext uri="{FF2B5EF4-FFF2-40B4-BE49-F238E27FC236}">
                <a16:creationId xmlns:a16="http://schemas.microsoft.com/office/drawing/2014/main" id="{0DAE70A7-1F1E-3342-8C0C-0E8998C41F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FCD042BE-65B4-0541-AE09-965CD5DA9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D5CECC5-E0DC-5744-9F6D-570C27743689}" type="slidenum">
              <a:rPr lang="zh-CN" altLang="en-US" sz="1200" b="0">
                <a:latin typeface="Nanum Myeongjo" panose="02020603020101020101" pitchFamily="18" charset="-127"/>
              </a:rPr>
              <a:pPr/>
              <a:t>30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D8222B3-947D-F049-A9AF-D5A08E915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6E328C2-8DF3-B747-80C0-450412577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43980CB1-086F-0A45-B627-46ACDF937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F69DD68-FD81-F44C-887E-FE68BF27F50B}" type="slidenum">
              <a:rPr lang="zh-CN" altLang="en-US" sz="1200" b="0">
                <a:latin typeface="Nanum Myeongjo" panose="02020603020101020101" pitchFamily="18" charset="-127"/>
              </a:rPr>
              <a:pPr/>
              <a:t>31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8927D91-0308-7C4F-A596-5A0C7C17F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D7EECDA-31BA-B842-AF12-0F1E37355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1B1E0FB0-A2B6-0648-90E6-4A853D59C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B3B4AEC-FF6F-F642-AE48-F907C5931825}" type="slidenum">
              <a:rPr lang="zh-CN" altLang="en-US" sz="1200" b="0">
                <a:latin typeface="Nanum Myeongjo" panose="02020603020101020101" pitchFamily="18" charset="-127"/>
              </a:rPr>
              <a:pPr/>
              <a:t>32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7A80554-EF41-DC40-B343-F680196BF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927318C-1CEA-D044-B11D-42EBF3A1C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CD9A5205-6F0E-D64A-8C3D-29EE9D6FA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9D5301E-CE05-C646-B6A1-4D87E03FDB34}" type="slidenum">
              <a:rPr lang="zh-CN" altLang="en-US" sz="1200" b="0">
                <a:latin typeface="Nanum Myeongjo" panose="02020603020101020101" pitchFamily="18" charset="-127"/>
              </a:rPr>
              <a:pPr/>
              <a:t>33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18130130-7A8B-2544-99BD-8A43B1371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634D674-1930-7E49-BE14-AB2B9DA31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B1155490-EC1A-234A-94B3-E6AC16791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C462666-3C49-BB44-AE25-902B73AE2834}" type="slidenum">
              <a:rPr lang="zh-CN" altLang="en-US" sz="1200" b="0">
                <a:latin typeface="Nanum Myeongjo" panose="02020603020101020101" pitchFamily="18" charset="-127"/>
              </a:rPr>
              <a:pPr/>
              <a:t>34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032FFA8D-4823-BB48-9D39-85BF633D9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F07D2DE-7787-FD40-83BF-C991F446A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7EEF0CFB-8575-444D-9C0E-2684AC085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E4E598-D9C6-B649-9DB9-7A7489EBF439}" type="slidenum">
              <a:rPr lang="zh-CN" altLang="en-US" sz="1200" b="0">
                <a:latin typeface="Nanum Myeongjo" panose="02020603020101020101" pitchFamily="18" charset="-127"/>
              </a:rPr>
              <a:pPr/>
              <a:t>35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6DFACE7-01CE-6B45-823B-EEA36C5E80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83143BA-DB7B-0C40-9130-8801797BC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57EB8DDC-0B7B-2C4B-A3B1-4BE8A8ECF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818E1B-9D60-0449-B0BC-A9E48F753740}" type="slidenum">
              <a:rPr lang="zh-CN" altLang="en-US" sz="1200" b="0">
                <a:latin typeface="Nanum Myeongjo" panose="02020603020101020101" pitchFamily="18" charset="-127"/>
              </a:rPr>
              <a:pPr/>
              <a:t>36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93C7BAE-2EBC-8C4F-A9C1-5DAF564187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E3ABA36-6AFE-4742-9125-EF7C88C62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B82F7FEC-751E-B246-9765-A6FFE9D5E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CC020ED-C4C8-F04C-9A46-6AA58621636B}" type="slidenum">
              <a:rPr lang="zh-CN" altLang="en-US" sz="1200" b="0">
                <a:latin typeface="Nanum Myeongjo" panose="02020603020101020101" pitchFamily="18" charset="-127"/>
              </a:rPr>
              <a:pPr/>
              <a:t>37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ABF8D361-C349-4B41-BD9D-16F966D593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42D3AB5-F24A-804F-86B4-AFA9C7259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64DE2D23-54AF-4A43-828A-F6C03F00B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4F424C-6076-0447-92B1-8FF3322E4AC5}" type="slidenum">
              <a:rPr lang="zh-CN" altLang="en-US" sz="1200" b="0">
                <a:latin typeface="Nanum Myeongjo" panose="02020603020101020101" pitchFamily="18" charset="-127"/>
              </a:rPr>
              <a:pPr/>
              <a:t>38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8D5CF771-3817-5B40-A270-5B3978FABA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871755B-FFA8-564B-BDC1-69BAB872E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A577271C-0706-7446-BD76-18FF563C6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13F6D77-853D-5A43-8D67-25E34E644B33}" type="slidenum">
              <a:rPr lang="zh-CN" altLang="en-US" sz="1200" b="0">
                <a:latin typeface="Nanum Myeongjo" panose="02020603020101020101" pitchFamily="18" charset="-127"/>
              </a:rPr>
              <a:pPr/>
              <a:t>39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D0093C0-AD8E-544F-B323-469D704301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E1A4D16-AE87-F447-9CDC-F20173E4B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25A21CBB-71C4-7340-BEFA-121249974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F63FA2-BBAD-074E-B249-084648D7A50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F511D2F-2F34-DB4F-BF53-EACC4F9D16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305780C-FA6F-5C4C-8D1D-CC02E5086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6" name="页脚占位符 4">
            <a:extLst>
              <a:ext uri="{FF2B5EF4-FFF2-40B4-BE49-F238E27FC236}">
                <a16:creationId xmlns:a16="http://schemas.microsoft.com/office/drawing/2014/main" id="{0E918B87-55FE-314C-B750-059CA0016B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54BE3520-6B3B-2547-A50E-749A80B73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00CE556-5555-5E42-9FA8-0A8DA3E9ED03}" type="slidenum">
              <a:rPr lang="zh-CN" altLang="en-US" sz="1200" b="0">
                <a:latin typeface="Nanum Myeongjo" panose="02020603020101020101" pitchFamily="18" charset="-127"/>
              </a:rPr>
              <a:pPr/>
              <a:t>40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94B86CBE-851D-3244-BC6A-FB99DCD6DA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53D9EE2-061F-9144-A227-122162EB7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0572E7C5-CFC1-704A-B258-D35B90B17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79276EA-B38B-A749-B37D-CD8881F67FC8}" type="slidenum">
              <a:rPr lang="zh-CN" altLang="en-US" sz="1200" b="0">
                <a:latin typeface="Nanum Myeongjo" panose="02020603020101020101" pitchFamily="18" charset="-127"/>
              </a:rPr>
              <a:pPr/>
              <a:t>41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CBCB8411-C911-B841-985F-9F40227EBE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FB6D331-FD36-EE42-90F2-B0436F94E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DA6E69FD-A54B-9D42-B51A-B089A6AB3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4164554-C213-244B-9E04-3F26AA702617}" type="slidenum">
              <a:rPr lang="zh-CN" altLang="en-US" sz="1200" b="0">
                <a:latin typeface="Nanum Myeongjo" panose="02020603020101020101" pitchFamily="18" charset="-127"/>
              </a:rPr>
              <a:pPr/>
              <a:t>42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027EAAB-0117-5748-8F72-EC1C69499A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6BCC8A2-ECC8-2E4C-B927-4147384F7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232667EE-71DC-2548-9BBF-596CEA8127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CA516CEC-D756-E04D-90A4-A48782DB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319774DD-A259-8E4C-911B-66EFF7EB9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C374BF1-95C6-3145-9FE3-6C1C0194DE9C}" type="slidenum">
              <a:rPr lang="zh-CN" altLang="en-US" sz="1200" b="0">
                <a:latin typeface="Nanum Myeongjo" panose="02020603020101020101" pitchFamily="18" charset="-127"/>
              </a:rPr>
              <a:pPr/>
              <a:t>43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6AE5713B-E043-AA41-B579-409CDD68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1C6FA0-0B14-BB42-A8F4-26DFF33A12E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BC59B066-8AAB-9D4F-9DA2-255A5CC8E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D03F025C-8DEF-604B-8E61-CD4F4D225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5476" name="页脚占位符 4">
            <a:extLst>
              <a:ext uri="{FF2B5EF4-FFF2-40B4-BE49-F238E27FC236}">
                <a16:creationId xmlns:a16="http://schemas.microsoft.com/office/drawing/2014/main" id="{27B526BA-C125-F448-80E9-57CAB717B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F8E138BC-D602-B644-B895-4830C5833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F27846-3A6B-8B42-A58D-94E47C940B7D}" type="slidenum">
              <a:rPr lang="zh-CN" altLang="en-US" sz="1200" b="0">
                <a:latin typeface="Nanum Myeongjo" panose="02020603020101020101" pitchFamily="18" charset="-127"/>
              </a:rPr>
              <a:pPr/>
              <a:t>45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48A72AD-43BE-1749-A7B9-7ECC22CA5E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A5937BF-2520-434B-807C-AB28A49A7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DF339C85-ABEC-EC40-9A86-722009E9F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FDAD6BB-1F37-D841-A5CC-4A4BEFAF6861}" type="slidenum">
              <a:rPr lang="zh-CN" altLang="en-US" sz="1200" b="0">
                <a:latin typeface="Nanum Myeongjo" panose="02020603020101020101" pitchFamily="18" charset="-127"/>
              </a:rPr>
              <a:pPr/>
              <a:t>46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6F698E7-3F0A-7C48-B382-DDE99BA801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07903D5-9E1E-1A45-A4E3-7751F569F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A8DEB213-AD92-0540-8197-448F319D6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BB91F58-446D-6241-866A-93DF412F035D}" type="slidenum">
              <a:rPr lang="zh-CN" altLang="en-US" sz="1200" b="0">
                <a:latin typeface="Nanum Myeongjo" panose="02020603020101020101" pitchFamily="18" charset="-127"/>
              </a:rPr>
              <a:pPr/>
              <a:t>47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17AA740F-0408-884E-9065-C8492EA749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1F70C33-49D3-6D42-BCA4-87AA656B1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ED482552-B07A-4D48-93E5-A1E5190C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73568F1-CE97-2346-BB07-6321CC76127B}" type="slidenum">
              <a:rPr lang="zh-CN" altLang="en-US" sz="1200" b="0">
                <a:latin typeface="Nanum Myeongjo" panose="02020603020101020101" pitchFamily="18" charset="-127"/>
              </a:rPr>
              <a:pPr/>
              <a:t>48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114B05AB-DC1F-F741-8F62-4F01FB5482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D04C739-05A1-5F43-A6AB-EF883CEBC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B6B59E39-6CE9-D447-B168-5EDDB049A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CB60351-76D0-6041-A789-6EC3F4F4041B}" type="slidenum">
              <a:rPr lang="zh-CN" altLang="en-US" sz="1200" b="0">
                <a:latin typeface="Nanum Myeongjo" panose="02020603020101020101" pitchFamily="18" charset="-127"/>
              </a:rPr>
              <a:pPr/>
              <a:t>49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F3643F3-BAEF-8D4D-B532-D6DE4B12ED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06BB13B-B426-234A-803D-22308F243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D96967F1-603D-094D-B437-6D29202DC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FE8F3A-2307-A34D-B4ED-CF8B1A14206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AF60F4C-17CC-674D-8BFE-2CF7576543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DE5BFD3-7E19-7345-94C2-2FAD57509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4" name="页脚占位符 4">
            <a:extLst>
              <a:ext uri="{FF2B5EF4-FFF2-40B4-BE49-F238E27FC236}">
                <a16:creationId xmlns:a16="http://schemas.microsoft.com/office/drawing/2014/main" id="{56B18049-0A6A-C34D-90D1-B1BFA6028C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6B10EBDE-D774-F349-B013-EBBDDE566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416073E-71B6-9346-96C0-74EBE8CACE57}" type="slidenum">
              <a:rPr lang="zh-CN" altLang="en-US" sz="1200" b="0">
                <a:latin typeface="Nanum Myeongjo" panose="02020603020101020101" pitchFamily="18" charset="-127"/>
              </a:rPr>
              <a:pPr/>
              <a:t>50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5B6DEBD8-FC77-C24F-95A0-62314089BB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E0CF5A3-828D-AB49-9AA4-8740AB6FA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904DE6A6-60D3-7540-956C-22ECAE9A2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D546770-7D7E-5549-A1CB-2BB3D58AD436}" type="slidenum">
              <a:rPr lang="zh-CN" altLang="en-US" sz="1200" b="0">
                <a:latin typeface="Nanum Myeongjo" panose="02020603020101020101" pitchFamily="18" charset="-127"/>
              </a:rPr>
              <a:pPr/>
              <a:t>51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702F575A-8A4A-C64E-BBB3-187A2D8A3A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A5F4FDA-5842-CF47-8C47-B80CC21B5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5F3D9AF1-0D17-4F45-90FC-9CE210BDD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49A13B-0930-DB4A-A1BD-096E08F3319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AB4E232-F38E-BB4F-BB82-2D6341B778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CABA03E-F8CB-D440-B55D-EAACF6709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652" name="页脚占位符 4">
            <a:extLst>
              <a:ext uri="{FF2B5EF4-FFF2-40B4-BE49-F238E27FC236}">
                <a16:creationId xmlns:a16="http://schemas.microsoft.com/office/drawing/2014/main" id="{2C123311-57BC-4745-9B9F-4744514FA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EE45D9B4-CB0E-A645-A096-92214563B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4727FB-81F2-D241-9399-E3A8C0E87A6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35040EE-F631-BE48-A4CD-622FB84D6A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EB8247A-B6DC-D645-B657-1C2274E4D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0" name="页脚占位符 4">
            <a:extLst>
              <a:ext uri="{FF2B5EF4-FFF2-40B4-BE49-F238E27FC236}">
                <a16:creationId xmlns:a16="http://schemas.microsoft.com/office/drawing/2014/main" id="{E9F9ABAE-A56A-6640-8CF8-80C018730F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64C5870-2CCA-DE40-BE34-377DC63A4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2F7DE4-9F69-C54E-9029-6DE8C75DB26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305B6B6-9227-1B4E-958A-E9E8336534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B5487EF-3BB3-6940-B390-6ED7E44CD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748" name="页脚占位符 4">
            <a:extLst>
              <a:ext uri="{FF2B5EF4-FFF2-40B4-BE49-F238E27FC236}">
                <a16:creationId xmlns:a16="http://schemas.microsoft.com/office/drawing/2014/main" id="{EBDA3324-ABAB-924C-887D-3B9E4E441D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5EC5C77F-A955-DE44-AE8A-B90EA1773D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2BE5240-5DE7-E644-9ECA-01F3988A08B7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2E857B6-E55A-D146-A7DD-A9A4E8192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213ECD3-097F-2643-9393-778694406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B952CFD9-56E2-2F44-9777-3A5E23C4B8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07B9D-6080-C140-A3E5-6E0F3DDD1DE3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8EB558F-E71A-F744-9D9D-6C92DA4DD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2811103-4618-D94D-AC13-261FF2607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E8D183D-2A63-9140-90C4-F400423EFE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61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E68F5E-C4CF-C340-94B5-6DF868A95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792E7-7053-CF4E-A2D4-E506FFF336D0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53455E-DF4E-214B-86F4-4AFC37259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53F954-0494-4744-84A3-25DB525DE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4AB9B-15B9-414F-8C48-8E8CCFECDF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34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C55F48-BC16-FB42-82AF-10E8D6D7B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86621-79D9-F14D-A4C5-E5C3680B0623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E052BC-14C9-5043-AB6B-9C09F93E0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30BB33-652A-1744-A77C-C84B9B475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2A705-21F5-5144-BC64-13A2ABE216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66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A53A0E-EB93-7742-BACA-E2A8CEE102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045EA-8823-464E-AC06-2091CF03872C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E284FA-471D-F94E-A493-2980F2FB1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FD17A5-B08A-0749-81B2-105E2B951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30620-5E0F-C144-9AAE-B4BED5DA33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24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74D38-4B8A-254E-B0AD-829F00FD7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B5296-AE72-AC47-B17C-51B7CD324E85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79F47-1C76-0343-9C8C-3750AA32E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1D1F1-4B2B-5541-AC80-38EFB66A3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6A808-045B-0F49-AD59-C626B9ACBF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4A6A46-0779-EF41-9856-69B837382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349C-03EA-0341-90D5-BB2A4F732206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889A6B-2D89-984F-B96E-8F318854B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FA458B-7EEE-DD4A-AEA5-2EF77C2B06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49D6B-2CEA-5948-8AC2-125F039F33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6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4B7D01-FE48-2341-9EE5-2DF5933FB2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01E0B-C8BD-3A4A-BDB5-7CE6323E0783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65470D-9E2E-6D47-9869-3F19689DC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19AAEA-4C5D-8148-9F45-BB2365584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E8E4-60F9-9C4F-96AE-B57F30A57B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59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95318-8D19-D747-8BD3-1D0BF8EE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2AB7D-7E59-C74B-A776-9598C09449F7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0C623-8DE8-CD4A-ADCD-7A87FDF78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37609-339E-EB48-8ABE-1A2C67AEA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136CD-667F-A042-B677-1E30D78C89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70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80F8C2-25E7-9949-9FDB-09471F499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43D6B-7148-FF4B-A31D-2155E7F3E094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125FC6-9DCE-3649-9C89-AFA44FF93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470FE5-D43C-9348-BB19-3EB017565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38DB8-F928-B644-A126-3024AD9A9E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52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7F0C3E-7808-7440-8D24-3124BBA56D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5E65A-1D1C-AB41-8841-41C41B72EC25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D244FB-5930-EA42-8B7A-0D960B2BC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92151E-5304-F248-B883-6947A0877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8B5-2810-334A-99A3-DEBD3C6FC0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4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819F43-0FA8-3241-AF18-BBE23C4B03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B7B9D-FF0E-DB4F-A168-83D74A1F438C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351576-B6B1-0842-ACA0-D01A7B1BCE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27104E-B250-524C-9DFB-5E60169AA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52DF9-49F3-524D-91DA-137324839D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48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0DB9D-BA86-FE45-868E-D881969F9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B631D-9FE4-C345-9634-0D9987995BFB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A3B27-1995-6649-B69E-989A337042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89920-EBF6-5C40-9FAB-61A302579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9DBF8-987F-3648-A435-CC0E82A2AE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24050-3A78-5B41-9BDC-09B6864F27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FC45-ABD4-C34E-8E29-0797D999808E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61882-4DD7-9A48-8E60-B3918819C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4BCF7-71B1-F240-961B-03B779278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DAAF4-CD36-DE48-877A-E3523C49AA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4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BF1AA0-FE67-7D44-82D8-AEADC244C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115801-FD1A-1E45-9579-8096ED597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07E111-7139-1C4A-9474-52CC32630D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AD0EA799-CC1E-0848-88D7-0D4F288A3FAF}" type="datetime1">
              <a:rPr lang="zh-CN" altLang="en-US" smtClean="0"/>
              <a:pPr>
                <a:defRPr/>
              </a:pPr>
              <a:t>2020/2/28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3BDDC2-95A0-9E41-ABB0-999790732C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338EC69-D7A6-BD48-9C2F-C8B23C0567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31D07C28-EB61-284E-80C6-28C26CF7383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60F6035-48CE-0743-AE55-D5DE7A970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>
            <a:extLst>
              <a:ext uri="{FF2B5EF4-FFF2-40B4-BE49-F238E27FC236}">
                <a16:creationId xmlns:a16="http://schemas.microsoft.com/office/drawing/2014/main" id="{786BB0CE-B6AE-2F49-9790-3D9A821B8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DD3A1-A194-014F-A4A7-F12E8DD400F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17DB47E-362D-F343-A06A-3278CC366C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 Programming Language (1)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733BB432-7BC6-9B4D-8CB8-F0F375CA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07E9C-C3FD-BA45-9048-1DE65F6CDC4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B8E8EF4-89A3-0F4E-A5E4-D9B865261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Relocatable Object Code</a:t>
            </a:r>
          </a:p>
        </p:txBody>
      </p:sp>
      <p:graphicFrame>
        <p:nvGraphicFramePr>
          <p:cNvPr id="755715" name="Group 3">
            <a:extLst>
              <a:ext uri="{FF2B5EF4-FFF2-40B4-BE49-F238E27FC236}">
                <a16:creationId xmlns:a16="http://schemas.microsoft.com/office/drawing/2014/main" id="{AB77624B-F298-E242-863B-A49C473275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3581400"/>
        </p:xfrm>
        <a:graphic>
          <a:graphicData uri="http://schemas.openxmlformats.org/drawingml/2006/table">
            <a:tbl>
              <a:tblPr/>
              <a:tblGrid>
                <a:gridCol w="4116388">
                  <a:extLst>
                    <a:ext uri="{9D8B030D-6E8A-4147-A177-3AD203B41FA5}">
                      <a16:colId xmlns:a16="http://schemas.microsoft.com/office/drawing/2014/main" val="3893716592"/>
                    </a:ext>
                  </a:extLst>
                </a:gridCol>
                <a:gridCol w="4189412">
                  <a:extLst>
                    <a:ext uri="{9D8B030D-6E8A-4147-A177-3AD203B41FA5}">
                      <a16:colId xmlns:a16="http://schemas.microsoft.com/office/drawing/2014/main" val="628720664"/>
                    </a:ext>
                  </a:extLst>
                </a:gridCol>
              </a:tblGrid>
              <a:tr h="358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48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89 d3 e8 00 00 00 00 48 89 03 5b 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Obtain with command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-c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mstore.c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Relocatable object file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mstore.o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806705"/>
                  </a:ext>
                </a:extLst>
              </a:tr>
            </a:tbl>
          </a:graphicData>
        </a:graphic>
      </p:graphicFrame>
      <p:sp>
        <p:nvSpPr>
          <p:cNvPr id="34827" name="椭圆 4">
            <a:extLst>
              <a:ext uri="{FF2B5EF4-FFF2-40B4-BE49-F238E27FC236}">
                <a16:creationId xmlns:a16="http://schemas.microsoft.com/office/drawing/2014/main" id="{2BD5E4E0-E6BB-0442-91FD-56DF25AE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057400"/>
            <a:ext cx="439738" cy="3810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ED83AB00-55B1-4B4C-B889-1B25272A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19D88-37AF-E14D-9BBD-F2A29C2674E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7E9E971-9E93-3C46-8044-721C314E9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Executable Object Code</a:t>
            </a:r>
          </a:p>
        </p:txBody>
      </p:sp>
      <p:graphicFrame>
        <p:nvGraphicFramePr>
          <p:cNvPr id="755715" name="Group 3">
            <a:extLst>
              <a:ext uri="{FF2B5EF4-FFF2-40B4-BE49-F238E27FC236}">
                <a16:creationId xmlns:a16="http://schemas.microsoft.com/office/drawing/2014/main" id="{B377695D-CDE1-F14A-B678-0D92DD067A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77200" cy="5212086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372972358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49715083"/>
                    </a:ext>
                  </a:extLst>
                </a:gridCol>
              </a:tblGrid>
              <a:tr h="24241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#include &lt;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stdio.h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void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mulstore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(long, long, long*)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int main()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long 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(2, 3, &amp;d);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printf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*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3 --&gt; %d\n”, 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return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long mult2(long a, long b)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long s = a * b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return 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3 48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89 d3 e8 42 00 00 00 48 89 03 5b c3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92695"/>
                  </a:ext>
                </a:extLst>
              </a:tr>
              <a:tr h="242411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Obtain with command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–o prog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main.c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mstore.c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524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0">
            <a:extLst>
              <a:ext uri="{FF2B5EF4-FFF2-40B4-BE49-F238E27FC236}">
                <a16:creationId xmlns:a16="http://schemas.microsoft.com/office/drawing/2014/main" id="{ED579F54-4D45-7341-93FC-30E45E5BC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C1368-8DE1-A840-9EEA-F3CF3C41B03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2C56733-1D6C-2844-9753-6E293C53EC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Manipulating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0DFF0F52-06F0-E949-B9C9-4FC9671A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15DB8E-6004-A64F-AECB-779A85ACDD9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28A40AB-45E3-9C42-AF27-5F50DDA55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8F69C4C-CA9C-0545-97DF-B8D5121E2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Bit-level operations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2.1.6~2.1.9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F44F9A09-A28B-1C4B-99A5-73002439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F2397-2939-0E42-A9C4-7731EFD4C9D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E645454-A9F4-9B43-AEC2-B97B0D4BA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Boolean Algebra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880623C-1747-834B-B535-4998FAF91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itchFamily="2" charset="-122"/>
              </a:rPr>
              <a:t>Developed by George Boole(1815-1864)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>
                <a:ea typeface="宋体" pitchFamily="2" charset="-122"/>
              </a:rPr>
              <a:t>Algebraic representation of logic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“True” as 1 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“False” as 0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Claude Shannon(1916–2001)founded the information theory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made the connection between Boolean algebra and digital logic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Plays a central role in the design and analysis of digital systems</a:t>
            </a:r>
            <a:endParaRPr kumimoji="1" lang="en-US" altLang="zh-CN" dirty="0">
              <a:ea typeface="宋体" pitchFamily="2" charset="-122"/>
            </a:endParaRPr>
          </a:p>
        </p:txBody>
      </p:sp>
      <p:pic>
        <p:nvPicPr>
          <p:cNvPr id="43012" name="图片 4" descr="images.jpeg">
            <a:extLst>
              <a:ext uri="{FF2B5EF4-FFF2-40B4-BE49-F238E27FC236}">
                <a16:creationId xmlns:a16="http://schemas.microsoft.com/office/drawing/2014/main" id="{C4D6FE55-3267-4543-81BD-82F874C7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图片 5" descr="images1.jpeg">
            <a:extLst>
              <a:ext uri="{FF2B5EF4-FFF2-40B4-BE49-F238E27FC236}">
                <a16:creationId xmlns:a16="http://schemas.microsoft.com/office/drawing/2014/main" id="{C6BE1E4D-8031-CA4D-864D-30F97772E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1400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>
            <a:extLst>
              <a:ext uri="{FF2B5EF4-FFF2-40B4-BE49-F238E27FC236}">
                <a16:creationId xmlns:a16="http://schemas.microsoft.com/office/drawing/2014/main" id="{1F859790-97BC-0B48-A259-05C094B9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CDAA6-78DA-4B4A-B4CE-B61F254BFC2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3884FA2-CAE2-C246-A8F1-0CBDC9867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Boolean Algebra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6C5C4A8-0F5F-9347-A980-340AD205C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88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And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A&amp;B = 1 when both A=1 and B=1</a:t>
            </a:r>
          </a:p>
        </p:txBody>
      </p:sp>
      <p:graphicFrame>
        <p:nvGraphicFramePr>
          <p:cNvPr id="45060" name="Object 2">
            <a:extLst>
              <a:ext uri="{FF2B5EF4-FFF2-40B4-BE49-F238E27FC236}">
                <a16:creationId xmlns:a16="http://schemas.microsoft.com/office/drawing/2014/main" id="{C5A6E51E-7931-1542-AA55-721D74299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Document" r:id="rId4" imgW="22479000" imgH="4953000" progId="Word.Document.8">
                  <p:embed/>
                </p:oleObj>
              </mc:Choice>
              <mc:Fallback>
                <p:oleObj name="Document" r:id="rId4" imgW="22479000" imgH="4953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>
            <a:extLst>
              <a:ext uri="{FF2B5EF4-FFF2-40B4-BE49-F238E27FC236}">
                <a16:creationId xmlns:a16="http://schemas.microsoft.com/office/drawing/2014/main" id="{B03B747C-1B45-9948-AB21-EC4AE7212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9530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Document" r:id="rId6" imgW="22479000" imgH="4953000" progId="Word.Document.8">
                  <p:embed/>
                </p:oleObj>
              </mc:Choice>
              <mc:Fallback>
                <p:oleObj name="Document" r:id="rId6" imgW="22479000" imgH="4953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>
            <a:extLst>
              <a:ext uri="{FF2B5EF4-FFF2-40B4-BE49-F238E27FC236}">
                <a16:creationId xmlns:a16="http://schemas.microsoft.com/office/drawing/2014/main" id="{59658F83-E868-6046-BE74-7C40E6BF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Not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~A = 1 when A=0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11057658-FA75-1C44-9FED-62BBF349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526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Or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A|B = 1 when either A=1 or B=1</a:t>
            </a:r>
          </a:p>
        </p:txBody>
      </p:sp>
      <p:graphicFrame>
        <p:nvGraphicFramePr>
          <p:cNvPr id="45064" name="Object 4">
            <a:extLst>
              <a:ext uri="{FF2B5EF4-FFF2-40B4-BE49-F238E27FC236}">
                <a16:creationId xmlns:a16="http://schemas.microsoft.com/office/drawing/2014/main" id="{875B657B-1271-4F4D-ADBB-715C700A8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Document" r:id="rId8" imgW="22479000" imgH="4953000" progId="Word.Document.8">
                  <p:embed/>
                </p:oleObj>
              </mc:Choice>
              <mc:Fallback>
                <p:oleObj name="Document" r:id="rId8" imgW="22479000" imgH="4953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5">
            <a:extLst>
              <a:ext uri="{FF2B5EF4-FFF2-40B4-BE49-F238E27FC236}">
                <a16:creationId xmlns:a16="http://schemas.microsoft.com/office/drawing/2014/main" id="{F9F9B4DD-46C7-474D-AECB-5B438FD92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51006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Document" r:id="rId10" imgW="22479000" imgH="4953000" progId="Word.Document.8">
                  <p:embed/>
                </p:oleObj>
              </mc:Choice>
              <mc:Fallback>
                <p:oleObj name="Document" r:id="rId10" imgW="22479000" imgH="49530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473700" y="5100638"/>
                        <a:ext cx="13970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>
            <a:extLst>
              <a:ext uri="{FF2B5EF4-FFF2-40B4-BE49-F238E27FC236}">
                <a16:creationId xmlns:a16="http://schemas.microsoft.com/office/drawing/2014/main" id="{AF1189AC-F695-4F4A-AB68-F3477ED7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86238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Exclusive-Or (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Xor</a:t>
            </a:r>
            <a:r>
              <a:rPr lang="en-US" altLang="zh-CN" sz="2000" b="0" dirty="0">
                <a:latin typeface="Nanum Myeongjo" panose="02020603020101020101" pitchFamily="18" charset="-127"/>
              </a:rPr>
              <a:t>)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A^B = 1 when either A=1 or B=1, but not both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48FB26C3-DC60-254C-A778-940EE078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84A032-102B-2142-9A26-430D2CC54B6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65262BC-AFC1-5444-8ECA-EC9C2972A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Boolean Algebras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2ED2753-3C56-E645-B893-F422D4D88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Operate on Bit Vectors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Operations applied bitwise</a:t>
            </a:r>
            <a:endParaRPr kumimoji="1" lang="en-US" altLang="zh-CN" sz="16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498B2C80-4A52-BC40-8B30-6A446AFC5820}"/>
              </a:ext>
            </a:extLst>
          </p:cNvPr>
          <p:cNvGrpSpPr>
            <a:grpSpLocks/>
          </p:cNvGrpSpPr>
          <p:nvPr/>
        </p:nvGrpSpPr>
        <p:grpSpPr bwMode="auto">
          <a:xfrm>
            <a:off x="817564" y="2819401"/>
            <a:ext cx="1439863" cy="923926"/>
            <a:chOff x="3145" y="800"/>
            <a:chExt cx="907" cy="582"/>
          </a:xfrm>
        </p:grpSpPr>
        <p:sp>
          <p:nvSpPr>
            <p:cNvPr id="47118" name="Text Box 5">
              <a:extLst>
                <a:ext uri="{FF2B5EF4-FFF2-40B4-BE49-F238E27FC236}">
                  <a16:creationId xmlns:a16="http://schemas.microsoft.com/office/drawing/2014/main" id="{0433A25B-5225-CB4F-9267-9E00522B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800"/>
              <a:ext cx="90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&amp;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01000001</a:t>
              </a:r>
            </a:p>
          </p:txBody>
        </p:sp>
        <p:sp>
          <p:nvSpPr>
            <p:cNvPr id="47119" name="Line 6">
              <a:extLst>
                <a:ext uri="{FF2B5EF4-FFF2-40B4-BE49-F238E27FC236}">
                  <a16:creationId xmlns:a16="http://schemas.microsoft.com/office/drawing/2014/main" id="{E20D4F67-FC28-DB4D-9B43-9DC84D16F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7109" name="Group 7">
            <a:extLst>
              <a:ext uri="{FF2B5EF4-FFF2-40B4-BE49-F238E27FC236}">
                <a16:creationId xmlns:a16="http://schemas.microsoft.com/office/drawing/2014/main" id="{9FFB0266-36EA-AF48-AE6D-6514808D8FC9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2819401"/>
            <a:ext cx="1371600" cy="923926"/>
            <a:chOff x="3168" y="800"/>
            <a:chExt cx="864" cy="582"/>
          </a:xfrm>
        </p:grpSpPr>
        <p:sp>
          <p:nvSpPr>
            <p:cNvPr id="47116" name="Text Box 8">
              <a:extLst>
                <a:ext uri="{FF2B5EF4-FFF2-40B4-BE49-F238E27FC236}">
                  <a16:creationId xmlns:a16="http://schemas.microsoft.com/office/drawing/2014/main" id="{DE6E50E2-867B-9A46-A1C8-36E1FA05B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1" y="800"/>
              <a:ext cx="85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|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01111101</a:t>
              </a:r>
            </a:p>
          </p:txBody>
        </p:sp>
        <p:sp>
          <p:nvSpPr>
            <p:cNvPr id="47117" name="Line 9">
              <a:extLst>
                <a:ext uri="{FF2B5EF4-FFF2-40B4-BE49-F238E27FC236}">
                  <a16:creationId xmlns:a16="http://schemas.microsoft.com/office/drawing/2014/main" id="{5455BA53-83C2-5F4E-AACC-F1D7F960C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7110" name="Group 10">
            <a:extLst>
              <a:ext uri="{FF2B5EF4-FFF2-40B4-BE49-F238E27FC236}">
                <a16:creationId xmlns:a16="http://schemas.microsoft.com/office/drawing/2014/main" id="{95F21B7A-FE31-0C48-A6AF-2BF07CECCEF1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2819401"/>
            <a:ext cx="1371600" cy="923926"/>
            <a:chOff x="3168" y="800"/>
            <a:chExt cx="864" cy="582"/>
          </a:xfrm>
        </p:grpSpPr>
        <p:sp>
          <p:nvSpPr>
            <p:cNvPr id="47114" name="Text Box 11">
              <a:extLst>
                <a:ext uri="{FF2B5EF4-FFF2-40B4-BE49-F238E27FC236}">
                  <a16:creationId xmlns:a16="http://schemas.microsoft.com/office/drawing/2014/main" id="{868F01C2-96BA-4C4E-B911-2CAB2AA34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1" y="800"/>
              <a:ext cx="85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^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00111100</a:t>
              </a:r>
            </a:p>
          </p:txBody>
        </p:sp>
        <p:sp>
          <p:nvSpPr>
            <p:cNvPr id="47115" name="Line 12">
              <a:extLst>
                <a:ext uri="{FF2B5EF4-FFF2-40B4-BE49-F238E27FC236}">
                  <a16:creationId xmlns:a16="http://schemas.microsoft.com/office/drawing/2014/main" id="{0849BA74-9A7C-254C-AB99-305470BDE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7111" name="Group 13">
            <a:extLst>
              <a:ext uri="{FF2B5EF4-FFF2-40B4-BE49-F238E27FC236}">
                <a16:creationId xmlns:a16="http://schemas.microsoft.com/office/drawing/2014/main" id="{70303AF2-D9AD-F246-8C9E-C2E7C7D8386A}"/>
              </a:ext>
            </a:extLst>
          </p:cNvPr>
          <p:cNvGrpSpPr>
            <a:grpSpLocks/>
          </p:cNvGrpSpPr>
          <p:nvPr/>
        </p:nvGrpSpPr>
        <p:grpSpPr bwMode="auto">
          <a:xfrm>
            <a:off x="6396039" y="2819401"/>
            <a:ext cx="1408113" cy="923926"/>
            <a:chOff x="3155" y="800"/>
            <a:chExt cx="887" cy="582"/>
          </a:xfrm>
        </p:grpSpPr>
        <p:sp>
          <p:nvSpPr>
            <p:cNvPr id="47112" name="Text Box 14">
              <a:extLst>
                <a:ext uri="{FF2B5EF4-FFF2-40B4-BE49-F238E27FC236}">
                  <a16:creationId xmlns:a16="http://schemas.microsoft.com/office/drawing/2014/main" id="{4C34528E-3BCA-724B-8144-57400763B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800"/>
              <a:ext cx="88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~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10101010</a:t>
              </a:r>
            </a:p>
          </p:txBody>
        </p:sp>
        <p:sp>
          <p:nvSpPr>
            <p:cNvPr id="47113" name="Line 15">
              <a:extLst>
                <a:ext uri="{FF2B5EF4-FFF2-40B4-BE49-F238E27FC236}">
                  <a16:creationId xmlns:a16="http://schemas.microsoft.com/office/drawing/2014/main" id="{0943D23B-532D-364B-8A24-F40A51787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>
            <a:extLst>
              <a:ext uri="{FF2B5EF4-FFF2-40B4-BE49-F238E27FC236}">
                <a16:creationId xmlns:a16="http://schemas.microsoft.com/office/drawing/2014/main" id="{D8A343E8-CB19-4F45-9C5D-AAAF0431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1FBE4-AF77-0F4F-9066-233A12F1ACF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B71472C-1A79-E740-9FCE-AB72BBA10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Boolean Algebras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5783BE3-A670-D14F-BCB1-B5E95CE44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Representation of Sets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Width </a:t>
            </a:r>
            <a:r>
              <a:rPr kumimoji="1" lang="en-US" altLang="zh-CN" i="1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 bit vector represents subsets of {0, …, </a:t>
            </a:r>
            <a:r>
              <a:rPr kumimoji="1" lang="en-US" altLang="zh-CN" i="1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–1}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ea typeface="宋体" panose="02010600030101010101" pitchFamily="2" charset="-122"/>
              </a:rPr>
              <a:t>j</a:t>
            </a:r>
            <a:r>
              <a:rPr kumimoji="1" lang="en-US" altLang="zh-CN">
                <a:ea typeface="宋体" panose="02010600030101010101" pitchFamily="2" charset="-122"/>
              </a:rPr>
              <a:t> = 1 if </a:t>
            </a:r>
            <a:r>
              <a:rPr kumimoji="1" lang="en-US" altLang="zh-CN" i="1">
                <a:ea typeface="宋体" panose="02010600030101010101" pitchFamily="2" charset="-122"/>
              </a:rPr>
              <a:t>j</a:t>
            </a:r>
            <a:r>
              <a:rPr kumimoji="1" lang="en-US" altLang="zh-CN">
                <a:ea typeface="宋体" panose="02010600030101010101" pitchFamily="2" charset="-122"/>
              </a:rPr>
              <a:t>  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kumimoji="1" lang="en-US" altLang="zh-CN"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ea typeface="宋体" panose="02010600030101010101" pitchFamily="2" charset="-122"/>
              </a:rPr>
              <a:t>A</a:t>
            </a: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01101001	{ 0, 3, 5, 6 }</a:t>
            </a: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01010101	{ 0, 2, 4, 6 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&amp; Intersection		01000001 { 0, 6 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|  Union			01111101  { 0, 2, 3, 4, 5, 6 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^ Symmetric difference  	00111100 { 2, 3, 4, 5 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~Complement		  	10101010 { 1, 3, 5, 7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6">
            <a:extLst>
              <a:ext uri="{FF2B5EF4-FFF2-40B4-BE49-F238E27FC236}">
                <a16:creationId xmlns:a16="http://schemas.microsoft.com/office/drawing/2014/main" id="{5510804C-F1A2-FF4A-BD07-C83E2551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F0F177-5F91-D84D-B02E-A57EDECBB21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725F104-950B-B04D-A088-6C15BA96C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Bit-Level Operations in C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7A5A977-F8A3-7A41-9334-BA1218A144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3657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Operations &amp;,  |,  ~,  ^ Available in C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Apply to any “integral” data type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long,  int,  short,  char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View arguments as bit vectors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Arguments applied bit-wise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E1D7060B-0332-2849-9F11-92B89C2C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76BB60-57FF-4142-8334-BAB3F4A3579C}" type="slidenum">
              <a:rPr lang="zh-CN" altLang="en-US" sz="18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800" dirty="0">
              <a:latin typeface="Nanum Myeongjo" panose="02020603020101020101" pitchFamily="18" charset="-127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2B0320A-4CCE-DA49-BA4D-4EFAB6C0A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Bit-Level Operations in C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6005966-4BC3-0E48-9758-A35438BE7D2C}"/>
              </a:ext>
            </a:extLst>
          </p:cNvPr>
          <p:cNvGraphicFramePr>
            <a:graphicFrameLocks noGrp="1"/>
          </p:cNvGraphicFramePr>
          <p:nvPr/>
        </p:nvGraphicFramePr>
        <p:xfrm>
          <a:off x="850900" y="1600200"/>
          <a:ext cx="7226300" cy="413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10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~0x41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0xBE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~0x00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0xFF</a:t>
                      </a:r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pPr lvl="0"/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0x69 &amp; 0x55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0X41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0x69 | 0x55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0x7D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069A88-7AED-8848-B9EB-E9029C270F76}"/>
              </a:ext>
            </a:extLst>
          </p:cNvPr>
          <p:cNvSpPr txBox="1"/>
          <p:nvPr/>
        </p:nvSpPr>
        <p:spPr>
          <a:xfrm>
            <a:off x="850900" y="21288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~0100 0001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2A1E3-20B7-DF43-900E-DDFCC6C82DF9}"/>
              </a:ext>
            </a:extLst>
          </p:cNvPr>
          <p:cNvSpPr txBox="1"/>
          <p:nvPr/>
        </p:nvSpPr>
        <p:spPr>
          <a:xfrm>
            <a:off x="5575300" y="21288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1011 1110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B361F-706C-7446-9F78-218E4ED25C5F}"/>
              </a:ext>
            </a:extLst>
          </p:cNvPr>
          <p:cNvSpPr txBox="1"/>
          <p:nvPr/>
        </p:nvSpPr>
        <p:spPr>
          <a:xfrm>
            <a:off x="850900" y="31575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~0000 0000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A603C9-407D-1349-9CD0-CA73FDC591B7}"/>
              </a:ext>
            </a:extLst>
          </p:cNvPr>
          <p:cNvSpPr txBox="1"/>
          <p:nvPr/>
        </p:nvSpPr>
        <p:spPr>
          <a:xfrm>
            <a:off x="5575300" y="31702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1111 1111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D853A-5A25-9642-91C5-B02109A7BF8B}"/>
              </a:ext>
            </a:extLst>
          </p:cNvPr>
          <p:cNvSpPr txBox="1"/>
          <p:nvPr/>
        </p:nvSpPr>
        <p:spPr>
          <a:xfrm>
            <a:off x="850900" y="4195763"/>
            <a:ext cx="4876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0110 1001 &amp; 0101 0101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1579B-EC6F-A44C-9DC3-83F37927B049}"/>
              </a:ext>
            </a:extLst>
          </p:cNvPr>
          <p:cNvSpPr txBox="1"/>
          <p:nvPr/>
        </p:nvSpPr>
        <p:spPr>
          <a:xfrm>
            <a:off x="5575300" y="41862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0100 0001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27684A-ABBC-F548-BF95-D321DEEB22B6}"/>
              </a:ext>
            </a:extLst>
          </p:cNvPr>
          <p:cNvSpPr txBox="1"/>
          <p:nvPr/>
        </p:nvSpPr>
        <p:spPr>
          <a:xfrm>
            <a:off x="850900" y="5227638"/>
            <a:ext cx="48768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0110 1001 | 0101 0101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352C1-1742-DF47-A1C1-DAA9E18CFCE0}"/>
              </a:ext>
            </a:extLst>
          </p:cNvPr>
          <p:cNvSpPr txBox="1"/>
          <p:nvPr/>
        </p:nvSpPr>
        <p:spPr>
          <a:xfrm>
            <a:off x="5575300" y="5224463"/>
            <a:ext cx="2438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0111 1101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661CD591-B06E-384B-AA56-18629A02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8F943-0C56-B34A-B929-2D05B67BB17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9708250-E02F-E040-9950-306396093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D0BE056-AF91-2541-8F67-4F45E6386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Compiler drivers</a:t>
            </a:r>
          </a:p>
          <a:p>
            <a:r>
              <a:rPr lang="en-US" altLang="zh-CN">
                <a:ea typeface="宋体" panose="02010600030101010101" pitchFamily="2" charset="-122"/>
              </a:rPr>
              <a:t>Assembly code and object code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1.2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>
            <a:extLst>
              <a:ext uri="{FF2B5EF4-FFF2-40B4-BE49-F238E27FC236}">
                <a16:creationId xmlns:a16="http://schemas.microsoft.com/office/drawing/2014/main" id="{508A7D35-EE0D-3641-B2AC-DCA59E0D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ABB71-11A5-F24C-9CBD-A02EEDB0AEF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7166682B-BA16-D543-A271-3E86F756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Cool Stuff with Xor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F2C4252-DF34-3E4F-960D-CAD13527B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Bitwise </a:t>
            </a:r>
            <a:r>
              <a:rPr kumimoji="1" lang="en-US" altLang="zh-CN" dirty="0" err="1">
                <a:ea typeface="宋体" panose="02010600030101010101" pitchFamily="2" charset="-122"/>
              </a:rPr>
              <a:t>Xor</a:t>
            </a:r>
            <a:r>
              <a:rPr kumimoji="1" lang="en-US" altLang="zh-CN" dirty="0">
                <a:ea typeface="宋体" panose="02010600030101010101" pitchFamily="2" charset="-122"/>
              </a:rPr>
              <a:t> is form of addition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With extra property that every value is its own additive inverse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 A ^ A = 0</a:t>
            </a:r>
            <a:endParaRPr kumimoji="1"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>
            <a:extLst>
              <a:ext uri="{FF2B5EF4-FFF2-40B4-BE49-F238E27FC236}">
                <a16:creationId xmlns:a16="http://schemas.microsoft.com/office/drawing/2014/main" id="{81092777-E9DC-E844-A862-D78E834B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AFED5E-EC00-A74E-9413-7A982A4C1D2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41194625-6D31-BC4E-AE5A-0723A0AED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Cool Stuff with Xor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60888A6-02C9-C54C-A27F-463EC82F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7800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 </a:t>
            </a:r>
            <a:r>
              <a:rPr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(int *x, int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7348" name="Object 2">
            <a:extLst>
              <a:ext uri="{FF2B5EF4-FFF2-40B4-BE49-F238E27FC236}">
                <a16:creationId xmlns:a16="http://schemas.microsoft.com/office/drawing/2014/main" id="{A2F3BE0B-8840-B146-A244-8D63851A5B2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19200" y="3962400"/>
          <a:ext cx="7162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Document" r:id="rId4" imgW="6248400" imgH="2463800" progId="Word.Document.8">
                  <p:embed/>
                </p:oleObj>
              </mc:Choice>
              <mc:Fallback>
                <p:oleObj name="Document" r:id="rId4" imgW="6248400" imgH="2463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7162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>
            <a:extLst>
              <a:ext uri="{FF2B5EF4-FFF2-40B4-BE49-F238E27FC236}">
                <a16:creationId xmlns:a16="http://schemas.microsoft.com/office/drawing/2014/main" id="{E15EDE90-3760-2B42-B08D-6DE0FA0F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D0E7C1-3C5C-AB49-84C4-9EDD0490E0C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3E3D1FA5-E803-EC4A-9BCB-9BE69B73D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Cool Stuff with Xor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8B035D6-FE30-AA4C-8ADF-4A57294B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7620000" cy="34290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(int a[], int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2 	int first,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3 	for (first = 0, last = cnt-1;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 	       first &lt;=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5 	       first++,last--)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(&amp;a[first], &amp;a[last]);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7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>
            <a:extLst>
              <a:ext uri="{FF2B5EF4-FFF2-40B4-BE49-F238E27FC236}">
                <a16:creationId xmlns:a16="http://schemas.microsoft.com/office/drawing/2014/main" id="{7C63B832-12D7-2840-B676-0C2510C3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266D03-37B2-9A46-9FC0-EED77BFE6B7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EFCF4A4A-229B-0C42-ACEA-8EBB131A8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Mask Operations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E6A3A7B-930E-1449-867F-72BEE8593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 pattern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0xFF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Having 1s for the least significant eight bits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Indicates the lower-order byte of a word </a:t>
            </a:r>
          </a:p>
          <a:p>
            <a:r>
              <a:rPr lang="en-US" altLang="zh-CN">
                <a:ea typeface="宋体" panose="02010600030101010101" pitchFamily="2" charset="-122"/>
              </a:rPr>
              <a:t>Mask Operation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 = 0x89ABCDEF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 &amp; 0xFF =?</a:t>
            </a:r>
          </a:p>
          <a:p>
            <a:r>
              <a:rPr lang="en-US" altLang="zh-CN">
                <a:ea typeface="宋体" panose="02010600030101010101" pitchFamily="2" charset="-122"/>
              </a:rPr>
              <a:t>Bit Pattern ~0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Why not 0xFFFFFFFF?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>
            <a:extLst>
              <a:ext uri="{FF2B5EF4-FFF2-40B4-BE49-F238E27FC236}">
                <a16:creationId xmlns:a16="http://schemas.microsoft.com/office/drawing/2014/main" id="{2590F778-DB75-6340-8C61-D5F7715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E5B5FE-21D5-FA41-84DE-1AEC5F04495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C9D102A-1D62-B348-9670-597AB911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Mask Operations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044EED9-A0DD-F14B-9DFC-3240316F3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Write C expressions that work for any word size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w ≥ 8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x = 0x87654321</a:t>
            </a:r>
            <a:r>
              <a:rPr lang="en-US" altLang="zh-CN" dirty="0">
                <a:ea typeface="宋体" panose="02010600030101010101" pitchFamily="2" charset="-122"/>
              </a:rPr>
              <a:t>, with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w = 32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least significant byte of x, with all other bits set to 0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Nanum Myeongjo" panose="02020603020101020101" pitchFamily="18" charset="-127"/>
                <a:ea typeface="宋体" panose="02010600030101010101" pitchFamily="2" charset="-122"/>
              </a:rPr>
              <a:t>[0x00000021]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30E31E-CCFC-2740-9017-0E3ABD429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64" y="4876800"/>
            <a:ext cx="1401711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x &amp; 0xFF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>
            <a:extLst>
              <a:ext uri="{FF2B5EF4-FFF2-40B4-BE49-F238E27FC236}">
                <a16:creationId xmlns:a16="http://schemas.microsoft.com/office/drawing/2014/main" id="{AEB0E0E4-49ED-D949-93A2-BE138CA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31FD1-BFAE-E842-A7FB-746DC6119DD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F9F233D-B292-0240-A5A0-6AC3C27F7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Mask Operations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3AF47B3-C09A-3648-A8C5-54642AC67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67800" cy="441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/>
              <a:t>All but the least significant byte of complemented, with the least significant byte left unchanged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latin typeface="Nanum Myeongjo" panose="02020603020101020101" pitchFamily="18" charset="-127"/>
                <a:ea typeface="+mn-ea"/>
                <a:cs typeface="Times New Roman" pitchFamily="18" charset="0"/>
              </a:rPr>
              <a:t>[0x789ABC21]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/>
              <a:t>The least significant byte set to all 1s, and all other bytes of x left unchanged.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ea typeface="+mn-ea"/>
                <a:cs typeface="+mn-cs"/>
              </a:rPr>
              <a:t>[0x876543FF].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4A8435-124E-A74D-8847-ED413E4F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494" y="2667000"/>
            <a:ext cx="1512319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x ^ ~0xFF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02B450-113A-314B-92D8-E85BFF6D6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256" y="4205288"/>
            <a:ext cx="1512319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x | ~0xFF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>
            <a:extLst>
              <a:ext uri="{FF2B5EF4-FFF2-40B4-BE49-F238E27FC236}">
                <a16:creationId xmlns:a16="http://schemas.microsoft.com/office/drawing/2014/main" id="{8B8F8B45-B2F3-AA4A-80ED-B8DC9AA0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89B38-ECA3-2149-B851-C8ABD7F088E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007BE75C-1A51-8047-9A05-2F633D353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Operations in C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1D8F48D-7997-294D-AAF7-FFEAC5D86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Logical Operators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&amp;&amp;, ||, !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View 0 as “False”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Anything nonzero as “True”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Always return 0 or 1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Early termination (short cut)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>
            <a:extLst>
              <a:ext uri="{FF2B5EF4-FFF2-40B4-BE49-F238E27FC236}">
                <a16:creationId xmlns:a16="http://schemas.microsoft.com/office/drawing/2014/main" id="{6CA02450-B53D-DC43-AE10-FB6A5C80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FD97D-B2E5-D949-85D8-3DAD2DF11FB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592335A-99B2-E546-9416-DFF6C12B7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Operations in C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09A5610-4909-A744-9E56-D3B302F0F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 (char data type)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!0x41  --&gt;  0x00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!0x00  --&gt;  0x01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!!0x41 --&gt;  0x01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0x69 &amp;&amp; 0x55  --&gt;  0x01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0x69 || 0x55  --&gt;  0x01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5">
            <a:extLst>
              <a:ext uri="{FF2B5EF4-FFF2-40B4-BE49-F238E27FC236}">
                <a16:creationId xmlns:a16="http://schemas.microsoft.com/office/drawing/2014/main" id="{F56B085D-047B-474A-9B4C-8EED121A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77332-063A-DB47-A140-907B90AEA09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A6DC5BF-9300-A547-B65E-3B4F2F8CF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Short Cut in Logical Operations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05BD8AF-FC13-9546-B723-E2479D76C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 &amp;&amp; 5/a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If a is zero, the evaluation of 5/a is stopped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avoid division by zero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p &amp;&amp; </a:t>
            </a:r>
            <a:r>
              <a:rPr lang="zh-CN" altLang="en-US" dirty="0">
                <a:ea typeface="宋体" pitchFamily="2" charset="-122"/>
              </a:rPr>
              <a:t>*</a:t>
            </a:r>
            <a:r>
              <a:rPr lang="en-US" altLang="zh-CN" dirty="0">
                <a:ea typeface="宋体" pitchFamily="2" charset="-122"/>
              </a:rPr>
              <a:t>p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Never cause the dereferencing of a null pointer</a:t>
            </a:r>
          </a:p>
          <a:p>
            <a:pPr>
              <a:defRPr/>
            </a:pPr>
            <a:r>
              <a:rPr lang="en-US" altLang="zh-CN" dirty="0"/>
              <a:t>Using only bit-level and logical operations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Implement x == y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it returns 1 when x and y are equal, and 0 otherwise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+mn-ea"/>
                <a:cs typeface="+mn-cs"/>
              </a:rPr>
              <a:t>!(</a:t>
            </a:r>
            <a:r>
              <a:rPr lang="en-US" altLang="zh-CN" dirty="0" err="1">
                <a:solidFill>
                  <a:srgbClr val="FF0000"/>
                </a:solidFill>
                <a:ea typeface="+mn-ea"/>
                <a:cs typeface="+mn-cs"/>
              </a:rPr>
              <a:t>x^y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cs"/>
              </a:rPr>
              <a:t>)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>
            <a:extLst>
              <a:ext uri="{FF2B5EF4-FFF2-40B4-BE49-F238E27FC236}">
                <a16:creationId xmlns:a16="http://schemas.microsoft.com/office/drawing/2014/main" id="{590B2116-2F67-C340-8615-CADF1E8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56DFE-AA68-DA47-A23D-741CA6AE469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1DFF5AE-B294-8B48-8B17-42785F108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Shift Operations in C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C332F5C-1DD7-3B4A-A6FC-93C33CB5A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8674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Left Shift: 	x &lt;&lt; y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Shift bit-vector x left y positions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Throw away extra bits on left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Fill with 0’s on right</a:t>
            </a:r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DFD2D5A4-647F-064B-89B8-4DE32171C9E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05200"/>
            <a:ext cx="5562600" cy="2590800"/>
            <a:chOff x="3696" y="2016"/>
            <a:chExt cx="1728" cy="1296"/>
          </a:xfrm>
        </p:grpSpPr>
        <p:sp>
          <p:nvSpPr>
            <p:cNvPr id="73733" name="Rectangle 5">
              <a:extLst>
                <a:ext uri="{FF2B5EF4-FFF2-40B4-BE49-F238E27FC236}">
                  <a16:creationId xmlns:a16="http://schemas.microsoft.com/office/drawing/2014/main" id="{4096476F-2A3B-184B-A4BF-6DF8BEF8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01100010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34" name="Rectangle 6">
              <a:extLst>
                <a:ext uri="{FF2B5EF4-FFF2-40B4-BE49-F238E27FC236}">
                  <a16:creationId xmlns:a16="http://schemas.microsoft.com/office/drawing/2014/main" id="{A9ED4CBE-5B01-AB48-9C7F-569EC0DCE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73735" name="Rectangle 7">
              <a:extLst>
                <a:ext uri="{FF2B5EF4-FFF2-40B4-BE49-F238E27FC236}">
                  <a16:creationId xmlns:a16="http://schemas.microsoft.com/office/drawing/2014/main" id="{583DBC6B-E838-E749-AF40-6DCEBE05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00010000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36" name="Rectangle 8">
              <a:extLst>
                <a:ext uri="{FF2B5EF4-FFF2-40B4-BE49-F238E27FC236}">
                  <a16:creationId xmlns:a16="http://schemas.microsoft.com/office/drawing/2014/main" id="{AAF81E5E-C1B1-904D-BFE1-C3432F763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&lt;&lt; 3</a:t>
              </a:r>
            </a:p>
          </p:txBody>
        </p:sp>
        <p:sp>
          <p:nvSpPr>
            <p:cNvPr id="73737" name="Rectangle 9">
              <a:extLst>
                <a:ext uri="{FF2B5EF4-FFF2-40B4-BE49-F238E27FC236}">
                  <a16:creationId xmlns:a16="http://schemas.microsoft.com/office/drawing/2014/main" id="{6FACEC06-1E92-AF43-9EF5-94740089B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10100010</a:t>
              </a:r>
            </a:p>
          </p:txBody>
        </p:sp>
        <p:sp>
          <p:nvSpPr>
            <p:cNvPr id="73738" name="Rectangle 10">
              <a:extLst>
                <a:ext uri="{FF2B5EF4-FFF2-40B4-BE49-F238E27FC236}">
                  <a16:creationId xmlns:a16="http://schemas.microsoft.com/office/drawing/2014/main" id="{16ABD7B5-15A4-5A46-8641-AB7D6FF3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73739" name="Rectangle 11">
              <a:extLst>
                <a:ext uri="{FF2B5EF4-FFF2-40B4-BE49-F238E27FC236}">
                  <a16:creationId xmlns:a16="http://schemas.microsoft.com/office/drawing/2014/main" id="{DC552AD6-7DBE-904B-8CD3-BB96CB2CE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00010000</a:t>
              </a:r>
            </a:p>
          </p:txBody>
        </p:sp>
        <p:sp>
          <p:nvSpPr>
            <p:cNvPr id="73740" name="Rectangle 12">
              <a:extLst>
                <a:ext uri="{FF2B5EF4-FFF2-40B4-BE49-F238E27FC236}">
                  <a16:creationId xmlns:a16="http://schemas.microsoft.com/office/drawing/2014/main" id="{5F50FD1D-CBDE-3242-B294-8BBBB0C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&lt;&lt; 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0E0ECD16-ED97-C44E-B53A-F064E1B2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C18BB1-E8B1-1E46-AEA2-E5B8C190569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4DF9F47-07F4-2C47-ADBA-09684DA7B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Hello Program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F22C3AD-10D7-4540-9D7A-17FC5553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2580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>
            <a:extLst>
              <a:ext uri="{FF2B5EF4-FFF2-40B4-BE49-F238E27FC236}">
                <a16:creationId xmlns:a16="http://schemas.microsoft.com/office/drawing/2014/main" id="{21C596BD-2CFF-DF40-9DCB-6DEB37B1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E24D2D-8F3D-3D4A-B0B0-3BBE1BB2F36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AA8FDDAD-C0A0-9A44-9E78-E93D1FE3B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Shift Operations in C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B7E0514-BED2-3744-868C-7EF03D083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60198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Right Shift: 	x &gt;&gt; y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Shift bit-vector x right y positions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Throw away extra bits on right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Logical shift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Fill with 0’s on left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Arithmetic shift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Replicate most significant bit on right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Useful with two’s complement integer representation (especially for the negative number )</a:t>
            </a: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0E1DFFEA-B1A7-A14C-AF80-F3CE26D492D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600200"/>
            <a:ext cx="2743200" cy="1371600"/>
            <a:chOff x="3408" y="864"/>
            <a:chExt cx="1728" cy="864"/>
          </a:xfrm>
        </p:grpSpPr>
        <p:sp>
          <p:nvSpPr>
            <p:cNvPr id="75788" name="Rectangle 5">
              <a:extLst>
                <a:ext uri="{FF2B5EF4-FFF2-40B4-BE49-F238E27FC236}">
                  <a16:creationId xmlns:a16="http://schemas.microsoft.com/office/drawing/2014/main" id="{E296B27D-1079-FC4A-BC77-62BBF7A4E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01100010</a:t>
              </a:r>
            </a:p>
          </p:txBody>
        </p:sp>
        <p:sp>
          <p:nvSpPr>
            <p:cNvPr id="75789" name="Rectangle 6">
              <a:extLst>
                <a:ext uri="{FF2B5EF4-FFF2-40B4-BE49-F238E27FC236}">
                  <a16:creationId xmlns:a16="http://schemas.microsoft.com/office/drawing/2014/main" id="{A4AA707A-F918-B34D-896C-1C8DF1E49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75790" name="Rectangle 7">
              <a:extLst>
                <a:ext uri="{FF2B5EF4-FFF2-40B4-BE49-F238E27FC236}">
                  <a16:creationId xmlns:a16="http://schemas.microsoft.com/office/drawing/2014/main" id="{DF90F04D-A4B6-B84C-BA70-2E1549AFE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00011000</a:t>
              </a:r>
            </a:p>
          </p:txBody>
        </p:sp>
        <p:sp>
          <p:nvSpPr>
            <p:cNvPr id="75791" name="Rectangle 8">
              <a:extLst>
                <a:ext uri="{FF2B5EF4-FFF2-40B4-BE49-F238E27FC236}">
                  <a16:creationId xmlns:a16="http://schemas.microsoft.com/office/drawing/2014/main" id="{4E886EF5-C155-764E-8BF9-5C3D35E90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Log. &gt;&gt; 2</a:t>
              </a:r>
            </a:p>
          </p:txBody>
        </p:sp>
        <p:sp>
          <p:nvSpPr>
            <p:cNvPr id="75792" name="Rectangle 9">
              <a:extLst>
                <a:ext uri="{FF2B5EF4-FFF2-40B4-BE49-F238E27FC236}">
                  <a16:creationId xmlns:a16="http://schemas.microsoft.com/office/drawing/2014/main" id="{6F64A4D0-6FE8-A549-B1CA-84294009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00011000</a:t>
              </a:r>
            </a:p>
          </p:txBody>
        </p:sp>
        <p:sp>
          <p:nvSpPr>
            <p:cNvPr id="75793" name="Rectangle 10">
              <a:extLst>
                <a:ext uri="{FF2B5EF4-FFF2-40B4-BE49-F238E27FC236}">
                  <a16:creationId xmlns:a16="http://schemas.microsoft.com/office/drawing/2014/main" id="{092F46A0-4E31-0F44-8B08-574A4497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Arith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. &gt;&gt; 2</a:t>
              </a:r>
            </a:p>
          </p:txBody>
        </p:sp>
      </p:grpSp>
      <p:grpSp>
        <p:nvGrpSpPr>
          <p:cNvPr id="75781" name="Group 11">
            <a:extLst>
              <a:ext uri="{FF2B5EF4-FFF2-40B4-BE49-F238E27FC236}">
                <a16:creationId xmlns:a16="http://schemas.microsoft.com/office/drawing/2014/main" id="{B4E6E03D-21A6-6843-BAAF-9A6B01DF685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81400"/>
            <a:ext cx="2743200" cy="1371600"/>
            <a:chOff x="3408" y="2256"/>
            <a:chExt cx="1728" cy="864"/>
          </a:xfrm>
        </p:grpSpPr>
        <p:sp>
          <p:nvSpPr>
            <p:cNvPr id="75782" name="Rectangle 12">
              <a:extLst>
                <a:ext uri="{FF2B5EF4-FFF2-40B4-BE49-F238E27FC236}">
                  <a16:creationId xmlns:a16="http://schemas.microsoft.com/office/drawing/2014/main" id="{ED77C773-7F55-604C-BF94-523AD6638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10100010</a:t>
              </a:r>
            </a:p>
          </p:txBody>
        </p:sp>
        <p:sp>
          <p:nvSpPr>
            <p:cNvPr id="75783" name="Rectangle 13">
              <a:extLst>
                <a:ext uri="{FF2B5EF4-FFF2-40B4-BE49-F238E27FC236}">
                  <a16:creationId xmlns:a16="http://schemas.microsoft.com/office/drawing/2014/main" id="{6A6BE2DB-4C6B-1E4C-A525-AF73F17C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75784" name="Rectangle 14">
              <a:extLst>
                <a:ext uri="{FF2B5EF4-FFF2-40B4-BE49-F238E27FC236}">
                  <a16:creationId xmlns:a16="http://schemas.microsoft.com/office/drawing/2014/main" id="{FA2D6C27-0948-1F42-A5DD-F3A5A653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00101000</a:t>
              </a:r>
            </a:p>
          </p:txBody>
        </p:sp>
        <p:sp>
          <p:nvSpPr>
            <p:cNvPr id="75785" name="Rectangle 15">
              <a:extLst>
                <a:ext uri="{FF2B5EF4-FFF2-40B4-BE49-F238E27FC236}">
                  <a16:creationId xmlns:a16="http://schemas.microsoft.com/office/drawing/2014/main" id="{187B1C9B-607D-DA4F-A00E-ABBE2C0E6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Log. &gt;&gt; 2</a:t>
              </a:r>
            </a:p>
          </p:txBody>
        </p:sp>
        <p:sp>
          <p:nvSpPr>
            <p:cNvPr id="75786" name="Rectangle 16">
              <a:extLst>
                <a:ext uri="{FF2B5EF4-FFF2-40B4-BE49-F238E27FC236}">
                  <a16:creationId xmlns:a16="http://schemas.microsoft.com/office/drawing/2014/main" id="{D53D0165-EFE6-F44C-8F0E-983039F9F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11101000</a:t>
              </a:r>
            </a:p>
          </p:txBody>
        </p:sp>
        <p:sp>
          <p:nvSpPr>
            <p:cNvPr id="75787" name="Rectangle 17">
              <a:extLst>
                <a:ext uri="{FF2B5EF4-FFF2-40B4-BE49-F238E27FC236}">
                  <a16:creationId xmlns:a16="http://schemas.microsoft.com/office/drawing/2014/main" id="{0C4B65B5-75BE-5047-BE08-819C147D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Arith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. &gt;&gt; 2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>
            <a:extLst>
              <a:ext uri="{FF2B5EF4-FFF2-40B4-BE49-F238E27FC236}">
                <a16:creationId xmlns:a16="http://schemas.microsoft.com/office/drawing/2014/main" id="{6DF09E83-BC17-DF49-8A98-0F8514AA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8AC074-B9AD-FD4B-B0AF-39F011E9D2F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6DF195F-C44E-2342-8A10-16346EB1A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Shift Operations in 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AE0D433-7382-7543-9E2B-4D330195E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 happens ?</a:t>
            </a:r>
          </a:p>
          <a:p>
            <a:pPr lvl="1"/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lval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= 0xFEDCBA98 &lt;&lt; 32;</a:t>
            </a:r>
          </a:p>
          <a:p>
            <a:pPr lvl="1"/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aval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= 0xFEDCBA98 &gt;&gt; 36;</a:t>
            </a:r>
          </a:p>
          <a:p>
            <a:pPr lvl="1"/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unsigned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uval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= 0xFEDCBA98u &gt;&gt; 40;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may be </a:t>
            </a:r>
          </a:p>
          <a:p>
            <a:pPr lvl="1"/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lval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	0xFEDCBA98     (0)</a:t>
            </a:r>
          </a:p>
          <a:p>
            <a:pPr lvl="1"/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aval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	0xFFEDCBA9     (4)</a:t>
            </a:r>
          </a:p>
          <a:p>
            <a:pPr lvl="1"/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uval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	0x00FEDCBA     (8)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Be careful about</a:t>
            </a:r>
          </a:p>
          <a:p>
            <a:pPr lvl="1"/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1&lt;&lt;2 + 3&lt;&lt;4  means 1&lt;&lt;(2 + 3)&lt;&lt;4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5">
            <a:extLst>
              <a:ext uri="{FF2B5EF4-FFF2-40B4-BE49-F238E27FC236}">
                <a16:creationId xmlns:a16="http://schemas.microsoft.com/office/drawing/2014/main" id="{6D0F1728-5199-0745-AFEA-9EC3E82A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40103-CBF1-254E-835A-0EADA48FD0B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D0047DC1-4A33-0A4F-850E-2AE2E009C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bitCount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117CE51-5294-9F43-885F-66E15B9CE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Returns number of 1's a in word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Examples: bitCount(5) = 2, bitCount(7) = 3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Legal ops: ! ~ &amp; ^ | + &lt;&lt; &gt;&gt;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Max ops: 40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5">
            <a:extLst>
              <a:ext uri="{FF2B5EF4-FFF2-40B4-BE49-F238E27FC236}">
                <a16:creationId xmlns:a16="http://schemas.microsoft.com/office/drawing/2014/main" id="{331FAC8A-B301-CE4E-8F90-DC876FE0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4AE81-D2B2-2542-B88C-A536792FCC4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E3F0552-2AB8-DE46-9090-C51A5B21B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Sum 8 groups of 4 bits each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58F7508-2EF9-BA4B-B98D-8E7085F0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bitCount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(int x) {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m1 = 0x11 | (0x11 &lt;&lt; 8);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mask = m1 | (m1 &lt;&lt; 16);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s = x &amp; mask;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+= x&gt;&gt;1 &amp; mask;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+= x&gt;&gt;2 &amp; mask;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+= x&gt;&gt;3 &amp; mask;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5">
            <a:extLst>
              <a:ext uri="{FF2B5EF4-FFF2-40B4-BE49-F238E27FC236}">
                <a16:creationId xmlns:a16="http://schemas.microsoft.com/office/drawing/2014/main" id="{29203C1E-FF1A-5146-8A0B-377CC11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94B7F-9A73-9546-A4C4-8A8ED2501C5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744FF446-E7D7-6445-98D9-A6C945E2D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Combine the sums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648BA72-1F0E-3C4C-A928-5C4629450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/* Now combine high and low order sums */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= s + (s &gt;&gt; 16);</a:t>
            </a:r>
          </a:p>
          <a:p>
            <a:pPr>
              <a:buFontTx/>
              <a:buNone/>
            </a:pP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/* Low order 16 bits now consists of 4 sums.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Split into two groups and sum */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mask = 0xF | (0xF &lt;&lt; 8);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= (s &amp; mask) + ((s &gt;&gt; 4) &amp; mask);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return (s + (s&gt;&gt;8)) &amp; 0x3F;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030">
            <a:extLst>
              <a:ext uri="{FF2B5EF4-FFF2-40B4-BE49-F238E27FC236}">
                <a16:creationId xmlns:a16="http://schemas.microsoft.com/office/drawing/2014/main" id="{3B75E832-E059-F04F-A9E1-31A313228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93252-4787-4E43-B18D-0F512E1DD7D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F7A1D40-0F87-9441-B810-2B434C4E9A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Information Storage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5">
            <a:extLst>
              <a:ext uri="{FF2B5EF4-FFF2-40B4-BE49-F238E27FC236}">
                <a16:creationId xmlns:a16="http://schemas.microsoft.com/office/drawing/2014/main" id="{ABB1571A-48A6-F841-A9F5-4FB17D54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7EA77-52D9-4046-AE8A-7D868A20108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934D8D4A-360C-BB45-9C83-7910920AC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17692B1-0BAB-F049-A1C2-6509E6A45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and word size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The first paragraph of 2.1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2.1.2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1.7.3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灯片编号占位符 5">
            <a:extLst>
              <a:ext uri="{FF2B5EF4-FFF2-40B4-BE49-F238E27FC236}">
                <a16:creationId xmlns:a16="http://schemas.microsoft.com/office/drawing/2014/main" id="{3B97D590-FD89-C446-B622-C3D8BCF0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35E9E0-9B0F-3347-B413-6D6EB338DDD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87C67E9-82BF-0940-93E0-395A4A459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Computer Hardware - </a:t>
            </a:r>
            <a:r>
              <a:rPr lang="en-GB" altLang="zh-CN" dirty="0">
                <a:ea typeface="宋体" panose="02010600030101010101" pitchFamily="2" charset="-122"/>
              </a:rPr>
              <a:t>Von Neumann Architecture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1E108D2-D804-0A4F-8ABA-3BFD70A79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286000"/>
            <a:ext cx="1752600" cy="17526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4998"/>
              </a:srgbClr>
            </a:outerShdw>
          </a:effectLst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Control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Unit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B7AD29FF-B668-344B-884F-1AF2F226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00600"/>
            <a:ext cx="1752600" cy="17526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4998"/>
              </a:srgbClr>
            </a:outerShdw>
          </a:effectLst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Input/Output</a:t>
            </a:r>
            <a:endParaRPr lang="en-GB" altLang="zh-CN" sz="20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Unit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E.g. Storage</a:t>
            </a:r>
          </a:p>
        </p:txBody>
      </p:sp>
      <p:grpSp>
        <p:nvGrpSpPr>
          <p:cNvPr id="90117" name="Group 5">
            <a:extLst>
              <a:ext uri="{FF2B5EF4-FFF2-40B4-BE49-F238E27FC236}">
                <a16:creationId xmlns:a16="http://schemas.microsoft.com/office/drawing/2014/main" id="{D4F593D2-980E-2C46-904B-925132BE43C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501775"/>
            <a:ext cx="4268788" cy="865188"/>
            <a:chOff x="1488" y="754"/>
            <a:chExt cx="2689" cy="545"/>
          </a:xfrm>
        </p:grpSpPr>
        <p:sp>
          <p:nvSpPr>
            <p:cNvPr id="90134" name="Line 6">
              <a:extLst>
                <a:ext uri="{FF2B5EF4-FFF2-40B4-BE49-F238E27FC236}">
                  <a16:creationId xmlns:a16="http://schemas.microsoft.com/office/drawing/2014/main" id="{5E8A7AB2-E75D-7341-A0E6-F9DC84102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005"/>
              <a:ext cx="1" cy="294"/>
            </a:xfrm>
            <a:prstGeom prst="line">
              <a:avLst/>
            </a:prstGeom>
            <a:noFill/>
            <a:ln w="3816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5" name="Line 7">
              <a:extLst>
                <a:ext uri="{FF2B5EF4-FFF2-40B4-BE49-F238E27FC236}">
                  <a16:creationId xmlns:a16="http://schemas.microsoft.com/office/drawing/2014/main" id="{9C5FE53C-AACB-5248-B4C7-9CE8DF68F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008"/>
              <a:ext cx="2688" cy="1"/>
            </a:xfrm>
            <a:prstGeom prst="line">
              <a:avLst/>
            </a:prstGeom>
            <a:noFill/>
            <a:ln w="3816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6" name="Line 8">
              <a:extLst>
                <a:ext uri="{FF2B5EF4-FFF2-40B4-BE49-F238E27FC236}">
                  <a16:creationId xmlns:a16="http://schemas.microsoft.com/office/drawing/2014/main" id="{A89AD5B7-F926-2449-BD32-7C163B767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" cy="288"/>
            </a:xfrm>
            <a:prstGeom prst="line">
              <a:avLst/>
            </a:prstGeom>
            <a:noFill/>
            <a:ln w="3816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7" name="Text Box 9">
              <a:extLst>
                <a:ext uri="{FF2B5EF4-FFF2-40B4-BE49-F238E27FC236}">
                  <a16:creationId xmlns:a16="http://schemas.microsoft.com/office/drawing/2014/main" id="{A75756C5-F859-224B-B66D-C1B34FA37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754"/>
              <a:ext cx="26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FF6633"/>
                </a:buClr>
                <a:buFontTx/>
                <a:buNone/>
              </a:pPr>
              <a:r>
                <a:rPr lang="en-GB" altLang="zh-CN" sz="2000" b="0" dirty="0">
                  <a:solidFill>
                    <a:srgbClr val="FF6633"/>
                  </a:solidFill>
                  <a:latin typeface="Nanum Myeongjo" panose="02020603020101020101" pitchFamily="18" charset="-127"/>
                </a:rPr>
                <a:t>Instructions / Program</a:t>
              </a:r>
            </a:p>
          </p:txBody>
        </p:sp>
      </p:grpSp>
      <p:sp>
        <p:nvSpPr>
          <p:cNvPr id="684042" name="Rectangle 10">
            <a:extLst>
              <a:ext uri="{FF2B5EF4-FFF2-40B4-BE49-F238E27FC236}">
                <a16:creationId xmlns:a16="http://schemas.microsoft.com/office/drawing/2014/main" id="{2916AFEA-35F6-EA44-9892-F678F2389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86000"/>
            <a:ext cx="1752600" cy="17526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4998"/>
              </a:srgbClr>
            </a:outerShdw>
          </a:effectLst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Main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Memory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grpSp>
        <p:nvGrpSpPr>
          <p:cNvPr id="90119" name="Group 11">
            <a:extLst>
              <a:ext uri="{FF2B5EF4-FFF2-40B4-BE49-F238E27FC236}">
                <a16:creationId xmlns:a16="http://schemas.microsoft.com/office/drawing/2014/main" id="{18CF5561-6587-264E-A01F-320158785B64}"/>
              </a:ext>
            </a:extLst>
          </p:cNvPr>
          <p:cNvGrpSpPr>
            <a:grpSpLocks/>
          </p:cNvGrpSpPr>
          <p:nvPr/>
        </p:nvGrpSpPr>
        <p:grpSpPr bwMode="auto">
          <a:xfrm>
            <a:off x="2357437" y="3962402"/>
            <a:ext cx="4802188" cy="723901"/>
            <a:chOff x="1485" y="2304"/>
            <a:chExt cx="3025" cy="456"/>
          </a:xfrm>
        </p:grpSpPr>
        <p:sp>
          <p:nvSpPr>
            <p:cNvPr id="90130" name="Line 12">
              <a:extLst>
                <a:ext uri="{FF2B5EF4-FFF2-40B4-BE49-F238E27FC236}">
                  <a16:creationId xmlns:a16="http://schemas.microsoft.com/office/drawing/2014/main" id="{F77948E0-6605-DB4C-8C25-67AD514E2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00"/>
              <a:ext cx="1" cy="144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1" name="Line 13">
              <a:extLst>
                <a:ext uri="{FF2B5EF4-FFF2-40B4-BE49-F238E27FC236}">
                  <a16:creationId xmlns:a16="http://schemas.microsoft.com/office/drawing/2014/main" id="{3B01B61C-8AE4-4740-938C-184A32EFC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5" y="2544"/>
              <a:ext cx="2646" cy="1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2" name="Line 14">
              <a:extLst>
                <a:ext uri="{FF2B5EF4-FFF2-40B4-BE49-F238E27FC236}">
                  <a16:creationId xmlns:a16="http://schemas.microsoft.com/office/drawing/2014/main" id="{EEAEC860-1710-E94D-8288-9BEBC6886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04"/>
              <a:ext cx="1" cy="24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3" name="Text Box 15">
              <a:extLst>
                <a:ext uri="{FF2B5EF4-FFF2-40B4-BE49-F238E27FC236}">
                  <a16:creationId xmlns:a16="http://schemas.microsoft.com/office/drawing/2014/main" id="{F05FBC88-E405-E84B-BE4C-B1654F5A2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528"/>
              <a:ext cx="264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8000"/>
                </a:buClr>
                <a:buFontTx/>
                <a:buNone/>
              </a:pPr>
              <a:r>
                <a:rPr lang="en-GB" altLang="zh-CN" sz="1800" b="0" dirty="0">
                  <a:solidFill>
                    <a:srgbClr val="008000"/>
                  </a:solidFill>
                  <a:latin typeface="Nanum Myeongjo" panose="02020603020101020101" pitchFamily="18" charset="-127"/>
                </a:rPr>
                <a:t>             Addresses    </a:t>
              </a:r>
            </a:p>
          </p:txBody>
        </p:sp>
      </p:grpSp>
      <p:grpSp>
        <p:nvGrpSpPr>
          <p:cNvPr id="90120" name="Group 16">
            <a:extLst>
              <a:ext uri="{FF2B5EF4-FFF2-40B4-BE49-F238E27FC236}">
                <a16:creationId xmlns:a16="http://schemas.microsoft.com/office/drawing/2014/main" id="{C81C81F6-FA98-D546-AA60-C33BC82EC648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286000"/>
            <a:ext cx="1752600" cy="1752600"/>
            <a:chOff x="2304" y="1440"/>
            <a:chExt cx="1104" cy="1104"/>
          </a:xfrm>
        </p:grpSpPr>
        <p:sp>
          <p:nvSpPr>
            <p:cNvPr id="77841" name="Rectangle 17">
              <a:extLst>
                <a:ext uri="{FF2B5EF4-FFF2-40B4-BE49-F238E27FC236}">
                  <a16:creationId xmlns:a16="http://schemas.microsoft.com/office/drawing/2014/main" id="{4B2B2934-1230-CE46-A12A-B863FD1DE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40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charset="-122"/>
                </a:rPr>
                <a:t>Arithmetic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charset="-122"/>
                </a:rPr>
                <a:t>Unit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endParaRPr>
            </a:p>
          </p:txBody>
        </p:sp>
        <p:sp>
          <p:nvSpPr>
            <p:cNvPr id="90129" name="Rectangle 18">
              <a:extLst>
                <a:ext uri="{FF2B5EF4-FFF2-40B4-BE49-F238E27FC236}">
                  <a16:creationId xmlns:a16="http://schemas.microsoft.com/office/drawing/2014/main" id="{D8D69643-72E9-E542-9519-1350EE4DC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AC</a:t>
              </a:r>
            </a:p>
          </p:txBody>
        </p:sp>
      </p:grpSp>
      <p:sp>
        <p:nvSpPr>
          <p:cNvPr id="90121" name="Rectangle 19">
            <a:extLst>
              <a:ext uri="{FF2B5EF4-FFF2-40B4-BE49-F238E27FC236}">
                <a16:creationId xmlns:a16="http://schemas.microsoft.com/office/drawing/2014/main" id="{4B54F456-8825-3641-B2FE-B4764D7F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09600" cy="22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IR</a:t>
            </a:r>
          </a:p>
        </p:txBody>
      </p:sp>
      <p:sp>
        <p:nvSpPr>
          <p:cNvPr id="90122" name="Rectangle 20">
            <a:extLst>
              <a:ext uri="{FF2B5EF4-FFF2-40B4-BE49-F238E27FC236}">
                <a16:creationId xmlns:a16="http://schemas.microsoft.com/office/drawing/2014/main" id="{6C18D10B-B6FE-2F4A-9C9B-D0681FBD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3800"/>
            <a:ext cx="609600" cy="22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SR</a:t>
            </a:r>
          </a:p>
        </p:txBody>
      </p:sp>
      <p:sp>
        <p:nvSpPr>
          <p:cNvPr id="90123" name="Rectangle 21">
            <a:extLst>
              <a:ext uri="{FF2B5EF4-FFF2-40B4-BE49-F238E27FC236}">
                <a16:creationId xmlns:a16="http://schemas.microsoft.com/office/drawing/2014/main" id="{7A3B8E59-29E3-7E4D-A054-CE5008B1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609600" cy="22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PC</a:t>
            </a:r>
          </a:p>
        </p:txBody>
      </p:sp>
      <p:sp>
        <p:nvSpPr>
          <p:cNvPr id="90124" name="Line 22">
            <a:extLst>
              <a:ext uri="{FF2B5EF4-FFF2-40B4-BE49-F238E27FC236}">
                <a16:creationId xmlns:a16="http://schemas.microsoft.com/office/drawing/2014/main" id="{1165D3DC-903E-4A46-BEF2-17B5CC594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57600"/>
            <a:ext cx="1588" cy="12192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0125" name="Line 23">
            <a:extLst>
              <a:ext uri="{FF2B5EF4-FFF2-40B4-BE49-F238E27FC236}">
                <a16:creationId xmlns:a16="http://schemas.microsoft.com/office/drawing/2014/main" id="{897E8568-33FD-6248-8678-99A553A46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334000"/>
            <a:ext cx="1588" cy="762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0126" name="Line 24">
            <a:extLst>
              <a:ext uri="{FF2B5EF4-FFF2-40B4-BE49-F238E27FC236}">
                <a16:creationId xmlns:a16="http://schemas.microsoft.com/office/drawing/2014/main" id="{C24173F1-4084-0B46-8ADC-F7616EC6A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1588" cy="762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0127" name="Line 25">
            <a:extLst>
              <a:ext uri="{FF2B5EF4-FFF2-40B4-BE49-F238E27FC236}">
                <a16:creationId xmlns:a16="http://schemas.microsoft.com/office/drawing/2014/main" id="{935AF2A9-0799-A348-9659-203B0C6BAF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3581400"/>
            <a:ext cx="1609725" cy="1588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0" fill="hold"/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>
            <a:extLst>
              <a:ext uri="{FF2B5EF4-FFF2-40B4-BE49-F238E27FC236}">
                <a16:creationId xmlns:a16="http://schemas.microsoft.com/office/drawing/2014/main" id="{8F94F915-2FAE-6B41-8CCB-3816659C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AF6BA-1658-9E47-8CED-F37997304C1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7B55D57-400E-7742-A7D7-582039FA6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815E9C2-FF47-C64C-8E31-D0496387C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system component that remembers data values for use in computation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wide-ranging technology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RAM chip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Flash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Magnetic disk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CD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Abstract model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READ and WRITE operations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灯片编号占位符 5">
            <a:extLst>
              <a:ext uri="{FF2B5EF4-FFF2-40B4-BE49-F238E27FC236}">
                <a16:creationId xmlns:a16="http://schemas.microsoft.com/office/drawing/2014/main" id="{BE915B05-2CD4-F344-BCCE-620272A2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83DA0A-E605-3847-85B5-577715D74E3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BA62AB5-A9D0-5C42-98E7-2A070BA85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READ/WRITE operations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EF61E0B-662C-1E47-A23A-EC49FA89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Tow important concepts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Name and value</a:t>
            </a:r>
          </a:p>
          <a:p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WRITE(name, value)       value </a:t>
            </a:r>
            <a:r>
              <a:rPr lang="en-US" altLang="zh-CN" dirty="0">
                <a:latin typeface="Nanum Myeongjo" panose="02020603020101020101" pitchFamily="18" charset="-127"/>
                <a:ea typeface="仿宋_GB2312" pitchFamily="49" charset="-122"/>
                <a:cs typeface="Times New Roman" panose="02020603050405020304" pitchFamily="18" charset="0"/>
              </a:rPr>
              <a:t>← READ(name)</a:t>
            </a:r>
          </a:p>
          <a:p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altLang="zh-CN" dirty="0">
                <a:ea typeface="宋体" panose="02010600030101010101" pitchFamily="2" charset="-122"/>
              </a:rPr>
              <a:t> operation specifies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value to be remembered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name by which one can recall that value in the future</a:t>
            </a:r>
          </a:p>
          <a:p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altLang="zh-CN" dirty="0">
                <a:ea typeface="宋体" panose="02010600030101010101" pitchFamily="2" charset="-122"/>
              </a:rPr>
              <a:t> operation specifies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name of some previous remembered value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memory device returns that 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C4F5F1BE-8FF8-D140-887C-0C74575D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58AAE-53A1-C742-AD68-72481EDB34C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BD7CDDE-3002-9D48-9D2B-8EE7E95B6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Hello Program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0A36DBEE-1D73-6344-8049-52C85B6EE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658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>
            <a:extLst>
              <a:ext uri="{FF2B5EF4-FFF2-40B4-BE49-F238E27FC236}">
                <a16:creationId xmlns:a16="http://schemas.microsoft.com/office/drawing/2014/main" id="{1FB978E7-1F5C-6B44-8C90-D8155AB8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01C2D4-A475-824F-A596-4DA8329A5C6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0F3178B9-0222-7646-AE15-516FCE7D9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</a:t>
            </a: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F1736864-DBB4-7748-A0D5-DB9C6CBC2606}"/>
              </a:ext>
            </a:extLst>
          </p:cNvPr>
          <p:cNvGrpSpPr>
            <a:grpSpLocks/>
          </p:cNvGrpSpPr>
          <p:nvPr/>
        </p:nvGrpSpPr>
        <p:grpSpPr bwMode="auto">
          <a:xfrm>
            <a:off x="3706401" y="1447800"/>
            <a:ext cx="1548224" cy="5031820"/>
            <a:chOff x="3706401" y="1447800"/>
            <a:chExt cx="1548224" cy="5031820"/>
          </a:xfrm>
        </p:grpSpPr>
        <p:sp>
          <p:nvSpPr>
            <p:cNvPr id="96261" name="Rectangle 3">
              <a:extLst>
                <a:ext uri="{FF2B5EF4-FFF2-40B4-BE49-F238E27FC236}">
                  <a16:creationId xmlns:a16="http://schemas.microsoft.com/office/drawing/2014/main" id="{4E279EE3-9009-CD46-8CBC-65FAF6D88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18430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2" name="Rectangle 4">
              <a:extLst>
                <a:ext uri="{FF2B5EF4-FFF2-40B4-BE49-F238E27FC236}">
                  <a16:creationId xmlns:a16="http://schemas.microsoft.com/office/drawing/2014/main" id="{0DDD9F9D-4C1E-B04F-9BA7-8D5CD1BCC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1478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3" name="Rectangle 5">
              <a:extLst>
                <a:ext uri="{FF2B5EF4-FFF2-40B4-BE49-F238E27FC236}">
                  <a16:creationId xmlns:a16="http://schemas.microsoft.com/office/drawing/2014/main" id="{0D34D9E8-18AC-2942-93A7-C7A000DAC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4526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4" name="Rectangle 6">
              <a:extLst>
                <a:ext uri="{FF2B5EF4-FFF2-40B4-BE49-F238E27FC236}">
                  <a16:creationId xmlns:a16="http://schemas.microsoft.com/office/drawing/2014/main" id="{BC1DF549-C1CE-FC40-A055-9FA9F85B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7574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5" name="Rectangle 7">
              <a:extLst>
                <a:ext uri="{FF2B5EF4-FFF2-40B4-BE49-F238E27FC236}">
                  <a16:creationId xmlns:a16="http://schemas.microsoft.com/office/drawing/2014/main" id="{7A5B5427-294C-5C4B-8C84-5C2FD7603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0622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6" name="Rectangle 8">
              <a:extLst>
                <a:ext uri="{FF2B5EF4-FFF2-40B4-BE49-F238E27FC236}">
                  <a16:creationId xmlns:a16="http://schemas.microsoft.com/office/drawing/2014/main" id="{09568E88-875B-B545-B581-EE5464A0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3670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7" name="Rectangle 9">
              <a:extLst>
                <a:ext uri="{FF2B5EF4-FFF2-40B4-BE49-F238E27FC236}">
                  <a16:creationId xmlns:a16="http://schemas.microsoft.com/office/drawing/2014/main" id="{CA57DCD8-5DEE-464B-A410-CA7D15C8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6718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8" name="Rectangle 10">
              <a:extLst>
                <a:ext uri="{FF2B5EF4-FFF2-40B4-BE49-F238E27FC236}">
                  <a16:creationId xmlns:a16="http://schemas.microsoft.com/office/drawing/2014/main" id="{24320538-9ABF-B54A-A480-64CE5681D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9766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9" name="Rectangle 11">
              <a:extLst>
                <a:ext uri="{FF2B5EF4-FFF2-40B4-BE49-F238E27FC236}">
                  <a16:creationId xmlns:a16="http://schemas.microsoft.com/office/drawing/2014/main" id="{DDEE0E4F-75EC-7B46-B2A3-BBC9B734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42814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70" name="Rectangle 12">
              <a:extLst>
                <a:ext uri="{FF2B5EF4-FFF2-40B4-BE49-F238E27FC236}">
                  <a16:creationId xmlns:a16="http://schemas.microsoft.com/office/drawing/2014/main" id="{66B797C2-0FEB-BC41-837D-CCF37B95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45862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71" name="Rectangle 13">
              <a:extLst>
                <a:ext uri="{FF2B5EF4-FFF2-40B4-BE49-F238E27FC236}">
                  <a16:creationId xmlns:a16="http://schemas.microsoft.com/office/drawing/2014/main" id="{6BF33103-FE39-3D47-9FEE-D8879255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48910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72" name="Rectangle 14">
              <a:extLst>
                <a:ext uri="{FF2B5EF4-FFF2-40B4-BE49-F238E27FC236}">
                  <a16:creationId xmlns:a16="http://schemas.microsoft.com/office/drawing/2014/main" id="{6C96CF06-6FD7-2446-867A-0662EBB0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51958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73" name="Rectangle 15">
              <a:extLst>
                <a:ext uri="{FF2B5EF4-FFF2-40B4-BE49-F238E27FC236}">
                  <a16:creationId xmlns:a16="http://schemas.microsoft.com/office/drawing/2014/main" id="{28CD8176-F4A7-9044-BB4A-86CB14311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18430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0000</a:t>
              </a:r>
            </a:p>
          </p:txBody>
        </p:sp>
        <p:sp>
          <p:nvSpPr>
            <p:cNvPr id="96274" name="Rectangle 16">
              <a:extLst>
                <a:ext uri="{FF2B5EF4-FFF2-40B4-BE49-F238E27FC236}">
                  <a16:creationId xmlns:a16="http://schemas.microsoft.com/office/drawing/2014/main" id="{FAFFC3FD-0073-BB47-862A-896761326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21478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0001</a:t>
              </a:r>
            </a:p>
          </p:txBody>
        </p:sp>
        <p:sp>
          <p:nvSpPr>
            <p:cNvPr id="96275" name="Rectangle 17">
              <a:extLst>
                <a:ext uri="{FF2B5EF4-FFF2-40B4-BE49-F238E27FC236}">
                  <a16:creationId xmlns:a16="http://schemas.microsoft.com/office/drawing/2014/main" id="{6A756B65-A61A-5E45-AE17-BD2CBF8D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24526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0002</a:t>
              </a:r>
            </a:p>
          </p:txBody>
        </p:sp>
        <p:sp>
          <p:nvSpPr>
            <p:cNvPr id="96276" name="Rectangle 18">
              <a:extLst>
                <a:ext uri="{FF2B5EF4-FFF2-40B4-BE49-F238E27FC236}">
                  <a16:creationId xmlns:a16="http://schemas.microsoft.com/office/drawing/2014/main" id="{847B5A1D-BC20-E648-88D9-60C297CC8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27574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0003</a:t>
              </a:r>
            </a:p>
          </p:txBody>
        </p:sp>
        <p:sp>
          <p:nvSpPr>
            <p:cNvPr id="96277" name="Rectangle 19">
              <a:extLst>
                <a:ext uri="{FF2B5EF4-FFF2-40B4-BE49-F238E27FC236}">
                  <a16:creationId xmlns:a16="http://schemas.microsoft.com/office/drawing/2014/main" id="{3DBD880C-9CF7-1040-9BF5-E26F1A74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30622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0004</a:t>
              </a:r>
            </a:p>
          </p:txBody>
        </p:sp>
        <p:sp>
          <p:nvSpPr>
            <p:cNvPr id="96278" name="Rectangle 20">
              <a:extLst>
                <a:ext uri="{FF2B5EF4-FFF2-40B4-BE49-F238E27FC236}">
                  <a16:creationId xmlns:a16="http://schemas.microsoft.com/office/drawing/2014/main" id="{E3A766A6-38AA-1A41-BCC8-9627AF9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33670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0005</a:t>
              </a:r>
            </a:p>
          </p:txBody>
        </p:sp>
        <p:sp>
          <p:nvSpPr>
            <p:cNvPr id="96279" name="Rectangle 21">
              <a:extLst>
                <a:ext uri="{FF2B5EF4-FFF2-40B4-BE49-F238E27FC236}">
                  <a16:creationId xmlns:a16="http://schemas.microsoft.com/office/drawing/2014/main" id="{B342C237-091B-2D44-A69B-F83EB6A5F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36718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0006</a:t>
              </a:r>
            </a:p>
          </p:txBody>
        </p:sp>
        <p:sp>
          <p:nvSpPr>
            <p:cNvPr id="96280" name="Rectangle 22">
              <a:extLst>
                <a:ext uri="{FF2B5EF4-FFF2-40B4-BE49-F238E27FC236}">
                  <a16:creationId xmlns:a16="http://schemas.microsoft.com/office/drawing/2014/main" id="{40E081F2-D31C-4D47-B0C6-8AE3A669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39766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0007</a:t>
              </a:r>
            </a:p>
          </p:txBody>
        </p:sp>
        <p:sp>
          <p:nvSpPr>
            <p:cNvPr id="96281" name="Rectangle 23">
              <a:extLst>
                <a:ext uri="{FF2B5EF4-FFF2-40B4-BE49-F238E27FC236}">
                  <a16:creationId xmlns:a16="http://schemas.microsoft.com/office/drawing/2014/main" id="{CAD37B51-BC71-0A4D-B40B-056E939B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42814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0008</a:t>
              </a:r>
            </a:p>
          </p:txBody>
        </p:sp>
        <p:sp>
          <p:nvSpPr>
            <p:cNvPr id="96282" name="Rectangle 24">
              <a:extLst>
                <a:ext uri="{FF2B5EF4-FFF2-40B4-BE49-F238E27FC236}">
                  <a16:creationId xmlns:a16="http://schemas.microsoft.com/office/drawing/2014/main" id="{C7D328A9-B6CC-EF43-A145-B7042E483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45862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0009</a:t>
              </a:r>
            </a:p>
          </p:txBody>
        </p:sp>
        <p:sp>
          <p:nvSpPr>
            <p:cNvPr id="96283" name="Rectangle 25">
              <a:extLst>
                <a:ext uri="{FF2B5EF4-FFF2-40B4-BE49-F238E27FC236}">
                  <a16:creationId xmlns:a16="http://schemas.microsoft.com/office/drawing/2014/main" id="{38B412A2-78DE-EC45-A4BD-61824233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48910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0010</a:t>
              </a:r>
            </a:p>
          </p:txBody>
        </p:sp>
        <p:sp>
          <p:nvSpPr>
            <p:cNvPr id="96284" name="Rectangle 26">
              <a:extLst>
                <a:ext uri="{FF2B5EF4-FFF2-40B4-BE49-F238E27FC236}">
                  <a16:creationId xmlns:a16="http://schemas.microsoft.com/office/drawing/2014/main" id="{1B915F33-94E7-8940-AA92-F78382430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51958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0011</a:t>
              </a:r>
            </a:p>
          </p:txBody>
        </p:sp>
        <p:sp>
          <p:nvSpPr>
            <p:cNvPr id="96285" name="Text Box 36">
              <a:extLst>
                <a:ext uri="{FF2B5EF4-FFF2-40B4-BE49-F238E27FC236}">
                  <a16:creationId xmlns:a16="http://schemas.microsoft.com/office/drawing/2014/main" id="{06102F17-BCC7-5541-B4A5-CFFC304E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401" y="1462088"/>
              <a:ext cx="708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Bytes</a:t>
              </a:r>
            </a:p>
          </p:txBody>
        </p:sp>
        <p:sp>
          <p:nvSpPr>
            <p:cNvPr id="96286" name="Text Box 37">
              <a:extLst>
                <a:ext uri="{FF2B5EF4-FFF2-40B4-BE49-F238E27FC236}">
                  <a16:creationId xmlns:a16="http://schemas.microsoft.com/office/drawing/2014/main" id="{3D9EF4EA-6090-1546-AE8A-89A798D8C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925" y="1447800"/>
              <a:ext cx="774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Addr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.</a:t>
              </a:r>
            </a:p>
          </p:txBody>
        </p:sp>
        <p:sp>
          <p:nvSpPr>
            <p:cNvPr id="96287" name="Rectangle 38">
              <a:extLst>
                <a:ext uri="{FF2B5EF4-FFF2-40B4-BE49-F238E27FC236}">
                  <a16:creationId xmlns:a16="http://schemas.microsoft.com/office/drawing/2014/main" id="{C0AA9F90-8928-424A-A4A8-0870151CD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55006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88" name="Rectangle 39">
              <a:extLst>
                <a:ext uri="{FF2B5EF4-FFF2-40B4-BE49-F238E27FC236}">
                  <a16:creationId xmlns:a16="http://schemas.microsoft.com/office/drawing/2014/main" id="{5D55EC7B-20A2-E144-869B-F5B0968E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55006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0012</a:t>
              </a:r>
            </a:p>
          </p:txBody>
        </p:sp>
        <p:sp>
          <p:nvSpPr>
            <p:cNvPr id="96289" name="Rectangle 40">
              <a:extLst>
                <a:ext uri="{FF2B5EF4-FFF2-40B4-BE49-F238E27FC236}">
                  <a16:creationId xmlns:a16="http://schemas.microsoft.com/office/drawing/2014/main" id="{06857D87-FCD3-BE47-BAA7-A17747B30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58054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90" name="Rectangle 41">
              <a:extLst>
                <a:ext uri="{FF2B5EF4-FFF2-40B4-BE49-F238E27FC236}">
                  <a16:creationId xmlns:a16="http://schemas.microsoft.com/office/drawing/2014/main" id="{C88FC2AE-00CB-F54F-9EDF-5212BC079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58054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0013</a:t>
              </a:r>
            </a:p>
          </p:txBody>
        </p:sp>
        <p:sp>
          <p:nvSpPr>
            <p:cNvPr id="96291" name="Rectangle 42">
              <a:extLst>
                <a:ext uri="{FF2B5EF4-FFF2-40B4-BE49-F238E27FC236}">
                  <a16:creationId xmlns:a16="http://schemas.microsoft.com/office/drawing/2014/main" id="{223BA191-2776-0F47-BC2C-2007A5DC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61102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92" name="Rectangle 43">
              <a:extLst>
                <a:ext uri="{FF2B5EF4-FFF2-40B4-BE49-F238E27FC236}">
                  <a16:creationId xmlns:a16="http://schemas.microsoft.com/office/drawing/2014/main" id="{A86E1468-1D3A-C04A-A49C-9A2E8A02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61102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0014</a:t>
              </a:r>
            </a:p>
          </p:txBody>
        </p:sp>
      </p:grp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06B6A84-BA34-A048-B542-90DD76B4F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One kind of storage device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 has only fixed size (usually byte)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Name belongs to a set consisting of consecutive integers started from 0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integer number is called address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set is called address space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5">
            <a:extLst>
              <a:ext uri="{FF2B5EF4-FFF2-40B4-BE49-F238E27FC236}">
                <a16:creationId xmlns:a16="http://schemas.microsoft.com/office/drawing/2014/main" id="{5850BF0D-9839-A744-8793-12B50527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547CE-37B8-B644-B041-06E1ACF4DCD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647BA952-7260-4C43-BDCF-D5BA4B511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Size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42CD3EC-85C8-7743-A635-37F3D4B46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virtual address is encoded by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word with fixed size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Word size indicates the size of such kind of the word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Which defines the maximum size of the virtual address space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 most important system parameter determined by the word size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5">
            <a:extLst>
              <a:ext uri="{FF2B5EF4-FFF2-40B4-BE49-F238E27FC236}">
                <a16:creationId xmlns:a16="http://schemas.microsoft.com/office/drawing/2014/main" id="{DE835C97-475E-3449-B1E2-AC55EA12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708A6F-523E-4146-8B26-C27B73344FF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7D7709F-A6D0-184F-BE16-046F6A7E0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Size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13AA717-AD62-8647-BA03-23E7F4A5C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machine with n-bit word size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Virtual address can range from 0 to 2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Most current machines are 64 bits (8 bytes)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Potentially address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 </a:t>
            </a:r>
            <a:r>
              <a:rPr lang="en-US" altLang="zh-CN" dirty="0">
                <a:ea typeface="宋体" panose="02010600030101010101" pitchFamily="2" charset="-122"/>
              </a:rPr>
              <a:t>1.8 X 10</a:t>
            </a:r>
            <a:r>
              <a:rPr lang="en-US" altLang="zh-CN" baseline="30000" dirty="0">
                <a:ea typeface="宋体" panose="02010600030101010101" pitchFamily="2" charset="-122"/>
              </a:rPr>
              <a:t>19</a:t>
            </a:r>
            <a:r>
              <a:rPr lang="en-US" altLang="zh-CN" dirty="0">
                <a:ea typeface="宋体" panose="02010600030101010101" pitchFamily="2" charset="-122"/>
              </a:rPr>
              <a:t> bytes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Most current machines also support 32 bits (4 bytes)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Limits addresses to 4GB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Becoming too small for memory-intensive applications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Unfortunately 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also used to indicate the normal size  of integer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AD1AEB81-AE7D-6A40-8887-057B62168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Size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6ADF4EDE-877B-CB4D-B4E3-06F305B28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99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Machines support multiple data formats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Always integral number of bytes</a:t>
            </a:r>
            <a:endParaRPr lang="en-US" altLang="zh-CN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灯片编号占位符 5">
            <a:extLst>
              <a:ext uri="{FF2B5EF4-FFF2-40B4-BE49-F238E27FC236}">
                <a16:creationId xmlns:a16="http://schemas.microsoft.com/office/drawing/2014/main" id="{56635B87-A5F8-1E49-B41E-2E5388AC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71C9D-A687-F043-8338-76FFBD66AF3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5CD0DA02-2D28-0A4B-8DFD-A047DB651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Data Size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F4D4123E-C4D7-9A46-96DF-4EE4B93C705B}"/>
              </a:ext>
            </a:extLst>
          </p:cNvPr>
          <p:cNvGraphicFramePr>
            <a:graphicFrameLocks/>
          </p:cNvGraphicFramePr>
          <p:nvPr/>
        </p:nvGraphicFramePr>
        <p:xfrm>
          <a:off x="914400" y="1600200"/>
          <a:ext cx="7086601" cy="5029200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Bytes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Signed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32-bit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64-bit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uint_32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uint_64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 *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灯片编号占位符 5">
            <a:extLst>
              <a:ext uri="{FF2B5EF4-FFF2-40B4-BE49-F238E27FC236}">
                <a16:creationId xmlns:a16="http://schemas.microsoft.com/office/drawing/2014/main" id="{1AA546F6-8CF6-5F4A-B7E0-5A2D5870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66B2F3-938A-0D4E-954E-59C7801440A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BBE0C1D6-BEA0-4C41-A105-542714BF4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intN_t and uintN_t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97FF0AB-6FE0-DE44-BBA2-B849DBFDA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Another class of integer types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specifying N-bit signed and unsigned integers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Introduced by the ISO C99 standard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 the file </a:t>
            </a:r>
            <a:r>
              <a:rPr lang="en-US" altLang="zh-CN" dirty="0" err="1">
                <a:ea typeface="+mn-ea"/>
                <a:cs typeface="+mn-cs"/>
              </a:rPr>
              <a:t>stdint.h</a:t>
            </a:r>
            <a:r>
              <a:rPr lang="en-US" altLang="zh-CN" dirty="0">
                <a:ea typeface="+mn-ea"/>
                <a:cs typeface="+mn-cs"/>
              </a:rPr>
              <a:t>. </a:t>
            </a:r>
          </a:p>
          <a:p>
            <a:pPr>
              <a:defRPr/>
            </a:pPr>
            <a:r>
              <a:rPr lang="en-US" altLang="zh-CN" dirty="0"/>
              <a:t>Typical values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int8_t, int16_t, int32_t, int64_t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unit8_t, uint16_t, uint32_t, uint64_t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N are implementation dependent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灯片编号占位符 5">
            <a:extLst>
              <a:ext uri="{FF2B5EF4-FFF2-40B4-BE49-F238E27FC236}">
                <a16:creationId xmlns:a16="http://schemas.microsoft.com/office/drawing/2014/main" id="{583786FD-93A8-524B-9B39-96656B00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084204-231A-F140-975F-56F7D4DE38B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FBFC1CF-15A6-5B4C-9BD0-482ADFF57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Size Related Bugs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7F0E776-6C83-A749-A8D7-71EFA936B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Difficulty to make programs portable across different machines and compilers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program is sensitive to the exact sizes of the different data types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 standard sets lower bounds on the numeric ranges of the different data types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there are no upper bounds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灯片编号占位符 5">
            <a:extLst>
              <a:ext uri="{FF2B5EF4-FFF2-40B4-BE49-F238E27FC236}">
                <a16:creationId xmlns:a16="http://schemas.microsoft.com/office/drawing/2014/main" id="{014386CE-50B6-0C46-937F-B2518EA2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B29BF-502F-0D4D-A511-753C6550C5B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CD9567B7-97B4-2441-A53B-B2436BF59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Size Related Bugs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13F857C-1ED4-074E-812D-FF9D2DE4C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32-bit machines have been the standard from 1990s to 2010s</a:t>
            </a:r>
          </a:p>
          <a:p>
            <a:r>
              <a:rPr lang="en-US" altLang="zh-CN">
                <a:ea typeface="宋体" panose="02010600030101010101" pitchFamily="2" charset="-122"/>
              </a:rPr>
              <a:t>Many programs have been written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assuming the allocations listed as “32-bit” in the table </a:t>
            </a:r>
          </a:p>
          <a:p>
            <a:r>
              <a:rPr lang="en-US" altLang="zh-CN">
                <a:ea typeface="宋体" panose="02010600030101010101" pitchFamily="2" charset="-122"/>
              </a:rPr>
              <a:t>With the increasing of 64-bit machines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many hidden word size dependencies show up as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bugs in migrating these programs to new machines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灯片编号占位符 5">
            <a:extLst>
              <a:ext uri="{FF2B5EF4-FFF2-40B4-BE49-F238E27FC236}">
                <a16:creationId xmlns:a16="http://schemas.microsoft.com/office/drawing/2014/main" id="{F90D60DD-EF38-7C42-AE6A-09B4B465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3689C-7A79-3045-B1A8-DB57E513C06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234B314-ECEF-434C-907E-6B1EE6636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52CFAB9-6368-B645-8E2C-18A68DDE5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At the time 32-bit dominated, many programmers assumed that 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 program object declared as type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can be used to store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pointer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This works fine for most 32-bit machines 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But leads to problems on an 64-bit machine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灯片编号占位符 5">
            <a:extLst>
              <a:ext uri="{FF2B5EF4-FFF2-40B4-BE49-F238E27FC236}">
                <a16:creationId xmlns:a16="http://schemas.microsoft.com/office/drawing/2014/main" id="{1431B484-DD6A-BB44-BD9D-1C99AA35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BE6D12-10EB-C042-8DA8-8C971142384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EBAF11D3-9F51-614A-B78B-F7338F516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issues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4372383-2E18-D94B-BAFF-8C71B5F86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IBM S/360: 24-bit address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PDP-11: 16-bit address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Intel 8086: 16-bit address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X86 (80386): 32-bit address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X86 32/64: 32/64-bit address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92ADA084-458A-5B43-B875-BAB89DE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B3BCC6-BDF8-A84E-B54B-839E3CED506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E81F733-9E7D-6246-A8A1-6CE919D8B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Hello Program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2183B76-A3EB-6942-B38A-0916EE2D8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Source program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Created by editor and saved as a text file (Consists exclusively of ASCII characters)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Binary file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Not text file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Begins life as a high-level C program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be read and understand by human beings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individual C statements must be translated by </a:t>
            </a:r>
            <a:r>
              <a:rPr lang="en-US" altLang="zh-CN" i="1" dirty="0">
                <a:ea typeface="宋体" panose="02010600030101010101" pitchFamily="2" charset="-122"/>
              </a:rPr>
              <a:t>compiler drivers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 that the hello program can run on a computer system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灯片编号占位符 5">
            <a:extLst>
              <a:ext uri="{FF2B5EF4-FFF2-40B4-BE49-F238E27FC236}">
                <a16:creationId xmlns:a16="http://schemas.microsoft.com/office/drawing/2014/main" id="{4D9C64EC-64B1-054B-9F66-DDFC51E3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25CA5-FAE4-4046-8705-2F765AFBEE5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F52B3679-E05A-AF4C-8854-45D3F4506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64-bit data models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ECEEAF9-D0F7-A14A-AA14-BFE60AF57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37027"/>
              </p:ext>
            </p:extLst>
          </p:nvPr>
        </p:nvGraphicFramePr>
        <p:xfrm>
          <a:off x="228600" y="1600200"/>
          <a:ext cx="8347075" cy="4552950"/>
        </p:xfrm>
        <a:graphic>
          <a:graphicData uri="http://schemas.openxmlformats.org/drawingml/2006/table">
            <a:tbl>
              <a:tblPr/>
              <a:tblGrid>
                <a:gridCol w="6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3488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Processors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52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4-bit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8-bit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12-bit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18-bit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24-bit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31-bit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36-bit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48-bit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128-bit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88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Applications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34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88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Data Sizes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20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nibble   octet   byte   word  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dword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  qword</a:t>
                      </a:r>
                    </a:p>
                  </a:txBody>
                  <a:tcPr marL="67733" marR="67733" marT="33864" marB="33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灯片编号占位符 5">
            <a:extLst>
              <a:ext uri="{FF2B5EF4-FFF2-40B4-BE49-F238E27FC236}">
                <a16:creationId xmlns:a16="http://schemas.microsoft.com/office/drawing/2014/main" id="{4778BE1D-D124-BE42-B788-C06583FE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8618EA-F466-384F-B7D4-03CC0CF129A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6FB8008D-3545-9843-BEB4-46953F8EB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64-bit data models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28416B4-B889-AA49-9DE6-EF6A9CB202C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725613"/>
          <a:ext cx="8763000" cy="3771899"/>
        </p:xfrm>
        <a:graphic>
          <a:graphicData uri="http://schemas.openxmlformats.org/drawingml/2006/table">
            <a:tbl>
              <a:tblPr/>
              <a:tblGrid>
                <a:gridCol w="149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9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9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Data model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short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int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long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long long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pointers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Sample operating systems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LLP64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Microsoft Win64 (X64/IA64)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LP64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Most Unix and Unix-like systems (Solaris, Linux, etc.)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ILP64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HAL(Fujitsu subsidiary) 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SILP64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?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196ADF6F-3E03-C948-81CF-63272C37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3D8E6A-B7AB-8042-B2E9-BB52EC81718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3034824-7E3D-3A46-8084-6B123DBB9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Hello Program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CB73E5F-5FD4-5944-8246-5F68CEDC8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programs are translated into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sequence of low-level </a:t>
            </a:r>
            <a:r>
              <a:rPr lang="en-US" altLang="zh-CN" i="1">
                <a:ea typeface="宋体" panose="02010600030101010101" pitchFamily="2" charset="-122"/>
              </a:rPr>
              <a:t>machine-language </a:t>
            </a:r>
            <a:r>
              <a:rPr lang="en-US" altLang="zh-CN">
                <a:ea typeface="宋体" panose="02010600030101010101" pitchFamily="2" charset="-122"/>
              </a:rPr>
              <a:t>instructions</a:t>
            </a:r>
          </a:p>
          <a:p>
            <a:r>
              <a:rPr lang="en-US" altLang="zh-CN">
                <a:ea typeface="宋体" panose="02010600030101010101" pitchFamily="2" charset="-122"/>
              </a:rPr>
              <a:t>These instructions are then packaged in a form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called an </a:t>
            </a:r>
            <a:r>
              <a:rPr lang="en-US" altLang="zh-CN" i="1">
                <a:ea typeface="宋体" panose="02010600030101010101" pitchFamily="2" charset="-122"/>
              </a:rPr>
              <a:t>object program</a:t>
            </a:r>
          </a:p>
          <a:p>
            <a:r>
              <a:rPr lang="en-US" altLang="zh-CN" i="1">
                <a:ea typeface="宋体" panose="02010600030101010101" pitchFamily="2" charset="-122"/>
              </a:rPr>
              <a:t>Object program </a:t>
            </a:r>
            <a:r>
              <a:rPr lang="en-US" altLang="zh-CN">
                <a:ea typeface="宋体" panose="02010600030101010101" pitchFamily="2" charset="-122"/>
              </a:rPr>
              <a:t>are stored as a binary disk file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Also referred to as </a:t>
            </a:r>
            <a:r>
              <a:rPr lang="en-US" altLang="zh-CN" i="1">
                <a:ea typeface="宋体" panose="02010600030101010101" pitchFamily="2" charset="-122"/>
              </a:rPr>
              <a:t>executable object 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ED800C9-9972-3E42-B33A-36AFF0DF0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Context of a Compiler (gcc)</a:t>
            </a:r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9CE8DCD2-08FC-C540-99BF-B966FC91A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8469ADC-DB2B-4A47-82A3-3912C71C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1541463"/>
            <a:ext cx="2662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Source program (text)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A50AE7DE-82D5-314A-A24E-91481063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4000"/>
            <a:ext cx="9140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hello.c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BB2FC76-DF88-A644-A9F6-88A9D04C3AF4}"/>
              </a:ext>
            </a:extLst>
          </p:cNvPr>
          <p:cNvGrpSpPr>
            <a:grpSpLocks/>
          </p:cNvGrpSpPr>
          <p:nvPr/>
        </p:nvGrpSpPr>
        <p:grpSpPr bwMode="auto">
          <a:xfrm>
            <a:off x="2746375" y="2133600"/>
            <a:ext cx="4851400" cy="990600"/>
            <a:chOff x="1730" y="1344"/>
            <a:chExt cx="3056" cy="624"/>
          </a:xfrm>
        </p:grpSpPr>
        <p:sp>
          <p:nvSpPr>
            <p:cNvPr id="28694" name="Text Box 7">
              <a:extLst>
                <a:ext uri="{FF2B5EF4-FFF2-40B4-BE49-F238E27FC236}">
                  <a16:creationId xmlns:a16="http://schemas.microsoft.com/office/drawing/2014/main" id="{416E37F7-7302-2849-A702-F61E0B6A6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1344"/>
              <a:ext cx="143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Preprocessor (</a:t>
              </a:r>
              <a:r>
                <a:rPr lang="en-US" altLang="zh-CN" sz="2000" b="0" dirty="0" err="1">
                  <a:latin typeface="Nanum Myeongjo" panose="02020603020101020101" pitchFamily="18" charset="-127"/>
                </a:rPr>
                <a:t>cpp</a:t>
              </a:r>
              <a:r>
                <a:rPr lang="en-US" altLang="zh-CN" sz="2000" b="0" dirty="0">
                  <a:latin typeface="Nanum Myeongjo" panose="02020603020101020101" pitchFamily="18" charset="-127"/>
                </a:rPr>
                <a:t>)</a:t>
              </a:r>
            </a:p>
          </p:txBody>
        </p:sp>
        <p:sp>
          <p:nvSpPr>
            <p:cNvPr id="28695" name="Line 8">
              <a:extLst>
                <a:ext uri="{FF2B5EF4-FFF2-40B4-BE49-F238E27FC236}">
                  <a16:creationId xmlns:a16="http://schemas.microsoft.com/office/drawing/2014/main" id="{7676A5BF-110F-FA48-AA07-A160FAA3C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696" name="Text Box 9">
              <a:extLst>
                <a:ext uri="{FF2B5EF4-FFF2-40B4-BE49-F238E27FC236}">
                  <a16:creationId xmlns:a16="http://schemas.microsoft.com/office/drawing/2014/main" id="{087E9780-DA98-244B-862F-C671905A8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643"/>
              <a:ext cx="23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Modified source program (text)</a:t>
              </a:r>
            </a:p>
          </p:txBody>
        </p:sp>
        <p:sp>
          <p:nvSpPr>
            <p:cNvPr id="28697" name="Text Box 10">
              <a:extLst>
                <a:ext uri="{FF2B5EF4-FFF2-40B4-BE49-F238E27FC236}">
                  <a16:creationId xmlns:a16="http://schemas.microsoft.com/office/drawing/2014/main" id="{387775B1-DED3-6240-A865-D34B374E5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32"/>
              <a:ext cx="5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hello.i</a:t>
              </a: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0140E0DF-0F05-A04C-8F1E-7598FE3D1DC6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3175000"/>
            <a:ext cx="4019550" cy="863600"/>
            <a:chOff x="1776" y="2000"/>
            <a:chExt cx="2532" cy="544"/>
          </a:xfrm>
        </p:grpSpPr>
        <p:sp>
          <p:nvSpPr>
            <p:cNvPr id="28690" name="Line 12">
              <a:extLst>
                <a:ext uri="{FF2B5EF4-FFF2-40B4-BE49-F238E27FC236}">
                  <a16:creationId xmlns:a16="http://schemas.microsoft.com/office/drawing/2014/main" id="{433AA498-393C-9845-89C4-2CD25FA42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691" name="Text Box 13">
              <a:extLst>
                <a:ext uri="{FF2B5EF4-FFF2-40B4-BE49-F238E27FC236}">
                  <a16:creationId xmlns:a16="http://schemas.microsoft.com/office/drawing/2014/main" id="{FB7FB770-CFAB-B442-9F8B-5FB294B98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2267"/>
              <a:ext cx="18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Assembly program (text)</a:t>
              </a:r>
            </a:p>
          </p:txBody>
        </p:sp>
        <p:sp>
          <p:nvSpPr>
            <p:cNvPr id="28692" name="Text Box 14">
              <a:extLst>
                <a:ext uri="{FF2B5EF4-FFF2-40B4-BE49-F238E27FC236}">
                  <a16:creationId xmlns:a16="http://schemas.microsoft.com/office/drawing/2014/main" id="{CAAF19C6-C3BC-714C-9367-18D66F7BB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2000"/>
              <a:ext cx="13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  Compiler (cc1)  </a:t>
              </a:r>
            </a:p>
          </p:txBody>
        </p:sp>
        <p:sp>
          <p:nvSpPr>
            <p:cNvPr id="28693" name="Text Box 15">
              <a:extLst>
                <a:ext uri="{FF2B5EF4-FFF2-40B4-BE49-F238E27FC236}">
                  <a16:creationId xmlns:a16="http://schemas.microsoft.com/office/drawing/2014/main" id="{1C3CB604-7C2F-BC40-A0BB-446B8AA26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56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hello.s</a:t>
              </a: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91FE4DF4-0DBF-1842-B911-9B2EE51A7478}"/>
              </a:ext>
            </a:extLst>
          </p:cNvPr>
          <p:cNvGrpSpPr>
            <a:grpSpLocks/>
          </p:cNvGrpSpPr>
          <p:nvPr/>
        </p:nvGrpSpPr>
        <p:grpSpPr bwMode="auto">
          <a:xfrm>
            <a:off x="2889250" y="4089400"/>
            <a:ext cx="5214938" cy="1092200"/>
            <a:chOff x="1820" y="2576"/>
            <a:chExt cx="3285" cy="688"/>
          </a:xfrm>
        </p:grpSpPr>
        <p:sp>
          <p:nvSpPr>
            <p:cNvPr id="28686" name="Line 17">
              <a:extLst>
                <a:ext uri="{FF2B5EF4-FFF2-40B4-BE49-F238E27FC236}">
                  <a16:creationId xmlns:a16="http://schemas.microsoft.com/office/drawing/2014/main" id="{014816C1-D357-FB4B-9087-14A63B8BC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687" name="Text Box 18">
              <a:extLst>
                <a:ext uri="{FF2B5EF4-FFF2-40B4-BE49-F238E27FC236}">
                  <a16:creationId xmlns:a16="http://schemas.microsoft.com/office/drawing/2014/main" id="{D285F188-C10A-E040-85A3-9E25024EC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576"/>
              <a:ext cx="1290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  Assembler (as) </a:t>
              </a:r>
            </a:p>
          </p:txBody>
        </p:sp>
        <p:sp>
          <p:nvSpPr>
            <p:cNvPr id="28688" name="Text Box 19">
              <a:extLst>
                <a:ext uri="{FF2B5EF4-FFF2-40B4-BE49-F238E27FC236}">
                  <a16:creationId xmlns:a16="http://schemas.microsoft.com/office/drawing/2014/main" id="{7EAE461B-B916-6746-A166-FA80250D7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891"/>
              <a:ext cx="26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Relocatable object program (binary)</a:t>
              </a:r>
            </a:p>
          </p:txBody>
        </p:sp>
        <p:sp>
          <p:nvSpPr>
            <p:cNvPr id="28689" name="Text Box 20">
              <a:extLst>
                <a:ext uri="{FF2B5EF4-FFF2-40B4-BE49-F238E27FC236}">
                  <a16:creationId xmlns:a16="http://schemas.microsoft.com/office/drawing/2014/main" id="{75B3D5E6-34D8-4846-8F5B-EBDC5C4C4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880"/>
              <a:ext cx="5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hello.o</a:t>
              </a: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0987ABAD-4D1D-8546-B879-0380BF42769B}"/>
              </a:ext>
            </a:extLst>
          </p:cNvPr>
          <p:cNvGrpSpPr>
            <a:grpSpLocks/>
          </p:cNvGrpSpPr>
          <p:nvPr/>
        </p:nvGrpSpPr>
        <p:grpSpPr bwMode="auto">
          <a:xfrm>
            <a:off x="2906712" y="5181600"/>
            <a:ext cx="5116513" cy="1066800"/>
            <a:chOff x="1831" y="3264"/>
            <a:chExt cx="3223" cy="672"/>
          </a:xfrm>
        </p:grpSpPr>
        <p:sp>
          <p:nvSpPr>
            <p:cNvPr id="28682" name="Text Box 22">
              <a:extLst>
                <a:ext uri="{FF2B5EF4-FFF2-40B4-BE49-F238E27FC236}">
                  <a16:creationId xmlns:a16="http://schemas.microsoft.com/office/drawing/2014/main" id="{A74700C8-FF6C-8E40-9FFA-7A887D8E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" y="3264"/>
              <a:ext cx="126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    Linker (</a:t>
              </a:r>
              <a:r>
                <a:rPr lang="en-US" altLang="zh-CN" sz="2000" b="0" dirty="0" err="1">
                  <a:latin typeface="Nanum Myeongjo" panose="02020603020101020101" pitchFamily="18" charset="-127"/>
                </a:rPr>
                <a:t>ld</a:t>
              </a:r>
              <a:r>
                <a:rPr lang="en-US" altLang="zh-CN" sz="2000" b="0" dirty="0">
                  <a:latin typeface="Nanum Myeongjo" panose="02020603020101020101" pitchFamily="18" charset="-127"/>
                </a:rPr>
                <a:t>)    </a:t>
              </a:r>
            </a:p>
          </p:txBody>
        </p:sp>
        <p:sp>
          <p:nvSpPr>
            <p:cNvPr id="28683" name="Line 23">
              <a:extLst>
                <a:ext uri="{FF2B5EF4-FFF2-40B4-BE49-F238E27FC236}">
                  <a16:creationId xmlns:a16="http://schemas.microsoft.com/office/drawing/2014/main" id="{150040F8-0395-BF43-A219-258F4B78A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5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684" name="Text Box 24">
              <a:extLst>
                <a:ext uri="{FF2B5EF4-FFF2-40B4-BE49-F238E27FC236}">
                  <a16:creationId xmlns:a16="http://schemas.microsoft.com/office/drawing/2014/main" id="{040616AD-3050-2541-A066-8DAEAE222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3563"/>
              <a:ext cx="26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Executable object program (binary)</a:t>
              </a:r>
            </a:p>
          </p:txBody>
        </p:sp>
        <p:sp>
          <p:nvSpPr>
            <p:cNvPr id="28685" name="Text Box 25">
              <a:extLst>
                <a:ext uri="{FF2B5EF4-FFF2-40B4-BE49-F238E27FC236}">
                  <a16:creationId xmlns:a16="http://schemas.microsoft.com/office/drawing/2014/main" id="{3663EB3B-924B-0642-946C-86499AC92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552"/>
              <a:ext cx="4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hello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87E707AC-4C8E-BB43-9D2A-2D3F06D3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85FCB-68C0-B043-B292-0497403A55D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901C61D-68E2-2F44-BD00-704CF7A1D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Preprocessor</a:t>
            </a:r>
          </a:p>
        </p:txBody>
      </p:sp>
      <p:graphicFrame>
        <p:nvGraphicFramePr>
          <p:cNvPr id="753667" name="Group 3">
            <a:extLst>
              <a:ext uri="{FF2B5EF4-FFF2-40B4-BE49-F238E27FC236}">
                <a16:creationId xmlns:a16="http://schemas.microsoft.com/office/drawing/2014/main" id="{FA14D6B3-901F-3A47-B63D-5495AD5A7B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435475"/>
        </p:xfrm>
        <a:graphic>
          <a:graphicData uri="http://schemas.openxmlformats.org/drawingml/2006/table">
            <a:tbl>
              <a:tblPr/>
              <a:tblGrid>
                <a:gridCol w="393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3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a.c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#include “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b.h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main()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return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i+j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b.h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#define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j ;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+mn-ea"/>
                        <a:cs typeface="+mn-cs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1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11">
            <a:extLst>
              <a:ext uri="{FF2B5EF4-FFF2-40B4-BE49-F238E27FC236}">
                <a16:creationId xmlns:a16="http://schemas.microsoft.com/office/drawing/2014/main" id="{3590601D-9CF8-2940-8503-66FF1D8A6DD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762000"/>
            <a:ext cx="3478661" cy="1219200"/>
            <a:chOff x="5029200" y="762000"/>
            <a:chExt cx="3478110" cy="1219200"/>
          </a:xfrm>
        </p:grpSpPr>
        <p:sp>
          <p:nvSpPr>
            <p:cNvPr id="30739" name="TextBox 4">
              <a:extLst>
                <a:ext uri="{FF2B5EF4-FFF2-40B4-BE49-F238E27FC236}">
                  <a16:creationId xmlns:a16="http://schemas.microsoft.com/office/drawing/2014/main" id="{270E5D2C-0297-1648-B408-C0EB2BC44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762000"/>
              <a:ext cx="27923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Macro Substitution</a:t>
              </a: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30740" name="形状 8">
              <a:extLst>
                <a:ext uri="{FF2B5EF4-FFF2-40B4-BE49-F238E27FC236}">
                  <a16:creationId xmlns:a16="http://schemas.microsoft.com/office/drawing/2014/main" id="{2A308A67-2708-804D-846B-309F1DABFBAD}"/>
                </a:ext>
              </a:extLst>
            </p:cNvPr>
            <p:cNvCxnSpPr>
              <a:cxnSpLocks noChangeShapeType="1"/>
              <a:stCxn id="30739" idx="0"/>
            </p:cNvCxnSpPr>
            <p:nvPr/>
          </p:nvCxnSpPr>
          <p:spPr bwMode="auto">
            <a:xfrm rot="16200000" flipH="1" flipV="1">
              <a:off x="5460578" y="330622"/>
              <a:ext cx="1219200" cy="2081955"/>
            </a:xfrm>
            <a:prstGeom prst="curvedConnector4">
              <a:avLst>
                <a:gd name="adj1" fmla="val -18750"/>
                <a:gd name="adj2" fmla="val 8353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B73D77-DCE2-6448-A5BE-45289528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273985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Obtain with command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gcc</a:t>
            </a:r>
            <a:r>
              <a:rPr lang="en-US" altLang="zh-CN" sz="2000" b="0" dirty="0">
                <a:latin typeface="Nanum Myeongjo" panose="02020603020101020101" pitchFamily="18" charset="-127"/>
              </a:rPr>
              <a:t> -E 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a.c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Source file 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a.i</a:t>
            </a:r>
            <a:endParaRPr lang="zh-CN" altLang="en-US" sz="20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6413F-FE4F-844A-8050-C4693AE2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4343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a.c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"&lt;built-in&gt;"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"&lt;command-line&gt;"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a.c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b.h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 1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j;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2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a.c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 2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main()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{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return 100 +j ;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1699" name="椭圆 2">
            <a:extLst>
              <a:ext uri="{FF2B5EF4-FFF2-40B4-BE49-F238E27FC236}">
                <a16:creationId xmlns:a16="http://schemas.microsoft.com/office/drawing/2014/main" id="{8B686B52-6C09-7F4C-AEA3-132D1AE6B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4260850"/>
            <a:ext cx="439738" cy="3810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16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E7F15F7F-D595-2744-A8B4-7138D467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017998-508C-9E4B-B840-51F92EDB25E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E82A451-6441-8D4F-BE02-F85CA17B1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Source Code and Assembly Code</a:t>
            </a:r>
          </a:p>
        </p:txBody>
      </p:sp>
      <p:graphicFrame>
        <p:nvGraphicFramePr>
          <p:cNvPr id="942094" name="Group 14">
            <a:extLst>
              <a:ext uri="{FF2B5EF4-FFF2-40B4-BE49-F238E27FC236}">
                <a16:creationId xmlns:a16="http://schemas.microsoft.com/office/drawing/2014/main" id="{8087629E-3C68-5247-A761-AE186BFD7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771479"/>
              </p:ext>
            </p:extLst>
          </p:nvPr>
        </p:nvGraphicFramePr>
        <p:xfrm>
          <a:off x="381000" y="1447800"/>
          <a:ext cx="8458200" cy="5242252"/>
        </p:xfrm>
        <a:graphic>
          <a:graphicData uri="http://schemas.openxmlformats.org/drawingml/2006/table">
            <a:tbl>
              <a:tblPr/>
              <a:tblGrid>
                <a:gridCol w="342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474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long mult2(long, long);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void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multstore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(long x, long y, long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Obtain with 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-S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mstore.c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Assembly file </a:t>
                      </a:r>
                      <a:r>
                        <a:rPr kumimoji="0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mstore.s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pushq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call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(%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popq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ret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81" name="椭圆 4">
            <a:extLst>
              <a:ext uri="{FF2B5EF4-FFF2-40B4-BE49-F238E27FC236}">
                <a16:creationId xmlns:a16="http://schemas.microsoft.com/office/drawing/2014/main" id="{9830B934-9EF9-4947-9F7E-95A256E8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4138613"/>
            <a:ext cx="439738" cy="3810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9828</TotalTime>
  <Words>2484</Words>
  <Application>Microsoft Macintosh PowerPoint</Application>
  <PresentationFormat>如螢幕大小 (4:3)</PresentationFormat>
  <Paragraphs>636</Paragraphs>
  <Slides>51</Slides>
  <Notes>51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62" baseType="lpstr">
      <vt:lpstr>Comic Sans MS</vt:lpstr>
      <vt:lpstr>宋体</vt:lpstr>
      <vt:lpstr>Arial</vt:lpstr>
      <vt:lpstr>Times New Roman</vt:lpstr>
      <vt:lpstr>Helvetica</vt:lpstr>
      <vt:lpstr>Courier New</vt:lpstr>
      <vt:lpstr>Symbol</vt:lpstr>
      <vt:lpstr>仿宋_GB2312</vt:lpstr>
      <vt:lpstr>icfp99</vt:lpstr>
      <vt:lpstr>Document</vt:lpstr>
      <vt:lpstr>Microsoft Office Word 97 - 2003 文档</vt:lpstr>
      <vt:lpstr>C Programming Language (1)</vt:lpstr>
      <vt:lpstr>Outline</vt:lpstr>
      <vt:lpstr>The Hello Program</vt:lpstr>
      <vt:lpstr>The Hello Program</vt:lpstr>
      <vt:lpstr>The Hello Program</vt:lpstr>
      <vt:lpstr>The Hello Program</vt:lpstr>
      <vt:lpstr>The Context of a Compiler (gcc)</vt:lpstr>
      <vt:lpstr>Preprocessor</vt:lpstr>
      <vt:lpstr>Source Code and Assembly Code</vt:lpstr>
      <vt:lpstr>Relocatable Object Code</vt:lpstr>
      <vt:lpstr>Executable Object Code</vt:lpstr>
      <vt:lpstr>Manipulating Information</vt:lpstr>
      <vt:lpstr>Outline</vt:lpstr>
      <vt:lpstr>Boolean Algebra</vt:lpstr>
      <vt:lpstr>Boolean Algebra</vt:lpstr>
      <vt:lpstr>General Boolean Algebras</vt:lpstr>
      <vt:lpstr>General Boolean Algebras</vt:lpstr>
      <vt:lpstr>Bit-Level Operations in C</vt:lpstr>
      <vt:lpstr>Bit-Level Operations in C</vt:lpstr>
      <vt:lpstr>Cool Stuff with Xor</vt:lpstr>
      <vt:lpstr>Cool Stuff with Xor</vt:lpstr>
      <vt:lpstr>Cool Stuff with Xor</vt:lpstr>
      <vt:lpstr>Mask Operations</vt:lpstr>
      <vt:lpstr>Mask Operations</vt:lpstr>
      <vt:lpstr>Mask Operations</vt:lpstr>
      <vt:lpstr>Logical Operations in C</vt:lpstr>
      <vt:lpstr>Logical Operations in C</vt:lpstr>
      <vt:lpstr>Short Cut in Logical Operations </vt:lpstr>
      <vt:lpstr>Shift Operations in C</vt:lpstr>
      <vt:lpstr>Shift Operations in C</vt:lpstr>
      <vt:lpstr>Shift Operations in C</vt:lpstr>
      <vt:lpstr>bitCount</vt:lpstr>
      <vt:lpstr>Sum 8 groups of 4 bits each</vt:lpstr>
      <vt:lpstr>Combine the sums</vt:lpstr>
      <vt:lpstr>Information Storage</vt:lpstr>
      <vt:lpstr>Outline</vt:lpstr>
      <vt:lpstr>Computer Hardware - Von Neumann Architecture</vt:lpstr>
      <vt:lpstr>Storage</vt:lpstr>
      <vt:lpstr>READ/WRITE operations</vt:lpstr>
      <vt:lpstr>Memory</vt:lpstr>
      <vt:lpstr>Word Size</vt:lpstr>
      <vt:lpstr>Word Size</vt:lpstr>
      <vt:lpstr>Data Size</vt:lpstr>
      <vt:lpstr>Data Size</vt:lpstr>
      <vt:lpstr>intN_t and uintN_t</vt:lpstr>
      <vt:lpstr>Data Size Related Bugs</vt:lpstr>
      <vt:lpstr>Data Size Related Bugs</vt:lpstr>
      <vt:lpstr>Example</vt:lpstr>
      <vt:lpstr>Address issues</vt:lpstr>
      <vt:lpstr>64-bit data models</vt:lpstr>
      <vt:lpstr>64-bit data models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412</cp:revision>
  <dcterms:created xsi:type="dcterms:W3CDTF">2000-01-15T07:54:11Z</dcterms:created>
  <dcterms:modified xsi:type="dcterms:W3CDTF">2020-02-28T04:37:23Z</dcterms:modified>
</cp:coreProperties>
</file>