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1091" r:id="rId2"/>
    <p:sldId id="1092" r:id="rId3"/>
    <p:sldId id="1066" r:id="rId4"/>
    <p:sldId id="1067" r:id="rId5"/>
    <p:sldId id="1068" r:id="rId6"/>
    <p:sldId id="1069" r:id="rId7"/>
    <p:sldId id="1070" r:id="rId8"/>
    <p:sldId id="1071" r:id="rId9"/>
    <p:sldId id="1072" r:id="rId10"/>
    <p:sldId id="1073" r:id="rId11"/>
    <p:sldId id="1074" r:id="rId12"/>
    <p:sldId id="1075" r:id="rId13"/>
    <p:sldId id="1076" r:id="rId14"/>
    <p:sldId id="1077" r:id="rId15"/>
    <p:sldId id="1078" r:id="rId16"/>
    <p:sldId id="1079" r:id="rId17"/>
    <p:sldId id="1080" r:id="rId18"/>
    <p:sldId id="1081" r:id="rId19"/>
    <p:sldId id="1082" r:id="rId20"/>
    <p:sldId id="1083" r:id="rId21"/>
    <p:sldId id="1084" r:id="rId22"/>
    <p:sldId id="1085" r:id="rId23"/>
    <p:sldId id="1086" r:id="rId24"/>
    <p:sldId id="1087" r:id="rId25"/>
    <p:sldId id="1088" r:id="rId26"/>
    <p:sldId id="1093" r:id="rId27"/>
    <p:sldId id="1094" r:id="rId28"/>
    <p:sldId id="1095" r:id="rId29"/>
    <p:sldId id="1089" r:id="rId30"/>
    <p:sldId id="109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35" autoAdjust="0"/>
    <p:restoredTop sz="86460" autoAdjust="0"/>
  </p:normalViewPr>
  <p:slideViewPr>
    <p:cSldViewPr>
      <p:cViewPr varScale="1">
        <p:scale>
          <a:sx n="55" d="100"/>
          <a:sy n="55" d="100"/>
        </p:scale>
        <p:origin x="208" y="1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7.xml"/><Relationship Id="rId5" Type="http://schemas.openxmlformats.org/officeDocument/2006/relationships/slide" Target="slides/slide16.xml"/><Relationship Id="rId4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938CB-1F03-3741-A5DE-EDE5FC097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B72527-CC83-2F42-BA94-77A2323A78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E69296C-EE46-D54C-9BFB-4816593A2D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433E1C4-81A1-1F4B-9037-31BED3AB1C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37037EA-4526-A347-8C2F-B6B360F528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8F52F3B-1E30-024F-86C6-CD3F259BB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05049E-0748-A948-9C6F-583DF74949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9A22107-F967-434A-AED2-334225D36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BE9BE7-908C-1B49-BAA6-A0714F4FEE2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E2ACCF0-E379-D64A-960B-E7FBE861C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115D25-B8EB-4448-9F03-1C57AAC1E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2CA184B-F202-AD45-A9FB-DCB9F9A1F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9E1D3BC3-A230-AA44-AB7F-C09526297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430BE90-0E00-354A-B712-0ECC9B4FE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EB86AC-66AA-7F41-98CA-4B39C07F97F3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CB49467-97C8-D348-B032-4B57F51B6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47AABC9-12B5-134A-9383-5B732AA14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43ADBA38-9EED-B144-8922-A85AC9135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4236BD-0C59-4547-BD91-1DD96C520928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33BB284-0F53-024F-8067-7CF61B8C1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864FE-9468-294E-B31F-CF2D7F932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95D6CB3-084D-4548-9F76-FD0D49709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0EE22C-31A7-5944-A8AE-02594FBBD38E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D0FB12F-11AA-1F4D-A2A2-F4CBD56FC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8E262DC-5CA6-DC44-BE01-2E083A5E4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483B323C-FB4D-A444-9377-EA744B909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BB9D9F-C409-E143-B5DC-D6700AB14AA0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4C5508B-1973-FC4D-A66C-E02143958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9552117-6BB2-C649-A7B0-17D44E0A3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ADA16B2-5BFB-3D46-836A-47AF3B5C7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9CFDEF-0113-6E4C-940B-88BF14F91D5B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9D8212C-991F-C644-B8F3-EC0D1FBB2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BDB88D6-4694-EA44-9F4E-BE4F39A33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D63A3DA-FFE3-414F-840B-1608B013C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91C52E-2265-CA44-BB1B-1CC133B140D4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FB0D42B-1D34-C34D-85C1-A5B1F8AA4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BBD017B-F7A6-DB4B-8394-FD4CBDE73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B87D172-0EDC-F845-B55F-0D1E3B2D0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B165B9-A028-B740-AE10-DF000C29158F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899CCC5-9DF9-7C45-BB7D-8F162EB41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7E5645E-DE2F-2448-BEF1-73E2B7F31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A18736B-DC38-5B41-AF17-609614F2E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3899D83-9063-664F-8AD3-AF586C3C1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D7483471-C01E-ED4A-9179-E5062EDAE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B578217A-DFB0-4145-8F5B-47F6C8231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DFA56E4-1E9A-6F43-AC84-80DB0F2D8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A756EE-C763-CD47-BB02-7352D4DC0D43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79F889D-AA8E-2D41-BD51-D427D7DD8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BCCF023-484B-D940-81BF-F3051A889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5B88609-1282-954C-832C-1FC198DDA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E7A4AAC2-86B9-F140-8DFA-C061D5B9A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E9808B08-3E3F-3145-B95B-7769F42F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A56321-2701-8F4C-A299-B753E4F2B79E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B4D1681-63C1-414A-B9E4-F77BB77B2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C23609A-8E4F-434C-8C86-073E6158D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5DA28593-20E5-FB47-8DEA-0FDB1E2B8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DA56E845-01B7-CB4E-84EC-31CEF16DB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898581FE-23E5-BC41-BE8B-B0E927424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33398BB3-202E-E942-B92C-8A4497697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24BC83A-9B15-8147-8767-C3F8006E4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13CB98A-39CD-8347-B675-347396F79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550A4D68-0C00-8449-8CC4-F4FA9A332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2D112628-E599-8D45-86EB-6CB87AC01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6B93636D-9ABF-6A46-96B4-04456A711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F92A092D-584D-804D-856D-976F08DC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C32D8643-494C-0E4B-A382-2B1CD4C46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D6940C9-676E-7048-8F79-2A7E0A4BF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C1ABD419-C65A-B64B-A27C-970D29B57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B4DB65F5-7639-0944-893C-DA9744EC9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42279198-FAEF-174E-BC26-7EB14480C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B08489C4-B988-1A46-8FAE-43147D8CC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1EE2FD-57A0-004C-A444-1A86FD6A0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6C6A48C-3953-CF42-A91E-7EBCC44A3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F3F44734-2992-C84C-822F-E6431E5B3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91352F46-F249-2148-93D9-3D83480B7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D0F57394-E0B8-AB42-B1C0-288A3C540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282A5-9D09-C645-8A1F-0BAB141D951D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AA0EF6D-BB76-7348-B9E4-98DF19E11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61C6D00-F529-7643-8204-261A023E1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A4C3D3D-5B2E-534D-A5E0-247377F30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B50186-2AA8-BD46-935D-8F5EBE172DF1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7C69010-B767-0B4F-B627-D95CCF544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9A6659F-764C-5342-8FF0-659B761EC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F06316A-FA51-2E41-9511-95A9168F3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BB4A6-9346-1646-9A33-F2B67158C8D5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7342B3E-99E3-FD48-A539-7875A2FC8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4FFCFC-BABD-A747-8E1C-92F150681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01E4DA9-6208-0A4C-8F4B-5BB1FFAAE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A57B131-C612-1E44-BBB3-F9D41018F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A5EA28C-810E-0B45-99D0-CE80483AF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BC8B025-C246-364A-A361-A0A3D4E2E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0418494-9721-9E40-800F-4A5BF929B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742E6C6-A357-364A-8192-C708576D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0855B4F-E8A0-CB49-B818-741435614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C34A2-8168-1D4F-A6D3-2995D45333FF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A1E8DDA-5050-1D4B-B05E-A3A978963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6B242F5-CE2F-0649-AA61-EC482AB321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F0CE1-E29E-D344-81CC-78E6E04156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11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720020-8084-6C48-BD3F-BC92B0F55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4767-ED74-2C40-8AE5-E5779965E342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511E04-F3B1-654A-9A0B-96DC38318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233F70-547A-FF4F-AB07-1948B1B21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4E9A-F353-EB41-9D7E-9C9A844D2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9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5743C-D40E-C749-A854-0265F9DB7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DA5E-9055-1442-8F47-0C470B25C636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17E5B8-868E-3E4D-8EDE-AB04D5B6D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8D436F-7E1A-3F48-9E4E-E053643AF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9EA6-B04F-9842-B757-114B5E1AC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03A0C-0810-4741-A273-CB9214A7C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4A8F0-1949-E648-8DBB-A7A18CD78AC9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A80AD9-649C-C740-ABB4-96363D66A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F5AFD-725E-154E-9820-A054BF060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CF585-2797-384B-A48C-96EB22C098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9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D03A6D-5D6F-884B-8024-E28F378A3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EDF93-F2A0-A44B-8D82-800FB2603186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202714-CDC4-6349-AF87-4C39B9309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0F96D1-55FC-924F-BABB-FCBA94376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66BE0-4E4D-1940-9A7A-FB5BA39923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7233A-00A6-8F41-B5C8-5BBA304D4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D2C5-76E1-BD43-94BD-9ECF0120032A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08EA7-96ED-2A44-884C-A40E58342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EF5AB-BDD1-0841-86C2-0ABA0B4E7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2B77-F64B-1146-BC18-153383596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598802-26B0-DF4B-AB17-72C974931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94829-216A-8841-9827-C8BFDA706C88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33D439-1C6F-B646-8B78-03593B84B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30C60D-B051-1B46-9C26-BDE10EB57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CC4F-39B7-8B4A-9379-371038CD4A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5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EADC5C-E76F-BB4A-B46C-EBB5945EB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E100-77D9-F545-9348-9ED0F5382C1B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51A50D-EDE5-5441-9EA2-AED9905C0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50A230-07F4-DE4D-A8BD-E52824536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8539-C8D0-2148-8A2E-F2551089E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60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D633A4-ECEB-2347-A7BB-5609BCE469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9B109-F25C-A643-A23B-D8E83C509A8D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346FEA-EB10-8B4E-B1AB-ED511C7E3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AB432F-00FC-1044-A8EB-6A85068B8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A2170-ED98-D946-AB93-F5D4BCF3F7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0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6507B-1F3D-6246-BD88-746A2120A6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72064-6667-F543-9054-DDBC285E4DE0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76F52-B5AF-5C4E-8111-8A49180E3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265AC-625C-ED4E-8B9A-88B410103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7537F-E295-C54F-AFBA-6090638C57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62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537AE-2A03-E34F-BBB7-42768E133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1B1B0-345E-AB48-A5B9-B85B1900254E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4CA0D-81AB-9645-8248-EEBCBCFFA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3F7B3-072B-5A43-B8A6-EC0052D2C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58A4E-9745-4F41-BC23-1FAAF93C8B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37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A74A69-ECBA-DD4A-93E7-57CFFE20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54EE3C-98F2-234B-B4B4-BC74EA731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EC9384B-02CC-DE4F-9C03-BC93BFFA3E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28F2E9E-2C32-1045-B176-635F803F4287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5024CCB-70CA-8249-9DD9-E35AD5F06A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26248C8-116F-C641-987C-8D58966393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CD57C-A436-B541-91E0-F1F387EEE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1E7EC6A-8CB7-5347-8121-043661A24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D780EBC3-3D02-BC4F-A6F2-A10A9BF43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AAA85-6DB6-3D4A-8FA1-A429C4122A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B5720D9-4B5A-2F45-823E-5E34E769D7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Robust &amp; Standard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D3D9F957-E76C-C046-81BE-60E27DA8B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Buffered I/O: Implementation</a:t>
            </a: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751ADEEF-365F-1C44-9072-BF443B593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7388" cy="39608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Layered on Unix file:</a:t>
            </a:r>
          </a:p>
        </p:txBody>
      </p:sp>
      <p:sp>
        <p:nvSpPr>
          <p:cNvPr id="32771" name="Rectangle 16">
            <a:extLst>
              <a:ext uri="{FF2B5EF4-FFF2-40B4-BE49-F238E27FC236}">
                <a16:creationId xmlns:a16="http://schemas.microsoft.com/office/drawing/2014/main" id="{6EDE9A69-5F37-414E-A8D1-75B083B3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09863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</a:p>
        </p:txBody>
      </p:sp>
      <p:sp>
        <p:nvSpPr>
          <p:cNvPr id="32772" name="Rectangle 17">
            <a:extLst>
              <a:ext uri="{FF2B5EF4-FFF2-40B4-BE49-F238E27FC236}">
                <a16:creationId xmlns:a16="http://schemas.microsoft.com/office/drawing/2014/main" id="{C171252F-C08A-8C43-8E98-0002D64E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09863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</a:p>
        </p:txBody>
      </p:sp>
      <p:sp>
        <p:nvSpPr>
          <p:cNvPr id="32773" name="Rectangle 18">
            <a:extLst>
              <a:ext uri="{FF2B5EF4-FFF2-40B4-BE49-F238E27FC236}">
                <a16:creationId xmlns:a16="http://schemas.microsoft.com/office/drawing/2014/main" id="{5978E3C8-B4B3-BA48-B82C-1C794DA7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9863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Rectangle 19">
            <a:extLst>
              <a:ext uri="{FF2B5EF4-FFF2-40B4-BE49-F238E27FC236}">
                <a16:creationId xmlns:a16="http://schemas.microsoft.com/office/drawing/2014/main" id="{8D7E88E7-7C72-2B4D-BF9C-945AC22B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9863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not in buffer</a:t>
            </a:r>
          </a:p>
        </p:txBody>
      </p:sp>
      <p:sp>
        <p:nvSpPr>
          <p:cNvPr id="32775" name="Rectangle 20">
            <a:extLst>
              <a:ext uri="{FF2B5EF4-FFF2-40B4-BE49-F238E27FC236}">
                <a16:creationId xmlns:a16="http://schemas.microsoft.com/office/drawing/2014/main" id="{BA9D0B5D-03A9-5B45-9E14-47B744BB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09863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unseen</a:t>
            </a:r>
          </a:p>
        </p:txBody>
      </p:sp>
      <p:sp>
        <p:nvSpPr>
          <p:cNvPr id="32776" name="Arc 21">
            <a:extLst>
              <a:ext uri="{FF2B5EF4-FFF2-40B4-BE49-F238E27FC236}">
                <a16:creationId xmlns:a16="http://schemas.microsoft.com/office/drawing/2014/main" id="{9339425E-6107-1E4F-BA1D-34AD293620A0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6702426" y="3226385"/>
            <a:ext cx="457200" cy="338554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77" name="Rectangle 22">
            <a:extLst>
              <a:ext uri="{FF2B5EF4-FFF2-40B4-BE49-F238E27FC236}">
                <a16:creationId xmlns:a16="http://schemas.microsoft.com/office/drawing/2014/main" id="{1C35F600-99C4-0A4B-95F1-12FE1D97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3471863"/>
            <a:ext cx="2590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Current File Position</a:t>
            </a:r>
          </a:p>
        </p:txBody>
      </p:sp>
      <p:sp>
        <p:nvSpPr>
          <p:cNvPr id="32778" name="Line 23">
            <a:extLst>
              <a:ext uri="{FF2B5EF4-FFF2-40B4-BE49-F238E27FC236}">
                <a16:creationId xmlns:a16="http://schemas.microsoft.com/office/drawing/2014/main" id="{D695E1E5-3F1F-574C-AA63-003ABE707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286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79" name="Line 24">
            <a:extLst>
              <a:ext uri="{FF2B5EF4-FFF2-40B4-BE49-F238E27FC236}">
                <a16:creationId xmlns:a16="http://schemas.microsoft.com/office/drawing/2014/main" id="{F2347226-FC2A-2444-BD7A-B79FFA47A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286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80" name="Line 25">
            <a:extLst>
              <a:ext uri="{FF2B5EF4-FFF2-40B4-BE49-F238E27FC236}">
                <a16:creationId xmlns:a16="http://schemas.microsoft.com/office/drawing/2014/main" id="{762DFC88-7BAE-C945-B8DF-FCC3F4FA9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4384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81" name="Rectangle 26">
            <a:extLst>
              <a:ext uri="{FF2B5EF4-FFF2-40B4-BE49-F238E27FC236}">
                <a16:creationId xmlns:a16="http://schemas.microsoft.com/office/drawing/2014/main" id="{C90838A7-B4F8-EA40-869C-8B5ECC0FA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2667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</a:rPr>
              <a:t>Buffered Portion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B0DF1A31-F61A-7749-A14E-D5516AF6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76BD4-BBF6-1A4E-85A9-3B014E22E2E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B11175F-4F1F-B447-9857-15B38CD6B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Robust I/O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5D1B1A1-59C2-824C-BBED-361EEBDBF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98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Buffered Input and Output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Efficiently read text lines and binary data from a file whose contents are cached in </a:t>
            </a:r>
            <a:r>
              <a:rPr lang="en-US" altLang="zh-CN" b="1">
                <a:ea typeface="宋体" panose="02010600030101010101" pitchFamily="2" charset="-122"/>
              </a:rPr>
              <a:t>an application-level buffer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729C2-804D-3E4F-A05B-B9182195D1C3}"/>
              </a:ext>
            </a:extLst>
          </p:cNvPr>
          <p:cNvSpPr/>
          <p:nvPr/>
        </p:nvSpPr>
        <p:spPr>
          <a:xfrm>
            <a:off x="762000" y="3732213"/>
            <a:ext cx="7696200" cy="23637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csapp.h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rio_readinitb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ssize_t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rio_readlineb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void *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usrbuf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size t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ssize_t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rio_readnb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rio_t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void *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usrbuf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size t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returns: number of bytes read (0 if EOF), -1 on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6CBD3BC8-236A-9940-B2AC-36FC8460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1A7E7-BFB8-394F-9E48-6F7106532EA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8A34263-D152-FF45-9D82-27E5BECF2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Robust I/O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00CA1BD-6928-8245-8E57-D66A2CEC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181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 RIO_BUFSIZE 8192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rio_fd;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rio_cnt;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*rio_bufptr;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rio_buf[RIO_BUFSIZE];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rio_t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rio_readinitb(rio_t *rp, int fd)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rp-&gt;rio_fd = 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rp-&gt;rio_cnt = 0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rp-&gt;rio_bufptr = rp-&gt;rio_buf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E0851373-2BEA-0E49-B98B-3C5DDDA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AFBD7-F4BB-B54E-B115-9CF300F9E6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A361CB7-9A89-2242-B3FE-389CA4547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Robust I/O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2BF70C0-006B-5E46-BBEA-315A7EEF1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“csapp.h”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**argv)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rio_t rio;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Rio_readinitb(&amp;rio, STDIN_FILENO);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((n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Rio_readlineb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(&amp;rio, buf, MAXLINE))!=0)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Rio_writen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(STDOUT_FILENO, buf, 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78DA6416-4F3A-CE4D-9FC5-76FB0E60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CA7BA-1925-574E-8DBF-66CB337A20A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4428284-A5CF-E64F-8226-581B2811D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763000" cy="6172200"/>
          </a:xfrm>
          <a:solidFill>
            <a:schemeClr val="bg1"/>
          </a:solidFill>
        </p:spPr>
        <p:txBody>
          <a:bodyPr/>
          <a:lstStyle/>
          <a:p>
            <a:pPr marL="533400" indent="-533400"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char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n)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{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while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0) {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refill if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empty */</a:t>
            </a:r>
          </a:p>
          <a:p>
            <a:pPr marL="533400" indent="-533400">
              <a:buFontTx/>
              <a:buAutoNum type="arabicPlain" startAt="6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rio_fd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	               </a:t>
            </a:r>
          </a:p>
          <a:p>
            <a:pPr marL="533400" indent="-533400">
              <a:buFontTx/>
              <a:buAutoNum type="arabicPlain" startAt="6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			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 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  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0) {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      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EINTR)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           return –1 ;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   }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   else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EOF */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	       return 0;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   else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 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rio_bufptr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reset buffer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}</a:t>
            </a:r>
          </a:p>
          <a:p>
            <a:pPr marL="533400" indent="-53340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7E3809DA-6DD5-984D-8E9E-AFF67A0A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ABD6C-F605-C24F-83D7-CFB7DC6C12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85421B3-44E1-AF4F-9054-E392A47AF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172200"/>
          </a:xfrm>
          <a:solidFill>
            <a:schemeClr val="bg1"/>
          </a:solidFill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	 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Copy min(n,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rio_cnt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bytes </a:t>
            </a:r>
            <a:b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from internal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to user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533400" indent="-53340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	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n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   if (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rio_cnt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 n)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21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rio_cnt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22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memcpy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usrbuf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rio_bufptr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23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rio_buffer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+=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24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rio_cnt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-=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25    return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;</a:t>
            </a:r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26 }</a:t>
            </a:r>
            <a:endParaRPr lang="zh-CN" altLang="en-US" sz="18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50DB557A-2FD3-D942-BD8E-C3A8600C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76132-ED54-764F-9E35-E424487365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2BA17C0-757A-CB40-A115-C737B563D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58674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rio_readnb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void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    char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	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  while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      if ((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&lt; 0)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        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EINTR) 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            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interrupted by sig handler return */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       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	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          else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             return –1;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      }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        else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          break;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}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return (n –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nleft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}</a:t>
            </a:r>
          </a:p>
          <a:p>
            <a:pPr marL="0" indent="0"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5739F226-1AF8-A840-B827-8DE9D92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7F099-42B5-A243-8BF3-5A1A84BDE7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8C3EFF7-3825-DA4A-ACAB-6715F7929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58674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rio_readlineb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b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void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maxlen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  int n,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    char c,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usrbuf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  for (n=1; n &lt;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maxlen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n++)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      if ((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&amp;c, 1)) == 1)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         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 = c;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          if (c == ‘\n’)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              break;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       } else 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          if (n== 1)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              return 0;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EOF, no data read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            else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              break;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    } else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       return –1;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error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return n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}</a:t>
            </a:r>
          </a:p>
          <a:p>
            <a:pPr marL="0" indent="0"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7" name="Rectangle 3">
            <a:extLst>
              <a:ext uri="{FF2B5EF4-FFF2-40B4-BE49-F238E27FC236}">
                <a16:creationId xmlns:a16="http://schemas.microsoft.com/office/drawing/2014/main" id="{B529D9DC-6361-4543-8837-9FD24F6E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43075"/>
            <a:ext cx="8686800" cy="47339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C standard library 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libc.so</a:t>
            </a:r>
            <a:r>
              <a:rPr lang="en-US" altLang="zh-CN" dirty="0">
                <a:ea typeface="宋体" pitchFamily="2" charset="-122"/>
              </a:rPr>
              <a:t>) contains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 collection of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higher-level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standard I/O </a:t>
            </a:r>
            <a:r>
              <a:rPr lang="en-US" altLang="zh-CN" dirty="0">
                <a:ea typeface="宋体" pitchFamily="2" charset="-122"/>
              </a:rPr>
              <a:t>functions</a:t>
            </a:r>
          </a:p>
          <a:p>
            <a:pPr>
              <a:buFontTx/>
              <a:buNone/>
              <a:defRPr/>
            </a:pPr>
            <a:endParaRPr lang="en-US" altLang="zh-CN" sz="1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Examples of standard I/O functions: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Opening and closing files (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fopen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fclose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Reading and writing bytes (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fread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fwrite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Reading and writing text lines (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fgets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fputs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Formatted reading and writing (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fscanf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fprintf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32412AA-F311-EC4A-8451-4016E325B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Standard I/O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75404BCC-76E8-D442-A79E-80BA39DE0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Standard I/O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3DCEECA1-E01A-394F-A88D-030C62B96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7388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Standard I/O models open files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streams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Abstraction for a file descriptor and a buffer in memory.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Like buffered RIO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 programs begin life with three open streams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(defined in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  <a:r>
              <a:rPr lang="en-US" altLang="zh-CN" dirty="0">
                <a:ea typeface="宋体" panose="02010600030101010101" pitchFamily="2" charset="-122"/>
              </a:rPr>
              <a:t>  (standard input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=0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 dirty="0">
                <a:ea typeface="宋体" panose="02010600030101010101" pitchFamily="2" charset="-122"/>
              </a:rPr>
              <a:t> (standard output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stderr</a:t>
            </a:r>
            <a:r>
              <a:rPr lang="en-US" altLang="zh-CN" dirty="0">
                <a:ea typeface="宋体" panose="02010600030101010101" pitchFamily="2" charset="-122"/>
              </a:rPr>
              <a:t> (standard error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=2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4E67CC12-8A2C-994C-8870-3002054A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8E35F-AFBE-264B-8B09-D86D43467B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36A66AE-4D2C-BA46-B752-1FCC83915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67AEB66-E32C-9A4B-A08B-2441BC1AE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Robust I/O</a:t>
            </a:r>
          </a:p>
          <a:p>
            <a:r>
              <a:rPr lang="en-US" altLang="zh-CN">
                <a:ea typeface="宋体" panose="02010600030101010101" pitchFamily="2" charset="-122"/>
              </a:rPr>
              <a:t>Standard I/O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10.5, 10.10-10.11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9">
            <a:extLst>
              <a:ext uri="{FF2B5EF4-FFF2-40B4-BE49-F238E27FC236}">
                <a16:creationId xmlns:a16="http://schemas.microsoft.com/office/drawing/2014/main" id="{2748B063-A3B6-9847-88CD-225421AD7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Buffering in Standard I/O</a:t>
            </a:r>
          </a:p>
        </p:txBody>
      </p:sp>
      <p:sp>
        <p:nvSpPr>
          <p:cNvPr id="53250" name="Rectangle 30">
            <a:extLst>
              <a:ext uri="{FF2B5EF4-FFF2-40B4-BE49-F238E27FC236}">
                <a16:creationId xmlns:a16="http://schemas.microsoft.com/office/drawing/2014/main" id="{5CD5FA70-8A16-C340-BC98-558536F7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I/O functions use buffered I/O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Buffer flushed to output fd on “\n” 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fflush()</a:t>
            </a:r>
            <a:r>
              <a:rPr lang="en-US" altLang="zh-CN" sz="2400">
                <a:ea typeface="宋体" panose="02010600030101010101" pitchFamily="2" charset="-122"/>
              </a:rPr>
              <a:t> call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A4EDB7E5-D4D3-3C41-A149-5CCF64AC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2209800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printf("h");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3077" name="Rectangle 5">
            <a:extLst>
              <a:ext uri="{FF2B5EF4-FFF2-40B4-BE49-F238E27FC236}">
                <a16:creationId xmlns:a16="http://schemas.microsoft.com/office/drawing/2014/main" id="{5C1E6978-C60B-4E43-BF9C-81224EE2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>
            <a:extLst>
              <a:ext uri="{FF2B5EF4-FFF2-40B4-BE49-F238E27FC236}">
                <a16:creationId xmlns:a16="http://schemas.microsoft.com/office/drawing/2014/main" id="{3A136AB8-984D-6744-BD86-B65601D1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>
            <a:extLst>
              <a:ext uri="{FF2B5EF4-FFF2-40B4-BE49-F238E27FC236}">
                <a16:creationId xmlns:a16="http://schemas.microsoft.com/office/drawing/2014/main" id="{225257E9-8D1D-8F4D-8B96-9CE9EED0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>
            <a:extLst>
              <a:ext uri="{FF2B5EF4-FFF2-40B4-BE49-F238E27FC236}">
                <a16:creationId xmlns:a16="http://schemas.microsoft.com/office/drawing/2014/main" id="{F85232B9-5A73-864D-854F-8FEBA477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>
            <a:extLst>
              <a:ext uri="{FF2B5EF4-FFF2-40B4-BE49-F238E27FC236}">
                <a16:creationId xmlns:a16="http://schemas.microsoft.com/office/drawing/2014/main" id="{88AF9D32-E46B-064B-B7B7-EE4F072E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>
            <a:extLst>
              <a:ext uri="{FF2B5EF4-FFF2-40B4-BE49-F238E27FC236}">
                <a16:creationId xmlns:a16="http://schemas.microsoft.com/office/drawing/2014/main" id="{5DA65B0E-00C6-174D-AF4C-BDFE5CD2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>
            <a:extLst>
              <a:ext uri="{FF2B5EF4-FFF2-40B4-BE49-F238E27FC236}">
                <a16:creationId xmlns:a16="http://schemas.microsoft.com/office/drawing/2014/main" id="{AA57B312-2FEF-384B-96C0-60F3014E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>
            <a:extLst>
              <a:ext uri="{FF2B5EF4-FFF2-40B4-BE49-F238E27FC236}">
                <a16:creationId xmlns:a16="http://schemas.microsoft.com/office/drawing/2014/main" id="{04AA5F11-198B-AA44-914C-15114649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4300538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82C8E55F-72EE-EA43-859D-88A912E09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363" y="2624138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1" name="Text Box 14">
            <a:extLst>
              <a:ext uri="{FF2B5EF4-FFF2-40B4-BE49-F238E27FC236}">
                <a16:creationId xmlns:a16="http://schemas.microsoft.com/office/drawing/2014/main" id="{D29032E6-4A7B-CC4B-9F86-D656D62D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2438400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printf("e");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Line 15">
            <a:extLst>
              <a:ext uri="{FF2B5EF4-FFF2-40B4-BE49-F238E27FC236}">
                <a16:creationId xmlns:a16="http://schemas.microsoft.com/office/drawing/2014/main" id="{0E8EE36F-D3BD-C342-8B3A-6B47095B4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2776538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9991AADB-589E-9144-86F0-02907185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2668588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printf("l");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Line 17">
            <a:extLst>
              <a:ext uri="{FF2B5EF4-FFF2-40B4-BE49-F238E27FC236}">
                <a16:creationId xmlns:a16="http://schemas.microsoft.com/office/drawing/2014/main" id="{FD885C1D-ED3A-9A47-8604-188C5824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3" y="376713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5" name="Text Box 18">
            <a:extLst>
              <a:ext uri="{FF2B5EF4-FFF2-40B4-BE49-F238E27FC236}">
                <a16:creationId xmlns:a16="http://schemas.microsoft.com/office/drawing/2014/main" id="{8D33A7FF-F615-4F49-9125-39FB3090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928938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printf("l");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6" name="Line 19">
            <a:extLst>
              <a:ext uri="{FF2B5EF4-FFF2-40B4-BE49-F238E27FC236}">
                <a16:creationId xmlns:a16="http://schemas.microsoft.com/office/drawing/2014/main" id="{1CD809CC-AB8D-174D-A2AD-BE69CE0B7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763" y="353853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7" name="Text Box 20">
            <a:extLst>
              <a:ext uri="{FF2B5EF4-FFF2-40B4-BE49-F238E27FC236}">
                <a16:creationId xmlns:a16="http://schemas.microsoft.com/office/drawing/2014/main" id="{336D21E5-0D3B-5048-92C4-375E9BBA6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3201988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printf("o");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8" name="Text Box 21">
            <a:extLst>
              <a:ext uri="{FF2B5EF4-FFF2-40B4-BE49-F238E27FC236}">
                <a16:creationId xmlns:a16="http://schemas.microsoft.com/office/drawing/2014/main" id="{1F0CD211-A190-6048-8991-056231450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3462338"/>
            <a:ext cx="177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printf("\n");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269" name="Line 22">
            <a:extLst>
              <a:ext uri="{FF2B5EF4-FFF2-40B4-BE49-F238E27FC236}">
                <a16:creationId xmlns:a16="http://schemas.microsoft.com/office/drawing/2014/main" id="{2F554B17-CA8F-6341-946A-DCEEC6510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3563" y="3005138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0" name="Line 23">
            <a:extLst>
              <a:ext uri="{FF2B5EF4-FFF2-40B4-BE49-F238E27FC236}">
                <a16:creationId xmlns:a16="http://schemas.microsoft.com/office/drawing/2014/main" id="{B4BDA64A-F519-5E47-90FD-5AB2B73B0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32337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1" name="Line 24">
            <a:extLst>
              <a:ext uri="{FF2B5EF4-FFF2-40B4-BE49-F238E27FC236}">
                <a16:creationId xmlns:a16="http://schemas.microsoft.com/office/drawing/2014/main" id="{4867EED8-091C-EC4A-95ED-A9344C3DF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4605338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2" name="Text Box 25">
            <a:extLst>
              <a:ext uri="{FF2B5EF4-FFF2-40B4-BE49-F238E27FC236}">
                <a16:creationId xmlns:a16="http://schemas.microsoft.com/office/drawing/2014/main" id="{27A28404-7EED-6F48-8C4D-D573E3AF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814888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fflush(stdout);</a:t>
            </a:r>
          </a:p>
        </p:txBody>
      </p:sp>
      <p:sp>
        <p:nvSpPr>
          <p:cNvPr id="53273" name="Text Box 26">
            <a:extLst>
              <a:ext uri="{FF2B5EF4-FFF2-40B4-BE49-F238E27FC236}">
                <a16:creationId xmlns:a16="http://schemas.microsoft.com/office/drawing/2014/main" id="{93C61679-A9E9-E24C-A274-766BE66F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338137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</a:p>
        </p:txBody>
      </p:sp>
      <p:sp>
        <p:nvSpPr>
          <p:cNvPr id="53274" name="Line 27">
            <a:extLst>
              <a:ext uri="{FF2B5EF4-FFF2-40B4-BE49-F238E27FC236}">
                <a16:creationId xmlns:a16="http://schemas.microsoft.com/office/drawing/2014/main" id="{D3BC26CA-3022-D940-B1B5-53A22D57A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63" y="3698875"/>
            <a:ext cx="685800" cy="601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5" name="Text Box 28">
            <a:extLst>
              <a:ext uri="{FF2B5EF4-FFF2-40B4-BE49-F238E27FC236}">
                <a16:creationId xmlns:a16="http://schemas.microsoft.com/office/drawing/2014/main" id="{FA1B028B-2A3E-6C4A-82D3-E4132EFE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5337175"/>
            <a:ext cx="2528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write(1, buf, 6);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BF71FF78-9FF1-5A42-BA8E-F1B002F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7ED53-1430-7B40-94CA-E2EF083865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7934550-6303-F44A-A094-DCCF4A0E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  <a:cs typeface="Times New Roman" pitchFamily="18" charset="0"/>
              </a:rPr>
              <a:t>Unix I/O, Standard I/O, and Robust I/O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57F171EB-8D7E-AD44-A880-3EDB397E6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0025" y="31416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1600" b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11B7A6D-FD34-FF41-A99A-E0CCEC5B93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0025" y="4719638"/>
            <a:ext cx="4041775" cy="6858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ysClr val="windowText" lastClr="000000"/>
                </a:solidFill>
                <a:latin typeface="Calibri" pitchFamily="34" charset="0"/>
              </a:rPr>
              <a:t>Unix I/O functions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ysClr val="windowText" lastClr="000000"/>
                </a:solidFill>
                <a:latin typeface="Calibri" pitchFamily="34" charset="0"/>
              </a:rPr>
              <a:t>(accessed via system calls)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CCE99EB-6545-6647-ADA6-30879638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1613" y="40338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itchFamily="34" charset="0"/>
              </a:rPr>
              <a:t> Standard I/O </a:t>
            </a: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itchFamily="34" charset="0"/>
              </a:rPr>
              <a:t>functions</a:t>
            </a:r>
          </a:p>
        </p:txBody>
      </p:sp>
      <p:sp>
        <p:nvSpPr>
          <p:cNvPr id="55302" name="Text Box 7">
            <a:extLst>
              <a:ext uri="{FF2B5EF4-FFF2-40B4-BE49-F238E27FC236}">
                <a16:creationId xmlns:a16="http://schemas.microsoft.com/office/drawing/2014/main" id="{B1972DAF-BB5A-3C45-B617-9B7CB04E1F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87738" y="3352800"/>
            <a:ext cx="252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C application program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F44CB64-0D4B-334D-9973-57024B0508E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1300" y="2679700"/>
            <a:ext cx="1989138" cy="18161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fopen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fdopen</a:t>
            </a:r>
            <a:endParaRPr lang="en-US" b="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fread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fwrite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fscanf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fprintf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sscanf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sprintf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fgets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fputs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fflush</a:t>
            </a:r>
            <a:r>
              <a:rPr lang="en-US" b="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fseek</a:t>
            </a:r>
            <a:endParaRPr lang="en-US" b="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fclose</a:t>
            </a:r>
            <a:endParaRPr lang="en-US" b="0" kern="0" dirty="0">
              <a:solidFill>
                <a:sysClr val="windowText" lastClr="000000"/>
              </a:solidFill>
              <a:latin typeface="Courier New" pitchFamily="49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7C0D5534-6DEE-AB46-A54E-EB07C9983A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0225" y="4648200"/>
            <a:ext cx="1663700" cy="83820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open   read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write  lseek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stat   close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164AEA30-8D19-3843-9A3C-90D81EA8F58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230438" y="5068888"/>
            <a:ext cx="4746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68BAD904-F3F2-134E-9AB8-8AA9ED7227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50100" y="3719513"/>
            <a:ext cx="1841500" cy="132715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rio_readn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rio_writen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rio_readinitb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rio_readlineb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Courier New" pitchFamily="49" charset="0"/>
              </a:rPr>
              <a:t>rio_readnb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D3F150A-7087-BE4B-AB99-4E2CD1E8E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40338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itchFamily="34" charset="0"/>
              </a:rPr>
              <a:t> RIO</a:t>
            </a: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itchFamily="34" charset="0"/>
              </a:rPr>
              <a:t>functions</a:t>
            </a: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D1D6BEBE-54CB-314E-B7A6-0A563200F6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60600" y="3568700"/>
            <a:ext cx="482600" cy="749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EF9B25A0-204E-5641-81E3-3D9ABC525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4381500"/>
            <a:ext cx="368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55310" name="Rectangle 3">
            <a:extLst>
              <a:ext uri="{FF2B5EF4-FFF2-40B4-BE49-F238E27FC236}">
                <a16:creationId xmlns:a16="http://schemas.microsoft.com/office/drawing/2014/main" id="{C5E78940-DCCD-3F4B-A8ED-23AEA95E9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600200"/>
            <a:ext cx="8307388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0" dirty="0">
                <a:latin typeface="FandolSong" pitchFamily="2" charset="-128"/>
                <a:ea typeface="宋体" panose="02010600030101010101" pitchFamily="2" charset="-122"/>
              </a:rPr>
              <a:t>Standard I/O and RIO are implemented using low-level Unix I/O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0" dirty="0">
                <a:latin typeface="FandolSong" pitchFamily="2" charset="-128"/>
                <a:ea typeface="宋体" panose="02010600030101010101" pitchFamily="2" charset="-122"/>
              </a:rPr>
              <a:t>Which ones should you use in your programs?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6">
            <a:extLst>
              <a:ext uri="{FF2B5EF4-FFF2-40B4-BE49-F238E27FC236}">
                <a16:creationId xmlns:a16="http://schemas.microsoft.com/office/drawing/2014/main" id="{7A3AF787-38E8-694B-8ABD-9F916200A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0525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Unix I/O</a:t>
            </a:r>
          </a:p>
        </p:txBody>
      </p:sp>
      <p:sp>
        <p:nvSpPr>
          <p:cNvPr id="57346" name="Rectangle 1027">
            <a:extLst>
              <a:ext uri="{FF2B5EF4-FFF2-40B4-BE49-F238E27FC236}">
                <a16:creationId xmlns:a16="http://schemas.microsoft.com/office/drawing/2014/main" id="{00B670DB-658C-C044-B818-6786702C7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is the most general and lowest overhead form of I/O.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All other I/O packages are implemented using Unix I/O functions.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provides functions for accessing file metadata.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I/O functions are async-signal-safe and can be used safely in signal handlers.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26">
            <a:extLst>
              <a:ext uri="{FF2B5EF4-FFF2-40B4-BE49-F238E27FC236}">
                <a16:creationId xmlns:a16="http://schemas.microsoft.com/office/drawing/2014/main" id="{94D5B1BE-07A3-5A44-A3E3-0F848B425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0525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Unix I/O</a:t>
            </a:r>
          </a:p>
        </p:txBody>
      </p:sp>
      <p:sp>
        <p:nvSpPr>
          <p:cNvPr id="59394" name="Rectangle 1027">
            <a:extLst>
              <a:ext uri="{FF2B5EF4-FFF2-40B4-BE49-F238E27FC236}">
                <a16:creationId xmlns:a16="http://schemas.microsoft.com/office/drawing/2014/main" id="{ABB627BB-B342-5B47-913B-5E51155E5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Dealing with short counts is tricky and error prone.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Efficient reading of text lines requires some form of buffering, also tricky and error prone.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of these issues are addressed by the standard I/O and RIO packages.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3B6BA8-1A91-9B46-8939-4962AA2F0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Standard I/O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77DF24D8-39CF-3644-9016-BD76CA091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Buffering increases efficiency by decreasing the number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ea typeface="宋体" panose="02010600030101010101" pitchFamily="2" charset="-122"/>
              </a:rPr>
              <a:t> system calls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Short counts are handled automatically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CB9BAF0F-10ED-EF47-89EC-C415A2291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Standard I/O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6EE8BA13-72C2-CE49-A2AE-CA489CE6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no function for accessing file metadata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Standard I/O functions are not async-signal-safe, and not appropriate for signal handlers.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Standard I/O is not appropriate for input and output on network sockets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There are poorly documented restrictions on streams that interact badly with restrictions on sockets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63CA9464-75A4-B644-AA88-AF62980C0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Streams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64D28156-554C-CE43-BC1D-BDCBC829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 following output functions.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input function cannot follow an output function without an intervening call to fflush, fseek, fsetpos, or rewind.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fflush function empties the buffer associated with a stream.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latter three functions use the Unix I/O lseek function to reset the current file position.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04474CE-480D-9740-A908-1905385CD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Streams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4DF40D10-72E0-3C48-87E2-05F3D5618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Output functions following input functions.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output function cannot follow an input function without an intervening call to </a:t>
            </a:r>
            <a:r>
              <a:rPr lang="en-US" altLang="zh-CN" dirty="0" err="1">
                <a:ea typeface="宋体" panose="02010600030101010101" pitchFamily="2" charset="-122"/>
              </a:rPr>
              <a:t>fseek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fsetpos</a:t>
            </a:r>
            <a:r>
              <a:rPr lang="en-US" altLang="zh-CN" dirty="0">
                <a:ea typeface="宋体" panose="02010600030101010101" pitchFamily="2" charset="-122"/>
              </a:rPr>
              <a:t>, or rewind, unless the input function encounters an end-of-file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only way to work around the second restriction is to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open two streams on the same open socket descriptor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ECDF82F0-F292-DF4C-B525-6DAF25CDC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434975"/>
            <a:ext cx="75914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Streams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E845730D-CF9D-4149-B079-5E5BFF139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*fpin, *fpout;</a:t>
            </a: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fpin = fdopen(sockfd, "r");</a:t>
            </a: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fpout = fdopen(sockfd, "w");</a:t>
            </a:r>
          </a:p>
          <a:p>
            <a:pPr marL="400050" lvl="1" indent="0"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fclose(fpin);</a:t>
            </a: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fclose(fpout);  /* will fail as the underlying socket descriptor</a:t>
            </a: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has already closed */</a:t>
            </a:r>
          </a:p>
          <a:p>
            <a:pPr marL="40005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/* it is a recipe for disaster */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CDBEE656-712E-C340-B427-6B3DB3530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Choosing I/O Functions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1617CCA8-C8B1-A645-9DB7-90DDC0AB9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rule: use the highest-level I/O functions you can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Many C programmers are able to do all of their work using the standard I/O functions</a:t>
            </a:r>
          </a:p>
          <a:p>
            <a:pPr lvl="1"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EF517F1-3A23-F74D-999C-D2C4F1956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RIO Package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86570B6-253A-F943-A906-E4DAA946B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94725" cy="4972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RIO is a set of wrappers that provide efficient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robust I/O</a:t>
            </a:r>
            <a:r>
              <a:rPr lang="en-US" altLang="zh-CN">
                <a:ea typeface="宋体" panose="02010600030101010101" pitchFamily="2" charset="-122"/>
              </a:rPr>
              <a:t> in apps, such as network programs that are subject to short counts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RIO provides two different kinds of functions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Unbuffered input and output of binary data</a:t>
            </a:r>
          </a:p>
          <a:p>
            <a:pPr lvl="2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rio_writen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Buffered input of binary data and text lines</a:t>
            </a:r>
          </a:p>
          <a:p>
            <a:pPr lvl="2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rio_readlineb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rio_readnb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8C3B3828-83EF-F640-BA8F-0AD38C079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Choosing I/O Functions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C0609DC8-A660-E443-93DF-437F8DC3C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72488" cy="4876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When to use standard I/O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working with disk or terminal files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When to use raw Unix I/O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Inside signal handlers, because Unix I/O is async-signal-safe.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rare cases when you need absolute highest performance.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When to use RIO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you are reading and writing network sockets.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Avoid using standard I/O on sockets.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64DAF078-B137-7043-9BF7-18229595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B1DEB-CF24-E14E-BEB9-DB5D96D24C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C3718C8-5406-A743-BEA4-72F280224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Robust I/O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62C5603-4F2A-EA45-8466-F3899B817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14478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pitchFamily="2" charset="-122"/>
              </a:rPr>
              <a:t>Unbuffered</a:t>
            </a:r>
            <a:r>
              <a:rPr lang="en-US" altLang="zh-CN" dirty="0">
                <a:ea typeface="宋体" pitchFamily="2" charset="-122"/>
              </a:rPr>
              <a:t> Input and Output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Transfer data directly between memory and a file, with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no application-level buffering</a:t>
            </a:r>
          </a:p>
          <a:p>
            <a:pPr lvl="1"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638B40B-5AFC-FF47-B528-15D1037C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8229600" cy="1717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rio_readn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fd, void *usrbuf, size_t 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rio_writen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fd, void *usrbuf, size_t count);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return: number of bytes read (0 if EOF) or written, </a:t>
            </a:r>
            <a:b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-1 on error</a:t>
            </a:r>
            <a:endParaRPr lang="zh-CN" altLang="en-US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273983FF-35E8-0E43-A2FD-6B8EFAE8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4D084-4074-F944-8AF4-702E2868D1D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92B7CF0-802F-2043-A126-778BD2E87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400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 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rio_readn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void *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 	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count;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 	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 		char *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7 		while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&gt; 0)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8 		    if ((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)) &lt; 0)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9 		        if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EINTR)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 	    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0;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and call read() again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11 	        else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12 	            return -1;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set by read()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13 	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 	    else if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0)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	        break;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EOF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	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-=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17 	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+=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nread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	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 	return (count -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return &gt;= 0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}</a:t>
            </a:r>
            <a:endParaRPr lang="zh-CN" altLang="en-US" sz="18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1FCC17FC-C860-A74D-9C61-BE77BB91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A6C17-B9AA-C54C-AF95-09C9DB550CE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D3B6BE0-F20C-E642-8E25-5CD49C512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019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 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rio_writen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void *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 	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 	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count;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 	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nwritten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 		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7 		while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&gt; 0)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8 		    if ((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nwritten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)) &lt;= 0)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9 		        if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EINTR)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 	    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nwritten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0; /* and call write() again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11 	        else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12 	            return -1; /*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errorno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set by write() */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13 	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 	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nleft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-=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nwritten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	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+=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nwritten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	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17 	return count;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}</a:t>
            </a:r>
            <a:endParaRPr lang="zh-CN" altLang="en-US" sz="18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A3916A7-D9BD-E14E-9F1F-D05D4F93B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Buffered I/O: Motivation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3B6E2988-7B78-C344-AAD0-03EAEFA22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38" y="1600200"/>
            <a:ext cx="8307387" cy="43418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Applications often read/write one character at a time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getc, putc, ungetc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gets, fgets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Read line of text on character at a time, stopping at newline</a:t>
            </a:r>
          </a:p>
          <a:p>
            <a:r>
              <a:rPr lang="en-US" altLang="zh-CN">
                <a:ea typeface="宋体" panose="02010600030101010101" pitchFamily="2" charset="-122"/>
              </a:rPr>
              <a:t>Implementing as Unix I/O calls expensive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ea typeface="宋体" panose="02010600030101010101" pitchFamily="2" charset="-122"/>
              </a:rPr>
              <a:t> require Unix kernel calls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&gt; 10,000 clock cycles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CC742B4-8BF0-FC4B-9237-B415B6FC1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Buffered I/O: Motivation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410E697A-118F-DD49-B899-D8B0C006C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38" y="1600200"/>
            <a:ext cx="8307387" cy="2743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Solution: Buffered read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Unix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grab block of bytes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input functions take one byte at a time from buffer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Refill buffer when empty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DBFB8DF-614C-B241-83DA-B9B7017F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5" y="4191000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7EA6740-B472-3F49-9D0A-EE239E07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191000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2A2E2875-138D-7E40-A67E-EFAA53C4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191000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3FACEA9-EC9D-4F4B-A307-2957E2EAE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14813"/>
            <a:ext cx="842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1777A47-E351-9B46-BB44-7F4CE7C8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3725863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unread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0E999603-0D0A-1C41-83CB-A7A29626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Buffered I/O: Implementation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4DA0627F-301C-F04C-8D24-68D09B2F3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7388" cy="39608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reading from file</a:t>
            </a:r>
          </a:p>
          <a:p>
            <a:r>
              <a:rPr lang="en-US" altLang="zh-CN">
                <a:ea typeface="宋体" panose="02010600030101010101" pitchFamily="2" charset="-122"/>
              </a:rPr>
              <a:t>File has associated buffer to hold bytes that have been read from file but not yet read by user code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91E9F877-07D1-4A47-8B69-8692D4D4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725863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</a:rPr>
              <a:t>already read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90D3FD9F-697B-3F45-87BD-D2CE5F13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725863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62887" name="Text Box 7">
            <a:extLst>
              <a:ext uri="{FF2B5EF4-FFF2-40B4-BE49-F238E27FC236}">
                <a16:creationId xmlns:a16="http://schemas.microsoft.com/office/drawing/2014/main" id="{84A8CF73-E873-804F-9E44-F5A109B1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3741738"/>
            <a:ext cx="847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30727" name="Arc 8">
            <a:extLst>
              <a:ext uri="{FF2B5EF4-FFF2-40B4-BE49-F238E27FC236}">
                <a16:creationId xmlns:a16="http://schemas.microsoft.com/office/drawing/2014/main" id="{03E911C6-67B6-B240-B51D-47E4721C4735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1866901" y="4166185"/>
            <a:ext cx="304800" cy="338554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28" name="Arc 9">
            <a:extLst>
              <a:ext uri="{FF2B5EF4-FFF2-40B4-BE49-F238E27FC236}">
                <a16:creationId xmlns:a16="http://schemas.microsoft.com/office/drawing/2014/main" id="{969E5957-2802-324B-B335-F9C1B4AB1C4B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4152901" y="4242385"/>
            <a:ext cx="457200" cy="338554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FE95AE8D-A82B-B340-81E3-7C9113F9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35463"/>
            <a:ext cx="1039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rio_buf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4E8D2A30-98D4-D548-AAB1-16F018EB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87863"/>
            <a:ext cx="1600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rio_bufptr</a:t>
            </a:r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BA292768-F3B0-1046-B389-B2257A782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275" y="3344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F43C7B0E-5851-7E4D-9CC3-FE7726BB2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3344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3" name="Line 14">
            <a:extLst>
              <a:ext uri="{FF2B5EF4-FFF2-40B4-BE49-F238E27FC236}">
                <a16:creationId xmlns:a16="http://schemas.microsoft.com/office/drawing/2014/main" id="{17C00BE3-8501-C741-8EA8-7A1F88DC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3275" y="3497263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588131A0-3AAA-4746-84E0-0DC2AFB7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344863"/>
            <a:ext cx="1219200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rio_cnt</a:t>
            </a:r>
          </a:p>
        </p:txBody>
      </p:sp>
      <p:sp>
        <p:nvSpPr>
          <p:cNvPr id="30735" name="Text Box 6">
            <a:extLst>
              <a:ext uri="{FF2B5EF4-FFF2-40B4-BE49-F238E27FC236}">
                <a16:creationId xmlns:a16="http://schemas.microsoft.com/office/drawing/2014/main" id="{273A63B8-D8AB-B444-85B9-EACAC57A2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037138"/>
            <a:ext cx="8539162" cy="1668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typedef struct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   int rio_fd;                </a:t>
            </a:r>
            <a:r>
              <a:rPr lang="en-US" altLang="zh-CN" sz="16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descriptor for this internal buf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   int rio_cnt;               </a:t>
            </a:r>
            <a:r>
              <a:rPr lang="en-US" altLang="zh-CN" sz="16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unread bytes in internal buf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   char *rio_bufptr;          </a:t>
            </a:r>
            <a:r>
              <a:rPr lang="en-US" altLang="zh-CN" sz="16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next unread byte in internal buf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   char rio_buf[RIO_BUFSIZE]; </a:t>
            </a:r>
            <a:r>
              <a:rPr lang="en-US" altLang="zh-CN" sz="16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internal buffer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} rio_t;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14574</TotalTime>
  <Words>2384</Words>
  <Application>Microsoft Macintosh PowerPoint</Application>
  <PresentationFormat>如螢幕大小 (4:3)</PresentationFormat>
  <Paragraphs>353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Comic Sans MS</vt:lpstr>
      <vt:lpstr>Arial</vt:lpstr>
      <vt:lpstr>Times New Roman</vt:lpstr>
      <vt:lpstr>宋体</vt:lpstr>
      <vt:lpstr>Courier New</vt:lpstr>
      <vt:lpstr>Calibri</vt:lpstr>
      <vt:lpstr>Wingdings</vt:lpstr>
      <vt:lpstr>icfp99</vt:lpstr>
      <vt:lpstr>Robust &amp; Standard I/O</vt:lpstr>
      <vt:lpstr>Outline</vt:lpstr>
      <vt:lpstr>The RIO Package</vt:lpstr>
      <vt:lpstr>Robust I/O</vt:lpstr>
      <vt:lpstr>PowerPoint 簡報</vt:lpstr>
      <vt:lpstr>PowerPoint 簡報</vt:lpstr>
      <vt:lpstr>Buffered I/O: Motivation</vt:lpstr>
      <vt:lpstr>Buffered I/O: Motivation</vt:lpstr>
      <vt:lpstr>Buffered I/O: Implementation</vt:lpstr>
      <vt:lpstr>Buffered I/O: Implementation</vt:lpstr>
      <vt:lpstr>Robust I/O</vt:lpstr>
      <vt:lpstr>Robust I/O</vt:lpstr>
      <vt:lpstr>Robust I/O</vt:lpstr>
      <vt:lpstr>PowerPoint 簡報</vt:lpstr>
      <vt:lpstr>PowerPoint 簡報</vt:lpstr>
      <vt:lpstr>PowerPoint 簡報</vt:lpstr>
      <vt:lpstr>PowerPoint 簡報</vt:lpstr>
      <vt:lpstr>Standard I/O</vt:lpstr>
      <vt:lpstr>Standard I/O</vt:lpstr>
      <vt:lpstr>Buffering in Standard I/O</vt:lpstr>
      <vt:lpstr>Unix I/O, Standard I/O, and Robust I/O</vt:lpstr>
      <vt:lpstr>Pros and Cons of Unix I/O</vt:lpstr>
      <vt:lpstr>Pros and Cons of Unix I/O</vt:lpstr>
      <vt:lpstr>Pros and Cons of Standard I/O</vt:lpstr>
      <vt:lpstr>Pros and Cons of Standard I/O</vt:lpstr>
      <vt:lpstr>Restrictions on Streams</vt:lpstr>
      <vt:lpstr>Restrictions on Streams</vt:lpstr>
      <vt:lpstr>Restrictions on Streams</vt:lpstr>
      <vt:lpstr>Choosing I/O Functions</vt:lpstr>
      <vt:lpstr>Choosing I/O Functions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434</cp:revision>
  <dcterms:created xsi:type="dcterms:W3CDTF">2000-01-15T07:54:11Z</dcterms:created>
  <dcterms:modified xsi:type="dcterms:W3CDTF">2020-11-27T07:05:35Z</dcterms:modified>
</cp:coreProperties>
</file>