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956" r:id="rId3"/>
    <p:sldId id="957" r:id="rId5"/>
    <p:sldId id="1007" r:id="rId6"/>
    <p:sldId id="1008" r:id="rId7"/>
    <p:sldId id="1086" r:id="rId8"/>
    <p:sldId id="1009" r:id="rId9"/>
    <p:sldId id="1046" r:id="rId10"/>
    <p:sldId id="962" r:id="rId11"/>
    <p:sldId id="1087" r:id="rId12"/>
    <p:sldId id="1088" r:id="rId13"/>
    <p:sldId id="1089" r:id="rId14"/>
    <p:sldId id="1090" r:id="rId15"/>
    <p:sldId id="963" r:id="rId16"/>
    <p:sldId id="964" r:id="rId17"/>
    <p:sldId id="1011" r:id="rId18"/>
    <p:sldId id="1014" r:id="rId19"/>
    <p:sldId id="1015" r:id="rId20"/>
    <p:sldId id="1017" r:id="rId21"/>
    <p:sldId id="1016" r:id="rId22"/>
    <p:sldId id="1018" r:id="rId23"/>
    <p:sldId id="1020" r:id="rId24"/>
    <p:sldId id="1019" r:id="rId25"/>
    <p:sldId id="1021" r:id="rId26"/>
    <p:sldId id="1022" r:id="rId27"/>
    <p:sldId id="1023" r:id="rId28"/>
    <p:sldId id="1024" r:id="rId29"/>
    <p:sldId id="1025" r:id="rId30"/>
    <p:sldId id="1026" r:id="rId31"/>
    <p:sldId id="1027" r:id="rId32"/>
    <p:sldId id="1028" r:id="rId33"/>
    <p:sldId id="1029" r:id="rId34"/>
    <p:sldId id="1030" r:id="rId35"/>
    <p:sldId id="1031" r:id="rId36"/>
    <p:sldId id="1032" r:id="rId37"/>
    <p:sldId id="1033" r:id="rId38"/>
    <p:sldId id="1034" r:id="rId39"/>
    <p:sldId id="1035" r:id="rId40"/>
    <p:sldId id="978" r:id="rId41"/>
    <p:sldId id="979" r:id="rId42"/>
    <p:sldId id="980" r:id="rId43"/>
    <p:sldId id="981" r:id="rId44"/>
    <p:sldId id="982" r:id="rId4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902030302020204" pitchFamily="66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FF33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4"/>
    <p:restoredTop sz="86460"/>
  </p:normalViewPr>
  <p:slideViewPr>
    <p:cSldViewPr showGuides="1">
      <p:cViewPr varScale="1">
        <p:scale>
          <a:sx n="100" d="100"/>
          <a:sy n="100" d="100"/>
        </p:scale>
        <p:origin x="7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50305040509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9A1D67-BCBE-42D5-B20D-0C0BA24E377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SimSun" pitchFamily="2" charset="-122"/>
        <a:cs typeface="Gill Sans" panose="020B050202010402020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503050405090304" pitchFamily="18" charset="0"/>
              </a:rPr>
            </a:fld>
            <a:endParaRPr lang="zh-CN" altLang="en-US" sz="1200" b="0" dirty="0">
              <a:latin typeface="Times New Roman" panose="0202050305040509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AD1DD-1D3A-406D-9F15-1C411279FE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Gill Sans" panose="020B0502020104020203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85B0B0-1DBF-4383-9D17-B84A457A5D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BC3E53-4E61-43DE-855E-0FEB488477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50305040509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6B5CA-1126-49D8-A991-BE72A0929DE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" panose="020B0502020104020203" charset="0"/>
          <a:ea typeface="Gill Sans" panose="020B0502020104020203" charset="0"/>
          <a:cs typeface="Gill Sans" panose="020B050202010402020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" panose="020B0502020104020203" charset="0"/>
          <a:ea typeface="Gill Sans" panose="020B0502020104020203" charset="0"/>
          <a:cs typeface="Gill Sans" panose="020B050202010402020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 panose="020B0502020104020203" charset="0"/>
          <a:ea typeface="Gill Sans" panose="020B050202010402020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/>
          <a:p>
            <a:r>
              <a:rPr lang="en-US" altLang="zh-CN" sz="3200" dirty="0">
                <a:ea typeface="SimSun" pitchFamily="2" charset="-122"/>
              </a:rPr>
              <a:t>Dynamic Memory Allocation</a:t>
            </a:r>
            <a:endParaRPr lang="en-US" altLang="zh-CN" sz="3200" dirty="0">
              <a:ea typeface="SimSun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矩形 3"/>
          <p:cNvSpPr/>
          <p:nvPr/>
        </p:nvSpPr>
        <p:spPr>
          <a:xfrm>
            <a:off x="2832100" y="3886200"/>
            <a:ext cx="3352800" cy="8128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cxnSp>
        <p:nvCxnSpPr>
          <p:cNvPr id="22533" name="直接箭头连接符 5"/>
          <p:cNvCxnSpPr/>
          <p:nvPr/>
        </p:nvCxnSpPr>
        <p:spPr>
          <a:xfrm>
            <a:off x="6324600" y="38862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22534" name="TextBox 6"/>
          <p:cNvSpPr txBox="1"/>
          <p:nvPr/>
        </p:nvSpPr>
        <p:spPr>
          <a:xfrm>
            <a:off x="6832600" y="3657600"/>
            <a:ext cx="784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sbrk</a:t>
            </a:r>
            <a:endParaRPr lang="zh-CN" altLang="en-US" sz="2000" b="1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2457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矩形 3"/>
          <p:cNvSpPr/>
          <p:nvPr/>
        </p:nvSpPr>
        <p:spPr>
          <a:xfrm>
            <a:off x="2832100" y="3733800"/>
            <a:ext cx="3352800" cy="9906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cxnSp>
        <p:nvCxnSpPr>
          <p:cNvPr id="24581" name="直接箭头连接符 5"/>
          <p:cNvCxnSpPr/>
          <p:nvPr/>
        </p:nvCxnSpPr>
        <p:spPr>
          <a:xfrm>
            <a:off x="6324600" y="37338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24582" name="TextBox 6"/>
          <p:cNvSpPr txBox="1"/>
          <p:nvPr/>
        </p:nvSpPr>
        <p:spPr>
          <a:xfrm>
            <a:off x="6832600" y="3505200"/>
            <a:ext cx="784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sbrk</a:t>
            </a:r>
            <a:endParaRPr lang="zh-CN" altLang="en-US" sz="2000" b="1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2662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矩形 3"/>
          <p:cNvSpPr/>
          <p:nvPr/>
        </p:nvSpPr>
        <p:spPr>
          <a:xfrm>
            <a:off x="2832100" y="3962400"/>
            <a:ext cx="3352800" cy="7620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  <p:cxnSp>
        <p:nvCxnSpPr>
          <p:cNvPr id="26629" name="直接箭头连接符 5"/>
          <p:cNvCxnSpPr/>
          <p:nvPr/>
        </p:nvCxnSpPr>
        <p:spPr>
          <a:xfrm>
            <a:off x="6324600" y="39624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26630" name="TextBox 6"/>
          <p:cNvSpPr txBox="1"/>
          <p:nvPr/>
        </p:nvSpPr>
        <p:spPr>
          <a:xfrm>
            <a:off x="6832600" y="3729038"/>
            <a:ext cx="7842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sbrk</a:t>
            </a:r>
            <a:endParaRPr lang="zh-CN" altLang="en-US" sz="2000" b="1" dirty="0"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44500" y="1524000"/>
            <a:ext cx="8255000" cy="4876800"/>
          </a:xfrm>
        </p:spPr>
        <p:txBody>
          <a:bodyPr vert="horz" wrap="square" lIns="90487" tIns="44450" rIns="90487" bIns="44450" anchor="t"/>
          <a:p>
            <a:r>
              <a:rPr lang="en-US" altLang="zh-CN" dirty="0">
                <a:ea typeface="SimSun" pitchFamily="2" charset="-122"/>
              </a:rPr>
              <a:t>In the following, memory is word addressed (each word holds 4 bytes)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Enforce double-word alignment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7969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11017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14065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1711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0" name="Rectangle 8"/>
          <p:cNvSpPr/>
          <p:nvPr/>
        </p:nvSpPr>
        <p:spPr>
          <a:xfrm>
            <a:off x="20161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1" name="Rectangle 9"/>
          <p:cNvSpPr/>
          <p:nvPr/>
        </p:nvSpPr>
        <p:spPr>
          <a:xfrm>
            <a:off x="23209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2" name="Rectangle 10"/>
          <p:cNvSpPr/>
          <p:nvPr/>
        </p:nvSpPr>
        <p:spPr>
          <a:xfrm>
            <a:off x="26257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3" name="Rectangle 11"/>
          <p:cNvSpPr/>
          <p:nvPr/>
        </p:nvSpPr>
        <p:spPr>
          <a:xfrm>
            <a:off x="29305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4" name="Rectangle 12"/>
          <p:cNvSpPr/>
          <p:nvPr/>
        </p:nvSpPr>
        <p:spPr>
          <a:xfrm>
            <a:off x="3235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5" name="Rectangle 13"/>
          <p:cNvSpPr/>
          <p:nvPr/>
        </p:nvSpPr>
        <p:spPr>
          <a:xfrm>
            <a:off x="35401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6" name="Rectangle 14"/>
          <p:cNvSpPr/>
          <p:nvPr/>
        </p:nvSpPr>
        <p:spPr>
          <a:xfrm>
            <a:off x="38449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7" name="Rectangle 15"/>
          <p:cNvSpPr/>
          <p:nvPr/>
        </p:nvSpPr>
        <p:spPr>
          <a:xfrm>
            <a:off x="41497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8" name="Rectangle 16"/>
          <p:cNvSpPr/>
          <p:nvPr/>
        </p:nvSpPr>
        <p:spPr>
          <a:xfrm>
            <a:off x="44545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89" name="Rectangle 17"/>
          <p:cNvSpPr/>
          <p:nvPr/>
        </p:nvSpPr>
        <p:spPr>
          <a:xfrm>
            <a:off x="4759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0" name="Rectangle 18"/>
          <p:cNvSpPr/>
          <p:nvPr/>
        </p:nvSpPr>
        <p:spPr>
          <a:xfrm>
            <a:off x="50641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1" name="Rectangle 19"/>
          <p:cNvSpPr/>
          <p:nvPr/>
        </p:nvSpPr>
        <p:spPr>
          <a:xfrm>
            <a:off x="53689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0198" name="Rectangle 20"/>
          <p:cNvSpPr>
            <a:spLocks noChangeArrowheads="1"/>
          </p:cNvSpPr>
          <p:nvPr/>
        </p:nvSpPr>
        <p:spPr bwMode="auto">
          <a:xfrm>
            <a:off x="5673725" y="3152775"/>
            <a:ext cx="3048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3" name="Rectangle 21"/>
          <p:cNvSpPr/>
          <p:nvPr/>
        </p:nvSpPr>
        <p:spPr>
          <a:xfrm>
            <a:off x="59785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4" name="Rectangle 22"/>
          <p:cNvSpPr/>
          <p:nvPr/>
        </p:nvSpPr>
        <p:spPr>
          <a:xfrm>
            <a:off x="62833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5" name="Rectangle 23"/>
          <p:cNvSpPr/>
          <p:nvPr/>
        </p:nvSpPr>
        <p:spPr>
          <a:xfrm>
            <a:off x="65881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6" name="AutoShape 24"/>
          <p:cNvSpPr/>
          <p:nvPr/>
        </p:nvSpPr>
        <p:spPr>
          <a:xfrm rot="5400000">
            <a:off x="1292225" y="3038475"/>
            <a:ext cx="228600" cy="1219200"/>
          </a:xfrm>
          <a:prstGeom prst="rightBrace">
            <a:avLst>
              <a:gd name="adj1" fmla="val 44444"/>
              <a:gd name="adj2" fmla="val 48046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7" name="Text Box 25"/>
          <p:cNvSpPr txBox="1"/>
          <p:nvPr/>
        </p:nvSpPr>
        <p:spPr>
          <a:xfrm>
            <a:off x="568325" y="3832225"/>
            <a:ext cx="1685925" cy="5810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Allocated block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(4 words)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8" name="Text Box 26"/>
          <p:cNvSpPr txBox="1"/>
          <p:nvPr/>
        </p:nvSpPr>
        <p:spPr>
          <a:xfrm>
            <a:off x="3692525" y="3838575"/>
            <a:ext cx="1200150" cy="5810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 block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(3 words)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9" name="AutoShape 27"/>
          <p:cNvSpPr/>
          <p:nvPr/>
        </p:nvSpPr>
        <p:spPr>
          <a:xfrm rot="5400000">
            <a:off x="4187825" y="3190875"/>
            <a:ext cx="228600" cy="914400"/>
          </a:xfrm>
          <a:prstGeom prst="rightBrace">
            <a:avLst>
              <a:gd name="adj1" fmla="val 33333"/>
              <a:gd name="adj2" fmla="val 48046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0" name="Rectangle 28"/>
          <p:cNvSpPr/>
          <p:nvPr/>
        </p:nvSpPr>
        <p:spPr>
          <a:xfrm>
            <a:off x="6054725" y="36861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1" name="Rectangle 29"/>
          <p:cNvSpPr/>
          <p:nvPr/>
        </p:nvSpPr>
        <p:spPr>
          <a:xfrm>
            <a:off x="6054725" y="40671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2" name="Text Box 30"/>
          <p:cNvSpPr txBox="1"/>
          <p:nvPr/>
        </p:nvSpPr>
        <p:spPr>
          <a:xfrm>
            <a:off x="6435725" y="3686175"/>
            <a:ext cx="116205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 word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3" name="Text Box 31"/>
          <p:cNvSpPr txBox="1"/>
          <p:nvPr/>
        </p:nvSpPr>
        <p:spPr>
          <a:xfrm>
            <a:off x="6435725" y="4067175"/>
            <a:ext cx="164465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Allocated word</a:t>
            </a:r>
            <a:endParaRPr lang="en-US" altLang="zh-CN" sz="16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704" name="Rectangle 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Assumptions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grpSp>
        <p:nvGrpSpPr>
          <p:cNvPr id="30723" name="Group 3"/>
          <p:cNvGrpSpPr/>
          <p:nvPr/>
        </p:nvGrpSpPr>
        <p:grpSpPr>
          <a:xfrm>
            <a:off x="2743200" y="1936750"/>
            <a:ext cx="5181600" cy="304800"/>
            <a:chOff x="1728" y="1017"/>
            <a:chExt cx="3264" cy="192"/>
          </a:xfrm>
        </p:grpSpPr>
        <p:sp>
          <p:nvSpPr>
            <p:cNvPr id="30807" name="Rectangle 4"/>
            <p:cNvSpPr/>
            <p:nvPr/>
          </p:nvSpPr>
          <p:spPr>
            <a:xfrm>
              <a:off x="1728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8" name="Rectangle 5"/>
            <p:cNvSpPr/>
            <p:nvPr/>
          </p:nvSpPr>
          <p:spPr>
            <a:xfrm>
              <a:off x="1920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9" name="Rectangle 6"/>
            <p:cNvSpPr/>
            <p:nvPr/>
          </p:nvSpPr>
          <p:spPr>
            <a:xfrm>
              <a:off x="2112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0" name="Rectangle 7"/>
            <p:cNvSpPr/>
            <p:nvPr/>
          </p:nvSpPr>
          <p:spPr>
            <a:xfrm>
              <a:off x="2304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1" name="Rectangle 8"/>
            <p:cNvSpPr/>
            <p:nvPr/>
          </p:nvSpPr>
          <p:spPr>
            <a:xfrm>
              <a:off x="249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2" name="Rectangle 9"/>
            <p:cNvSpPr/>
            <p:nvPr/>
          </p:nvSpPr>
          <p:spPr>
            <a:xfrm>
              <a:off x="268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3" name="Rectangle 10"/>
            <p:cNvSpPr/>
            <p:nvPr/>
          </p:nvSpPr>
          <p:spPr>
            <a:xfrm>
              <a:off x="288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4" name="Rectangle 11"/>
            <p:cNvSpPr/>
            <p:nvPr/>
          </p:nvSpPr>
          <p:spPr>
            <a:xfrm>
              <a:off x="3072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5" name="Rectangle 12"/>
            <p:cNvSpPr/>
            <p:nvPr/>
          </p:nvSpPr>
          <p:spPr>
            <a:xfrm>
              <a:off x="3264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6" name="Rectangle 13"/>
            <p:cNvSpPr/>
            <p:nvPr/>
          </p:nvSpPr>
          <p:spPr>
            <a:xfrm>
              <a:off x="345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7" name="Rectangle 14"/>
            <p:cNvSpPr/>
            <p:nvPr/>
          </p:nvSpPr>
          <p:spPr>
            <a:xfrm>
              <a:off x="364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8" name="Rectangle 15"/>
            <p:cNvSpPr/>
            <p:nvPr/>
          </p:nvSpPr>
          <p:spPr>
            <a:xfrm>
              <a:off x="384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19" name="Rectangle 16"/>
            <p:cNvSpPr/>
            <p:nvPr/>
          </p:nvSpPr>
          <p:spPr>
            <a:xfrm>
              <a:off x="4032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0" name="Rectangle 17"/>
            <p:cNvSpPr/>
            <p:nvPr/>
          </p:nvSpPr>
          <p:spPr>
            <a:xfrm>
              <a:off x="4224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1" name="Rectangle 18"/>
            <p:cNvSpPr/>
            <p:nvPr/>
          </p:nvSpPr>
          <p:spPr>
            <a:xfrm>
              <a:off x="441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2" name="Rectangle 19"/>
            <p:cNvSpPr/>
            <p:nvPr/>
          </p:nvSpPr>
          <p:spPr>
            <a:xfrm>
              <a:off x="460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23" name="Rectangle 20"/>
            <p:cNvSpPr/>
            <p:nvPr/>
          </p:nvSpPr>
          <p:spPr>
            <a:xfrm>
              <a:off x="480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30724" name="Text Box 21"/>
          <p:cNvSpPr txBox="1"/>
          <p:nvPr/>
        </p:nvSpPr>
        <p:spPr>
          <a:xfrm>
            <a:off x="1143000" y="1462088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p1 = malloc(4*sizeof(long))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3" name="Group 22"/>
          <p:cNvGrpSpPr/>
          <p:nvPr/>
        </p:nvGrpSpPr>
        <p:grpSpPr>
          <a:xfrm>
            <a:off x="2743200" y="2824163"/>
            <a:ext cx="5181600" cy="304800"/>
            <a:chOff x="1728" y="1536"/>
            <a:chExt cx="3264" cy="192"/>
          </a:xfrm>
        </p:grpSpPr>
        <p:sp>
          <p:nvSpPr>
            <p:cNvPr id="30790" name="Rectangle 23"/>
            <p:cNvSpPr/>
            <p:nvPr/>
          </p:nvSpPr>
          <p:spPr>
            <a:xfrm>
              <a:off x="172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1" name="Rectangle 24"/>
            <p:cNvSpPr/>
            <p:nvPr/>
          </p:nvSpPr>
          <p:spPr>
            <a:xfrm>
              <a:off x="192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2" name="Rectangle 25"/>
            <p:cNvSpPr/>
            <p:nvPr/>
          </p:nvSpPr>
          <p:spPr>
            <a:xfrm>
              <a:off x="211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3" name="Rectangle 26"/>
            <p:cNvSpPr/>
            <p:nvPr/>
          </p:nvSpPr>
          <p:spPr>
            <a:xfrm>
              <a:off x="230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4" name="Rectangle 27"/>
            <p:cNvSpPr/>
            <p:nvPr/>
          </p:nvSpPr>
          <p:spPr>
            <a:xfrm>
              <a:off x="2496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5" name="Rectangle 28"/>
            <p:cNvSpPr/>
            <p:nvPr/>
          </p:nvSpPr>
          <p:spPr>
            <a:xfrm>
              <a:off x="268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6" name="Rectangle 29"/>
            <p:cNvSpPr/>
            <p:nvPr/>
          </p:nvSpPr>
          <p:spPr>
            <a:xfrm>
              <a:off x="288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7" name="Rectangle 30"/>
            <p:cNvSpPr/>
            <p:nvPr/>
          </p:nvSpPr>
          <p:spPr>
            <a:xfrm>
              <a:off x="307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8" name="Rectangle 31"/>
            <p:cNvSpPr/>
            <p:nvPr/>
          </p:nvSpPr>
          <p:spPr>
            <a:xfrm>
              <a:off x="326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99" name="Rectangle 32"/>
            <p:cNvSpPr/>
            <p:nvPr/>
          </p:nvSpPr>
          <p:spPr>
            <a:xfrm>
              <a:off x="3456" y="1536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0" name="Rectangle 33"/>
            <p:cNvSpPr/>
            <p:nvPr/>
          </p:nvSpPr>
          <p:spPr>
            <a:xfrm>
              <a:off x="364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1" name="Rectangle 34"/>
            <p:cNvSpPr/>
            <p:nvPr/>
          </p:nvSpPr>
          <p:spPr>
            <a:xfrm>
              <a:off x="384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2" name="Rectangle 35"/>
            <p:cNvSpPr/>
            <p:nvPr/>
          </p:nvSpPr>
          <p:spPr>
            <a:xfrm>
              <a:off x="4032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3" name="Rectangle 36"/>
            <p:cNvSpPr/>
            <p:nvPr/>
          </p:nvSpPr>
          <p:spPr>
            <a:xfrm>
              <a:off x="4224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4" name="Rectangle 37"/>
            <p:cNvSpPr/>
            <p:nvPr/>
          </p:nvSpPr>
          <p:spPr>
            <a:xfrm>
              <a:off x="4416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5" name="Rectangle 38"/>
            <p:cNvSpPr/>
            <p:nvPr/>
          </p:nvSpPr>
          <p:spPr>
            <a:xfrm>
              <a:off x="460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806" name="Rectangle 39"/>
            <p:cNvSpPr/>
            <p:nvPr/>
          </p:nvSpPr>
          <p:spPr>
            <a:xfrm>
              <a:off x="480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14" name="Text Box 40"/>
          <p:cNvSpPr txBox="1"/>
          <p:nvPr/>
        </p:nvSpPr>
        <p:spPr>
          <a:xfrm>
            <a:off x="1143000" y="2349500"/>
            <a:ext cx="516255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p2 = malloc(5*sizeof(long))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5" name="Group 41"/>
          <p:cNvGrpSpPr/>
          <p:nvPr/>
        </p:nvGrpSpPr>
        <p:grpSpPr>
          <a:xfrm>
            <a:off x="2743200" y="3711575"/>
            <a:ext cx="5181600" cy="304800"/>
            <a:chOff x="1728" y="2064"/>
            <a:chExt cx="3264" cy="192"/>
          </a:xfrm>
        </p:grpSpPr>
        <p:sp>
          <p:nvSpPr>
            <p:cNvPr id="30773" name="Rectangle 42"/>
            <p:cNvSpPr/>
            <p:nvPr/>
          </p:nvSpPr>
          <p:spPr>
            <a:xfrm>
              <a:off x="172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4" name="Rectangle 43"/>
            <p:cNvSpPr/>
            <p:nvPr/>
          </p:nvSpPr>
          <p:spPr>
            <a:xfrm>
              <a:off x="192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5" name="Rectangle 44"/>
            <p:cNvSpPr/>
            <p:nvPr/>
          </p:nvSpPr>
          <p:spPr>
            <a:xfrm>
              <a:off x="211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6" name="Rectangle 45"/>
            <p:cNvSpPr/>
            <p:nvPr/>
          </p:nvSpPr>
          <p:spPr>
            <a:xfrm>
              <a:off x="230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7" name="Rectangle 46"/>
            <p:cNvSpPr/>
            <p:nvPr/>
          </p:nvSpPr>
          <p:spPr>
            <a:xfrm>
              <a:off x="2496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8" name="Rectangle 47"/>
            <p:cNvSpPr/>
            <p:nvPr/>
          </p:nvSpPr>
          <p:spPr>
            <a:xfrm>
              <a:off x="268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9" name="Rectangle 48"/>
            <p:cNvSpPr/>
            <p:nvPr/>
          </p:nvSpPr>
          <p:spPr>
            <a:xfrm>
              <a:off x="288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0" name="Rectangle 49"/>
            <p:cNvSpPr/>
            <p:nvPr/>
          </p:nvSpPr>
          <p:spPr>
            <a:xfrm>
              <a:off x="307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1" name="Rectangle 50"/>
            <p:cNvSpPr/>
            <p:nvPr/>
          </p:nvSpPr>
          <p:spPr>
            <a:xfrm>
              <a:off x="326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2" name="Rectangle 51"/>
            <p:cNvSpPr/>
            <p:nvPr/>
          </p:nvSpPr>
          <p:spPr>
            <a:xfrm>
              <a:off x="3456" y="2064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solidFill>
                  <a:srgbClr val="FF0000"/>
                </a:solidFill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3" name="Rectangle 52"/>
            <p:cNvSpPr/>
            <p:nvPr/>
          </p:nvSpPr>
          <p:spPr>
            <a:xfrm>
              <a:off x="364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4" name="Rectangle 53"/>
            <p:cNvSpPr/>
            <p:nvPr/>
          </p:nvSpPr>
          <p:spPr>
            <a:xfrm>
              <a:off x="384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5" name="Rectangle 54"/>
            <p:cNvSpPr/>
            <p:nvPr/>
          </p:nvSpPr>
          <p:spPr>
            <a:xfrm>
              <a:off x="403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6" name="Rectangle 55"/>
            <p:cNvSpPr/>
            <p:nvPr/>
          </p:nvSpPr>
          <p:spPr>
            <a:xfrm>
              <a:off x="422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7" name="Rectangle 56"/>
            <p:cNvSpPr/>
            <p:nvPr/>
          </p:nvSpPr>
          <p:spPr>
            <a:xfrm>
              <a:off x="4416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1264" name="Rectangle 57"/>
            <p:cNvSpPr>
              <a:spLocks noChangeArrowheads="1"/>
            </p:cNvSpPr>
            <p:nvPr/>
          </p:nvSpPr>
          <p:spPr bwMode="auto">
            <a:xfrm>
              <a:off x="4608" y="2064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89" name="Rectangle 58"/>
            <p:cNvSpPr/>
            <p:nvPr/>
          </p:nvSpPr>
          <p:spPr>
            <a:xfrm>
              <a:off x="4800" y="206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16" name="Text Box 59"/>
          <p:cNvSpPr txBox="1"/>
          <p:nvPr/>
        </p:nvSpPr>
        <p:spPr>
          <a:xfrm>
            <a:off x="1143000" y="3236913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p3 = malloc(6*sizeof(long))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7" name="Group 60"/>
          <p:cNvGrpSpPr/>
          <p:nvPr/>
        </p:nvGrpSpPr>
        <p:grpSpPr>
          <a:xfrm>
            <a:off x="2773363" y="4598988"/>
            <a:ext cx="5181600" cy="304800"/>
            <a:chOff x="1747" y="2688"/>
            <a:chExt cx="3264" cy="192"/>
          </a:xfrm>
        </p:grpSpPr>
        <p:sp>
          <p:nvSpPr>
            <p:cNvPr id="30756" name="Rectangle 61"/>
            <p:cNvSpPr/>
            <p:nvPr/>
          </p:nvSpPr>
          <p:spPr>
            <a:xfrm>
              <a:off x="1747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7" name="Rectangle 62"/>
            <p:cNvSpPr/>
            <p:nvPr/>
          </p:nvSpPr>
          <p:spPr>
            <a:xfrm>
              <a:off x="1939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8" name="Rectangle 63"/>
            <p:cNvSpPr/>
            <p:nvPr/>
          </p:nvSpPr>
          <p:spPr>
            <a:xfrm>
              <a:off x="2131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9" name="Rectangle 64"/>
            <p:cNvSpPr/>
            <p:nvPr/>
          </p:nvSpPr>
          <p:spPr>
            <a:xfrm>
              <a:off x="2323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0" name="Rectangle 65"/>
            <p:cNvSpPr/>
            <p:nvPr/>
          </p:nvSpPr>
          <p:spPr>
            <a:xfrm>
              <a:off x="2515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1" name="Rectangle 66"/>
            <p:cNvSpPr/>
            <p:nvPr/>
          </p:nvSpPr>
          <p:spPr>
            <a:xfrm>
              <a:off x="2707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2" name="Rectangle 67"/>
            <p:cNvSpPr/>
            <p:nvPr/>
          </p:nvSpPr>
          <p:spPr>
            <a:xfrm>
              <a:off x="2899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3" name="Rectangle 68"/>
            <p:cNvSpPr/>
            <p:nvPr/>
          </p:nvSpPr>
          <p:spPr>
            <a:xfrm>
              <a:off x="3091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4" name="Rectangle 69"/>
            <p:cNvSpPr/>
            <p:nvPr/>
          </p:nvSpPr>
          <p:spPr>
            <a:xfrm>
              <a:off x="3283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5" name="Rectangle 70"/>
            <p:cNvSpPr/>
            <p:nvPr/>
          </p:nvSpPr>
          <p:spPr>
            <a:xfrm>
              <a:off x="3475" y="2688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6" name="Rectangle 71"/>
            <p:cNvSpPr/>
            <p:nvPr/>
          </p:nvSpPr>
          <p:spPr>
            <a:xfrm>
              <a:off x="3667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7" name="Rectangle 72"/>
            <p:cNvSpPr/>
            <p:nvPr/>
          </p:nvSpPr>
          <p:spPr>
            <a:xfrm>
              <a:off x="3859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8" name="Rectangle 73"/>
            <p:cNvSpPr/>
            <p:nvPr/>
          </p:nvSpPr>
          <p:spPr>
            <a:xfrm>
              <a:off x="4051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69" name="Rectangle 74"/>
            <p:cNvSpPr/>
            <p:nvPr/>
          </p:nvSpPr>
          <p:spPr>
            <a:xfrm>
              <a:off x="4243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0" name="Rectangle 75"/>
            <p:cNvSpPr/>
            <p:nvPr/>
          </p:nvSpPr>
          <p:spPr>
            <a:xfrm>
              <a:off x="4435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1247" name="Rectangle 76"/>
            <p:cNvSpPr>
              <a:spLocks noChangeArrowheads="1"/>
            </p:cNvSpPr>
            <p:nvPr/>
          </p:nvSpPr>
          <p:spPr bwMode="auto">
            <a:xfrm>
              <a:off x="4627" y="2688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72" name="Rectangle 77"/>
            <p:cNvSpPr/>
            <p:nvPr/>
          </p:nvSpPr>
          <p:spPr>
            <a:xfrm>
              <a:off x="4819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18" name="Text Box 78"/>
          <p:cNvSpPr txBox="1"/>
          <p:nvPr/>
        </p:nvSpPr>
        <p:spPr>
          <a:xfrm>
            <a:off x="1143000" y="4124325"/>
            <a:ext cx="1658938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free(p2)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17419" name="Group 79"/>
          <p:cNvGrpSpPr/>
          <p:nvPr/>
        </p:nvGrpSpPr>
        <p:grpSpPr>
          <a:xfrm>
            <a:off x="2728913" y="5486400"/>
            <a:ext cx="5181600" cy="304800"/>
            <a:chOff x="1719" y="3312"/>
            <a:chExt cx="3264" cy="192"/>
          </a:xfrm>
        </p:grpSpPr>
        <p:sp>
          <p:nvSpPr>
            <p:cNvPr id="30739" name="Rectangle 80"/>
            <p:cNvSpPr/>
            <p:nvPr/>
          </p:nvSpPr>
          <p:spPr>
            <a:xfrm>
              <a:off x="171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0" name="Rectangle 81"/>
            <p:cNvSpPr/>
            <p:nvPr/>
          </p:nvSpPr>
          <p:spPr>
            <a:xfrm>
              <a:off x="191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1" name="Rectangle 82"/>
            <p:cNvSpPr/>
            <p:nvPr/>
          </p:nvSpPr>
          <p:spPr>
            <a:xfrm>
              <a:off x="210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2" name="Rectangle 83"/>
            <p:cNvSpPr/>
            <p:nvPr/>
          </p:nvSpPr>
          <p:spPr>
            <a:xfrm>
              <a:off x="229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3" name="Rectangle 84"/>
            <p:cNvSpPr/>
            <p:nvPr/>
          </p:nvSpPr>
          <p:spPr>
            <a:xfrm>
              <a:off x="248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4" name="Rectangle 85"/>
            <p:cNvSpPr/>
            <p:nvPr/>
          </p:nvSpPr>
          <p:spPr>
            <a:xfrm>
              <a:off x="267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5" name="Rectangle 86"/>
            <p:cNvSpPr/>
            <p:nvPr/>
          </p:nvSpPr>
          <p:spPr>
            <a:xfrm>
              <a:off x="287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6" name="Rectangle 87"/>
            <p:cNvSpPr/>
            <p:nvPr/>
          </p:nvSpPr>
          <p:spPr>
            <a:xfrm>
              <a:off x="3063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7" name="Rectangle 88"/>
            <p:cNvSpPr/>
            <p:nvPr/>
          </p:nvSpPr>
          <p:spPr>
            <a:xfrm>
              <a:off x="3255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8" name="Rectangle 89"/>
            <p:cNvSpPr/>
            <p:nvPr/>
          </p:nvSpPr>
          <p:spPr>
            <a:xfrm>
              <a:off x="3447" y="3312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49" name="Rectangle 90"/>
            <p:cNvSpPr/>
            <p:nvPr/>
          </p:nvSpPr>
          <p:spPr>
            <a:xfrm>
              <a:off x="363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0" name="Rectangle 91"/>
            <p:cNvSpPr/>
            <p:nvPr/>
          </p:nvSpPr>
          <p:spPr>
            <a:xfrm>
              <a:off x="383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1" name="Rectangle 92"/>
            <p:cNvSpPr/>
            <p:nvPr/>
          </p:nvSpPr>
          <p:spPr>
            <a:xfrm>
              <a:off x="402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2" name="Rectangle 93"/>
            <p:cNvSpPr/>
            <p:nvPr/>
          </p:nvSpPr>
          <p:spPr>
            <a:xfrm>
              <a:off x="421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3" name="Rectangle 94"/>
            <p:cNvSpPr/>
            <p:nvPr/>
          </p:nvSpPr>
          <p:spPr>
            <a:xfrm>
              <a:off x="440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1230" name="Rectangle 95"/>
            <p:cNvSpPr>
              <a:spLocks noChangeArrowheads="1"/>
            </p:cNvSpPr>
            <p:nvPr/>
          </p:nvSpPr>
          <p:spPr bwMode="auto">
            <a:xfrm>
              <a:off x="4599" y="3312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30755" name="Rectangle 96"/>
            <p:cNvSpPr/>
            <p:nvPr/>
          </p:nvSpPr>
          <p:spPr>
            <a:xfrm>
              <a:off x="479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17420" name="Text Box 97"/>
          <p:cNvSpPr txBox="1"/>
          <p:nvPr/>
        </p:nvSpPr>
        <p:spPr>
          <a:xfrm>
            <a:off x="1143000" y="5011738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p4 = malloc(2*sizeof(long))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3" name="Rectangle 9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Allocation examples</a:t>
            </a:r>
            <a:endParaRPr lang="zh-CN" altLang="en-US" dirty="0">
              <a:ea typeface="SimSun" pitchFamily="2" charset="-122"/>
            </a:endParaRPr>
          </a:p>
        </p:txBody>
      </p:sp>
      <p:sp>
        <p:nvSpPr>
          <p:cNvPr id="30734" name="Rectangle 20"/>
          <p:cNvSpPr/>
          <p:nvPr/>
        </p:nvSpPr>
        <p:spPr>
          <a:xfrm>
            <a:off x="7924800" y="1938338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5" name="Rectangle 20"/>
          <p:cNvSpPr/>
          <p:nvPr/>
        </p:nvSpPr>
        <p:spPr>
          <a:xfrm>
            <a:off x="7924800" y="2824163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6" name="Rectangle 20"/>
          <p:cNvSpPr/>
          <p:nvPr/>
        </p:nvSpPr>
        <p:spPr>
          <a:xfrm>
            <a:off x="7924800" y="3709988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7" name="Rectangle 20"/>
          <p:cNvSpPr/>
          <p:nvPr/>
        </p:nvSpPr>
        <p:spPr>
          <a:xfrm>
            <a:off x="7924800" y="46005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30738" name="Rectangle 20"/>
          <p:cNvSpPr/>
          <p:nvPr/>
        </p:nvSpPr>
        <p:spPr>
          <a:xfrm>
            <a:off x="7910513" y="5486400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6" grpId="0"/>
      <p:bldP spid="17418" grpId="0"/>
      <p:bldP spid="174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Requirements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Handle arbitrary sequence of requests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Making immediate responses to requests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Using only the heap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Aligning blocks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Not modifying allocated blocks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Goals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Given some sequence of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malloc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and free requests: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0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1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...,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 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n-1</a:t>
            </a:r>
            <a:endParaRPr kumimoji="0" lang="en-US" altLang="zh-CN" sz="24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Want to maximize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throughput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and peak memory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utilization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These goals are often conflicting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Performance goals: throughput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Number of completed requests per unit time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Example: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5,000 malloc calls and 5,000 free calls in 1 seconds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throughput is 10,000 operations/second.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Performance goals: peak memory utilization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Given some sequence of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malloc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and free requests: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0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1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...,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, ... 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n-1</a:t>
            </a:r>
            <a:endParaRPr kumimoji="0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aggregate payload </a:t>
            </a:r>
            <a:r>
              <a:rPr kumimoji="0" lang="en-US" altLang="zh-CN" sz="28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P</a:t>
            </a:r>
            <a:r>
              <a:rPr kumimoji="0" lang="en-US" altLang="zh-CN" sz="2800" b="0" i="0" u="sng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endParaRPr kumimoji="0" lang="en-US" altLang="zh-CN" sz="2800" b="0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(n) results in a block with a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payload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of n bytes.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After request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has completed, the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aggregate payload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P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is the sum of currently allocated payloads.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Performance goals: peak memory utilization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current heap size is denoted by </a:t>
            </a:r>
            <a:r>
              <a:rPr kumimoji="0" lang="en-US" altLang="zh-CN" sz="28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H</a:t>
            </a:r>
            <a:r>
              <a:rPr kumimoji="0" lang="en-US" altLang="zh-CN" sz="2800" b="0" i="0" u="sng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endParaRPr kumimoji="0" lang="en-US" altLang="zh-CN" sz="2800" b="0" i="0" u="sng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Note that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H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is monotonically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nondecreasing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(can be relaxed)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peak memory utilization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After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requests,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peak memory utilization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is: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 = ( max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i&lt;=k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 P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i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)  /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k</a:t>
            </a:r>
            <a:endParaRPr kumimoji="0" lang="en-US" altLang="zh-CN" sz="2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Outline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The allocation functions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SimSun" pitchFamily="2" charset="-122"/>
              </a:rPr>
              <a:t>Suggested reading: 9.9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Fragmentation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Poor memory utilization caused by fragmentation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Two forms of fragmentation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Internal  fragmentation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External fragmentation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b="0" dirty="0">
                <a:ea typeface="SimSun" pitchFamily="2" charset="-122"/>
              </a:rPr>
              <a:t>Internal Fragmentation</a:t>
            </a:r>
            <a:endParaRPr lang="en-US" altLang="zh-CN" b="0" dirty="0">
              <a:ea typeface="SimSun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2590800"/>
          </a:xfrm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Internal fragmentation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For some block, internal fragmentation is the difference between the block size and the payload size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45061" name="Group 4"/>
          <p:cNvGrpSpPr/>
          <p:nvPr/>
        </p:nvGrpSpPr>
        <p:grpSpPr>
          <a:xfrm>
            <a:off x="331788" y="4549775"/>
            <a:ext cx="8583612" cy="1470025"/>
            <a:chOff x="192" y="1968"/>
            <a:chExt cx="5407" cy="926"/>
          </a:xfrm>
        </p:grpSpPr>
        <p:sp>
          <p:nvSpPr>
            <p:cNvPr id="45080" name="Rectangle 5"/>
            <p:cNvSpPr/>
            <p:nvPr/>
          </p:nvSpPr>
          <p:spPr>
            <a:xfrm>
              <a:off x="1862" y="2448"/>
              <a:ext cx="1776" cy="38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1" name="Rectangle 6" descr="Wide upward diagonal"/>
            <p:cNvSpPr/>
            <p:nvPr/>
          </p:nvSpPr>
          <p:spPr>
            <a:xfrm>
              <a:off x="3638" y="2448"/>
              <a:ext cx="480" cy="38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2" name="Rectangle 7" descr="Wide upward diagonal"/>
            <p:cNvSpPr/>
            <p:nvPr/>
          </p:nvSpPr>
          <p:spPr>
            <a:xfrm>
              <a:off x="1382" y="2448"/>
              <a:ext cx="480" cy="38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3" name="Text Box 8"/>
            <p:cNvSpPr txBox="1"/>
            <p:nvPr/>
          </p:nvSpPr>
          <p:spPr>
            <a:xfrm>
              <a:off x="4406" y="2400"/>
              <a:ext cx="1193" cy="4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Internal 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fragmentation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4" name="Line 9"/>
            <p:cNvSpPr/>
            <p:nvPr/>
          </p:nvSpPr>
          <p:spPr>
            <a:xfrm flipH="1">
              <a:off x="4128" y="2592"/>
              <a:ext cx="3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085" name="AutoShape 10"/>
            <p:cNvSpPr/>
            <p:nvPr/>
          </p:nvSpPr>
          <p:spPr>
            <a:xfrm rot="-5400000">
              <a:off x="2654" y="936"/>
              <a:ext cx="192" cy="2736"/>
            </a:xfrm>
            <a:prstGeom prst="rightBrace">
              <a:avLst>
                <a:gd name="adj1" fmla="val 118750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6" name="Text Box 11"/>
            <p:cNvSpPr txBox="1"/>
            <p:nvPr/>
          </p:nvSpPr>
          <p:spPr>
            <a:xfrm>
              <a:off x="2488" y="1968"/>
              <a:ext cx="538" cy="25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block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7" name="Text Box 12"/>
            <p:cNvSpPr txBox="1"/>
            <p:nvPr/>
          </p:nvSpPr>
          <p:spPr>
            <a:xfrm>
              <a:off x="192" y="2448"/>
              <a:ext cx="1193" cy="4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Internal 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fragmentation</a:t>
              </a:r>
              <a:endParaRPr lang="en-US" altLang="zh-CN" sz="20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88" name="Line 13"/>
            <p:cNvSpPr/>
            <p:nvPr/>
          </p:nvSpPr>
          <p:spPr>
            <a:xfrm>
              <a:off x="960" y="2640"/>
              <a:ext cx="43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5062" name="Group 22"/>
          <p:cNvGrpSpPr/>
          <p:nvPr/>
        </p:nvGrpSpPr>
        <p:grpSpPr>
          <a:xfrm>
            <a:off x="1905000" y="3657600"/>
            <a:ext cx="5181600" cy="304800"/>
            <a:chOff x="1728" y="1536"/>
            <a:chExt cx="3264" cy="192"/>
          </a:xfrm>
        </p:grpSpPr>
        <p:sp>
          <p:nvSpPr>
            <p:cNvPr id="45063" name="Rectangle 23"/>
            <p:cNvSpPr/>
            <p:nvPr/>
          </p:nvSpPr>
          <p:spPr>
            <a:xfrm>
              <a:off x="172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4" name="Rectangle 24"/>
            <p:cNvSpPr/>
            <p:nvPr/>
          </p:nvSpPr>
          <p:spPr>
            <a:xfrm>
              <a:off x="192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5" name="Rectangle 25"/>
            <p:cNvSpPr/>
            <p:nvPr/>
          </p:nvSpPr>
          <p:spPr>
            <a:xfrm>
              <a:off x="211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6" name="Rectangle 26"/>
            <p:cNvSpPr/>
            <p:nvPr/>
          </p:nvSpPr>
          <p:spPr>
            <a:xfrm>
              <a:off x="230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7" name="Rectangle 27"/>
            <p:cNvSpPr/>
            <p:nvPr/>
          </p:nvSpPr>
          <p:spPr>
            <a:xfrm>
              <a:off x="2496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8" name="Rectangle 28"/>
            <p:cNvSpPr/>
            <p:nvPr/>
          </p:nvSpPr>
          <p:spPr>
            <a:xfrm>
              <a:off x="268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69" name="Rectangle 29"/>
            <p:cNvSpPr/>
            <p:nvPr/>
          </p:nvSpPr>
          <p:spPr>
            <a:xfrm>
              <a:off x="288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0" name="Rectangle 30"/>
            <p:cNvSpPr/>
            <p:nvPr/>
          </p:nvSpPr>
          <p:spPr>
            <a:xfrm>
              <a:off x="307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1" name="Rectangle 31"/>
            <p:cNvSpPr/>
            <p:nvPr/>
          </p:nvSpPr>
          <p:spPr>
            <a:xfrm>
              <a:off x="326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2" name="Rectangle 32"/>
            <p:cNvSpPr/>
            <p:nvPr/>
          </p:nvSpPr>
          <p:spPr>
            <a:xfrm>
              <a:off x="3456" y="1536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3" name="Rectangle 33"/>
            <p:cNvSpPr/>
            <p:nvPr/>
          </p:nvSpPr>
          <p:spPr>
            <a:xfrm>
              <a:off x="364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4" name="Rectangle 34"/>
            <p:cNvSpPr/>
            <p:nvPr/>
          </p:nvSpPr>
          <p:spPr>
            <a:xfrm>
              <a:off x="384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5" name="Rectangle 35"/>
            <p:cNvSpPr/>
            <p:nvPr/>
          </p:nvSpPr>
          <p:spPr>
            <a:xfrm>
              <a:off x="4032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6" name="Rectangle 36"/>
            <p:cNvSpPr/>
            <p:nvPr/>
          </p:nvSpPr>
          <p:spPr>
            <a:xfrm>
              <a:off x="4224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7" name="Rectangle 37"/>
            <p:cNvSpPr/>
            <p:nvPr/>
          </p:nvSpPr>
          <p:spPr>
            <a:xfrm>
              <a:off x="4416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8" name="Rectangle 38"/>
            <p:cNvSpPr/>
            <p:nvPr/>
          </p:nvSpPr>
          <p:spPr>
            <a:xfrm>
              <a:off x="460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5079" name="Rectangle 39"/>
            <p:cNvSpPr/>
            <p:nvPr/>
          </p:nvSpPr>
          <p:spPr>
            <a:xfrm>
              <a:off x="480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b="0" dirty="0">
                <a:ea typeface="SimSun" pitchFamily="2" charset="-122"/>
              </a:rPr>
              <a:t>Internal Fragmentation</a:t>
            </a:r>
            <a:endParaRPr lang="en-US" altLang="zh-CN" b="0" dirty="0">
              <a:ea typeface="SimSun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Internal fragmentation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Is caused by overhead of maintaining heap data structures, padding for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alignment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purposes, or explicit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policy decisions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(e.g., not to split the block).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Depends only on the pattern of previous requests, and thus is easy to measure.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Occurs when there is enough aggregate heap memory, but no single free block is large enough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915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8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8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External Fragmentation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9157" name="Text Box 77"/>
          <p:cNvSpPr txBox="1"/>
          <p:nvPr/>
        </p:nvSpPr>
        <p:spPr>
          <a:xfrm>
            <a:off x="1447800" y="3957638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p4 = malloc(6*sizeof(long))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grpSp>
        <p:nvGrpSpPr>
          <p:cNvPr id="49158" name="Group 79"/>
          <p:cNvGrpSpPr/>
          <p:nvPr/>
        </p:nvGrpSpPr>
        <p:grpSpPr>
          <a:xfrm>
            <a:off x="1524000" y="3429000"/>
            <a:ext cx="5181600" cy="304800"/>
            <a:chOff x="1719" y="3312"/>
            <a:chExt cx="3264" cy="192"/>
          </a:xfrm>
        </p:grpSpPr>
        <p:sp>
          <p:nvSpPr>
            <p:cNvPr id="49160" name="Rectangle 80"/>
            <p:cNvSpPr/>
            <p:nvPr/>
          </p:nvSpPr>
          <p:spPr>
            <a:xfrm>
              <a:off x="171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1" name="Rectangle 81"/>
            <p:cNvSpPr/>
            <p:nvPr/>
          </p:nvSpPr>
          <p:spPr>
            <a:xfrm>
              <a:off x="191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2" name="Rectangle 82"/>
            <p:cNvSpPr/>
            <p:nvPr/>
          </p:nvSpPr>
          <p:spPr>
            <a:xfrm>
              <a:off x="210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3" name="Rectangle 83"/>
            <p:cNvSpPr/>
            <p:nvPr/>
          </p:nvSpPr>
          <p:spPr>
            <a:xfrm>
              <a:off x="229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4" name="Rectangle 84"/>
            <p:cNvSpPr/>
            <p:nvPr/>
          </p:nvSpPr>
          <p:spPr>
            <a:xfrm>
              <a:off x="248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5" name="Rectangle 85"/>
            <p:cNvSpPr/>
            <p:nvPr/>
          </p:nvSpPr>
          <p:spPr>
            <a:xfrm>
              <a:off x="267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6" name="Rectangle 86"/>
            <p:cNvSpPr/>
            <p:nvPr/>
          </p:nvSpPr>
          <p:spPr>
            <a:xfrm>
              <a:off x="287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7" name="Rectangle 87"/>
            <p:cNvSpPr/>
            <p:nvPr/>
          </p:nvSpPr>
          <p:spPr>
            <a:xfrm>
              <a:off x="3063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8" name="Rectangle 88"/>
            <p:cNvSpPr/>
            <p:nvPr/>
          </p:nvSpPr>
          <p:spPr>
            <a:xfrm>
              <a:off x="3255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69" name="Rectangle 89"/>
            <p:cNvSpPr/>
            <p:nvPr/>
          </p:nvSpPr>
          <p:spPr>
            <a:xfrm>
              <a:off x="3447" y="3312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0" name="Rectangle 90"/>
            <p:cNvSpPr/>
            <p:nvPr/>
          </p:nvSpPr>
          <p:spPr>
            <a:xfrm>
              <a:off x="363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1" name="Rectangle 91"/>
            <p:cNvSpPr/>
            <p:nvPr/>
          </p:nvSpPr>
          <p:spPr>
            <a:xfrm>
              <a:off x="383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2" name="Rectangle 92"/>
            <p:cNvSpPr/>
            <p:nvPr/>
          </p:nvSpPr>
          <p:spPr>
            <a:xfrm>
              <a:off x="402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3" name="Rectangle 93"/>
            <p:cNvSpPr/>
            <p:nvPr/>
          </p:nvSpPr>
          <p:spPr>
            <a:xfrm>
              <a:off x="421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4" name="Rectangle 94"/>
            <p:cNvSpPr/>
            <p:nvPr/>
          </p:nvSpPr>
          <p:spPr>
            <a:xfrm>
              <a:off x="440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113" name="Rectangle 95"/>
            <p:cNvSpPr>
              <a:spLocks noChangeArrowheads="1"/>
            </p:cNvSpPr>
            <p:nvPr/>
          </p:nvSpPr>
          <p:spPr bwMode="auto">
            <a:xfrm>
              <a:off x="4599" y="3312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49176" name="Rectangle 96"/>
            <p:cNvSpPr/>
            <p:nvPr/>
          </p:nvSpPr>
          <p:spPr>
            <a:xfrm>
              <a:off x="479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49159" name="Rectangle 96"/>
          <p:cNvSpPr/>
          <p:nvPr/>
        </p:nvSpPr>
        <p:spPr>
          <a:xfrm>
            <a:off x="6705600" y="3429000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External Fragmentation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External fragmentation depends on 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the pattern of future requests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and thus is difficult to measure</a:t>
            </a:r>
            <a:endParaRPr lang="en-US" altLang="zh-CN" sz="28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Implementation Issues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1676400"/>
          </a:xfrm>
        </p:spPr>
        <p:txBody>
          <a:bodyPr vert="horz" wrap="square" lIns="91440" tIns="45720" rIns="91440" bIns="45720" anchor="t"/>
          <a:p>
            <a:pPr marL="514350" indent="-514350">
              <a:buFont typeface="Comic Sans MS" panose="030F0902030302020204" pitchFamily="66" charset="0"/>
              <a:buAutoNum type="arabicPeriod"/>
            </a:pPr>
            <a:r>
              <a:rPr lang="en-US" altLang="zh-CN" dirty="0">
                <a:ea typeface="SimSun" pitchFamily="2" charset="-122"/>
              </a:rPr>
              <a:t>How do we know how much memory to free just given a pointer?</a:t>
            </a:r>
            <a:endParaRPr lang="en-US" altLang="zh-CN" dirty="0">
              <a:ea typeface="SimSun" pitchFamily="2" charset="-122"/>
            </a:endParaRPr>
          </a:p>
          <a:p>
            <a:pPr marL="514350" indent="-514350">
              <a:buFont typeface="Comic Sans MS" panose="030F0902030302020204" pitchFamily="66" charset="0"/>
              <a:buAutoNum type="arabicPeriod"/>
            </a:pPr>
            <a:r>
              <a:rPr lang="en-US" altLang="zh-CN" dirty="0">
                <a:ea typeface="SimSun" pitchFamily="2" charset="-122"/>
              </a:rPr>
              <a:t>How do we keep track of the free blocks?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53253" name="Rectangle 5"/>
          <p:cNvSpPr/>
          <p:nvPr/>
        </p:nvSpPr>
        <p:spPr>
          <a:xfrm>
            <a:off x="2179638" y="4194175"/>
            <a:ext cx="350837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4" name="Rectangle 6"/>
          <p:cNvSpPr/>
          <p:nvPr/>
        </p:nvSpPr>
        <p:spPr>
          <a:xfrm>
            <a:off x="253047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5" name="Rectangle 7"/>
          <p:cNvSpPr/>
          <p:nvPr/>
        </p:nvSpPr>
        <p:spPr>
          <a:xfrm>
            <a:off x="287972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6" name="Rectangle 8"/>
          <p:cNvSpPr/>
          <p:nvPr/>
        </p:nvSpPr>
        <p:spPr>
          <a:xfrm>
            <a:off x="3228975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7" name="Rectangle 9"/>
          <p:cNvSpPr/>
          <p:nvPr/>
        </p:nvSpPr>
        <p:spPr>
          <a:xfrm>
            <a:off x="357822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8" name="Rectangle 10"/>
          <p:cNvSpPr/>
          <p:nvPr/>
        </p:nvSpPr>
        <p:spPr>
          <a:xfrm>
            <a:off x="392747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59" name="Rectangle 11"/>
          <p:cNvSpPr/>
          <p:nvPr/>
        </p:nvSpPr>
        <p:spPr>
          <a:xfrm>
            <a:off x="4276725" y="4194175"/>
            <a:ext cx="350838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0" name="Rectangle 12"/>
          <p:cNvSpPr/>
          <p:nvPr/>
        </p:nvSpPr>
        <p:spPr>
          <a:xfrm>
            <a:off x="4627563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1" name="Rectangle 13"/>
          <p:cNvSpPr/>
          <p:nvPr/>
        </p:nvSpPr>
        <p:spPr>
          <a:xfrm>
            <a:off x="4976813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2" name="Rectangle 14"/>
          <p:cNvSpPr/>
          <p:nvPr/>
        </p:nvSpPr>
        <p:spPr>
          <a:xfrm>
            <a:off x="532606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3" name="Rectangle 15"/>
          <p:cNvSpPr/>
          <p:nvPr/>
        </p:nvSpPr>
        <p:spPr>
          <a:xfrm>
            <a:off x="567531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4" name="Rectangle 16"/>
          <p:cNvSpPr/>
          <p:nvPr/>
        </p:nvSpPr>
        <p:spPr>
          <a:xfrm>
            <a:off x="602456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5" name="Rectangle 17"/>
          <p:cNvSpPr/>
          <p:nvPr/>
        </p:nvSpPr>
        <p:spPr>
          <a:xfrm>
            <a:off x="6373813" y="4194175"/>
            <a:ext cx="350837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6" name="Rectangle 18"/>
          <p:cNvSpPr/>
          <p:nvPr/>
        </p:nvSpPr>
        <p:spPr>
          <a:xfrm>
            <a:off x="672465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7" name="Rectangle 19"/>
          <p:cNvSpPr/>
          <p:nvPr/>
        </p:nvSpPr>
        <p:spPr>
          <a:xfrm>
            <a:off x="707390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68" name="Rectangle 20"/>
          <p:cNvSpPr/>
          <p:nvPr/>
        </p:nvSpPr>
        <p:spPr>
          <a:xfrm>
            <a:off x="742315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28694" name="Text Box 21"/>
          <p:cNvSpPr txBox="1"/>
          <p:nvPr/>
        </p:nvSpPr>
        <p:spPr>
          <a:xfrm>
            <a:off x="1219200" y="5329238"/>
            <a:ext cx="3048000" cy="4619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p1 = malloc(1)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70" name="Text Box 22"/>
          <p:cNvSpPr txBox="1"/>
          <p:nvPr/>
        </p:nvSpPr>
        <p:spPr>
          <a:xfrm>
            <a:off x="5307013" y="3708400"/>
            <a:ext cx="554037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p0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71" name="Text Box 23"/>
          <p:cNvSpPr txBox="1"/>
          <p:nvPr/>
        </p:nvSpPr>
        <p:spPr>
          <a:xfrm>
            <a:off x="1219200" y="4813300"/>
            <a:ext cx="1660525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rPr>
              <a:t>free(p0)</a:t>
            </a:r>
            <a:endParaRPr lang="en-US" altLang="zh-CN" sz="2400" b="1" dirty="0">
              <a:latin typeface="Courier New" panose="02070309020205020404" pitchFamily="49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53272" name="Line 24"/>
          <p:cNvSpPr/>
          <p:nvPr/>
        </p:nvSpPr>
        <p:spPr>
          <a:xfrm>
            <a:off x="6724650" y="3987800"/>
            <a:ext cx="0" cy="928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3" name="Line 25"/>
          <p:cNvSpPr/>
          <p:nvPr/>
        </p:nvSpPr>
        <p:spPr>
          <a:xfrm>
            <a:off x="5326063" y="3987800"/>
            <a:ext cx="0" cy="928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6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Implementation Issues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/>
          <a:p>
            <a:pPr marL="514350" indent="-514350">
              <a:lnSpc>
                <a:spcPct val="140000"/>
              </a:lnSpc>
              <a:buFont typeface="Comic Sans MS" panose="030F0902030302020204" pitchFamily="66" charset="0"/>
              <a:buAutoNum type="arabicPeriod" startAt="3"/>
            </a:pPr>
            <a:r>
              <a:rPr lang="en-US" altLang="zh-CN" dirty="0">
                <a:ea typeface="SimSun" pitchFamily="2" charset="-122"/>
              </a:rPr>
              <a:t>How do we pick a block to use for allocation </a:t>
            </a:r>
            <a:endParaRPr lang="en-US" altLang="zh-CN" dirty="0">
              <a:ea typeface="SimSun" pitchFamily="2" charset="-122"/>
            </a:endParaRPr>
          </a:p>
          <a:p>
            <a:pPr marL="914400" lvl="1" indent="-457200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many might fit?</a:t>
            </a:r>
            <a:endParaRPr lang="en-US" altLang="zh-CN" dirty="0">
              <a:ea typeface="SimSun" pitchFamily="2" charset="-122"/>
            </a:endParaRPr>
          </a:p>
          <a:p>
            <a:pPr marL="514350" indent="-514350">
              <a:lnSpc>
                <a:spcPct val="140000"/>
              </a:lnSpc>
              <a:buFont typeface="Comic Sans MS" panose="030F0902030302020204" pitchFamily="66" charset="0"/>
              <a:buAutoNum type="arabicPeriod" startAt="3"/>
            </a:pPr>
            <a:r>
              <a:rPr lang="en-US" altLang="zh-CN" dirty="0">
                <a:ea typeface="SimSun" pitchFamily="2" charset="-122"/>
              </a:rPr>
              <a:t>What do we do with the extra space when allocating a </a:t>
            </a:r>
            <a:r>
              <a:rPr lang="en-US" altLang="zh-CN" u="sng" dirty="0">
                <a:solidFill>
                  <a:srgbClr val="FF0000"/>
                </a:solidFill>
                <a:ea typeface="SimSun" pitchFamily="2" charset="-122"/>
              </a:rPr>
              <a:t>structure</a:t>
            </a:r>
            <a:r>
              <a:rPr lang="en-US" altLang="zh-CN" dirty="0">
                <a:ea typeface="SimSun" pitchFamily="2" charset="-122"/>
              </a:rPr>
              <a:t> that is smaller than the free block it is placed in?</a:t>
            </a:r>
            <a:endParaRPr lang="en-US" altLang="zh-CN" dirty="0">
              <a:ea typeface="SimSun" pitchFamily="2" charset="-122"/>
            </a:endParaRPr>
          </a:p>
          <a:p>
            <a:pPr marL="514350" indent="-514350">
              <a:lnSpc>
                <a:spcPct val="140000"/>
              </a:lnSpc>
              <a:buFont typeface="Comic Sans MS" panose="030F0902030302020204" pitchFamily="66" charset="0"/>
              <a:buAutoNum type="arabicPeriod" startAt="3"/>
            </a:pPr>
            <a:r>
              <a:rPr lang="en-US" altLang="zh-CN" dirty="0">
                <a:ea typeface="SimSun" pitchFamily="2" charset="-122"/>
              </a:rPr>
              <a:t>How do we reinsert freed block?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6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7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Knowing how Much to Free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43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Standard method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keep the length of a structure in the word preceding the structure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This word is often called the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header field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or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header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requires an extra word for every allocated structure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Knowing how Much to Free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59396" name="Group 5"/>
          <p:cNvGrpSpPr/>
          <p:nvPr/>
        </p:nvGrpSpPr>
        <p:grpSpPr>
          <a:xfrm>
            <a:off x="525463" y="2057400"/>
            <a:ext cx="7018337" cy="3124200"/>
            <a:chOff x="359" y="1680"/>
            <a:chExt cx="3913" cy="1680"/>
          </a:xfrm>
        </p:grpSpPr>
        <p:sp>
          <p:nvSpPr>
            <p:cNvPr id="59397" name="Text Box 6"/>
            <p:cNvSpPr txBox="1"/>
            <p:nvPr/>
          </p:nvSpPr>
          <p:spPr>
            <a:xfrm>
              <a:off x="576" y="2832"/>
              <a:ext cx="925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free(p0)</a:t>
              </a:r>
              <a:endPara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398" name="Text Box 7"/>
            <p:cNvSpPr txBox="1"/>
            <p:nvPr/>
          </p:nvSpPr>
          <p:spPr>
            <a:xfrm>
              <a:off x="359" y="1883"/>
              <a:ext cx="2878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p0 = malloc(4</a:t>
              </a:r>
              <a:r>
                <a:rPr lang="zh-CN" altLang="en-US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*</a:t>
              </a: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sizeof(long))</a:t>
              </a:r>
              <a:endPara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399" name="Rectangle 8"/>
            <p:cNvSpPr/>
            <p:nvPr/>
          </p:nvSpPr>
          <p:spPr>
            <a:xfrm>
              <a:off x="1008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0" name="Rectangle 9"/>
            <p:cNvSpPr/>
            <p:nvPr/>
          </p:nvSpPr>
          <p:spPr>
            <a:xfrm>
              <a:off x="1200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1" name="Rectangle 10"/>
            <p:cNvSpPr/>
            <p:nvPr/>
          </p:nvSpPr>
          <p:spPr>
            <a:xfrm>
              <a:off x="1392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2" name="Rectangle 11"/>
            <p:cNvSpPr/>
            <p:nvPr/>
          </p:nvSpPr>
          <p:spPr>
            <a:xfrm>
              <a:off x="1584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3" name="Rectangle 12"/>
            <p:cNvSpPr/>
            <p:nvPr/>
          </p:nvSpPr>
          <p:spPr>
            <a:xfrm>
              <a:off x="1776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4" name="Rectangle 13"/>
            <p:cNvSpPr/>
            <p:nvPr/>
          </p:nvSpPr>
          <p:spPr>
            <a:xfrm>
              <a:off x="1968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5" name="Rectangle 14"/>
            <p:cNvSpPr/>
            <p:nvPr/>
          </p:nvSpPr>
          <p:spPr>
            <a:xfrm>
              <a:off x="2160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6" name="Rectangle 15"/>
            <p:cNvSpPr/>
            <p:nvPr/>
          </p:nvSpPr>
          <p:spPr>
            <a:xfrm>
              <a:off x="2352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7" name="Rectangle 16"/>
            <p:cNvSpPr/>
            <p:nvPr/>
          </p:nvSpPr>
          <p:spPr>
            <a:xfrm>
              <a:off x="2544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8" name="Rectangle 17"/>
            <p:cNvSpPr/>
            <p:nvPr/>
          </p:nvSpPr>
          <p:spPr>
            <a:xfrm>
              <a:off x="2928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09" name="Rectangle 18"/>
            <p:cNvSpPr/>
            <p:nvPr/>
          </p:nvSpPr>
          <p:spPr>
            <a:xfrm>
              <a:off x="3120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0" name="Rectangle 19"/>
            <p:cNvSpPr/>
            <p:nvPr/>
          </p:nvSpPr>
          <p:spPr>
            <a:xfrm>
              <a:off x="3312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1" name="Rectangle 20"/>
            <p:cNvSpPr/>
            <p:nvPr/>
          </p:nvSpPr>
          <p:spPr>
            <a:xfrm>
              <a:off x="3504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2" name="Rectangle 21"/>
            <p:cNvSpPr/>
            <p:nvPr/>
          </p:nvSpPr>
          <p:spPr>
            <a:xfrm>
              <a:off x="3696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3" name="Rectangle 22"/>
            <p:cNvSpPr/>
            <p:nvPr/>
          </p:nvSpPr>
          <p:spPr>
            <a:xfrm>
              <a:off x="3888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4" name="Rectangle 23"/>
            <p:cNvSpPr/>
            <p:nvPr/>
          </p:nvSpPr>
          <p:spPr>
            <a:xfrm>
              <a:off x="4080" y="16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5" name="Rectangle 24"/>
            <p:cNvSpPr/>
            <p:nvPr/>
          </p:nvSpPr>
          <p:spPr>
            <a:xfrm>
              <a:off x="2736" y="16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6" name="Rectangle 25"/>
            <p:cNvSpPr/>
            <p:nvPr/>
          </p:nvSpPr>
          <p:spPr>
            <a:xfrm>
              <a:off x="100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7" name="Rectangle 26"/>
            <p:cNvSpPr/>
            <p:nvPr/>
          </p:nvSpPr>
          <p:spPr>
            <a:xfrm>
              <a:off x="120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8" name="Rectangle 27"/>
            <p:cNvSpPr/>
            <p:nvPr/>
          </p:nvSpPr>
          <p:spPr>
            <a:xfrm>
              <a:off x="139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19" name="Rectangle 28"/>
            <p:cNvSpPr/>
            <p:nvPr/>
          </p:nvSpPr>
          <p:spPr>
            <a:xfrm>
              <a:off x="158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0" name="Rectangle 29"/>
            <p:cNvSpPr/>
            <p:nvPr/>
          </p:nvSpPr>
          <p:spPr>
            <a:xfrm>
              <a:off x="177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1" name="Rectangle 30"/>
            <p:cNvSpPr/>
            <p:nvPr/>
          </p:nvSpPr>
          <p:spPr>
            <a:xfrm>
              <a:off x="196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2" name="Rectangle 31"/>
            <p:cNvSpPr/>
            <p:nvPr/>
          </p:nvSpPr>
          <p:spPr>
            <a:xfrm>
              <a:off x="2160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3" name="Rectangle 32"/>
            <p:cNvSpPr/>
            <p:nvPr/>
          </p:nvSpPr>
          <p:spPr>
            <a:xfrm>
              <a:off x="235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4" name="Rectangle 33"/>
            <p:cNvSpPr/>
            <p:nvPr/>
          </p:nvSpPr>
          <p:spPr>
            <a:xfrm>
              <a:off x="254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5" name="Rectangle 34"/>
            <p:cNvSpPr/>
            <p:nvPr/>
          </p:nvSpPr>
          <p:spPr>
            <a:xfrm>
              <a:off x="292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6" name="Rectangle 35"/>
            <p:cNvSpPr/>
            <p:nvPr/>
          </p:nvSpPr>
          <p:spPr>
            <a:xfrm>
              <a:off x="312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7" name="Rectangle 36"/>
            <p:cNvSpPr/>
            <p:nvPr/>
          </p:nvSpPr>
          <p:spPr>
            <a:xfrm>
              <a:off x="3312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8" name="Rectangle 37"/>
            <p:cNvSpPr/>
            <p:nvPr/>
          </p:nvSpPr>
          <p:spPr>
            <a:xfrm>
              <a:off x="3504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29" name="Rectangle 38"/>
            <p:cNvSpPr/>
            <p:nvPr/>
          </p:nvSpPr>
          <p:spPr>
            <a:xfrm>
              <a:off x="369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0" name="Rectangle 39"/>
            <p:cNvSpPr/>
            <p:nvPr/>
          </p:nvSpPr>
          <p:spPr>
            <a:xfrm>
              <a:off x="3888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1" name="Rectangle 40"/>
            <p:cNvSpPr/>
            <p:nvPr/>
          </p:nvSpPr>
          <p:spPr>
            <a:xfrm>
              <a:off x="4080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2" name="Rectangle 41"/>
            <p:cNvSpPr/>
            <p:nvPr/>
          </p:nvSpPr>
          <p:spPr>
            <a:xfrm>
              <a:off x="273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3" name="Text Box 42"/>
            <p:cNvSpPr txBox="1"/>
            <p:nvPr/>
          </p:nvSpPr>
          <p:spPr>
            <a:xfrm>
              <a:off x="2928" y="2016"/>
              <a:ext cx="309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p0</a:t>
              </a:r>
              <a:endParaRPr lang="en-US" altLang="zh-CN" sz="24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4" name="Rectangle 43"/>
            <p:cNvSpPr/>
            <p:nvPr/>
          </p:nvSpPr>
          <p:spPr>
            <a:xfrm>
              <a:off x="1008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5" name="Rectangle 44"/>
            <p:cNvSpPr/>
            <p:nvPr/>
          </p:nvSpPr>
          <p:spPr>
            <a:xfrm>
              <a:off x="1200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6" name="Rectangle 45"/>
            <p:cNvSpPr/>
            <p:nvPr/>
          </p:nvSpPr>
          <p:spPr>
            <a:xfrm>
              <a:off x="1392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7" name="Rectangle 46"/>
            <p:cNvSpPr/>
            <p:nvPr/>
          </p:nvSpPr>
          <p:spPr>
            <a:xfrm>
              <a:off x="1584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8" name="Rectangle 47"/>
            <p:cNvSpPr/>
            <p:nvPr/>
          </p:nvSpPr>
          <p:spPr>
            <a:xfrm>
              <a:off x="1776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39" name="Rectangle 48"/>
            <p:cNvSpPr/>
            <p:nvPr/>
          </p:nvSpPr>
          <p:spPr>
            <a:xfrm>
              <a:off x="1968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0" name="Rectangle 49"/>
            <p:cNvSpPr/>
            <p:nvPr/>
          </p:nvSpPr>
          <p:spPr>
            <a:xfrm>
              <a:off x="2160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1" name="Rectangle 50"/>
            <p:cNvSpPr/>
            <p:nvPr/>
          </p:nvSpPr>
          <p:spPr>
            <a:xfrm>
              <a:off x="2352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2" name="Rectangle 51"/>
            <p:cNvSpPr/>
            <p:nvPr/>
          </p:nvSpPr>
          <p:spPr>
            <a:xfrm>
              <a:off x="2544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3" name="Rectangle 52"/>
            <p:cNvSpPr/>
            <p:nvPr/>
          </p:nvSpPr>
          <p:spPr>
            <a:xfrm>
              <a:off x="2928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4" name="Rectangle 53"/>
            <p:cNvSpPr/>
            <p:nvPr/>
          </p:nvSpPr>
          <p:spPr>
            <a:xfrm>
              <a:off x="3120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5" name="Rectangle 54"/>
            <p:cNvSpPr/>
            <p:nvPr/>
          </p:nvSpPr>
          <p:spPr>
            <a:xfrm>
              <a:off x="3312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6" name="Rectangle 55"/>
            <p:cNvSpPr/>
            <p:nvPr/>
          </p:nvSpPr>
          <p:spPr>
            <a:xfrm>
              <a:off x="3504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7" name="Rectangle 56"/>
            <p:cNvSpPr/>
            <p:nvPr/>
          </p:nvSpPr>
          <p:spPr>
            <a:xfrm>
              <a:off x="3696" y="240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8" name="Rectangle 57"/>
            <p:cNvSpPr/>
            <p:nvPr/>
          </p:nvSpPr>
          <p:spPr>
            <a:xfrm>
              <a:off x="3888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49" name="Line 58"/>
            <p:cNvSpPr/>
            <p:nvPr/>
          </p:nvSpPr>
          <p:spPr>
            <a:xfrm>
              <a:off x="3696" y="230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0" name="Rectangle 59"/>
            <p:cNvSpPr/>
            <p:nvPr/>
          </p:nvSpPr>
          <p:spPr>
            <a:xfrm>
              <a:off x="4080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51" name="Text Box 60"/>
            <p:cNvSpPr txBox="1"/>
            <p:nvPr/>
          </p:nvSpPr>
          <p:spPr>
            <a:xfrm>
              <a:off x="2233" y="2817"/>
              <a:ext cx="961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Gill Sans" panose="020B0502020104020203" charset="0"/>
                  <a:cs typeface="Verdana" panose="020B0604030504040204" pitchFamily="34" charset="0"/>
                </a:rPr>
                <a:t>block size</a:t>
              </a:r>
              <a:endParaRPr lang="en-US" altLang="zh-CN" sz="2000" b="1" dirty="0">
                <a:latin typeface="Courier New" panose="02070309020205020404" pitchFamily="49" charset="0"/>
                <a:ea typeface="Verdana" panose="020B0604030504040204" pitchFamily="34" charset="0"/>
                <a:cs typeface="Gill Sans" panose="020B0502020104020203" charset="0"/>
              </a:endParaRPr>
            </a:p>
          </p:txBody>
        </p:sp>
        <p:sp>
          <p:nvSpPr>
            <p:cNvPr id="59452" name="Line 61"/>
            <p:cNvSpPr/>
            <p:nvPr/>
          </p:nvSpPr>
          <p:spPr>
            <a:xfrm flipV="1">
              <a:off x="2832" y="2592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3" name="Text Box 62"/>
            <p:cNvSpPr txBox="1"/>
            <p:nvPr/>
          </p:nvSpPr>
          <p:spPr>
            <a:xfrm>
              <a:off x="3391" y="2880"/>
              <a:ext cx="446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data</a:t>
              </a:r>
              <a:endParaRPr lang="en-US" altLang="zh-CN" sz="20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59454" name="Line 63"/>
            <p:cNvSpPr/>
            <p:nvPr/>
          </p:nvSpPr>
          <p:spPr>
            <a:xfrm flipH="1" flipV="1">
              <a:off x="3024" y="2621"/>
              <a:ext cx="57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5" name="Line 64"/>
            <p:cNvSpPr/>
            <p:nvPr/>
          </p:nvSpPr>
          <p:spPr>
            <a:xfrm flipH="1" flipV="1">
              <a:off x="3600" y="2621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6" name="Line 65"/>
            <p:cNvSpPr/>
            <p:nvPr/>
          </p:nvSpPr>
          <p:spPr>
            <a:xfrm flipH="1" flipV="1">
              <a:off x="3216" y="2621"/>
              <a:ext cx="384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7" name="Line 66"/>
            <p:cNvSpPr/>
            <p:nvPr/>
          </p:nvSpPr>
          <p:spPr>
            <a:xfrm flipH="1" flipV="1">
              <a:off x="3408" y="2621"/>
              <a:ext cx="19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8" name="Line 67"/>
            <p:cNvSpPr/>
            <p:nvPr/>
          </p:nvSpPr>
          <p:spPr>
            <a:xfrm>
              <a:off x="3024" y="2208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9" name="Line 68"/>
            <p:cNvSpPr/>
            <p:nvPr/>
          </p:nvSpPr>
          <p:spPr>
            <a:xfrm>
              <a:off x="2736" y="230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60" name="Rectangle 69"/>
            <p:cNvSpPr/>
            <p:nvPr/>
          </p:nvSpPr>
          <p:spPr>
            <a:xfrm>
              <a:off x="2736" y="240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5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Implicit List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Need to identify whether each block is free or allocated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Can use extra bit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Bit can be put in the same word as the size if block sizes are always multiples of 8 (mask out low order bit when reading size).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Dynamic Memory Allocation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Explicit vs. Implicit Memory Allocator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Explicit:  application allocates and frees space </a:t>
            </a:r>
            <a:endParaRPr lang="en-US" altLang="zh-CN" dirty="0">
              <a:ea typeface="SimSun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SimSun" pitchFamily="2" charset="-122"/>
              </a:rPr>
              <a:t>E.g., </a:t>
            </a:r>
            <a:r>
              <a:rPr lang="en-US" altLang="zh-CN" sz="2400" dirty="0">
                <a:latin typeface="Courier New" panose="02070309020205020404" pitchFamily="49" charset="0"/>
                <a:ea typeface="SimSun" pitchFamily="2" charset="-122"/>
              </a:rPr>
              <a:t>malloc</a:t>
            </a:r>
            <a:r>
              <a:rPr lang="en-US" altLang="zh-CN" sz="2400" dirty="0">
                <a:ea typeface="SimSun" pitchFamily="2" charset="-122"/>
              </a:rPr>
              <a:t> and </a:t>
            </a:r>
            <a:r>
              <a:rPr lang="en-US" altLang="zh-CN" sz="2400" dirty="0">
                <a:latin typeface="Courier New" panose="02070309020205020404" pitchFamily="49" charset="0"/>
                <a:ea typeface="SimSun" pitchFamily="2" charset="-122"/>
              </a:rPr>
              <a:t>free</a:t>
            </a:r>
            <a:r>
              <a:rPr lang="en-US" altLang="zh-CN" sz="2400" dirty="0">
                <a:ea typeface="SimSun" pitchFamily="2" charset="-122"/>
              </a:rPr>
              <a:t> in C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Implicit: application allocates, but does not free space</a:t>
            </a:r>
            <a:endParaRPr lang="en-US" altLang="zh-CN" dirty="0">
              <a:ea typeface="SimSun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SimSun" pitchFamily="2" charset="-122"/>
              </a:rPr>
              <a:t>E.g. garbage collection in Java, ML or Lisp</a:t>
            </a: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Implicit list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63492" name="Group 5"/>
          <p:cNvGrpSpPr/>
          <p:nvPr/>
        </p:nvGrpSpPr>
        <p:grpSpPr>
          <a:xfrm>
            <a:off x="304800" y="1447800"/>
            <a:ext cx="8720138" cy="3419475"/>
            <a:chOff x="587" y="1776"/>
            <a:chExt cx="4370" cy="2204"/>
          </a:xfrm>
        </p:grpSpPr>
        <p:sp>
          <p:nvSpPr>
            <p:cNvPr id="63515" name="Rectangle 6"/>
            <p:cNvSpPr/>
            <p:nvPr/>
          </p:nvSpPr>
          <p:spPr>
            <a:xfrm>
              <a:off x="1729" y="2064"/>
              <a:ext cx="767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6" name="Text Box 7"/>
            <p:cNvSpPr txBox="1"/>
            <p:nvPr/>
          </p:nvSpPr>
          <p:spPr>
            <a:xfrm>
              <a:off x="1967" y="1776"/>
              <a:ext cx="589" cy="2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1 word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7" name="Text Box 8"/>
            <p:cNvSpPr txBox="1"/>
            <p:nvPr/>
          </p:nvSpPr>
          <p:spPr>
            <a:xfrm>
              <a:off x="587" y="2396"/>
              <a:ext cx="1077" cy="77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Format of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 and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free blocks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8" name="Rectangle 9"/>
            <p:cNvSpPr/>
            <p:nvPr/>
          </p:nvSpPr>
          <p:spPr>
            <a:xfrm>
              <a:off x="1729" y="2304"/>
              <a:ext cx="1056" cy="81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9" name="Text Box 10"/>
            <p:cNvSpPr txBox="1"/>
            <p:nvPr/>
          </p:nvSpPr>
          <p:spPr>
            <a:xfrm>
              <a:off x="3015" y="2016"/>
              <a:ext cx="1942" cy="196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 = 1: allocated block  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 = 0: free block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size: block 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payload: application data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(allocated blocks only)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0" name="Rectangle 11"/>
            <p:cNvSpPr/>
            <p:nvPr/>
          </p:nvSpPr>
          <p:spPr>
            <a:xfrm>
              <a:off x="2688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1" name="Rectangle 12" descr="Wide upward diagonal"/>
            <p:cNvSpPr/>
            <p:nvPr/>
          </p:nvSpPr>
          <p:spPr>
            <a:xfrm>
              <a:off x="1728" y="3112"/>
              <a:ext cx="1056" cy="481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optional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padding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2" name="Rectangle 13"/>
            <p:cNvSpPr/>
            <p:nvPr/>
          </p:nvSpPr>
          <p:spPr>
            <a:xfrm>
              <a:off x="2592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23" name="Rectangle 14"/>
            <p:cNvSpPr/>
            <p:nvPr/>
          </p:nvSpPr>
          <p:spPr>
            <a:xfrm>
              <a:off x="2496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grpSp>
        <p:nvGrpSpPr>
          <p:cNvPr id="63493" name="Group 15"/>
          <p:cNvGrpSpPr/>
          <p:nvPr/>
        </p:nvGrpSpPr>
        <p:grpSpPr>
          <a:xfrm>
            <a:off x="762000" y="4921250"/>
            <a:ext cx="7620000" cy="1403350"/>
            <a:chOff x="1296" y="1372"/>
            <a:chExt cx="3072" cy="644"/>
          </a:xfrm>
        </p:grpSpPr>
        <p:sp>
          <p:nvSpPr>
            <p:cNvPr id="63494" name="Rectangle 16"/>
            <p:cNvSpPr/>
            <p:nvPr/>
          </p:nvSpPr>
          <p:spPr>
            <a:xfrm>
              <a:off x="129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5" name="Rectangle 17"/>
            <p:cNvSpPr/>
            <p:nvPr/>
          </p:nvSpPr>
          <p:spPr>
            <a:xfrm>
              <a:off x="148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6" name="Rectangle 18"/>
            <p:cNvSpPr/>
            <p:nvPr/>
          </p:nvSpPr>
          <p:spPr>
            <a:xfrm>
              <a:off x="168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7" name="Rectangle 19"/>
            <p:cNvSpPr/>
            <p:nvPr/>
          </p:nvSpPr>
          <p:spPr>
            <a:xfrm>
              <a:off x="187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8" name="Rectangle 20"/>
            <p:cNvSpPr/>
            <p:nvPr/>
          </p:nvSpPr>
          <p:spPr>
            <a:xfrm>
              <a:off x="206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499" name="Rectangle 21"/>
            <p:cNvSpPr/>
            <p:nvPr/>
          </p:nvSpPr>
          <p:spPr>
            <a:xfrm>
              <a:off x="225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0" name="Rectangle 22"/>
            <p:cNvSpPr/>
            <p:nvPr/>
          </p:nvSpPr>
          <p:spPr>
            <a:xfrm>
              <a:off x="2448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1" name="Rectangle 23"/>
            <p:cNvSpPr/>
            <p:nvPr/>
          </p:nvSpPr>
          <p:spPr>
            <a:xfrm>
              <a:off x="2640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2" name="Rectangle 24"/>
            <p:cNvSpPr/>
            <p:nvPr/>
          </p:nvSpPr>
          <p:spPr>
            <a:xfrm>
              <a:off x="3024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3" name="Rectangle 25"/>
            <p:cNvSpPr/>
            <p:nvPr/>
          </p:nvSpPr>
          <p:spPr>
            <a:xfrm>
              <a:off x="321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4" name="Rectangle 26"/>
            <p:cNvSpPr/>
            <p:nvPr/>
          </p:nvSpPr>
          <p:spPr>
            <a:xfrm>
              <a:off x="340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5" name="Rectangle 27"/>
            <p:cNvSpPr/>
            <p:nvPr/>
          </p:nvSpPr>
          <p:spPr>
            <a:xfrm>
              <a:off x="360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6" name="Rectangle 28"/>
            <p:cNvSpPr/>
            <p:nvPr/>
          </p:nvSpPr>
          <p:spPr>
            <a:xfrm>
              <a:off x="379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7" name="Rectangle 29"/>
            <p:cNvSpPr/>
            <p:nvPr/>
          </p:nvSpPr>
          <p:spPr>
            <a:xfrm>
              <a:off x="398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8" name="Rectangle 30"/>
            <p:cNvSpPr/>
            <p:nvPr/>
          </p:nvSpPr>
          <p:spPr>
            <a:xfrm>
              <a:off x="417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09" name="Rectangle 31"/>
            <p:cNvSpPr/>
            <p:nvPr/>
          </p:nvSpPr>
          <p:spPr>
            <a:xfrm>
              <a:off x="283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0" name="Freeform 32"/>
            <p:cNvSpPr/>
            <p:nvPr/>
          </p:nvSpPr>
          <p:spPr>
            <a:xfrm>
              <a:off x="2160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3511" name="Freeform 33"/>
            <p:cNvSpPr/>
            <p:nvPr/>
          </p:nvSpPr>
          <p:spPr>
            <a:xfrm>
              <a:off x="2928" y="13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3512" name="Line 34"/>
            <p:cNvSpPr/>
            <p:nvPr/>
          </p:nvSpPr>
          <p:spPr>
            <a:xfrm flipV="1">
              <a:off x="2928" y="1708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13" name="Text Box 35"/>
            <p:cNvSpPr txBox="1"/>
            <p:nvPr/>
          </p:nvSpPr>
          <p:spPr>
            <a:xfrm>
              <a:off x="2832" y="1804"/>
              <a:ext cx="1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3514" name="Freeform 36"/>
            <p:cNvSpPr/>
            <p:nvPr/>
          </p:nvSpPr>
          <p:spPr>
            <a:xfrm>
              <a:off x="1392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Finding a Free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267200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First fit: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Search list from beginning, choose first free block that fits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Can take linear time in total number of blocks (allocated and free)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In practice it can cause “splinters” at beginning of list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Finding a Free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Next fit</a:t>
            </a:r>
            <a:r>
              <a:rPr lang="en-US" altLang="zh-CN" sz="2400" dirty="0">
                <a:ea typeface="SimSun" pitchFamily="2" charset="-122"/>
              </a:rPr>
              <a:t>: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Like first-fit, but search list from location of end of previous search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Research suggests that fragmentation is worse 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Best fit: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Search the list, choose the free block with the closest size that fits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Keeps fragments small --- usually helps fragmentation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Will typically run slower than first-fit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2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3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210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264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Allocating in a free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182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Allocating in a free block -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SimSun" pitchFamily="2" charset="-122"/>
              </a:rPr>
              <a:t>splitting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</a:rPr>
              <a:t>Since allocated space might be smaller than free space, we might want to split the block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</a:endParaRPr>
          </a:p>
        </p:txBody>
      </p:sp>
      <p:grpSp>
        <p:nvGrpSpPr>
          <p:cNvPr id="69637" name="Group 4"/>
          <p:cNvGrpSpPr/>
          <p:nvPr/>
        </p:nvGrpSpPr>
        <p:grpSpPr>
          <a:xfrm>
            <a:off x="609600" y="3473450"/>
            <a:ext cx="7620000" cy="1403350"/>
            <a:chOff x="1296" y="1372"/>
            <a:chExt cx="3072" cy="644"/>
          </a:xfrm>
        </p:grpSpPr>
        <p:sp>
          <p:nvSpPr>
            <p:cNvPr id="69660" name="Rectangle 5"/>
            <p:cNvSpPr/>
            <p:nvPr/>
          </p:nvSpPr>
          <p:spPr>
            <a:xfrm>
              <a:off x="129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1" name="Rectangle 6"/>
            <p:cNvSpPr/>
            <p:nvPr/>
          </p:nvSpPr>
          <p:spPr>
            <a:xfrm>
              <a:off x="148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2" name="Rectangle 7"/>
            <p:cNvSpPr/>
            <p:nvPr/>
          </p:nvSpPr>
          <p:spPr>
            <a:xfrm>
              <a:off x="168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3" name="Rectangle 8"/>
            <p:cNvSpPr/>
            <p:nvPr/>
          </p:nvSpPr>
          <p:spPr>
            <a:xfrm>
              <a:off x="187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4" name="Rectangle 9"/>
            <p:cNvSpPr/>
            <p:nvPr/>
          </p:nvSpPr>
          <p:spPr>
            <a:xfrm>
              <a:off x="206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5" name="Rectangle 10"/>
            <p:cNvSpPr/>
            <p:nvPr/>
          </p:nvSpPr>
          <p:spPr>
            <a:xfrm>
              <a:off x="225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6" name="Rectangle 11"/>
            <p:cNvSpPr/>
            <p:nvPr/>
          </p:nvSpPr>
          <p:spPr>
            <a:xfrm>
              <a:off x="2448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7" name="Rectangle 12"/>
            <p:cNvSpPr/>
            <p:nvPr/>
          </p:nvSpPr>
          <p:spPr>
            <a:xfrm>
              <a:off x="2640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8" name="Rectangle 13"/>
            <p:cNvSpPr/>
            <p:nvPr/>
          </p:nvSpPr>
          <p:spPr>
            <a:xfrm>
              <a:off x="3024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69" name="Rectangle 14"/>
            <p:cNvSpPr/>
            <p:nvPr/>
          </p:nvSpPr>
          <p:spPr>
            <a:xfrm>
              <a:off x="321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0" name="Rectangle 15"/>
            <p:cNvSpPr/>
            <p:nvPr/>
          </p:nvSpPr>
          <p:spPr>
            <a:xfrm>
              <a:off x="340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1" name="Rectangle 16"/>
            <p:cNvSpPr/>
            <p:nvPr/>
          </p:nvSpPr>
          <p:spPr>
            <a:xfrm>
              <a:off x="360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2" name="Rectangle 17"/>
            <p:cNvSpPr/>
            <p:nvPr/>
          </p:nvSpPr>
          <p:spPr>
            <a:xfrm>
              <a:off x="379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3" name="Rectangle 18"/>
            <p:cNvSpPr/>
            <p:nvPr/>
          </p:nvSpPr>
          <p:spPr>
            <a:xfrm>
              <a:off x="398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4" name="Rectangle 19"/>
            <p:cNvSpPr/>
            <p:nvPr/>
          </p:nvSpPr>
          <p:spPr>
            <a:xfrm>
              <a:off x="417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5" name="Rectangle 20"/>
            <p:cNvSpPr/>
            <p:nvPr/>
          </p:nvSpPr>
          <p:spPr>
            <a:xfrm>
              <a:off x="283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76" name="Freeform 21"/>
            <p:cNvSpPr/>
            <p:nvPr/>
          </p:nvSpPr>
          <p:spPr>
            <a:xfrm>
              <a:off x="2160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77" name="Freeform 22"/>
            <p:cNvSpPr/>
            <p:nvPr/>
          </p:nvSpPr>
          <p:spPr>
            <a:xfrm>
              <a:off x="2928" y="13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78" name="Line 23"/>
            <p:cNvSpPr/>
            <p:nvPr/>
          </p:nvSpPr>
          <p:spPr>
            <a:xfrm flipV="1">
              <a:off x="2928" y="1708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9" name="Text Box 24"/>
            <p:cNvSpPr txBox="1"/>
            <p:nvPr/>
          </p:nvSpPr>
          <p:spPr>
            <a:xfrm>
              <a:off x="2832" y="1804"/>
              <a:ext cx="1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80" name="Freeform 25"/>
            <p:cNvSpPr/>
            <p:nvPr/>
          </p:nvSpPr>
          <p:spPr>
            <a:xfrm>
              <a:off x="1392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  <p:grpSp>
        <p:nvGrpSpPr>
          <p:cNvPr id="69638" name="Group 26"/>
          <p:cNvGrpSpPr/>
          <p:nvPr/>
        </p:nvGrpSpPr>
        <p:grpSpPr>
          <a:xfrm>
            <a:off x="609600" y="4953000"/>
            <a:ext cx="7620000" cy="779463"/>
            <a:chOff x="1248" y="3584"/>
            <a:chExt cx="3072" cy="344"/>
          </a:xfrm>
        </p:grpSpPr>
        <p:sp>
          <p:nvSpPr>
            <p:cNvPr id="69639" name="Rectangle 27"/>
            <p:cNvSpPr/>
            <p:nvPr/>
          </p:nvSpPr>
          <p:spPr>
            <a:xfrm>
              <a:off x="201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0" name="Rectangle 28"/>
            <p:cNvSpPr/>
            <p:nvPr/>
          </p:nvSpPr>
          <p:spPr>
            <a:xfrm>
              <a:off x="220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1" name="Rectangle 29"/>
            <p:cNvSpPr/>
            <p:nvPr/>
          </p:nvSpPr>
          <p:spPr>
            <a:xfrm>
              <a:off x="2400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2" name="Rectangle 30"/>
            <p:cNvSpPr/>
            <p:nvPr/>
          </p:nvSpPr>
          <p:spPr>
            <a:xfrm>
              <a:off x="2592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3" name="Rectangle 31"/>
            <p:cNvSpPr/>
            <p:nvPr/>
          </p:nvSpPr>
          <p:spPr>
            <a:xfrm>
              <a:off x="297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4" name="Rectangle 32"/>
            <p:cNvSpPr/>
            <p:nvPr/>
          </p:nvSpPr>
          <p:spPr>
            <a:xfrm>
              <a:off x="316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5" name="Rectangle 33"/>
            <p:cNvSpPr/>
            <p:nvPr/>
          </p:nvSpPr>
          <p:spPr>
            <a:xfrm>
              <a:off x="3360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6" name="Rectangle 34"/>
            <p:cNvSpPr/>
            <p:nvPr/>
          </p:nvSpPr>
          <p:spPr>
            <a:xfrm>
              <a:off x="3552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7" name="Rectangle 35"/>
            <p:cNvSpPr/>
            <p:nvPr/>
          </p:nvSpPr>
          <p:spPr>
            <a:xfrm>
              <a:off x="3744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8" name="Rectangle 36"/>
            <p:cNvSpPr/>
            <p:nvPr/>
          </p:nvSpPr>
          <p:spPr>
            <a:xfrm>
              <a:off x="393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49" name="Rectangle 37"/>
            <p:cNvSpPr/>
            <p:nvPr/>
          </p:nvSpPr>
          <p:spPr>
            <a:xfrm>
              <a:off x="412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0" name="Rectangle 38"/>
            <p:cNvSpPr/>
            <p:nvPr/>
          </p:nvSpPr>
          <p:spPr>
            <a:xfrm>
              <a:off x="2784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1" name="Freeform 39"/>
            <p:cNvSpPr/>
            <p:nvPr/>
          </p:nvSpPr>
          <p:spPr>
            <a:xfrm>
              <a:off x="2112" y="358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52" name="Text Box 40"/>
            <p:cNvSpPr txBox="1"/>
            <p:nvPr/>
          </p:nvSpPr>
          <p:spPr>
            <a:xfrm>
              <a:off x="3542" y="3724"/>
              <a:ext cx="144" cy="2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3" name="Freeform 41"/>
            <p:cNvSpPr/>
            <p:nvPr/>
          </p:nvSpPr>
          <p:spPr>
            <a:xfrm>
              <a:off x="2832" y="3584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54" name="Freeform 42"/>
            <p:cNvSpPr/>
            <p:nvPr/>
          </p:nvSpPr>
          <p:spPr>
            <a:xfrm>
              <a:off x="3648" y="3632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69655" name="Rectangle 43"/>
            <p:cNvSpPr/>
            <p:nvPr/>
          </p:nvSpPr>
          <p:spPr>
            <a:xfrm>
              <a:off x="1248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6" name="Rectangle 44"/>
            <p:cNvSpPr/>
            <p:nvPr/>
          </p:nvSpPr>
          <p:spPr>
            <a:xfrm>
              <a:off x="1440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7" name="Rectangle 45"/>
            <p:cNvSpPr/>
            <p:nvPr/>
          </p:nvSpPr>
          <p:spPr>
            <a:xfrm>
              <a:off x="1632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8" name="Rectangle 46"/>
            <p:cNvSpPr/>
            <p:nvPr/>
          </p:nvSpPr>
          <p:spPr>
            <a:xfrm>
              <a:off x="1824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69659" name="Freeform 47"/>
            <p:cNvSpPr/>
            <p:nvPr/>
          </p:nvSpPr>
          <p:spPr>
            <a:xfrm>
              <a:off x="1344" y="358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Freeing a block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286000"/>
          </a:xfrm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Simplest implementation: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Only need to clear allocated flag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But can lead to “false fragmentation” 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There is enough free space, but the allocator won’t be able to find it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71685" name="Group 4"/>
          <p:cNvGrpSpPr/>
          <p:nvPr/>
        </p:nvGrpSpPr>
        <p:grpSpPr>
          <a:xfrm>
            <a:off x="822325" y="3962400"/>
            <a:ext cx="6188075" cy="2012950"/>
            <a:chOff x="518" y="1824"/>
            <a:chExt cx="3898" cy="1268"/>
          </a:xfrm>
        </p:grpSpPr>
        <p:sp>
          <p:nvSpPr>
            <p:cNvPr id="71686" name="Rectangle 5"/>
            <p:cNvSpPr/>
            <p:nvPr/>
          </p:nvSpPr>
          <p:spPr>
            <a:xfrm>
              <a:off x="211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87" name="Rectangle 6"/>
            <p:cNvSpPr/>
            <p:nvPr/>
          </p:nvSpPr>
          <p:spPr>
            <a:xfrm>
              <a:off x="230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88" name="Rectangle 7"/>
            <p:cNvSpPr/>
            <p:nvPr/>
          </p:nvSpPr>
          <p:spPr>
            <a:xfrm>
              <a:off x="2496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89" name="Rectangle 8"/>
            <p:cNvSpPr/>
            <p:nvPr/>
          </p:nvSpPr>
          <p:spPr>
            <a:xfrm>
              <a:off x="2688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0" name="Rectangle 9"/>
            <p:cNvSpPr/>
            <p:nvPr/>
          </p:nvSpPr>
          <p:spPr>
            <a:xfrm>
              <a:off x="307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1" name="Rectangle 10"/>
            <p:cNvSpPr/>
            <p:nvPr/>
          </p:nvSpPr>
          <p:spPr>
            <a:xfrm>
              <a:off x="326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2" name="Rectangle 11"/>
            <p:cNvSpPr/>
            <p:nvPr/>
          </p:nvSpPr>
          <p:spPr>
            <a:xfrm>
              <a:off x="3456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3" name="Rectangle 12"/>
            <p:cNvSpPr/>
            <p:nvPr/>
          </p:nvSpPr>
          <p:spPr>
            <a:xfrm>
              <a:off x="3648" y="19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4" name="Rectangle 13"/>
            <p:cNvSpPr/>
            <p:nvPr/>
          </p:nvSpPr>
          <p:spPr>
            <a:xfrm>
              <a:off x="3840" y="19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5" name="Rectangle 14"/>
            <p:cNvSpPr/>
            <p:nvPr/>
          </p:nvSpPr>
          <p:spPr>
            <a:xfrm>
              <a:off x="403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6" name="Rectangle 15"/>
            <p:cNvSpPr/>
            <p:nvPr/>
          </p:nvSpPr>
          <p:spPr>
            <a:xfrm>
              <a:off x="422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7" name="Rectangle 16"/>
            <p:cNvSpPr/>
            <p:nvPr/>
          </p:nvSpPr>
          <p:spPr>
            <a:xfrm>
              <a:off x="2880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698" name="Freeform 17"/>
            <p:cNvSpPr/>
            <p:nvPr/>
          </p:nvSpPr>
          <p:spPr>
            <a:xfrm>
              <a:off x="2208" y="18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699" name="Text Box 18"/>
            <p:cNvSpPr txBox="1"/>
            <p:nvPr/>
          </p:nvSpPr>
          <p:spPr>
            <a:xfrm>
              <a:off x="3638" y="1964"/>
              <a:ext cx="18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0" name="Freeform 19"/>
            <p:cNvSpPr/>
            <p:nvPr/>
          </p:nvSpPr>
          <p:spPr>
            <a:xfrm>
              <a:off x="2928" y="1824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01" name="Freeform 20"/>
            <p:cNvSpPr/>
            <p:nvPr/>
          </p:nvSpPr>
          <p:spPr>
            <a:xfrm>
              <a:off x="3744" y="1872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02" name="Text Box 21"/>
            <p:cNvSpPr txBox="1"/>
            <p:nvPr/>
          </p:nvSpPr>
          <p:spPr>
            <a:xfrm>
              <a:off x="518" y="2257"/>
              <a:ext cx="655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free(p)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3" name="Text Box 22"/>
            <p:cNvSpPr txBox="1"/>
            <p:nvPr/>
          </p:nvSpPr>
          <p:spPr>
            <a:xfrm>
              <a:off x="2880" y="2208"/>
              <a:ext cx="19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4" name="Line 23"/>
            <p:cNvSpPr/>
            <p:nvPr/>
          </p:nvSpPr>
          <p:spPr>
            <a:xfrm flipV="1">
              <a:off x="2976" y="2160"/>
              <a:ext cx="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05" name="Rectangle 24"/>
            <p:cNvSpPr/>
            <p:nvPr/>
          </p:nvSpPr>
          <p:spPr>
            <a:xfrm>
              <a:off x="1344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6" name="Rectangle 25"/>
            <p:cNvSpPr/>
            <p:nvPr/>
          </p:nvSpPr>
          <p:spPr>
            <a:xfrm>
              <a:off x="1536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7" name="Rectangle 26"/>
            <p:cNvSpPr/>
            <p:nvPr/>
          </p:nvSpPr>
          <p:spPr>
            <a:xfrm>
              <a:off x="1728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8" name="Rectangle 27"/>
            <p:cNvSpPr/>
            <p:nvPr/>
          </p:nvSpPr>
          <p:spPr>
            <a:xfrm>
              <a:off x="192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09" name="Rectangle 28"/>
            <p:cNvSpPr/>
            <p:nvPr/>
          </p:nvSpPr>
          <p:spPr>
            <a:xfrm>
              <a:off x="2112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0" name="Rectangle 29"/>
            <p:cNvSpPr/>
            <p:nvPr/>
          </p:nvSpPr>
          <p:spPr>
            <a:xfrm>
              <a:off x="2304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1" name="Rectangle 30"/>
            <p:cNvSpPr/>
            <p:nvPr/>
          </p:nvSpPr>
          <p:spPr>
            <a:xfrm>
              <a:off x="2496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2" name="Rectangle 31"/>
            <p:cNvSpPr/>
            <p:nvPr/>
          </p:nvSpPr>
          <p:spPr>
            <a:xfrm>
              <a:off x="2688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3" name="Rectangle 32"/>
            <p:cNvSpPr/>
            <p:nvPr/>
          </p:nvSpPr>
          <p:spPr>
            <a:xfrm>
              <a:off x="4032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4" name="Rectangle 33"/>
            <p:cNvSpPr/>
            <p:nvPr/>
          </p:nvSpPr>
          <p:spPr>
            <a:xfrm>
              <a:off x="4224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5" name="Freeform 34"/>
            <p:cNvSpPr/>
            <p:nvPr/>
          </p:nvSpPr>
          <p:spPr>
            <a:xfrm>
              <a:off x="2208" y="2448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16" name="Freeform 35"/>
            <p:cNvSpPr/>
            <p:nvPr/>
          </p:nvSpPr>
          <p:spPr>
            <a:xfrm>
              <a:off x="1440" y="2448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grpSp>
          <p:nvGrpSpPr>
            <p:cNvPr id="71717" name="Group 36"/>
            <p:cNvGrpSpPr/>
            <p:nvPr/>
          </p:nvGrpSpPr>
          <p:grpSpPr>
            <a:xfrm>
              <a:off x="1344" y="1824"/>
              <a:ext cx="864" cy="336"/>
              <a:chOff x="1296" y="1248"/>
              <a:chExt cx="864" cy="336"/>
            </a:xfrm>
          </p:grpSpPr>
          <p:sp>
            <p:nvSpPr>
              <p:cNvPr id="71728" name="Rectangle 37"/>
              <p:cNvSpPr/>
              <p:nvPr/>
            </p:nvSpPr>
            <p:spPr>
              <a:xfrm>
                <a:off x="1296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SimSun" pitchFamily="2" charset="-122"/>
                    <a:cs typeface="Gill Sans" panose="020B0502020104020203" charset="0"/>
                  </a:rPr>
                  <a:t>4</a:t>
                </a:r>
                <a:endPara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29" name="Rectangle 38"/>
              <p:cNvSpPr/>
              <p:nvPr/>
            </p:nvSpPr>
            <p:spPr>
              <a:xfrm>
                <a:off x="1488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30" name="Rectangle 39"/>
              <p:cNvSpPr/>
              <p:nvPr/>
            </p:nvSpPr>
            <p:spPr>
              <a:xfrm>
                <a:off x="1680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31" name="Rectangle 40"/>
              <p:cNvSpPr/>
              <p:nvPr/>
            </p:nvSpPr>
            <p:spPr>
              <a:xfrm>
                <a:off x="1872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1732" name="Freeform 41"/>
              <p:cNvSpPr/>
              <p:nvPr/>
            </p:nvSpPr>
            <p:spPr>
              <a:xfrm>
                <a:off x="1392" y="1248"/>
                <a:ext cx="768" cy="144"/>
              </a:xfrm>
              <a:custGeom>
                <a:avLst/>
                <a:gdLst>
                  <a:gd name="txL" fmla="*/ 0 w 768"/>
                  <a:gd name="txT" fmla="*/ 0 h 144"/>
                  <a:gd name="txR" fmla="*/ 768 w 768"/>
                  <a:gd name="txB" fmla="*/ 144 h 144"/>
                </a:gdLst>
                <a:ahLst/>
                <a:cxnLst>
                  <a:cxn ang="0">
                    <a:pos x="0" y="144"/>
                  </a:cxn>
                  <a:cxn ang="0">
                    <a:pos x="384" y="0"/>
                  </a:cxn>
                  <a:cxn ang="0">
                    <a:pos x="768" y="144"/>
                  </a:cxn>
                </a:cxnLst>
                <a:rect l="txL" t="txT" r="txR" b="txB"/>
                <a:pathLst>
                  <a:path w="768" h="144">
                    <a:moveTo>
                      <a:pt x="0" y="144"/>
                    </a:moveTo>
                    <a:cubicBezTo>
                      <a:pt x="128" y="72"/>
                      <a:pt x="256" y="0"/>
                      <a:pt x="384" y="0"/>
                    </a:cubicBezTo>
                    <a:cubicBezTo>
                      <a:pt x="512" y="0"/>
                      <a:pt x="640" y="72"/>
                      <a:pt x="768" y="144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en-US">
                  <a:latin typeface="Gill Sans" panose="020B0502020104020203" charset="0"/>
                  <a:cs typeface="Gill Sans" panose="020B0502020104020203" charset="0"/>
                </a:endParaRPr>
              </a:p>
            </p:txBody>
          </p:sp>
        </p:grpSp>
        <p:sp>
          <p:nvSpPr>
            <p:cNvPr id="71718" name="Rectangle 42"/>
            <p:cNvSpPr/>
            <p:nvPr/>
          </p:nvSpPr>
          <p:spPr>
            <a:xfrm>
              <a:off x="3072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19" name="Rectangle 43"/>
            <p:cNvSpPr/>
            <p:nvPr/>
          </p:nvSpPr>
          <p:spPr>
            <a:xfrm>
              <a:off x="3264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0" name="Rectangle 44"/>
            <p:cNvSpPr/>
            <p:nvPr/>
          </p:nvSpPr>
          <p:spPr>
            <a:xfrm>
              <a:off x="3456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1" name="Rectangle 45"/>
            <p:cNvSpPr/>
            <p:nvPr/>
          </p:nvSpPr>
          <p:spPr>
            <a:xfrm>
              <a:off x="3648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2" name="Rectangle 46"/>
            <p:cNvSpPr/>
            <p:nvPr/>
          </p:nvSpPr>
          <p:spPr>
            <a:xfrm>
              <a:off x="384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3" name="Rectangle 47"/>
            <p:cNvSpPr/>
            <p:nvPr/>
          </p:nvSpPr>
          <p:spPr>
            <a:xfrm>
              <a:off x="288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4" name="Text Box 48"/>
            <p:cNvSpPr txBox="1"/>
            <p:nvPr/>
          </p:nvSpPr>
          <p:spPr>
            <a:xfrm>
              <a:off x="3638" y="2588"/>
              <a:ext cx="18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16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1725" name="Freeform 49"/>
            <p:cNvSpPr/>
            <p:nvPr/>
          </p:nvSpPr>
          <p:spPr>
            <a:xfrm>
              <a:off x="2928" y="2448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26" name="Freeform 50"/>
            <p:cNvSpPr/>
            <p:nvPr/>
          </p:nvSpPr>
          <p:spPr>
            <a:xfrm>
              <a:off x="3744" y="2496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1727" name="Text Box 51"/>
            <p:cNvSpPr txBox="1"/>
            <p:nvPr/>
          </p:nvSpPr>
          <p:spPr>
            <a:xfrm>
              <a:off x="528" y="2880"/>
              <a:ext cx="809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malloc(5)</a:t>
              </a:r>
              <a:endParaRPr lang="en-US" altLang="zh-CN" sz="1600" b="1" dirty="0">
                <a:latin typeface="Courier New" panose="02070309020205020404" pitchFamily="49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Coalescing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/>
          <a:p>
            <a:r>
              <a:rPr lang="en-US" altLang="zh-CN" dirty="0">
                <a:ea typeface="SimSun" pitchFamily="2" charset="-122"/>
              </a:rPr>
              <a:t>Join with next and/or previous block if they are free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Coalescing with next block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But how do we coalesce with previous block?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73733" name="Group 4"/>
          <p:cNvGrpSpPr/>
          <p:nvPr/>
        </p:nvGrpSpPr>
        <p:grpSpPr>
          <a:xfrm>
            <a:off x="533400" y="3886200"/>
            <a:ext cx="7010400" cy="1981200"/>
            <a:chOff x="518" y="2400"/>
            <a:chExt cx="3898" cy="960"/>
          </a:xfrm>
        </p:grpSpPr>
        <p:sp>
          <p:nvSpPr>
            <p:cNvPr id="73734" name="Rectangle 5"/>
            <p:cNvSpPr/>
            <p:nvPr/>
          </p:nvSpPr>
          <p:spPr>
            <a:xfrm>
              <a:off x="211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5" name="Rectangle 6"/>
            <p:cNvSpPr/>
            <p:nvPr/>
          </p:nvSpPr>
          <p:spPr>
            <a:xfrm>
              <a:off x="230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6" name="Rectangle 7"/>
            <p:cNvSpPr/>
            <p:nvPr/>
          </p:nvSpPr>
          <p:spPr>
            <a:xfrm>
              <a:off x="2496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7" name="Rectangle 8"/>
            <p:cNvSpPr/>
            <p:nvPr/>
          </p:nvSpPr>
          <p:spPr>
            <a:xfrm>
              <a:off x="2688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8" name="Rectangle 9"/>
            <p:cNvSpPr/>
            <p:nvPr/>
          </p:nvSpPr>
          <p:spPr>
            <a:xfrm>
              <a:off x="307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39" name="Rectangle 10"/>
            <p:cNvSpPr/>
            <p:nvPr/>
          </p:nvSpPr>
          <p:spPr>
            <a:xfrm>
              <a:off x="326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0" name="Rectangle 11"/>
            <p:cNvSpPr/>
            <p:nvPr/>
          </p:nvSpPr>
          <p:spPr>
            <a:xfrm>
              <a:off x="3456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1" name="Rectangle 12"/>
            <p:cNvSpPr/>
            <p:nvPr/>
          </p:nvSpPr>
          <p:spPr>
            <a:xfrm>
              <a:off x="3648" y="254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2" name="Rectangle 13"/>
            <p:cNvSpPr/>
            <p:nvPr/>
          </p:nvSpPr>
          <p:spPr>
            <a:xfrm>
              <a:off x="3840" y="254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3" name="Rectangle 14"/>
            <p:cNvSpPr/>
            <p:nvPr/>
          </p:nvSpPr>
          <p:spPr>
            <a:xfrm>
              <a:off x="403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4" name="Rectangle 15"/>
            <p:cNvSpPr/>
            <p:nvPr/>
          </p:nvSpPr>
          <p:spPr>
            <a:xfrm>
              <a:off x="422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5" name="Rectangle 16"/>
            <p:cNvSpPr/>
            <p:nvPr/>
          </p:nvSpPr>
          <p:spPr>
            <a:xfrm>
              <a:off x="2880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6" name="Freeform 17"/>
            <p:cNvSpPr/>
            <p:nvPr/>
          </p:nvSpPr>
          <p:spPr>
            <a:xfrm>
              <a:off x="2208" y="2400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47" name="Text Box 18"/>
            <p:cNvSpPr txBox="1"/>
            <p:nvPr/>
          </p:nvSpPr>
          <p:spPr>
            <a:xfrm>
              <a:off x="3638" y="2540"/>
              <a:ext cx="224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48" name="Freeform 19"/>
            <p:cNvSpPr/>
            <p:nvPr/>
          </p:nvSpPr>
          <p:spPr>
            <a:xfrm>
              <a:off x="2928" y="2400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49" name="Freeform 20"/>
            <p:cNvSpPr/>
            <p:nvPr/>
          </p:nvSpPr>
          <p:spPr>
            <a:xfrm>
              <a:off x="3744" y="2448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50" name="Text Box 21"/>
            <p:cNvSpPr txBox="1"/>
            <p:nvPr/>
          </p:nvSpPr>
          <p:spPr>
            <a:xfrm>
              <a:off x="518" y="2833"/>
              <a:ext cx="929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free(p)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1" name="Text Box 22"/>
            <p:cNvSpPr txBox="1"/>
            <p:nvPr/>
          </p:nvSpPr>
          <p:spPr>
            <a:xfrm>
              <a:off x="2880" y="2784"/>
              <a:ext cx="232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itchFamily="2" charset="-122"/>
                  <a:cs typeface="Gill Sans" panose="020B0502020104020203" charset="0"/>
                </a:rPr>
                <a:t>p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2" name="Line 23"/>
            <p:cNvSpPr/>
            <p:nvPr/>
          </p:nvSpPr>
          <p:spPr>
            <a:xfrm flipV="1">
              <a:off x="2976" y="2736"/>
              <a:ext cx="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53" name="Rectangle 24"/>
            <p:cNvSpPr/>
            <p:nvPr/>
          </p:nvSpPr>
          <p:spPr>
            <a:xfrm>
              <a:off x="1344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4" name="Rectangle 25"/>
            <p:cNvSpPr/>
            <p:nvPr/>
          </p:nvSpPr>
          <p:spPr>
            <a:xfrm>
              <a:off x="153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5" name="Rectangle 26"/>
            <p:cNvSpPr/>
            <p:nvPr/>
          </p:nvSpPr>
          <p:spPr>
            <a:xfrm>
              <a:off x="172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6" name="Rectangle 27"/>
            <p:cNvSpPr/>
            <p:nvPr/>
          </p:nvSpPr>
          <p:spPr>
            <a:xfrm>
              <a:off x="192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7" name="Rectangle 28"/>
            <p:cNvSpPr/>
            <p:nvPr/>
          </p:nvSpPr>
          <p:spPr>
            <a:xfrm>
              <a:off x="211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8" name="Rectangle 29"/>
            <p:cNvSpPr/>
            <p:nvPr/>
          </p:nvSpPr>
          <p:spPr>
            <a:xfrm>
              <a:off x="230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59" name="Rectangle 30"/>
            <p:cNvSpPr/>
            <p:nvPr/>
          </p:nvSpPr>
          <p:spPr>
            <a:xfrm>
              <a:off x="2496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0" name="Rectangle 31"/>
            <p:cNvSpPr/>
            <p:nvPr/>
          </p:nvSpPr>
          <p:spPr>
            <a:xfrm>
              <a:off x="2688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1" name="Rectangle 32"/>
            <p:cNvSpPr/>
            <p:nvPr/>
          </p:nvSpPr>
          <p:spPr>
            <a:xfrm>
              <a:off x="403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2" name="Rectangle 33"/>
            <p:cNvSpPr/>
            <p:nvPr/>
          </p:nvSpPr>
          <p:spPr>
            <a:xfrm>
              <a:off x="422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3" name="Freeform 34"/>
            <p:cNvSpPr/>
            <p:nvPr/>
          </p:nvSpPr>
          <p:spPr>
            <a:xfrm>
              <a:off x="2208" y="30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3764" name="Freeform 35"/>
            <p:cNvSpPr/>
            <p:nvPr/>
          </p:nvSpPr>
          <p:spPr>
            <a:xfrm>
              <a:off x="1440" y="30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grpSp>
          <p:nvGrpSpPr>
            <p:cNvPr id="73765" name="Group 36"/>
            <p:cNvGrpSpPr/>
            <p:nvPr/>
          </p:nvGrpSpPr>
          <p:grpSpPr>
            <a:xfrm>
              <a:off x="1344" y="2400"/>
              <a:ext cx="864" cy="336"/>
              <a:chOff x="1296" y="1248"/>
              <a:chExt cx="864" cy="336"/>
            </a:xfrm>
          </p:grpSpPr>
          <p:sp>
            <p:nvSpPr>
              <p:cNvPr id="73773" name="Rectangle 37"/>
              <p:cNvSpPr/>
              <p:nvPr/>
            </p:nvSpPr>
            <p:spPr>
              <a:xfrm>
                <a:off x="1296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Helvetica" pitchFamily="34" charset="0"/>
                    <a:ea typeface="SimSun" pitchFamily="2" charset="-122"/>
                    <a:cs typeface="Gill Sans" panose="020B0502020104020203" charset="0"/>
                  </a:rPr>
                  <a:t>4</a:t>
                </a:r>
                <a:endPara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4" name="Rectangle 38"/>
              <p:cNvSpPr/>
              <p:nvPr/>
            </p:nvSpPr>
            <p:spPr>
              <a:xfrm>
                <a:off x="1488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5" name="Rectangle 39"/>
              <p:cNvSpPr/>
              <p:nvPr/>
            </p:nvSpPr>
            <p:spPr>
              <a:xfrm>
                <a:off x="1680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6" name="Rectangle 40"/>
              <p:cNvSpPr/>
              <p:nvPr/>
            </p:nvSpPr>
            <p:spPr>
              <a:xfrm>
                <a:off x="1872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latin typeface="Gill Sans" panose="020B0502020104020203" charset="0"/>
                  <a:ea typeface="SimSun" pitchFamily="2" charset="-122"/>
                  <a:cs typeface="Gill Sans" panose="020B0502020104020203" charset="0"/>
                </a:endParaRPr>
              </a:p>
            </p:txBody>
          </p:sp>
          <p:sp>
            <p:nvSpPr>
              <p:cNvPr id="73777" name="Freeform 41"/>
              <p:cNvSpPr/>
              <p:nvPr/>
            </p:nvSpPr>
            <p:spPr>
              <a:xfrm>
                <a:off x="1392" y="1248"/>
                <a:ext cx="768" cy="144"/>
              </a:xfrm>
              <a:custGeom>
                <a:avLst/>
                <a:gdLst>
                  <a:gd name="txL" fmla="*/ 0 w 768"/>
                  <a:gd name="txT" fmla="*/ 0 h 144"/>
                  <a:gd name="txR" fmla="*/ 768 w 768"/>
                  <a:gd name="txB" fmla="*/ 144 h 144"/>
                </a:gdLst>
                <a:ahLst/>
                <a:cxnLst>
                  <a:cxn ang="0">
                    <a:pos x="0" y="144"/>
                  </a:cxn>
                  <a:cxn ang="0">
                    <a:pos x="384" y="0"/>
                  </a:cxn>
                  <a:cxn ang="0">
                    <a:pos x="768" y="144"/>
                  </a:cxn>
                </a:cxnLst>
                <a:rect l="txL" t="txT" r="txR" b="txB"/>
                <a:pathLst>
                  <a:path w="768" h="144">
                    <a:moveTo>
                      <a:pt x="0" y="144"/>
                    </a:moveTo>
                    <a:cubicBezTo>
                      <a:pt x="128" y="72"/>
                      <a:pt x="256" y="0"/>
                      <a:pt x="384" y="0"/>
                    </a:cubicBezTo>
                    <a:cubicBezTo>
                      <a:pt x="512" y="0"/>
                      <a:pt x="640" y="72"/>
                      <a:pt x="768" y="144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en-US">
                  <a:latin typeface="Gill Sans" panose="020B0502020104020203" charset="0"/>
                  <a:cs typeface="Gill Sans" panose="020B0502020104020203" charset="0"/>
                </a:endParaRPr>
              </a:p>
            </p:txBody>
          </p:sp>
        </p:grpSp>
        <p:sp>
          <p:nvSpPr>
            <p:cNvPr id="73766" name="Rectangle 42"/>
            <p:cNvSpPr/>
            <p:nvPr/>
          </p:nvSpPr>
          <p:spPr>
            <a:xfrm>
              <a:off x="3072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7" name="Rectangle 43"/>
            <p:cNvSpPr/>
            <p:nvPr/>
          </p:nvSpPr>
          <p:spPr>
            <a:xfrm>
              <a:off x="3264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8" name="Rectangle 44"/>
            <p:cNvSpPr/>
            <p:nvPr/>
          </p:nvSpPr>
          <p:spPr>
            <a:xfrm>
              <a:off x="345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69" name="Rectangle 45"/>
            <p:cNvSpPr/>
            <p:nvPr/>
          </p:nvSpPr>
          <p:spPr>
            <a:xfrm>
              <a:off x="364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70" name="Rectangle 46"/>
            <p:cNvSpPr/>
            <p:nvPr/>
          </p:nvSpPr>
          <p:spPr>
            <a:xfrm>
              <a:off x="384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71" name="Rectangle 47"/>
            <p:cNvSpPr/>
            <p:nvPr/>
          </p:nvSpPr>
          <p:spPr>
            <a:xfrm>
              <a:off x="288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3772" name="Freeform 48"/>
            <p:cNvSpPr/>
            <p:nvPr/>
          </p:nvSpPr>
          <p:spPr>
            <a:xfrm>
              <a:off x="2976" y="3024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Bidirectional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Boundary tags [Knuth73]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replicate size/allocated word at bottom of free blocks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Allows us to traverse the “list” backwards, but requires extra space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Important and general technique!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Bidirectional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77828" name="Group 46"/>
          <p:cNvGrpSpPr/>
          <p:nvPr/>
        </p:nvGrpSpPr>
        <p:grpSpPr>
          <a:xfrm>
            <a:off x="1371600" y="5334000"/>
            <a:ext cx="5486400" cy="762000"/>
            <a:chOff x="864" y="2736"/>
            <a:chExt cx="3456" cy="480"/>
          </a:xfrm>
        </p:grpSpPr>
        <p:sp>
          <p:nvSpPr>
            <p:cNvPr id="77846" name="Rectangle 16"/>
            <p:cNvSpPr/>
            <p:nvPr/>
          </p:nvSpPr>
          <p:spPr>
            <a:xfrm>
              <a:off x="86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7" name="Rectangle 17"/>
            <p:cNvSpPr/>
            <p:nvPr/>
          </p:nvSpPr>
          <p:spPr>
            <a:xfrm>
              <a:off x="105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8" name="Rectangle 18"/>
            <p:cNvSpPr/>
            <p:nvPr/>
          </p:nvSpPr>
          <p:spPr>
            <a:xfrm>
              <a:off x="124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9" name="Rectangle 19"/>
            <p:cNvSpPr/>
            <p:nvPr/>
          </p:nvSpPr>
          <p:spPr>
            <a:xfrm>
              <a:off x="14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0" name="Rectangle 20"/>
            <p:cNvSpPr/>
            <p:nvPr/>
          </p:nvSpPr>
          <p:spPr>
            <a:xfrm>
              <a:off x="1632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1" name="Rectangle 21"/>
            <p:cNvSpPr/>
            <p:nvPr/>
          </p:nvSpPr>
          <p:spPr>
            <a:xfrm>
              <a:off x="182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2" name="Rectangle 22"/>
            <p:cNvSpPr/>
            <p:nvPr/>
          </p:nvSpPr>
          <p:spPr>
            <a:xfrm>
              <a:off x="201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3" name="Rectangle 23"/>
            <p:cNvSpPr/>
            <p:nvPr/>
          </p:nvSpPr>
          <p:spPr>
            <a:xfrm>
              <a:off x="220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4" name="Rectangle 24"/>
            <p:cNvSpPr/>
            <p:nvPr/>
          </p:nvSpPr>
          <p:spPr>
            <a:xfrm>
              <a:off x="259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5" name="Rectangle 25"/>
            <p:cNvSpPr/>
            <p:nvPr/>
          </p:nvSpPr>
          <p:spPr>
            <a:xfrm>
              <a:off x="278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6" name="Rectangle 26"/>
            <p:cNvSpPr/>
            <p:nvPr/>
          </p:nvSpPr>
          <p:spPr>
            <a:xfrm>
              <a:off x="297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7" name="Rectangle 27"/>
            <p:cNvSpPr/>
            <p:nvPr/>
          </p:nvSpPr>
          <p:spPr>
            <a:xfrm>
              <a:off x="316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8" name="Rectangle 28"/>
            <p:cNvSpPr/>
            <p:nvPr/>
          </p:nvSpPr>
          <p:spPr>
            <a:xfrm>
              <a:off x="336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59" name="Rectangle 29"/>
            <p:cNvSpPr/>
            <p:nvPr/>
          </p:nvSpPr>
          <p:spPr>
            <a:xfrm>
              <a:off x="3552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0" name="Rectangle 30"/>
            <p:cNvSpPr/>
            <p:nvPr/>
          </p:nvSpPr>
          <p:spPr>
            <a:xfrm>
              <a:off x="374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1" name="Rectangle 31"/>
            <p:cNvSpPr/>
            <p:nvPr/>
          </p:nvSpPr>
          <p:spPr>
            <a:xfrm>
              <a:off x="240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6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2" name="Freeform 32"/>
            <p:cNvSpPr/>
            <p:nvPr/>
          </p:nvSpPr>
          <p:spPr>
            <a:xfrm>
              <a:off x="1728" y="2736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3" name="Freeform 33"/>
            <p:cNvSpPr/>
            <p:nvPr/>
          </p:nvSpPr>
          <p:spPr>
            <a:xfrm>
              <a:off x="2496" y="2736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4" name="Freeform 34"/>
            <p:cNvSpPr/>
            <p:nvPr/>
          </p:nvSpPr>
          <p:spPr>
            <a:xfrm>
              <a:off x="960" y="2736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5" name="Rectangle 35"/>
            <p:cNvSpPr/>
            <p:nvPr/>
          </p:nvSpPr>
          <p:spPr>
            <a:xfrm>
              <a:off x="393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6" name="Rectangle 36"/>
            <p:cNvSpPr/>
            <p:nvPr/>
          </p:nvSpPr>
          <p:spPr>
            <a:xfrm>
              <a:off x="412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4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67" name="Freeform 37"/>
            <p:cNvSpPr/>
            <p:nvPr/>
          </p:nvSpPr>
          <p:spPr>
            <a:xfrm>
              <a:off x="1536" y="30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txL" t="txT" r="txR" b="tx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8" name="Freeform 38"/>
            <p:cNvSpPr/>
            <p:nvPr/>
          </p:nvSpPr>
          <p:spPr>
            <a:xfrm>
              <a:off x="2304" y="30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txL" t="txT" r="txR" b="tx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  <p:sp>
          <p:nvSpPr>
            <p:cNvPr id="77869" name="Freeform 39"/>
            <p:cNvSpPr/>
            <p:nvPr/>
          </p:nvSpPr>
          <p:spPr>
            <a:xfrm>
              <a:off x="3456" y="30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txL" t="txT" r="txR" b="tx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US">
                <a:latin typeface="Gill Sans" panose="020B0502020104020203" charset="0"/>
                <a:cs typeface="Gill Sans" panose="020B0502020104020203" charset="0"/>
              </a:endParaRPr>
            </a:p>
          </p:txBody>
        </p:sp>
      </p:grpSp>
      <p:sp>
        <p:nvSpPr>
          <p:cNvPr id="77829" name="Text Box 7"/>
          <p:cNvSpPr txBox="1"/>
          <p:nvPr/>
        </p:nvSpPr>
        <p:spPr>
          <a:xfrm>
            <a:off x="3565525" y="1587500"/>
            <a:ext cx="117475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 word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0" name="Text Box 8"/>
          <p:cNvSpPr txBox="1"/>
          <p:nvPr/>
        </p:nvSpPr>
        <p:spPr>
          <a:xfrm>
            <a:off x="533400" y="2362200"/>
            <a:ext cx="2149475" cy="12001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Format of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allocated and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 blocks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1" name="Text Box 10"/>
          <p:cNvSpPr txBox="1"/>
          <p:nvPr/>
        </p:nvSpPr>
        <p:spPr>
          <a:xfrm>
            <a:off x="5091113" y="2222500"/>
            <a:ext cx="3875087" cy="30464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 = 1: allocated block  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a = 0: free block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size: block size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payload: application data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(allocated blocks only)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2" name="Text Box 14"/>
          <p:cNvSpPr txBox="1"/>
          <p:nvPr/>
        </p:nvSpPr>
        <p:spPr>
          <a:xfrm>
            <a:off x="457200" y="3581400"/>
            <a:ext cx="2132013" cy="8302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boundary tag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  (footer)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3" name="Line 15"/>
          <p:cNvSpPr/>
          <p:nvPr/>
        </p:nvSpPr>
        <p:spPr>
          <a:xfrm>
            <a:off x="2514600" y="3873500"/>
            <a:ext cx="381000" cy="12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34" name="Text Box 40"/>
          <p:cNvSpPr txBox="1"/>
          <p:nvPr/>
        </p:nvSpPr>
        <p:spPr>
          <a:xfrm>
            <a:off x="1447800" y="1968500"/>
            <a:ext cx="119380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header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7835" name="Line 41"/>
          <p:cNvSpPr/>
          <p:nvPr/>
        </p:nvSpPr>
        <p:spPr>
          <a:xfrm>
            <a:off x="2590800" y="2197100"/>
            <a:ext cx="304800" cy="12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7836" name="组合 45"/>
          <p:cNvGrpSpPr/>
          <p:nvPr/>
        </p:nvGrpSpPr>
        <p:grpSpPr>
          <a:xfrm>
            <a:off x="2895600" y="2044700"/>
            <a:ext cx="2209800" cy="2057400"/>
            <a:chOff x="3109913" y="2044700"/>
            <a:chExt cx="1677987" cy="2057400"/>
          </a:xfrm>
        </p:grpSpPr>
        <p:sp>
          <p:nvSpPr>
            <p:cNvPr id="77837" name="Rectangle 6"/>
            <p:cNvSpPr/>
            <p:nvPr/>
          </p:nvSpPr>
          <p:spPr>
            <a:xfrm>
              <a:off x="3111500" y="2044700"/>
              <a:ext cx="1231900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38" name="Rectangle 9"/>
            <p:cNvSpPr/>
            <p:nvPr/>
          </p:nvSpPr>
          <p:spPr>
            <a:xfrm>
              <a:off x="3111500" y="2425700"/>
              <a:ext cx="1676400" cy="128587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payload and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padding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39" name="Rectangle 11"/>
            <p:cNvSpPr/>
            <p:nvPr/>
          </p:nvSpPr>
          <p:spPr>
            <a:xfrm>
              <a:off x="46482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0" name="Rectangle 12"/>
            <p:cNvSpPr/>
            <p:nvPr/>
          </p:nvSpPr>
          <p:spPr>
            <a:xfrm>
              <a:off x="3109913" y="3721100"/>
              <a:ext cx="1233488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size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1" name="Rectangle 13"/>
            <p:cNvSpPr/>
            <p:nvPr/>
          </p:nvSpPr>
          <p:spPr>
            <a:xfrm>
              <a:off x="4648200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2" name="Rectangle 42"/>
            <p:cNvSpPr/>
            <p:nvPr/>
          </p:nvSpPr>
          <p:spPr>
            <a:xfrm>
              <a:off x="44958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3" name="Rectangle 43"/>
            <p:cNvSpPr/>
            <p:nvPr/>
          </p:nvSpPr>
          <p:spPr>
            <a:xfrm>
              <a:off x="43434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4" name="Rectangle 44"/>
            <p:cNvSpPr/>
            <p:nvPr/>
          </p:nvSpPr>
          <p:spPr>
            <a:xfrm>
              <a:off x="4511675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7845" name="Rectangle 45"/>
            <p:cNvSpPr/>
            <p:nvPr/>
          </p:nvSpPr>
          <p:spPr>
            <a:xfrm>
              <a:off x="4359275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grpSp>
        <p:nvGrpSpPr>
          <p:cNvPr id="79875" name="组合 22"/>
          <p:cNvGrpSpPr/>
          <p:nvPr/>
        </p:nvGrpSpPr>
        <p:grpSpPr>
          <a:xfrm>
            <a:off x="2562225" y="2209800"/>
            <a:ext cx="1476375" cy="914400"/>
            <a:chOff x="2562144" y="2209800"/>
            <a:chExt cx="1211747" cy="914400"/>
          </a:xfrm>
        </p:grpSpPr>
        <p:sp>
          <p:nvSpPr>
            <p:cNvPr id="79894" name="Rectangle 3"/>
            <p:cNvSpPr/>
            <p:nvPr/>
          </p:nvSpPr>
          <p:spPr>
            <a:xfrm>
              <a:off x="2562144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5" name="Rectangle 4"/>
            <p:cNvSpPr/>
            <p:nvPr/>
          </p:nvSpPr>
          <p:spPr>
            <a:xfrm>
              <a:off x="2562144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6" name="Rectangle 5"/>
            <p:cNvSpPr/>
            <p:nvPr/>
          </p:nvSpPr>
          <p:spPr>
            <a:xfrm>
              <a:off x="2562144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grpSp>
        <p:nvGrpSpPr>
          <p:cNvPr id="79876" name="组合 23"/>
          <p:cNvGrpSpPr/>
          <p:nvPr/>
        </p:nvGrpSpPr>
        <p:grpSpPr>
          <a:xfrm>
            <a:off x="4178300" y="2209800"/>
            <a:ext cx="1384300" cy="914400"/>
            <a:chOff x="4177807" y="2209800"/>
            <a:chExt cx="1211747" cy="914400"/>
          </a:xfrm>
        </p:grpSpPr>
        <p:sp>
          <p:nvSpPr>
            <p:cNvPr id="79891" name="Rectangle 6"/>
            <p:cNvSpPr/>
            <p:nvPr/>
          </p:nvSpPr>
          <p:spPr>
            <a:xfrm>
              <a:off x="4177807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2" name="Rectangle 7"/>
            <p:cNvSpPr/>
            <p:nvPr/>
          </p:nvSpPr>
          <p:spPr>
            <a:xfrm>
              <a:off x="4177807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3" name="Rectangle 8"/>
            <p:cNvSpPr/>
            <p:nvPr/>
          </p:nvSpPr>
          <p:spPr>
            <a:xfrm>
              <a:off x="4177807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free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grpSp>
        <p:nvGrpSpPr>
          <p:cNvPr id="79877" name="组合 24"/>
          <p:cNvGrpSpPr/>
          <p:nvPr/>
        </p:nvGrpSpPr>
        <p:grpSpPr>
          <a:xfrm>
            <a:off x="5792788" y="2209800"/>
            <a:ext cx="1446212" cy="914400"/>
            <a:chOff x="5793469" y="2209800"/>
            <a:chExt cx="1211747" cy="914400"/>
          </a:xfrm>
        </p:grpSpPr>
        <p:sp>
          <p:nvSpPr>
            <p:cNvPr id="79888" name="Rectangle 9"/>
            <p:cNvSpPr/>
            <p:nvPr/>
          </p:nvSpPr>
          <p:spPr>
            <a:xfrm>
              <a:off x="5793469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89" name="Rectangle 10"/>
            <p:cNvSpPr/>
            <p:nvPr/>
          </p:nvSpPr>
          <p:spPr>
            <a:xfrm>
              <a:off x="5793469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free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79890" name="Rectangle 11"/>
            <p:cNvSpPr/>
            <p:nvPr/>
          </p:nvSpPr>
          <p:spPr>
            <a:xfrm>
              <a:off x="5793469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79878" name="Rectangle 12"/>
          <p:cNvSpPr/>
          <p:nvPr/>
        </p:nvSpPr>
        <p:spPr>
          <a:xfrm>
            <a:off x="7408863" y="2514600"/>
            <a:ext cx="1211262" cy="304800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79" name="Rectangle 13"/>
          <p:cNvSpPr/>
          <p:nvPr/>
        </p:nvSpPr>
        <p:spPr>
          <a:xfrm>
            <a:off x="7408863" y="2209800"/>
            <a:ext cx="1211262" cy="304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0" name="Rectangle 14"/>
          <p:cNvSpPr/>
          <p:nvPr/>
        </p:nvSpPr>
        <p:spPr>
          <a:xfrm>
            <a:off x="7408863" y="2819400"/>
            <a:ext cx="1211262" cy="304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1" name="Text Box 15"/>
          <p:cNvSpPr txBox="1"/>
          <p:nvPr/>
        </p:nvSpPr>
        <p:spPr>
          <a:xfrm>
            <a:off x="381000" y="2133600"/>
            <a:ext cx="2006600" cy="8302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block being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freed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2" name="Line 16"/>
          <p:cNvSpPr/>
          <p:nvPr/>
        </p:nvSpPr>
        <p:spPr>
          <a:xfrm>
            <a:off x="1916113" y="2667000"/>
            <a:ext cx="48418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83" name="Text Box 17"/>
          <p:cNvSpPr txBox="1"/>
          <p:nvPr/>
        </p:nvSpPr>
        <p:spPr>
          <a:xfrm>
            <a:off x="2643188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1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4" name="Text Box 18"/>
          <p:cNvSpPr txBox="1"/>
          <p:nvPr/>
        </p:nvSpPr>
        <p:spPr>
          <a:xfrm>
            <a:off x="4259263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2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5" name="Text Box 19"/>
          <p:cNvSpPr txBox="1"/>
          <p:nvPr/>
        </p:nvSpPr>
        <p:spPr>
          <a:xfrm>
            <a:off x="5873750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3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6" name="Text Box 20"/>
          <p:cNvSpPr txBox="1"/>
          <p:nvPr/>
        </p:nvSpPr>
        <p:spPr>
          <a:xfrm>
            <a:off x="7489825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Case 4</a:t>
            </a:r>
            <a:endParaRPr lang="en-US" altLang="zh-CN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79887" name="Rectangle 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1923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4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5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6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7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8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29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0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31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2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3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4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5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6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7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8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39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0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1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2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3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4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5" name="Rectangle 25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6" name="Rectangle 26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7" name="Rectangle 27"/>
          <p:cNvSpPr/>
          <p:nvPr/>
        </p:nvSpPr>
        <p:spPr>
          <a:xfrm>
            <a:off x="5029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8" name="Rectangle 28"/>
          <p:cNvSpPr/>
          <p:nvPr/>
        </p:nvSpPr>
        <p:spPr>
          <a:xfrm>
            <a:off x="5029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49" name="Rectangle 29"/>
          <p:cNvSpPr/>
          <p:nvPr/>
        </p:nvSpPr>
        <p:spPr>
          <a:xfrm>
            <a:off x="5029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0" name="Rectangle 30"/>
          <p:cNvSpPr/>
          <p:nvPr/>
        </p:nvSpPr>
        <p:spPr>
          <a:xfrm>
            <a:off x="6324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1" name="Rectangle 31"/>
          <p:cNvSpPr/>
          <p:nvPr/>
        </p:nvSpPr>
        <p:spPr>
          <a:xfrm>
            <a:off x="5029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2" name="Line 32"/>
          <p:cNvSpPr/>
          <p:nvPr/>
        </p:nvSpPr>
        <p:spPr>
          <a:xfrm>
            <a:off x="5867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53" name="Rectangle 33"/>
          <p:cNvSpPr/>
          <p:nvPr/>
        </p:nvSpPr>
        <p:spPr>
          <a:xfrm>
            <a:off x="5029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4" name="Rectangle 34"/>
          <p:cNvSpPr/>
          <p:nvPr/>
        </p:nvSpPr>
        <p:spPr>
          <a:xfrm>
            <a:off x="6324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5" name="Rectangle 35"/>
          <p:cNvSpPr/>
          <p:nvPr/>
        </p:nvSpPr>
        <p:spPr>
          <a:xfrm>
            <a:off x="5029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6" name="Rectangle 36"/>
          <p:cNvSpPr/>
          <p:nvPr/>
        </p:nvSpPr>
        <p:spPr>
          <a:xfrm>
            <a:off x="5029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7" name="Rectangle 37"/>
          <p:cNvSpPr/>
          <p:nvPr/>
        </p:nvSpPr>
        <p:spPr>
          <a:xfrm>
            <a:off x="5029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8" name="Rectangle 38"/>
          <p:cNvSpPr/>
          <p:nvPr/>
        </p:nvSpPr>
        <p:spPr>
          <a:xfrm>
            <a:off x="6324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59" name="Rectangle 39"/>
          <p:cNvSpPr/>
          <p:nvPr/>
        </p:nvSpPr>
        <p:spPr>
          <a:xfrm>
            <a:off x="5029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0" name="Rectangle 40"/>
          <p:cNvSpPr/>
          <p:nvPr/>
        </p:nvSpPr>
        <p:spPr>
          <a:xfrm>
            <a:off x="5029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1" name="Rectangle 41"/>
          <p:cNvSpPr/>
          <p:nvPr/>
        </p:nvSpPr>
        <p:spPr>
          <a:xfrm>
            <a:off x="6324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2" name="Rectangle 42"/>
          <p:cNvSpPr/>
          <p:nvPr/>
        </p:nvSpPr>
        <p:spPr>
          <a:xfrm>
            <a:off x="5029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3" name="Rectangle 43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4" name="Rectangle 44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5" name="Rectangle 45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6" name="Rectangle 46"/>
          <p:cNvSpPr/>
          <p:nvPr/>
        </p:nvSpPr>
        <p:spPr>
          <a:xfrm>
            <a:off x="5029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1967" name="Line 47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68" name="Rectangle 4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1)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Dynamic Memory Allocation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Allocation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In both cases the memory allocator provides an abstraction of memory as a set of blocks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SimSun" pitchFamily="2" charset="-122"/>
              </a:rPr>
              <a:t>Doles out free memory blocks to application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3971" name="Rectangle 2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2" name="Rectangle 3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3" name="Rectangle 4"/>
          <p:cNvSpPr/>
          <p:nvPr/>
        </p:nvSpPr>
        <p:spPr>
          <a:xfrm>
            <a:off x="5029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4" name="Rectangle 6"/>
          <p:cNvSpPr/>
          <p:nvPr/>
        </p:nvSpPr>
        <p:spPr>
          <a:xfrm>
            <a:off x="5029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5" name="Rectangle 7"/>
          <p:cNvSpPr/>
          <p:nvPr/>
        </p:nvSpPr>
        <p:spPr>
          <a:xfrm>
            <a:off x="5029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6" name="Rectangle 8"/>
          <p:cNvSpPr/>
          <p:nvPr/>
        </p:nvSpPr>
        <p:spPr>
          <a:xfrm>
            <a:off x="6324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7" name="Rectangle 9"/>
          <p:cNvSpPr/>
          <p:nvPr/>
        </p:nvSpPr>
        <p:spPr>
          <a:xfrm>
            <a:off x="5029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8" name="Rectangle 10"/>
          <p:cNvSpPr/>
          <p:nvPr/>
        </p:nvSpPr>
        <p:spPr>
          <a:xfrm>
            <a:off x="5029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79" name="Rectangle 11"/>
          <p:cNvSpPr/>
          <p:nvPr/>
        </p:nvSpPr>
        <p:spPr>
          <a:xfrm>
            <a:off x="6324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0" name="Rectangle 12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1" name="Rectangle 13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2" name="Rectangle 14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3" name="Rectangle 15"/>
          <p:cNvSpPr/>
          <p:nvPr/>
        </p:nvSpPr>
        <p:spPr>
          <a:xfrm>
            <a:off x="22098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4" name="Rectangle 16"/>
          <p:cNvSpPr/>
          <p:nvPr/>
        </p:nvSpPr>
        <p:spPr>
          <a:xfrm>
            <a:off x="35052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5" name="Rectangle 17"/>
          <p:cNvSpPr/>
          <p:nvPr/>
        </p:nvSpPr>
        <p:spPr>
          <a:xfrm>
            <a:off x="22098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6" name="Rectangle 18"/>
          <p:cNvSpPr/>
          <p:nvPr/>
        </p:nvSpPr>
        <p:spPr>
          <a:xfrm>
            <a:off x="22098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7" name="Rectangle 19"/>
          <p:cNvSpPr/>
          <p:nvPr/>
        </p:nvSpPr>
        <p:spPr>
          <a:xfrm>
            <a:off x="22098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8" name="Rectangle 20"/>
          <p:cNvSpPr/>
          <p:nvPr/>
        </p:nvSpPr>
        <p:spPr>
          <a:xfrm>
            <a:off x="35052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89" name="Rectangle 21"/>
          <p:cNvSpPr/>
          <p:nvPr/>
        </p:nvSpPr>
        <p:spPr>
          <a:xfrm>
            <a:off x="22098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0" name="Line 22"/>
          <p:cNvSpPr/>
          <p:nvPr/>
        </p:nvSpPr>
        <p:spPr>
          <a:xfrm>
            <a:off x="30480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91" name="Rectangle 23"/>
          <p:cNvSpPr/>
          <p:nvPr/>
        </p:nvSpPr>
        <p:spPr>
          <a:xfrm>
            <a:off x="22098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2" name="Rectangle 24"/>
          <p:cNvSpPr/>
          <p:nvPr/>
        </p:nvSpPr>
        <p:spPr>
          <a:xfrm>
            <a:off x="35052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3" name="Rectangle 25"/>
          <p:cNvSpPr/>
          <p:nvPr/>
        </p:nvSpPr>
        <p:spPr>
          <a:xfrm>
            <a:off x="22098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4" name="Rectangle 26"/>
          <p:cNvSpPr/>
          <p:nvPr/>
        </p:nvSpPr>
        <p:spPr>
          <a:xfrm>
            <a:off x="22098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5" name="Rectangle 27"/>
          <p:cNvSpPr/>
          <p:nvPr/>
        </p:nvSpPr>
        <p:spPr>
          <a:xfrm>
            <a:off x="22098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6" name="Rectangle 28"/>
          <p:cNvSpPr/>
          <p:nvPr/>
        </p:nvSpPr>
        <p:spPr>
          <a:xfrm>
            <a:off x="35052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7" name="Rectangle 29"/>
          <p:cNvSpPr/>
          <p:nvPr/>
        </p:nvSpPr>
        <p:spPr>
          <a:xfrm>
            <a:off x="22098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8" name="Rectangle 30"/>
          <p:cNvSpPr/>
          <p:nvPr/>
        </p:nvSpPr>
        <p:spPr>
          <a:xfrm>
            <a:off x="22098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3999" name="Rectangle 31"/>
          <p:cNvSpPr/>
          <p:nvPr/>
        </p:nvSpPr>
        <p:spPr>
          <a:xfrm>
            <a:off x="35052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0" name="Rectangle 32"/>
          <p:cNvSpPr/>
          <p:nvPr/>
        </p:nvSpPr>
        <p:spPr>
          <a:xfrm>
            <a:off x="22098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1" name="Rectangle 33"/>
          <p:cNvSpPr/>
          <p:nvPr/>
        </p:nvSpPr>
        <p:spPr>
          <a:xfrm>
            <a:off x="22098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2" name="Rectangle 34"/>
          <p:cNvSpPr/>
          <p:nvPr/>
        </p:nvSpPr>
        <p:spPr>
          <a:xfrm>
            <a:off x="22098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3" name="Rectangle 35"/>
          <p:cNvSpPr/>
          <p:nvPr/>
        </p:nvSpPr>
        <p:spPr>
          <a:xfrm>
            <a:off x="35052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4" name="Rectangle 36"/>
          <p:cNvSpPr/>
          <p:nvPr/>
        </p:nvSpPr>
        <p:spPr>
          <a:xfrm>
            <a:off x="22098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5" name="Line 37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4006" name="Rectangle 38"/>
          <p:cNvSpPr/>
          <p:nvPr/>
        </p:nvSpPr>
        <p:spPr>
          <a:xfrm>
            <a:off x="5029200" y="2895600"/>
            <a:ext cx="1676400" cy="12192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7" name="Rectangle 39"/>
          <p:cNvSpPr/>
          <p:nvPr/>
        </p:nvSpPr>
        <p:spPr>
          <a:xfrm>
            <a:off x="5029200" y="2590800"/>
            <a:ext cx="1676400" cy="18288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4008" name="Rectangle 4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2)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6019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0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1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2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3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4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5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6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7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8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29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0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1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2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3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4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5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6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7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8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39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0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1" name="Rectangle 25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2" name="Rectangle 26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3" name="Rectangle 27"/>
          <p:cNvSpPr/>
          <p:nvPr/>
        </p:nvSpPr>
        <p:spPr>
          <a:xfrm>
            <a:off x="5029200" y="1981200"/>
            <a:ext cx="1676400" cy="12192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4" name="Line 28"/>
          <p:cNvSpPr/>
          <p:nvPr/>
        </p:nvSpPr>
        <p:spPr>
          <a:xfrm>
            <a:off x="5867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45" name="Rectangle 29"/>
          <p:cNvSpPr/>
          <p:nvPr/>
        </p:nvSpPr>
        <p:spPr>
          <a:xfrm>
            <a:off x="5029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6" name="Rectangle 30"/>
          <p:cNvSpPr/>
          <p:nvPr/>
        </p:nvSpPr>
        <p:spPr>
          <a:xfrm>
            <a:off x="5029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n+m1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7" name="Rectangle 31"/>
          <p:cNvSpPr/>
          <p:nvPr/>
        </p:nvSpPr>
        <p:spPr>
          <a:xfrm>
            <a:off x="6324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8" name="Rectangle 32"/>
          <p:cNvSpPr/>
          <p:nvPr/>
        </p:nvSpPr>
        <p:spPr>
          <a:xfrm>
            <a:off x="5029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49" name="Rectangle 33"/>
          <p:cNvSpPr/>
          <p:nvPr/>
        </p:nvSpPr>
        <p:spPr>
          <a:xfrm>
            <a:off x="6324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0" name="Rectangle 34"/>
          <p:cNvSpPr/>
          <p:nvPr/>
        </p:nvSpPr>
        <p:spPr>
          <a:xfrm>
            <a:off x="5029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1" name="Rectangle 35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2" name="Rectangle 36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3" name="Rectangle 37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4" name="Rectangle 38"/>
          <p:cNvSpPr/>
          <p:nvPr/>
        </p:nvSpPr>
        <p:spPr>
          <a:xfrm>
            <a:off x="5029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5" name="Line 39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56" name="Rectangle 40"/>
          <p:cNvSpPr/>
          <p:nvPr/>
        </p:nvSpPr>
        <p:spPr>
          <a:xfrm>
            <a:off x="5029200" y="1676400"/>
            <a:ext cx="1676400" cy="18288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6057" name="Rectangle 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3)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88067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68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69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0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1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2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3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4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8075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6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7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8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79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n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0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1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1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2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3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4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5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6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m2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7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rPr>
              <a:t>0</a:t>
            </a:r>
            <a:endParaRPr lang="en-US" altLang="zh-CN" sz="2400" b="1" dirty="0">
              <a:latin typeface="Helvetica" pitchFamily="34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8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latin typeface="Gill Sans" panose="020B0502020104020203" charset="0"/>
              <a:ea typeface="SimSun" pitchFamily="2" charset="-122"/>
              <a:cs typeface="Gill Sans" panose="020B0502020104020203" charset="0"/>
            </a:endParaRPr>
          </a:p>
        </p:txBody>
      </p:sp>
      <p:sp>
        <p:nvSpPr>
          <p:cNvPr id="88089" name="Line 31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88090" name="组合 33"/>
          <p:cNvGrpSpPr/>
          <p:nvPr/>
        </p:nvGrpSpPr>
        <p:grpSpPr>
          <a:xfrm>
            <a:off x="5029200" y="1676400"/>
            <a:ext cx="1981200" cy="2743200"/>
            <a:chOff x="5029200" y="1676400"/>
            <a:chExt cx="1676400" cy="2743200"/>
          </a:xfrm>
        </p:grpSpPr>
        <p:sp>
          <p:nvSpPr>
            <p:cNvPr id="88092" name="Rectangle 25"/>
            <p:cNvSpPr/>
            <p:nvPr/>
          </p:nvSpPr>
          <p:spPr>
            <a:xfrm>
              <a:off x="5029200" y="1676400"/>
              <a:ext cx="1295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n+m1+m2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3" name="Rectangle 26"/>
            <p:cNvSpPr/>
            <p:nvPr/>
          </p:nvSpPr>
          <p:spPr>
            <a:xfrm>
              <a:off x="6324600" y="1676400"/>
              <a:ext cx="3810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4" name="Rectangle 27"/>
            <p:cNvSpPr/>
            <p:nvPr/>
          </p:nvSpPr>
          <p:spPr>
            <a:xfrm>
              <a:off x="5029200" y="1981200"/>
              <a:ext cx="1676400" cy="2133600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5" name="Rectangle 28"/>
            <p:cNvSpPr/>
            <p:nvPr/>
          </p:nvSpPr>
          <p:spPr>
            <a:xfrm>
              <a:off x="5029200" y="4114800"/>
              <a:ext cx="1676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6" name="Rectangle 29"/>
            <p:cNvSpPr/>
            <p:nvPr/>
          </p:nvSpPr>
          <p:spPr>
            <a:xfrm>
              <a:off x="5029200" y="4114800"/>
              <a:ext cx="1295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n+m1+m2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7" name="Rectangle 30"/>
            <p:cNvSpPr/>
            <p:nvPr/>
          </p:nvSpPr>
          <p:spPr>
            <a:xfrm>
              <a:off x="6324600" y="4114800"/>
              <a:ext cx="3810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SimSun" pitchFamily="2" charset="-122"/>
                  <a:cs typeface="Gill Sans" panose="020B0502020104020203" charset="0"/>
                </a:rPr>
                <a:t>0</a:t>
              </a:r>
              <a:endParaRPr lang="en-US" altLang="zh-CN" sz="2400" b="1" dirty="0">
                <a:latin typeface="Helvetica" pitchFamily="34" charset="0"/>
                <a:ea typeface="SimSun" pitchFamily="2" charset="-122"/>
                <a:cs typeface="Gill Sans" panose="020B0502020104020203" charset="0"/>
              </a:endParaRPr>
            </a:p>
          </p:txBody>
        </p:sp>
        <p:sp>
          <p:nvSpPr>
            <p:cNvPr id="88098" name="Rectangle 32"/>
            <p:cNvSpPr/>
            <p:nvPr/>
          </p:nvSpPr>
          <p:spPr>
            <a:xfrm>
              <a:off x="5029200" y="1676400"/>
              <a:ext cx="1676400" cy="274320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latin typeface="Gill Sans" panose="020B0502020104020203" charset="0"/>
                <a:ea typeface="SimSun" pitchFamily="2" charset="-122"/>
                <a:cs typeface="Gill Sans" panose="020B0502020104020203" charset="0"/>
              </a:endParaRPr>
            </a:p>
          </p:txBody>
        </p:sp>
      </p:grpSp>
      <p:sp>
        <p:nvSpPr>
          <p:cNvPr id="88091" name="Rectangle 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Constant Time Coalescing (Case 4)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pic>
        <p:nvPicPr>
          <p:cNvPr id="1229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矩形 3"/>
          <p:cNvSpPr/>
          <p:nvPr/>
        </p:nvSpPr>
        <p:spPr>
          <a:xfrm>
            <a:off x="2832100" y="3975100"/>
            <a:ext cx="3352800" cy="6985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503050405090304" pitchFamily="18" charset="0"/>
                <a:ea typeface="SimSun" pitchFamily="2" charset="-122"/>
                <a:cs typeface="Gill Sans" panose="020B0502020104020203" charset="0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503050405090304" pitchFamily="18" charset="0"/>
              <a:ea typeface="SimSun" pitchFamily="2" charset="-122"/>
              <a:cs typeface="Gill Sans" panose="020B05020201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Malloc package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#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include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stdlib.h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&gt;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void *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size_t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size)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if successful: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returns a pointer to a memory block of at least size bytes, aligned to 8-byte boundary. (the memory is not cleared)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if size==0, returns NULL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if unsuccessful: returns NULL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void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free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(void *p)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returns the block pointed at by p to pool of available memory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p must come from a previous call to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calloc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or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realloc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#define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MAXN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15213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array[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MAXN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];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main(void)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n;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&amp;n);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if (n &gt; MAXN)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app_error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("Input file too big");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for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= 0;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&lt; n;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++)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&amp;array[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]);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     exit(0);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Why Dynamic Memory Allocation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#include "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csapp.h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"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main(void)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*array,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, n;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&amp;n);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array =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*)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(n *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sizeof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));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for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= 0;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 &lt; n;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++)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("%d", &amp;array[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]);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	exit(0);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  <a:cs typeface="Times New Roman" panose="02020503050405090304" pitchFamily="18" charset="0"/>
            </a:endParaRPr>
          </a:p>
        </p:txBody>
      </p:sp>
      <p:sp>
        <p:nvSpPr>
          <p:cNvPr id="18436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Why Dynamic Memory Allocation</a:t>
            </a: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503050405090304" pitchFamily="18" charset="0"/>
                <a:ea typeface="SimSun" pitchFamily="2" charset="-122"/>
              </a:rPr>
            </a:fld>
            <a:endParaRPr lang="zh-CN" altLang="en-US" sz="1400" dirty="0">
              <a:latin typeface="Times New Roman" panose="02020503050405090304" pitchFamily="18" charset="0"/>
              <a:ea typeface="SimSun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>
                <a:ea typeface="SimSun" pitchFamily="2" charset="-122"/>
              </a:rPr>
              <a:t>sbrk() Function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#include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unistd.h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&gt;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void *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sbrk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If successful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returns the old value of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brk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If unsuccessful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returns –1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sets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errno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to ENOMEM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If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is zero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It returns the current value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SimSun" pitchFamily="2" charset="-122"/>
              </a:rPr>
              <a:t> can be a negative number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  <a:ea typeface="SimSun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6877</Words>
  <Application>WPS Presentation</Application>
  <PresentationFormat>全屏显示(4:3)</PresentationFormat>
  <Paragraphs>731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</vt:lpstr>
      <vt:lpstr>SimSun</vt:lpstr>
      <vt:lpstr>Wingdings</vt:lpstr>
      <vt:lpstr>Comic Sans MS</vt:lpstr>
      <vt:lpstr>汉仪书宋二KW</vt:lpstr>
      <vt:lpstr>Times New Roman</vt:lpstr>
      <vt:lpstr>Gill Sans</vt:lpstr>
      <vt:lpstr>Courier New</vt:lpstr>
      <vt:lpstr>Helvetica</vt:lpstr>
      <vt:lpstr>Verdana</vt:lpstr>
      <vt:lpstr>苹方-简</vt:lpstr>
      <vt:lpstr>微软雅黑</vt:lpstr>
      <vt:lpstr>SimSun</vt:lpstr>
      <vt:lpstr>Arial Unicode MS</vt:lpstr>
      <vt:lpstr>icfp99</vt:lpstr>
      <vt:lpstr>Dynamic Memory Allocation</vt:lpstr>
      <vt:lpstr>Outline</vt:lpstr>
      <vt:lpstr>Dynamic Memory Allocation</vt:lpstr>
      <vt:lpstr>Dynamic Memory Allocation</vt:lpstr>
      <vt:lpstr>PowerPoint 演示文稿</vt:lpstr>
      <vt:lpstr>Malloc package</vt:lpstr>
      <vt:lpstr>Why Dynamic Memory Allocation</vt:lpstr>
      <vt:lpstr>Why Dynamic Memory Allocation</vt:lpstr>
      <vt:lpstr>sbrk() Function</vt:lpstr>
      <vt:lpstr>PowerPoint 演示文稿</vt:lpstr>
      <vt:lpstr>PowerPoint 演示文稿</vt:lpstr>
      <vt:lpstr>PowerPoint 演示文稿</vt:lpstr>
      <vt:lpstr>Assumptions</vt:lpstr>
      <vt:lpstr>Allocation examples</vt:lpstr>
      <vt:lpstr>Requirements</vt:lpstr>
      <vt:lpstr>Goals</vt:lpstr>
      <vt:lpstr>Performance goals: throughput</vt:lpstr>
      <vt:lpstr>Performance goals: peak memory utilization</vt:lpstr>
      <vt:lpstr>Performance goals: peak memory utilization</vt:lpstr>
      <vt:lpstr>Fragmentation</vt:lpstr>
      <vt:lpstr>Internal Fragmentation</vt:lpstr>
      <vt:lpstr>Internal Fragmentation</vt:lpstr>
      <vt:lpstr>External Fragmentation</vt:lpstr>
      <vt:lpstr>External Fragmentation</vt:lpstr>
      <vt:lpstr>Implementation Issues</vt:lpstr>
      <vt:lpstr>Implementation Issues</vt:lpstr>
      <vt:lpstr>Knowing how Much to Free</vt:lpstr>
      <vt:lpstr>Knowing how Much to Free</vt:lpstr>
      <vt:lpstr>Implicit List</vt:lpstr>
      <vt:lpstr>Implicit list</vt:lpstr>
      <vt:lpstr>Finding a Free Block</vt:lpstr>
      <vt:lpstr>Finding a Free Block</vt:lpstr>
      <vt:lpstr>Allocating in a free block</vt:lpstr>
      <vt:lpstr>Freeing a block</vt:lpstr>
      <vt:lpstr>Coalescing</vt:lpstr>
      <vt:lpstr>Bidirectional</vt:lpstr>
      <vt:lpstr>Bidirectional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yue</cp:lastModifiedBy>
  <cp:revision>405</cp:revision>
  <dcterms:created xsi:type="dcterms:W3CDTF">2020-09-15T07:29:08Z</dcterms:created>
  <dcterms:modified xsi:type="dcterms:W3CDTF">2020-09-15T07:29:08Z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1033-2.6.1.4274</vt:lpwstr>
  </property>
</Properties>
</file>