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925" r:id="rId2"/>
    <p:sldId id="926" r:id="rId3"/>
    <p:sldId id="927" r:id="rId4"/>
    <p:sldId id="928" r:id="rId5"/>
    <p:sldId id="929" r:id="rId6"/>
    <p:sldId id="930" r:id="rId7"/>
    <p:sldId id="931" r:id="rId8"/>
    <p:sldId id="932" r:id="rId9"/>
    <p:sldId id="934" r:id="rId10"/>
    <p:sldId id="935" r:id="rId11"/>
    <p:sldId id="936" r:id="rId12"/>
    <p:sldId id="938" r:id="rId13"/>
    <p:sldId id="939" r:id="rId14"/>
    <p:sldId id="1045" r:id="rId15"/>
    <p:sldId id="942" r:id="rId16"/>
    <p:sldId id="943" r:id="rId17"/>
    <p:sldId id="944" r:id="rId18"/>
    <p:sldId id="945" r:id="rId19"/>
    <p:sldId id="1062" r:id="rId20"/>
    <p:sldId id="946" r:id="rId21"/>
    <p:sldId id="947" r:id="rId22"/>
    <p:sldId id="948" r:id="rId23"/>
    <p:sldId id="949" r:id="rId24"/>
    <p:sldId id="950" r:id="rId25"/>
    <p:sldId id="95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1" autoAdjust="0"/>
    <p:restoredTop sz="86460" autoAdjust="0"/>
  </p:normalViewPr>
  <p:slideViewPr>
    <p:cSldViewPr>
      <p:cViewPr varScale="1">
        <p:scale>
          <a:sx n="74" d="100"/>
          <a:sy n="74" d="100"/>
        </p:scale>
        <p:origin x="176" y="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14A8AAF-1649-D748-931C-B279D55D27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58C77A6-4D97-7247-B3EE-1001675AAD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C4476BA-818A-C343-ACDD-25CC4AA2231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B5A5617-7E94-8F4E-9C15-DC52F243BB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419E93C-AB73-3344-8FF1-77F1253727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C04EBF5-5D8D-F040-ACF1-3553017FB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D9A7485C-987E-5546-B089-2181620625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D8B50F6-8A63-0F48-958E-2C471F5AC5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C025C16-5112-3643-A378-0D1BC8D0279E}" type="slidenum">
              <a:rPr lang="zh-CN" altLang="en-US" sz="1200" b="0">
                <a:latin typeface="Nanum Myeongjo" panose="02020603020101020101" pitchFamily="18" charset="-127"/>
              </a:rPr>
              <a:pPr/>
              <a:t>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7420228-B873-BF4C-AD8C-8A4F976C2C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54DC2B1-E85E-A44E-8490-0A203B7D9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4BFA198-41B1-0E48-A10F-0AFCE5C807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3529AB-0EBC-8543-B704-9F6D306953E0}" type="slidenum">
              <a:rPr lang="zh-CN" altLang="en-US" sz="1200" b="0">
                <a:latin typeface="Nanum Myeongjo" panose="02020603020101020101" pitchFamily="18" charset="-127"/>
              </a:rPr>
              <a:pPr/>
              <a:t>10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844C027-726B-B74A-A547-2FB1E4F54D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65E2D52-C810-444A-8C51-6178068FD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E9BAF01-2550-4D43-A8D3-E67A781DB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BD54830-5B41-A144-B1FD-78636BF2E21C}" type="slidenum">
              <a:rPr lang="zh-CN" altLang="en-US" sz="1200" b="0">
                <a:latin typeface="Nanum Myeongjo" panose="02020603020101020101" pitchFamily="18" charset="-127"/>
              </a:rPr>
              <a:pPr/>
              <a:t>11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918580C-C441-B549-91A8-340568577F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5FB3166-E2AA-7C4C-83FE-149329ACD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203E6A2-7BB5-4646-910B-31ACC8A423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1C89D01-465A-EE40-A9EE-61FAAB98D016}" type="slidenum">
              <a:rPr lang="zh-CN" altLang="en-US" sz="1200" b="0">
                <a:latin typeface="Nanum Myeongjo" panose="02020603020101020101" pitchFamily="18" charset="-127"/>
              </a:rPr>
              <a:pPr/>
              <a:t>12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E0543F6-7539-FB42-AD33-E0B08B77B0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C0A6129-1BD3-6C42-87EE-110641E01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3077E1D-B35C-0045-AB40-B85D7D195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80C785E-53AB-544D-ADD8-E881803CB8D8}" type="slidenum">
              <a:rPr lang="zh-CN" altLang="en-US" sz="1200" b="0">
                <a:latin typeface="Nanum Myeongjo" panose="02020603020101020101" pitchFamily="18" charset="-127"/>
              </a:rPr>
              <a:pPr/>
              <a:t>13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61D9349-F0E1-6247-ADAF-9DE09769D7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B8825B3-362F-AD47-B962-ADE795EB6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65298E0-A410-E742-91A3-87C98CBE4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6C7A10C-3DD4-244E-A889-61EFA97E9504}" type="slidenum">
              <a:rPr lang="zh-CN" altLang="en-US" sz="1200" b="0">
                <a:latin typeface="Nanum Myeongjo" panose="02020603020101020101" pitchFamily="18" charset="-127"/>
              </a:rPr>
              <a:pPr/>
              <a:t>14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F7CDE86-BF3D-4C45-8BF1-AF5F94FE9B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A522DF4-E78B-7C40-AC44-342DF62D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3689945-7F7D-7A4A-8B1D-EB9EB8FA7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397E91-74D6-C94E-91F7-7E23C796A41F}" type="slidenum">
              <a:rPr lang="zh-CN" altLang="en-US" sz="1200" b="0">
                <a:latin typeface="Nanum Myeongjo" panose="02020603020101020101" pitchFamily="18" charset="-127"/>
              </a:rPr>
              <a:pPr/>
              <a:t>15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DD2A144-9731-D941-A036-37C74C2E5A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B907017-599C-8949-A77D-630FB183E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6854E52-1B82-6142-9FE5-81AD5B38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C1D4600-91FE-A744-AF15-40A3A04FC119}" type="slidenum">
              <a:rPr lang="zh-CN" altLang="en-US" sz="1200" b="0">
                <a:latin typeface="Nanum Myeongjo" panose="02020603020101020101" pitchFamily="18" charset="-127"/>
              </a:rPr>
              <a:pPr/>
              <a:t>16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A2ABD43-D926-EF4F-8F98-EAE84EEB11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F26D7AC-AB98-3E46-A66B-5E76F8DDF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F40F6BC-14E1-CB49-B348-EDC9B1C7F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6A5EE04-9C6A-A34E-A229-92F3C70FC704}" type="slidenum">
              <a:rPr lang="zh-CN" altLang="en-US" sz="1200" b="0">
                <a:latin typeface="Nanum Myeongjo" panose="02020603020101020101" pitchFamily="18" charset="-127"/>
              </a:rPr>
              <a:pPr/>
              <a:t>17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282FE97-231B-C640-89E4-325C8DAE39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8CD8CD8-57E5-D84A-B856-C80E3FE9A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A8D843E-6184-B24D-A88F-EC2F447B8A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AE65ADD-63D6-CF4C-AEFB-0B4BBCF946A9}" type="slidenum">
              <a:rPr lang="zh-CN" altLang="en-US" sz="1200" b="0">
                <a:latin typeface="Nanum Myeongjo" panose="02020603020101020101" pitchFamily="18" charset="-127"/>
              </a:rPr>
              <a:pPr/>
              <a:t>18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CE3C9F2-94E9-AB42-B57C-27F39A4802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4312984-D62E-0C45-AEF1-3AF3523D3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8CED2DE-072A-CB4E-BC97-0426E1546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44429FE-CF25-D54B-BBE9-9F112F588DF1}" type="slidenum">
              <a:rPr lang="zh-CN" altLang="en-US" sz="1200" b="0">
                <a:latin typeface="Nanum Myeongjo" panose="02020603020101020101" pitchFamily="18" charset="-127"/>
              </a:rPr>
              <a:pPr/>
              <a:t>19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2AF9043-CD46-3148-A63B-F62ADF05DC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24DFC5A-FE54-A847-A3B6-B6BF913D2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0CD22D0-C53A-584D-B4BB-C240DBC09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BC6FDC-3646-D749-8621-FCE4057E1B03}" type="slidenum">
              <a:rPr lang="zh-CN" altLang="en-US" sz="1200" b="0">
                <a:latin typeface="Nanum Myeongjo" panose="02020603020101020101" pitchFamily="18" charset="-127"/>
              </a:rPr>
              <a:pPr/>
              <a:t>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FA7A54A-289B-1749-8770-19D28C0007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029B017-A817-2446-9B8F-55B747723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ECB1019-E4F4-C347-92EA-58C7A1B13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0612664-0632-1B4C-97C5-3333E6DF967E}" type="slidenum">
              <a:rPr lang="zh-CN" altLang="en-US" sz="1200" b="0">
                <a:latin typeface="Nanum Myeongjo" panose="02020603020101020101" pitchFamily="18" charset="-127"/>
              </a:rPr>
              <a:pPr/>
              <a:t>20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5F13E0C-7953-2843-9615-DC7F430C4A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58F9E5F-6482-754D-8351-253F4DD29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63F35AA-D2CF-9740-AE22-558873C6D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4B149CD-B918-B04B-9B4C-EA73E948E895}" type="slidenum">
              <a:rPr lang="zh-CN" altLang="en-US" sz="1200" b="0">
                <a:latin typeface="Nanum Myeongjo" panose="02020603020101020101" pitchFamily="18" charset="-127"/>
              </a:rPr>
              <a:pPr/>
              <a:t>21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01653B9-A22B-B040-BC77-D43AA2B72E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F0043F8-E31C-3340-8AC4-AFF7C6FF1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5CC548E-47F4-8D44-8DF3-B7DC7CDB4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ECB6328-AB0A-994D-9779-911902694B15}" type="slidenum">
              <a:rPr lang="zh-CN" altLang="en-US" sz="1200" b="0">
                <a:latin typeface="Nanum Myeongjo" panose="02020603020101020101" pitchFamily="18" charset="-127"/>
              </a:rPr>
              <a:pPr/>
              <a:t>22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E01E06-4E6B-3349-A86E-6F736391F7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750F166-469C-F74D-BABA-CE348D9F1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024C2A6-82F3-4E41-80FE-7CB2E473C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FF16A7C-8662-C342-A446-C260EC91A6D5}" type="slidenum">
              <a:rPr lang="zh-CN" altLang="en-US" sz="1200" b="0">
                <a:latin typeface="Nanum Myeongjo" panose="02020603020101020101" pitchFamily="18" charset="-127"/>
              </a:rPr>
              <a:pPr/>
              <a:t>23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90530BC-0F17-5E43-B727-299EABC53C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68193A0-D13B-F54F-A902-3AAF5AA96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D654F3B-9B39-184D-BB11-35A6570DA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AF59154-E720-2E4E-A8BB-2A6204437932}" type="slidenum">
              <a:rPr lang="zh-CN" altLang="en-US" sz="1200" b="0">
                <a:latin typeface="Nanum Myeongjo" panose="02020603020101020101" pitchFamily="18" charset="-127"/>
              </a:rPr>
              <a:pPr/>
              <a:t>24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5E57EFB-FCFD-5A49-A7C1-8C5B3DCC88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844CF7C-D6F8-F34B-88AC-C9DE19A04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118ADED-0B1C-5D47-8A32-4FD7D1C2F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4B64CCE-976E-FC4F-9D7A-81CA55C57A8A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B7760E4-A3D3-DF4B-AD49-7F0018D9BE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61D8128-2B93-3342-984C-23B42CB33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869F932-6955-F54E-B6CB-D5AEED0480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BA1383-141D-3A4E-A8DA-54F006A4A066}" type="slidenum">
              <a:rPr lang="zh-CN" altLang="en-US" sz="1200" b="0">
                <a:latin typeface="Nanum Myeongjo" panose="02020603020101020101" pitchFamily="18" charset="-127"/>
              </a:rPr>
              <a:pPr/>
              <a:t>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F9EFB40-7F0A-4940-B44B-6ECFF22C8D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A8D5166-F027-4049-B2BC-05C23D8F0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69E777E-3073-6348-9056-C8A0AE70A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4EDCC40-63C8-3C47-8096-9BC8804CD66B}" type="slidenum">
              <a:rPr lang="zh-CN" altLang="en-US" sz="1200" b="0">
                <a:latin typeface="Nanum Myeongjo" panose="02020603020101020101" pitchFamily="18" charset="-127"/>
              </a:rPr>
              <a:pPr/>
              <a:t>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765D439-3B3A-7046-A676-8E8E81952F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BE58CF5-BA94-0F4B-92DF-999523F2B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AD009BA-FB6C-9A40-8F31-1FB0DB863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FD40BAF-4BCE-8E41-B4B8-B27BED127200}" type="slidenum">
              <a:rPr lang="zh-CN" altLang="en-US" sz="1200" b="0">
                <a:latin typeface="Nanum Myeongjo" panose="02020603020101020101" pitchFamily="18" charset="-127"/>
              </a:rPr>
              <a:pPr/>
              <a:t>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797082B-882C-FC4E-919D-01DABC5F1A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4CABA5E-315F-1547-B164-121EA4236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824C135-3287-3146-A671-3EBA6B24E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51D475D-1278-B748-BB7C-9E7784A2FC3F}" type="slidenum">
              <a:rPr lang="zh-CN" altLang="en-US" sz="1200" b="0">
                <a:latin typeface="Nanum Myeongjo" panose="02020603020101020101" pitchFamily="18" charset="-127"/>
              </a:rPr>
              <a:pPr/>
              <a:t>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F5CED40-DEFC-3E43-858F-91D5E3A9FD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F46A3C7-4742-9E47-A768-B390B8BAF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7828F65-13CB-7444-A667-76EC917BC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89A7543-132F-0C48-AA1E-22BDFEE00AA7}" type="slidenum">
              <a:rPr lang="zh-CN" altLang="en-US" sz="1200" b="0">
                <a:latin typeface="Nanum Myeongjo" panose="02020603020101020101" pitchFamily="18" charset="-127"/>
              </a:rPr>
              <a:pPr/>
              <a:t>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AB543E7-A0A5-4B4A-A6E9-F5CF944C1D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E00563F-CB88-ED47-87A2-B40992F85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47936DE-AF3C-284E-BD4E-8EE41CDCE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0FFF6F-73A1-B748-AB20-352625D205A0}" type="slidenum">
              <a:rPr lang="zh-CN" altLang="en-US" sz="1200" b="0">
                <a:latin typeface="Nanum Myeongjo" panose="02020603020101020101" pitchFamily="18" charset="-127"/>
              </a:rPr>
              <a:pPr/>
              <a:t>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16DDE3A-7CF5-E44D-80E1-895E292414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B3A9FF6-5ACE-7D46-8402-D85D6FD3E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47FE6B9-5792-4D41-A399-3366DC00D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43D33F1-2D9F-5F4F-A98F-E9AD5715650F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4F82543-4E7D-664A-88A0-D28AE5E141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244CE4F-5F5B-774F-B814-B5662224A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EE6E0810-81A0-924A-BD73-2C971BFCC8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E16FF-98C7-DF4B-9F7F-B69417E55D9F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A4B1AAE-0393-C442-A97E-0FBE5B4A6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20854A6-AEC6-5846-8243-8F13CEA44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A7BB6D-EE1A-474C-9657-72623EC783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5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C64B65-5A33-AE4D-A1E1-7820D4889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AAAE2-D3EB-0E49-8E0F-23C97B5C6E6B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298777-5F77-BD45-A4A4-0CAAAD909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A8C7A-A7DA-9E4F-8913-32F41A29E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95355-D5DD-2D47-BDB4-6EA9C1C72C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35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01A8D0-D318-2C44-B868-D8B696258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AE36F-1FBF-DB48-9E0F-72BD9FCB6B7C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4FC746-3973-DF4F-9B79-7B106A866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300848-99F4-8847-9723-D53949DC6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0F451-A9C0-8745-B577-DCB1A9061E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25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14318-6486-EE43-8706-ED2C50456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22E5E-593F-6248-96CC-1F1D3D127CD2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6F7A0-F084-7043-9071-119E9FF6E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3675F-2D0A-3B49-8518-3BDC83D98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8CDCD-9C22-3F4F-A1E5-7A494B6CA8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7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17449E-1ECA-9E49-89BD-0A27DEC4C9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F43F9-27A7-B942-A468-3276599C40E0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3089DE-07A7-1542-953F-814A230809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787C4-181A-2D4F-8A0F-89E59994C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1F8BB-6FE5-3C48-961F-66C74B91E6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09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242AB7-5152-7A4C-96A1-54C55B6441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662C5-247E-E246-8ACA-F5653881FCBE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F31481-4C18-2C41-86EA-2315AA437A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24D946-11AB-6749-A5F3-7CE99FB22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FC1CC-7A28-5B48-BDCF-3FD7093C59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49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FE68E-4786-B54D-A319-5A29E36DF1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1CD43-E3F6-B649-8170-054E6FC5701F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C76F2-BCBB-924D-914B-C03D36842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212C0-2D93-6D46-ABC0-C3DAB62941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6B520-4B21-3747-B24E-509F1374D9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2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9E4EBA-F4CB-B145-B126-33F62276D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F0A90-AAC7-484E-B035-D3BDAE8903AF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D03BF9-4609-1947-8AF5-D3C0D3FD6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FCBB7A-5CDD-7D45-8AF7-94B1C55852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05C5B-453E-F342-9A40-69F5EA93D5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54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942337-4497-6949-84AE-00A4B8EFF2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DE1D9-8262-D647-A590-BEA730D2979F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5D8D9E-4DCD-4749-8FEE-07110494C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7DBA34-57E8-EA4F-8A0D-3A261F794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F6CBB-7A30-F940-A3B9-98C6FBF659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49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450261-7C31-A746-9167-95493EFB90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D5B62-F787-EF44-855B-21FAC2CCABD8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39786BE-264C-8F4D-A100-3D3B85993B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E6E181-6E96-4A4A-B063-E55E24AEB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50A35-1B86-DF42-A266-BC5951C3F6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2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D69BC-5A24-634B-B611-A34D8A7D3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13B0A-AB76-464C-88A5-FC296104BD9B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A9D37-D98E-6640-8DD5-62897F8E5B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C67A3-F086-5B42-BE3A-06A25080C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973FD-EA08-1946-BCB8-CC451788E8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8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06F82-08D9-F24B-9296-4483B2C99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AEF1F-BE4C-EC4E-8491-7EC17A3AC193}" type="datetime1">
              <a:rPr lang="zh-CN" altLang="en-US"/>
              <a:pPr>
                <a:defRPr/>
              </a:pPr>
              <a:t>2020/3/11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9EA1A-23CA-8247-9385-0F40E3F07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7BA1F-A784-624E-A863-B22F293FC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4B5E9-BCBF-1E4E-9E82-98048D2F9A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F78F95-B9F1-F641-9F91-406A1743B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4336F7-F9E8-4940-893A-B715E86DC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03BBFE-B52F-474E-8EE3-FDC71087BE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B98192F2-6701-5742-8550-27CD1DA77194}" type="datetime1">
              <a:rPr lang="zh-CN" altLang="en-US" smtClean="0"/>
              <a:pPr>
                <a:defRPr/>
              </a:pPr>
              <a:t>2020/3/11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370223-78B0-EC43-8861-A4FFC3B5DA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CDF2552-FF81-B348-A8BB-3247CCA586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6913665E-F1EE-2A4C-B621-EE55E9B727D4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92DC5E2-01A8-244A-BE7C-8E61D38A2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1E2D6359-208F-AA49-9486-47634BD1F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6B444-B9CE-DC40-A263-8CDEC83A8BD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D65B2A6-F387-C540-9EBB-EF08691D8C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Arithmetic Operations 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6">
            <a:extLst>
              <a:ext uri="{FF2B5EF4-FFF2-40B4-BE49-F238E27FC236}">
                <a16:creationId xmlns:a16="http://schemas.microsoft.com/office/drawing/2014/main" id="{B9CB7AB7-22E8-B54C-ADD6-2FE12F03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E7928F-D83C-2447-8652-50D5747C719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C0B9623-29F7-E441-A6DE-82EEDE9EA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Signed Addition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BB6E856C-059C-5E49-A9FA-36FFAFAD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513"/>
            <a:ext cx="8294688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9">
            <a:extLst>
              <a:ext uri="{FF2B5EF4-FFF2-40B4-BE49-F238E27FC236}">
                <a16:creationId xmlns:a16="http://schemas.microsoft.com/office/drawing/2014/main" id="{604C3037-6049-344D-A1E7-4CE247E9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5029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C91EE306-CAC6-1E4D-ABF7-56DD36AC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E12C6-5E10-C346-93B6-D17E768A4B6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E284806-2DFA-0842-A849-449AC59AB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Signed Addition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7470D48-AA84-5B43-872C-064D2DD8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18CEE0-E92F-7348-8D45-0DAAF810A67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870EB17-5FC5-8D4A-A7D2-C331946E7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Detecting Tadd Overflow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5D21826-8A4A-9D49-B8C1-6C48F4A7D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Task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Given </a:t>
            </a:r>
            <a:r>
              <a:rPr kumimoji="1" lang="en-US" altLang="zh-CN" i="1" dirty="0">
                <a:ea typeface="宋体" panose="02010600030101010101" pitchFamily="2" charset="-122"/>
              </a:rPr>
              <a:t>s</a:t>
            </a:r>
            <a:r>
              <a:rPr kumimoji="1" lang="en-US" altLang="zh-CN" dirty="0">
                <a:ea typeface="宋体" panose="02010600030101010101" pitchFamily="2" charset="-122"/>
              </a:rPr>
              <a:t>  =  </a:t>
            </a:r>
            <a:r>
              <a:rPr kumimoji="1" lang="en-US" altLang="zh-CN" dirty="0" err="1">
                <a:ea typeface="宋体" panose="02010600030101010101" pitchFamily="2" charset="-122"/>
              </a:rPr>
              <a:t>TAdd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Determine if </a:t>
            </a:r>
            <a:r>
              <a:rPr kumimoji="1" lang="en-US" altLang="zh-CN" i="1" dirty="0">
                <a:ea typeface="宋体" panose="02010600030101010101" pitchFamily="2" charset="-122"/>
              </a:rPr>
              <a:t>s   </a:t>
            </a:r>
            <a:r>
              <a:rPr kumimoji="1" lang="en-US" altLang="zh-CN" dirty="0">
                <a:ea typeface="宋体" panose="02010600030101010101" pitchFamily="2" charset="-122"/>
              </a:rPr>
              <a:t>=</a:t>
            </a:r>
            <a:r>
              <a:rPr kumimoji="1" lang="en-US" altLang="zh-CN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Claim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Overflow </a:t>
            </a:r>
            <a:r>
              <a:rPr kumimoji="1" lang="en-US" altLang="zh-CN" dirty="0" err="1">
                <a:ea typeface="宋体" panose="02010600030101010101" pitchFamily="2" charset="-122"/>
              </a:rPr>
              <a:t>iff</a:t>
            </a:r>
            <a:r>
              <a:rPr kumimoji="1" lang="en-US" altLang="zh-CN" dirty="0">
                <a:ea typeface="宋体" panose="02010600030101010101" pitchFamily="2" charset="-122"/>
              </a:rPr>
              <a:t> either:</a:t>
            </a:r>
          </a:p>
          <a:p>
            <a:pPr lvl="2"/>
            <a:r>
              <a:rPr kumimoji="1" lang="en-US" altLang="zh-CN" sz="2400" i="1" dirty="0">
                <a:ea typeface="宋体" panose="02010600030101010101" pitchFamily="2" charset="-122"/>
              </a:rPr>
              <a:t>        u</a:t>
            </a:r>
            <a:r>
              <a:rPr kumimoji="1" lang="en-US" altLang="zh-CN" sz="2400" dirty="0">
                <a:ea typeface="宋体" panose="02010600030101010101" pitchFamily="2" charset="-122"/>
              </a:rPr>
              <a:t>, </a:t>
            </a:r>
            <a:r>
              <a:rPr kumimoji="1" lang="en-US" altLang="zh-CN" sz="2400" i="1" dirty="0">
                <a:ea typeface="宋体" panose="02010600030101010101" pitchFamily="2" charset="-122"/>
              </a:rPr>
              <a:t>v</a:t>
            </a:r>
            <a:r>
              <a:rPr kumimoji="1" lang="en-US" altLang="zh-CN" sz="2400" dirty="0">
                <a:ea typeface="宋体" panose="02010600030101010101" pitchFamily="2" charset="-122"/>
              </a:rPr>
              <a:t> &lt; 0, </a:t>
            </a:r>
            <a:r>
              <a:rPr kumimoji="1" lang="en-US" altLang="zh-CN" sz="2400" i="1" dirty="0">
                <a:ea typeface="宋体" panose="02010600030101010101" pitchFamily="2" charset="-122"/>
              </a:rPr>
              <a:t>s</a:t>
            </a:r>
            <a:r>
              <a:rPr kumimoji="1" lang="en-US" altLang="zh-CN" sz="2400" dirty="0"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ea typeface="宋体" panose="02010600030101010101" pitchFamily="2" charset="-122"/>
                <a:sym typeface="Symbol" pitchFamily="2" charset="2"/>
              </a:rPr>
              <a:t></a:t>
            </a:r>
            <a:r>
              <a:rPr kumimoji="1" lang="en-US" altLang="zh-CN" sz="2400" dirty="0">
                <a:ea typeface="宋体" panose="02010600030101010101" pitchFamily="2" charset="-122"/>
              </a:rPr>
              <a:t> 0 (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NegOver</a:t>
            </a:r>
            <a:r>
              <a:rPr kumimoji="1" lang="en-US" altLang="zh-CN" sz="2400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kumimoji="1" lang="en-US" altLang="zh-CN" sz="2400" i="1" dirty="0">
                <a:ea typeface="宋体" panose="02010600030101010101" pitchFamily="2" charset="-122"/>
              </a:rPr>
              <a:t>        u</a:t>
            </a:r>
            <a:r>
              <a:rPr kumimoji="1" lang="en-US" altLang="zh-CN" sz="2400" dirty="0">
                <a:ea typeface="宋体" panose="02010600030101010101" pitchFamily="2" charset="-122"/>
              </a:rPr>
              <a:t>, </a:t>
            </a:r>
            <a:r>
              <a:rPr kumimoji="1" lang="en-US" altLang="zh-CN" sz="2400" i="1" dirty="0">
                <a:ea typeface="宋体" panose="02010600030101010101" pitchFamily="2" charset="-122"/>
              </a:rPr>
              <a:t>v</a:t>
            </a:r>
            <a:r>
              <a:rPr kumimoji="1" lang="en-US" altLang="zh-CN" sz="2400" dirty="0"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ea typeface="宋体" panose="02010600030101010101" pitchFamily="2" charset="-122"/>
                <a:sym typeface="Symbol" pitchFamily="2" charset="2"/>
              </a:rPr>
              <a:t></a:t>
            </a:r>
            <a:r>
              <a:rPr kumimoji="1" lang="en-US" altLang="zh-CN" sz="2400" dirty="0">
                <a:ea typeface="宋体" panose="02010600030101010101" pitchFamily="2" charset="-122"/>
              </a:rPr>
              <a:t> 0, </a:t>
            </a:r>
            <a:r>
              <a:rPr kumimoji="1" lang="en-US" altLang="zh-CN" sz="2400" i="1" dirty="0">
                <a:ea typeface="宋体" panose="02010600030101010101" pitchFamily="2" charset="-122"/>
              </a:rPr>
              <a:t>s</a:t>
            </a:r>
            <a:r>
              <a:rPr kumimoji="1" lang="en-US" altLang="zh-CN" sz="2400" dirty="0">
                <a:ea typeface="宋体" panose="02010600030101010101" pitchFamily="2" charset="-122"/>
              </a:rPr>
              <a:t> &lt; 0 (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PosOver</a:t>
            </a:r>
            <a:r>
              <a:rPr kumimoji="1" lang="en-US" altLang="zh-CN" sz="2400" dirty="0">
                <a:ea typeface="宋体" panose="02010600030101010101" pitchFamily="2" charset="-122"/>
              </a:rPr>
              <a:t>)</a:t>
            </a:r>
          </a:p>
          <a:p>
            <a:pPr lvl="2">
              <a:buFontTx/>
              <a:buNone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 err="1">
                <a:ea typeface="宋体" panose="02010600030101010101" pitchFamily="2" charset="-122"/>
              </a:rPr>
              <a:t>ovf</a:t>
            </a:r>
            <a:r>
              <a:rPr kumimoji="1" lang="en-US" altLang="zh-CN" dirty="0">
                <a:ea typeface="宋体" panose="02010600030101010101" pitchFamily="2" charset="-122"/>
              </a:rPr>
              <a:t> = (u&lt;0 == v&lt;0) &amp;&amp; (u&lt;0 != s&lt;0);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6">
            <a:extLst>
              <a:ext uri="{FF2B5EF4-FFF2-40B4-BE49-F238E27FC236}">
                <a16:creationId xmlns:a16="http://schemas.microsoft.com/office/drawing/2014/main" id="{985A5623-13E6-C34E-9333-C88FD31F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7A93AB-0ED2-364C-8E58-17C8FD8A19F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31F8EC5-4229-8647-99D3-408F4CE72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Mathematical Properties of TAdd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457C697-0341-F248-93C0-67EA94F639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Two’s Complement Under </a:t>
            </a:r>
            <a:r>
              <a:rPr kumimoji="1" lang="en-US" altLang="zh-CN" dirty="0" err="1">
                <a:ea typeface="宋体" panose="02010600030101010101" pitchFamily="2" charset="-122"/>
              </a:rPr>
              <a:t>TAdd</a:t>
            </a:r>
            <a:r>
              <a:rPr kumimoji="1" lang="en-US" altLang="zh-CN" dirty="0">
                <a:ea typeface="宋体" panose="02010600030101010101" pitchFamily="2" charset="-122"/>
              </a:rPr>
              <a:t> Forms a Group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Closed, Commutative, Associative, 0 is additive identity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Every element has additive inverse</a:t>
            </a:r>
          </a:p>
          <a:p>
            <a:pPr lvl="2"/>
            <a:endParaRPr kumimoji="1" lang="en-US" altLang="zh-CN" dirty="0">
              <a:ea typeface="宋体" panose="02010600030101010101" pitchFamily="2" charset="-122"/>
            </a:endParaRP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Let 	</a:t>
            </a:r>
          </a:p>
          <a:p>
            <a:pPr lvl="2"/>
            <a:endParaRPr kumimoji="1"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kumimoji="1" lang="en-US" altLang="zh-CN" sz="2400" dirty="0" err="1">
                <a:ea typeface="宋体" panose="02010600030101010101" pitchFamily="2" charset="-122"/>
              </a:rPr>
              <a:t>TAdd</a:t>
            </a:r>
            <a:r>
              <a:rPr kumimoji="1" lang="en-US" altLang="zh-CN" sz="2400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sz="2400" dirty="0"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>
                <a:ea typeface="宋体" panose="02010600030101010101" pitchFamily="2" charset="-122"/>
              </a:rPr>
              <a:t>u</a:t>
            </a:r>
            <a:r>
              <a:rPr kumimoji="1" lang="en-US" altLang="zh-CN" sz="2400" dirty="0">
                <a:ea typeface="宋体" panose="02010600030101010101" pitchFamily="2" charset="-122"/>
              </a:rPr>
              <a:t> , </a:t>
            </a:r>
            <a:r>
              <a:rPr kumimoji="1" lang="en-US" altLang="zh-CN" sz="2400" dirty="0" err="1">
                <a:ea typeface="宋体" panose="02010600030101010101" pitchFamily="2" charset="-122"/>
              </a:rPr>
              <a:t>TComp</a:t>
            </a:r>
            <a:r>
              <a:rPr kumimoji="1" lang="en-US" altLang="zh-CN" sz="2400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sz="2400" i="1" dirty="0"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>
                <a:ea typeface="宋体" panose="02010600030101010101" pitchFamily="2" charset="-122"/>
              </a:rPr>
              <a:t>u</a:t>
            </a:r>
            <a:r>
              <a:rPr kumimoji="1" lang="en-US" altLang="zh-CN" sz="2400" dirty="0">
                <a:ea typeface="宋体" panose="02010600030101010101" pitchFamily="2" charset="-122"/>
              </a:rPr>
              <a:t> ))  =  0</a:t>
            </a:r>
          </a:p>
        </p:txBody>
      </p:sp>
      <p:graphicFrame>
        <p:nvGraphicFramePr>
          <p:cNvPr id="28677" name="Object 2">
            <a:extLst>
              <a:ext uri="{FF2B5EF4-FFF2-40B4-BE49-F238E27FC236}">
                <a16:creationId xmlns:a16="http://schemas.microsoft.com/office/drawing/2014/main" id="{728A8847-CE50-0249-BE6E-F62275A1A87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514600" y="3886200"/>
          <a:ext cx="53736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" imgW="2590800" imgH="444500" progId="Equation.3">
                  <p:embed/>
                </p:oleObj>
              </mc:Choice>
              <mc:Fallback>
                <p:oleObj name="Equation" r:id="rId4" imgW="25908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53736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6">
            <a:extLst>
              <a:ext uri="{FF2B5EF4-FFF2-40B4-BE49-F238E27FC236}">
                <a16:creationId xmlns:a16="http://schemas.microsoft.com/office/drawing/2014/main" id="{313262C5-3E61-6745-B179-FAEB8FB8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98AE4-A2D7-B64E-8749-8C11B9F1C77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1246DE9-54BC-9A46-9817-9D893D6A9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Detecting Tadd Overflow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925A5D9-B2D0-DB4F-8176-3C9DB6AAE3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44196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tadd_ok_bugy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(int x, int y)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int sum = x + y 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(sum-x == y) &amp;&amp; (sum-y == x)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Abelian group(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x+y-x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y+x-x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always true)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tsub_ok_bugy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(int x, int y)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kumimoji="1"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tadd_ok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(x, -y) 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 y to TMIN, -y is also TMIN. If x is negative, add will always overflow, sub will not.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B55C56F2-C11A-2A4A-A488-2DB06D45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6964FC-35D6-4C47-9FAF-FC5F5F879A6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316F7AD-752C-E241-9017-77916649D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Mathematical Properties of TAdd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D5D0F97-E7C0-ED45-A3DE-C01679B46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Isomorphic Algebra to UAdd</a:t>
            </a:r>
          </a:p>
          <a:p>
            <a:pPr lvl="1">
              <a:lnSpc>
                <a:spcPct val="17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TAdd</a:t>
            </a:r>
            <a:r>
              <a:rPr kumimoji="1" lang="en-US" altLang="zh-CN" i="1" baseline="-25000">
                <a:ea typeface="宋体" panose="02010600030101010101" pitchFamily="2" charset="-122"/>
              </a:rPr>
              <a:t>w 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r>
              <a:rPr kumimoji="1" lang="en-US" altLang="zh-CN">
                <a:ea typeface="宋体" panose="02010600030101010101" pitchFamily="2" charset="-122"/>
              </a:rPr>
              <a:t> , </a:t>
            </a:r>
            <a:r>
              <a:rPr kumimoji="1" lang="en-US" altLang="zh-CN" i="1">
                <a:ea typeface="宋体" panose="02010600030101010101" pitchFamily="2" charset="-122"/>
              </a:rPr>
              <a:t>v</a:t>
            </a:r>
            <a:r>
              <a:rPr kumimoji="1" lang="en-US" altLang="zh-CN">
                <a:ea typeface="宋体" panose="02010600030101010101" pitchFamily="2" charset="-122"/>
              </a:rPr>
              <a:t>) =  U2T (UAdd</a:t>
            </a:r>
            <a:r>
              <a:rPr kumimoji="1" lang="en-US" altLang="zh-CN" i="1" baseline="-25000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(T2U(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r>
              <a:rPr kumimoji="1" lang="en-US" altLang="zh-CN">
                <a:ea typeface="宋体" panose="02010600030101010101" pitchFamily="2" charset="-122"/>
              </a:rPr>
              <a:t> ), T2U(</a:t>
            </a:r>
            <a:r>
              <a:rPr kumimoji="1" lang="en-US" altLang="zh-CN" i="1">
                <a:ea typeface="宋体" panose="02010600030101010101" pitchFamily="2" charset="-122"/>
              </a:rPr>
              <a:t>v</a:t>
            </a:r>
            <a:r>
              <a:rPr kumimoji="1" lang="en-US" altLang="zh-CN">
                <a:ea typeface="宋体" panose="02010600030101010101" pitchFamily="2" charset="-122"/>
              </a:rPr>
              <a:t>)))</a:t>
            </a:r>
          </a:p>
          <a:p>
            <a:pPr lvl="2">
              <a:lnSpc>
                <a:spcPct val="170000"/>
              </a:lnSpc>
            </a:pPr>
            <a:r>
              <a:rPr kumimoji="1" lang="en-US" altLang="zh-CN" sz="2400">
                <a:ea typeface="宋体" panose="02010600030101010101" pitchFamily="2" charset="-122"/>
              </a:rPr>
              <a:t>Since both have identical bit patterns</a:t>
            </a:r>
          </a:p>
          <a:p>
            <a:pPr lvl="1">
              <a:lnSpc>
                <a:spcPct val="17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T2U(TAdd</a:t>
            </a:r>
            <a:r>
              <a:rPr kumimoji="1" lang="en-US" altLang="zh-CN" i="1" baseline="-25000">
                <a:ea typeface="宋体" panose="02010600030101010101" pitchFamily="2" charset="-122"/>
              </a:rPr>
              <a:t>w 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r>
              <a:rPr kumimoji="1" lang="en-US" altLang="zh-CN">
                <a:ea typeface="宋体" panose="02010600030101010101" pitchFamily="2" charset="-122"/>
              </a:rPr>
              <a:t> , </a:t>
            </a:r>
            <a:r>
              <a:rPr kumimoji="1" lang="en-US" altLang="zh-CN" i="1">
                <a:ea typeface="宋体" panose="02010600030101010101" pitchFamily="2" charset="-122"/>
              </a:rPr>
              <a:t>v</a:t>
            </a:r>
            <a:r>
              <a:rPr kumimoji="1" lang="en-US" altLang="zh-CN">
                <a:ea typeface="宋体" panose="02010600030101010101" pitchFamily="2" charset="-122"/>
              </a:rPr>
              <a:t>)) =  UAdd</a:t>
            </a:r>
            <a:r>
              <a:rPr kumimoji="1" lang="en-US" altLang="zh-CN" i="1" baseline="-25000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(T2U(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r>
              <a:rPr kumimoji="1" lang="en-US" altLang="zh-CN">
                <a:ea typeface="宋体" panose="02010600030101010101" pitchFamily="2" charset="-122"/>
              </a:rPr>
              <a:t> ), T2U(</a:t>
            </a:r>
            <a:r>
              <a:rPr kumimoji="1" lang="en-US" altLang="zh-CN" i="1">
                <a:ea typeface="宋体" panose="02010600030101010101" pitchFamily="2" charset="-122"/>
              </a:rPr>
              <a:t>v</a:t>
            </a:r>
            <a:r>
              <a:rPr kumimoji="1" lang="en-US" altLang="zh-CN">
                <a:ea typeface="宋体" panose="02010600030101010101" pitchFamily="2" charset="-122"/>
              </a:rPr>
              <a:t>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3DCBDCBD-3B2D-6C4C-AD60-F44FA636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490F45-CBAE-D24C-9FAA-F3FCAEF1CDB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2A13EB-8047-D14A-955B-B8290B92E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Negating with Complement &amp; Increment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7180173-59AE-9D47-B32A-37D5E678A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50292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In C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 ~x + 1 == -x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Complement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Observation: ~x + x == 1111…111 == -1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Increment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~x + x + (-x + 1)  ==	-1 + (-x + 1)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~x + 1	==  -x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</p:txBody>
      </p:sp>
      <p:grpSp>
        <p:nvGrpSpPr>
          <p:cNvPr id="34821" name="Group 4">
            <a:extLst>
              <a:ext uri="{FF2B5EF4-FFF2-40B4-BE49-F238E27FC236}">
                <a16:creationId xmlns:a16="http://schemas.microsoft.com/office/drawing/2014/main" id="{5E5F38A2-CD55-3345-AB7D-9A2ADB26C296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1524000"/>
            <a:ext cx="2962275" cy="1543050"/>
            <a:chOff x="2166" y="1968"/>
            <a:chExt cx="1866" cy="972"/>
          </a:xfrm>
        </p:grpSpPr>
        <p:grpSp>
          <p:nvGrpSpPr>
            <p:cNvPr id="34822" name="Group 5">
              <a:extLst>
                <a:ext uri="{FF2B5EF4-FFF2-40B4-BE49-F238E27FC236}">
                  <a16:creationId xmlns:a16="http://schemas.microsoft.com/office/drawing/2014/main" id="{67FF3326-3A7F-AB4C-A78F-8566F26F9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0" y="1968"/>
              <a:ext cx="1494" cy="252"/>
              <a:chOff x="2490" y="1968"/>
              <a:chExt cx="1494" cy="252"/>
            </a:xfrm>
          </p:grpSpPr>
          <p:sp>
            <p:nvSpPr>
              <p:cNvPr id="34845" name="Rectangle 6">
                <a:extLst>
                  <a:ext uri="{FF2B5EF4-FFF2-40B4-BE49-F238E27FC236}">
                    <a16:creationId xmlns:a16="http://schemas.microsoft.com/office/drawing/2014/main" id="{E2F0791F-0322-DC40-8084-D50BB4B3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46" name="Rectangle 7">
                <a:extLst>
                  <a:ext uri="{FF2B5EF4-FFF2-40B4-BE49-F238E27FC236}">
                    <a16:creationId xmlns:a16="http://schemas.microsoft.com/office/drawing/2014/main" id="{5D885573-9B9F-6440-97D0-C8572FC8F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4847" name="Rectangle 8">
                <a:extLst>
                  <a:ext uri="{FF2B5EF4-FFF2-40B4-BE49-F238E27FC236}">
                    <a16:creationId xmlns:a16="http://schemas.microsoft.com/office/drawing/2014/main" id="{DF99B854-2789-AA45-BAB5-BBB2FD694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4848" name="Rectangle 9">
                <a:extLst>
                  <a:ext uri="{FF2B5EF4-FFF2-40B4-BE49-F238E27FC236}">
                    <a16:creationId xmlns:a16="http://schemas.microsoft.com/office/drawing/2014/main" id="{A523CEC7-1081-A242-8B41-B7ECD95D8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49" name="Rectangle 10">
                <a:extLst>
                  <a:ext uri="{FF2B5EF4-FFF2-40B4-BE49-F238E27FC236}">
                    <a16:creationId xmlns:a16="http://schemas.microsoft.com/office/drawing/2014/main" id="{E85E6C23-26AF-6744-8A86-E0F81A1B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4850" name="Rectangle 11">
                <a:extLst>
                  <a:ext uri="{FF2B5EF4-FFF2-40B4-BE49-F238E27FC236}">
                    <a16:creationId xmlns:a16="http://schemas.microsoft.com/office/drawing/2014/main" id="{CE2A27A9-E981-D349-9540-B91DE90BD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51" name="Rectangle 12">
                <a:extLst>
                  <a:ext uri="{FF2B5EF4-FFF2-40B4-BE49-F238E27FC236}">
                    <a16:creationId xmlns:a16="http://schemas.microsoft.com/office/drawing/2014/main" id="{8DBDD7E3-5489-A347-96F3-42BD238BE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52" name="Rectangle 13">
                <a:extLst>
                  <a:ext uri="{FF2B5EF4-FFF2-40B4-BE49-F238E27FC236}">
                    <a16:creationId xmlns:a16="http://schemas.microsoft.com/office/drawing/2014/main" id="{629B536D-92AA-4245-B76E-5478B354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53" name="Rectangle 14">
                <a:extLst>
                  <a:ext uri="{FF2B5EF4-FFF2-40B4-BE49-F238E27FC236}">
                    <a16:creationId xmlns:a16="http://schemas.microsoft.com/office/drawing/2014/main" id="{58F1CC64-C20D-374E-AB13-C46F2AB4B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1968"/>
                <a:ext cx="2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</a:rPr>
                  <a:t>x</a:t>
                </a:r>
              </a:p>
            </p:txBody>
          </p:sp>
        </p:grpSp>
        <p:grpSp>
          <p:nvGrpSpPr>
            <p:cNvPr id="34823" name="Group 15">
              <a:extLst>
                <a:ext uri="{FF2B5EF4-FFF2-40B4-BE49-F238E27FC236}">
                  <a16:creationId xmlns:a16="http://schemas.microsoft.com/office/drawing/2014/main" id="{E551EF51-7A65-7D42-82C2-CBC673692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2304"/>
              <a:ext cx="1528" cy="252"/>
              <a:chOff x="2456" y="2448"/>
              <a:chExt cx="1528" cy="252"/>
            </a:xfrm>
          </p:grpSpPr>
          <p:sp>
            <p:nvSpPr>
              <p:cNvPr id="34836" name="Rectangle 16">
                <a:extLst>
                  <a:ext uri="{FF2B5EF4-FFF2-40B4-BE49-F238E27FC236}">
                    <a16:creationId xmlns:a16="http://schemas.microsoft.com/office/drawing/2014/main" id="{F5E8CD4F-E787-794B-9FD8-4C6A17788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4837" name="Rectangle 17">
                <a:extLst>
                  <a:ext uri="{FF2B5EF4-FFF2-40B4-BE49-F238E27FC236}">
                    <a16:creationId xmlns:a16="http://schemas.microsoft.com/office/drawing/2014/main" id="{EF9E4AFF-1D17-6A47-B6B1-5660DB2C9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38" name="Rectangle 18">
                <a:extLst>
                  <a:ext uri="{FF2B5EF4-FFF2-40B4-BE49-F238E27FC236}">
                    <a16:creationId xmlns:a16="http://schemas.microsoft.com/office/drawing/2014/main" id="{B3BF4BB1-23A5-B847-879E-52AE4983C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39" name="Rectangle 19">
                <a:extLst>
                  <a:ext uri="{FF2B5EF4-FFF2-40B4-BE49-F238E27FC236}">
                    <a16:creationId xmlns:a16="http://schemas.microsoft.com/office/drawing/2014/main" id="{5C91F86A-790B-4A4E-A08F-CD6203A82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4840" name="Rectangle 20">
                <a:extLst>
                  <a:ext uri="{FF2B5EF4-FFF2-40B4-BE49-F238E27FC236}">
                    <a16:creationId xmlns:a16="http://schemas.microsoft.com/office/drawing/2014/main" id="{0A0E962E-C658-604D-A546-CC871918E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41" name="Rectangle 21">
                <a:extLst>
                  <a:ext uri="{FF2B5EF4-FFF2-40B4-BE49-F238E27FC236}">
                    <a16:creationId xmlns:a16="http://schemas.microsoft.com/office/drawing/2014/main" id="{0267BC95-1DD9-C54C-9703-86F485971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4842" name="Rectangle 22">
                <a:extLst>
                  <a:ext uri="{FF2B5EF4-FFF2-40B4-BE49-F238E27FC236}">
                    <a16:creationId xmlns:a16="http://schemas.microsoft.com/office/drawing/2014/main" id="{F3CD4DD2-659B-7247-8FA0-88477820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4843" name="Rectangle 23">
                <a:extLst>
                  <a:ext uri="{FF2B5EF4-FFF2-40B4-BE49-F238E27FC236}">
                    <a16:creationId xmlns:a16="http://schemas.microsoft.com/office/drawing/2014/main" id="{48838CCA-ECE4-6147-A653-C89247680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4844" name="Rectangle 24">
                <a:extLst>
                  <a:ext uri="{FF2B5EF4-FFF2-40B4-BE49-F238E27FC236}">
                    <a16:creationId xmlns:a16="http://schemas.microsoft.com/office/drawing/2014/main" id="{8BD81FA1-4FE0-4C40-B1E4-FC52166C7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2448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</a:rPr>
                  <a:t>~</a:t>
                </a:r>
                <a:r>
                  <a:rPr lang="en-US" altLang="zh-CN" sz="2000" b="0" dirty="0">
                    <a:latin typeface="Nanum Myeongjo" panose="02020603020101020101" pitchFamily="18" charset="-127"/>
                  </a:rPr>
                  <a:t>x</a:t>
                </a:r>
              </a:p>
            </p:txBody>
          </p:sp>
        </p:grpSp>
        <p:sp>
          <p:nvSpPr>
            <p:cNvPr id="34824" name="Rectangle 25">
              <a:extLst>
                <a:ext uri="{FF2B5EF4-FFF2-40B4-BE49-F238E27FC236}">
                  <a16:creationId xmlns:a16="http://schemas.microsoft.com/office/drawing/2014/main" id="{C7117E74-CF9F-EF41-B659-121F267FD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304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</a:rPr>
                <a:t>+</a:t>
              </a:r>
            </a:p>
          </p:txBody>
        </p:sp>
        <p:sp>
          <p:nvSpPr>
            <p:cNvPr id="34825" name="Line 26">
              <a:extLst>
                <a:ext uri="{FF2B5EF4-FFF2-40B4-BE49-F238E27FC236}">
                  <a16:creationId xmlns:a16="http://schemas.microsoft.com/office/drawing/2014/main" id="{9AF1430C-6C85-9343-A9F7-157E0E414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34826" name="Group 27">
              <a:extLst>
                <a:ext uri="{FF2B5EF4-FFF2-40B4-BE49-F238E27FC236}">
                  <a16:creationId xmlns:a16="http://schemas.microsoft.com/office/drawing/2014/main" id="{C216C953-862E-8F46-9B80-ABF4AC865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2688"/>
              <a:ext cx="1516" cy="252"/>
              <a:chOff x="2468" y="1968"/>
              <a:chExt cx="1516" cy="252"/>
            </a:xfrm>
          </p:grpSpPr>
          <p:sp>
            <p:nvSpPr>
              <p:cNvPr id="34827" name="Rectangle 28">
                <a:extLst>
                  <a:ext uri="{FF2B5EF4-FFF2-40B4-BE49-F238E27FC236}">
                    <a16:creationId xmlns:a16="http://schemas.microsoft.com/office/drawing/2014/main" id="{20632D1D-E973-8541-B6E2-425883B51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28" name="Rectangle 29">
                <a:extLst>
                  <a:ext uri="{FF2B5EF4-FFF2-40B4-BE49-F238E27FC236}">
                    <a16:creationId xmlns:a16="http://schemas.microsoft.com/office/drawing/2014/main" id="{669AB8C5-951A-8344-9186-6F0297EE9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29" name="Rectangle 30">
                <a:extLst>
                  <a:ext uri="{FF2B5EF4-FFF2-40B4-BE49-F238E27FC236}">
                    <a16:creationId xmlns:a16="http://schemas.microsoft.com/office/drawing/2014/main" id="{8800A159-7BF4-D040-8FB0-1767403D7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30" name="Rectangle 31">
                <a:extLst>
                  <a:ext uri="{FF2B5EF4-FFF2-40B4-BE49-F238E27FC236}">
                    <a16:creationId xmlns:a16="http://schemas.microsoft.com/office/drawing/2014/main" id="{3BB4D7F1-506B-4643-9621-FD53BFAB4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31" name="Rectangle 32">
                <a:extLst>
                  <a:ext uri="{FF2B5EF4-FFF2-40B4-BE49-F238E27FC236}">
                    <a16:creationId xmlns:a16="http://schemas.microsoft.com/office/drawing/2014/main" id="{CD2E33E6-1CB9-BA43-A7EC-65A7401C2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32" name="Rectangle 33">
                <a:extLst>
                  <a:ext uri="{FF2B5EF4-FFF2-40B4-BE49-F238E27FC236}">
                    <a16:creationId xmlns:a16="http://schemas.microsoft.com/office/drawing/2014/main" id="{9F431439-089D-CC44-9069-0C1E71D0C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33" name="Rectangle 34">
                <a:extLst>
                  <a:ext uri="{FF2B5EF4-FFF2-40B4-BE49-F238E27FC236}">
                    <a16:creationId xmlns:a16="http://schemas.microsoft.com/office/drawing/2014/main" id="{CF85118E-40DC-C04B-BFFF-06C31C141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34" name="Rectangle 35">
                <a:extLst>
                  <a:ext uri="{FF2B5EF4-FFF2-40B4-BE49-F238E27FC236}">
                    <a16:creationId xmlns:a16="http://schemas.microsoft.com/office/drawing/2014/main" id="{BEEDFE6D-2CF2-9C41-886A-1270B9042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4835" name="Rectangle 36">
                <a:extLst>
                  <a:ext uri="{FF2B5EF4-FFF2-40B4-BE49-F238E27FC236}">
                    <a16:creationId xmlns:a16="http://schemas.microsoft.com/office/drawing/2014/main" id="{7B4AEFE4-F548-094F-BE8A-D4C2704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1968"/>
                <a:ext cx="3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</a:rPr>
                  <a:t>-1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9D8C448D-E5BA-0E4F-92A8-D17D1024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9113C-3910-C645-871E-DF3AE64AB46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91F1109-E390-C44E-9004-498983B19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Multiplication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ABE3106-B4A9-CF48-84B2-BDA1F4346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Computing Exact Product of </a:t>
            </a:r>
            <a:r>
              <a:rPr kumimoji="1" lang="en-US" altLang="zh-CN" i="1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-bit numbers 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ea typeface="宋体" panose="02010600030101010101" pitchFamily="2" charset="-122"/>
              </a:rPr>
              <a:t>y</a:t>
            </a:r>
          </a:p>
          <a:p>
            <a:pPr lvl="1"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Either signed or unsigned</a:t>
            </a:r>
          </a:p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Ranges</a:t>
            </a:r>
            <a:endParaRPr kumimoji="1" lang="en-US" altLang="zh-CN" i="1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Unsigned: 0 ≤ 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 * </a:t>
            </a:r>
            <a:r>
              <a:rPr kumimoji="1" lang="en-US" altLang="zh-CN" i="1">
                <a:ea typeface="宋体" panose="02010600030101010101" pitchFamily="2" charset="-122"/>
              </a:rPr>
              <a:t>y</a:t>
            </a:r>
            <a:r>
              <a:rPr kumimoji="1" lang="en-US" altLang="zh-CN">
                <a:ea typeface="宋体" panose="02010600030101010101" pitchFamily="2" charset="-122"/>
              </a:rPr>
              <a:t> ≤ (2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 – 1) 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  =  2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 – 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 baseline="30000">
                <a:ea typeface="宋体" panose="02010600030101010101" pitchFamily="2" charset="-122"/>
              </a:rPr>
              <a:t>+1</a:t>
            </a:r>
            <a:r>
              <a:rPr kumimoji="1" lang="en-US" altLang="zh-CN">
                <a:ea typeface="宋体" panose="02010600030101010101" pitchFamily="2" charset="-122"/>
              </a:rPr>
              <a:t> + 1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400">
                <a:ea typeface="宋体" panose="02010600030101010101" pitchFamily="2" charset="-122"/>
              </a:rPr>
              <a:t>Up to 2</a:t>
            </a:r>
            <a:r>
              <a:rPr kumimoji="1" lang="en-US" altLang="zh-CN" sz="2400" i="1">
                <a:ea typeface="宋体" panose="02010600030101010101" pitchFamily="2" charset="-122"/>
              </a:rPr>
              <a:t>w</a:t>
            </a:r>
            <a:r>
              <a:rPr kumimoji="1" lang="en-US" altLang="zh-CN" sz="2400">
                <a:ea typeface="宋体" panose="02010600030101010101" pitchFamily="2" charset="-122"/>
              </a:rPr>
              <a:t> bits</a:t>
            </a:r>
          </a:p>
          <a:p>
            <a:pPr lvl="1"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Two’s complement min: </a:t>
            </a:r>
            <a:r>
              <a:rPr kumimoji="1" lang="en-US" altLang="zh-CN" i="1">
                <a:ea typeface="宋体" panose="02010600030101010101" pitchFamily="2" charset="-122"/>
              </a:rPr>
              <a:t>x </a:t>
            </a:r>
            <a:r>
              <a:rPr kumimoji="1" lang="en-US" altLang="zh-CN">
                <a:ea typeface="宋体" panose="02010600030101010101" pitchFamily="2" charset="-122"/>
              </a:rPr>
              <a:t>*</a:t>
            </a:r>
            <a:r>
              <a:rPr kumimoji="1" lang="en-US" altLang="zh-CN" i="1">
                <a:ea typeface="宋体" panose="02010600030101010101" pitchFamily="2" charset="-122"/>
              </a:rPr>
              <a:t>y</a:t>
            </a:r>
            <a:r>
              <a:rPr kumimoji="1" lang="en-US" altLang="zh-CN">
                <a:ea typeface="宋体" panose="02010600030101010101" pitchFamily="2" charset="-122"/>
              </a:rPr>
              <a:t> ≥–2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 baseline="30000">
                <a:ea typeface="宋体" panose="02010600030101010101" pitchFamily="2" charset="-122"/>
              </a:rPr>
              <a:t>–1</a:t>
            </a:r>
            <a:r>
              <a:rPr kumimoji="1" lang="en-US" altLang="zh-CN">
                <a:ea typeface="宋体" panose="02010600030101010101" pitchFamily="2" charset="-122"/>
              </a:rPr>
              <a:t>*(2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 baseline="30000">
                <a:ea typeface="宋体" panose="02010600030101010101" pitchFamily="2" charset="-122"/>
              </a:rPr>
              <a:t>–1</a:t>
            </a:r>
            <a:r>
              <a:rPr kumimoji="1" lang="en-US" altLang="zh-CN">
                <a:ea typeface="宋体" panose="02010600030101010101" pitchFamily="2" charset="-122"/>
              </a:rPr>
              <a:t>–1) = –2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 baseline="30000">
                <a:ea typeface="宋体" panose="02010600030101010101" pitchFamily="2" charset="-122"/>
              </a:rPr>
              <a:t>–2</a:t>
            </a:r>
            <a:r>
              <a:rPr kumimoji="1" lang="en-US" altLang="zh-CN">
                <a:ea typeface="宋体" panose="02010600030101010101" pitchFamily="2" charset="-122"/>
              </a:rPr>
              <a:t> + 2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 baseline="30000">
                <a:ea typeface="宋体" panose="02010600030101010101" pitchFamily="2" charset="-122"/>
              </a:rPr>
              <a:t>–1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400">
                <a:ea typeface="宋体" panose="02010600030101010101" pitchFamily="2" charset="-122"/>
              </a:rPr>
              <a:t>Up to 2</a:t>
            </a:r>
            <a:r>
              <a:rPr kumimoji="1" lang="en-US" altLang="zh-CN" sz="2400" i="1">
                <a:ea typeface="宋体" panose="02010600030101010101" pitchFamily="2" charset="-122"/>
              </a:rPr>
              <a:t>w</a:t>
            </a:r>
            <a:r>
              <a:rPr kumimoji="1" lang="en-US" altLang="zh-CN" sz="2400">
                <a:ea typeface="宋体" panose="02010600030101010101" pitchFamily="2" charset="-122"/>
              </a:rPr>
              <a:t>–1 bits</a:t>
            </a:r>
          </a:p>
          <a:p>
            <a:pPr lvl="1"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Two’s complement max: 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 * </a:t>
            </a:r>
            <a:r>
              <a:rPr kumimoji="1" lang="en-US" altLang="zh-CN" i="1">
                <a:ea typeface="宋体" panose="02010600030101010101" pitchFamily="2" charset="-122"/>
              </a:rPr>
              <a:t>y</a:t>
            </a:r>
            <a:r>
              <a:rPr kumimoji="1" lang="en-US" altLang="zh-CN">
                <a:ea typeface="宋体" panose="02010600030101010101" pitchFamily="2" charset="-122"/>
              </a:rPr>
              <a:t> ≤ (–2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 baseline="30000">
                <a:ea typeface="宋体" panose="02010600030101010101" pitchFamily="2" charset="-122"/>
              </a:rPr>
              <a:t>–1</a:t>
            </a:r>
            <a:r>
              <a:rPr kumimoji="1" lang="en-US" altLang="zh-CN">
                <a:ea typeface="宋体" panose="02010600030101010101" pitchFamily="2" charset="-122"/>
              </a:rPr>
              <a:t>) 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  =  2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 baseline="30000">
                <a:ea typeface="宋体" panose="02010600030101010101" pitchFamily="2" charset="-122"/>
              </a:rPr>
              <a:t>–2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400">
                <a:ea typeface="宋体" panose="02010600030101010101" pitchFamily="2" charset="-122"/>
              </a:rPr>
              <a:t>Up to 2</a:t>
            </a:r>
            <a:r>
              <a:rPr kumimoji="1" lang="en-US" altLang="zh-CN" sz="2400" i="1">
                <a:ea typeface="宋体" panose="02010600030101010101" pitchFamily="2" charset="-122"/>
              </a:rPr>
              <a:t>w</a:t>
            </a:r>
            <a:r>
              <a:rPr kumimoji="1" lang="en-US" altLang="zh-CN" sz="2400">
                <a:ea typeface="宋体" panose="02010600030101010101" pitchFamily="2" charset="-122"/>
              </a:rPr>
              <a:t> bits, but only for </a:t>
            </a:r>
            <a:r>
              <a:rPr kumimoji="1" lang="en-US" altLang="zh-CN" sz="2400" i="1">
                <a:ea typeface="宋体" panose="02010600030101010101" pitchFamily="2" charset="-122"/>
              </a:rPr>
              <a:t>TMinw</a:t>
            </a:r>
            <a:r>
              <a:rPr kumimoji="1" lang="en-US" altLang="zh-CN" sz="2400" baseline="30000">
                <a:ea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B09F8681-9D2E-164A-A051-4709FB19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1635D5-4351-F741-979B-8517C8740E0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403C5AB-7915-F340-B619-6C1BC15DA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Multiplication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59FCD5C-2D16-8543-992C-3A141EECBC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447800"/>
            <a:ext cx="8382000" cy="4419600"/>
          </a:xfrm>
          <a:blipFill>
            <a:blip r:embed="rId3"/>
            <a:stretch>
              <a:fillRect l="-1891" t="-2759" b="-551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35E5A3E5-5A40-7543-BDA9-3F21C17E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981200"/>
            <a:ext cx="442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3">
            <a:extLst>
              <a:ext uri="{FF2B5EF4-FFF2-40B4-BE49-F238E27FC236}">
                <a16:creationId xmlns:a16="http://schemas.microsoft.com/office/drawing/2014/main" id="{67A47B9C-C571-004C-BE2C-EB501ECD8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4675"/>
            <a:ext cx="5981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9">
            <a:extLst>
              <a:ext uri="{FF2B5EF4-FFF2-40B4-BE49-F238E27FC236}">
                <a16:creationId xmlns:a16="http://schemas.microsoft.com/office/drawing/2014/main" id="{E1E38D9F-547C-BF45-814E-AB50CA336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7725"/>
            <a:ext cx="2324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0">
            <a:extLst>
              <a:ext uri="{FF2B5EF4-FFF2-40B4-BE49-F238E27FC236}">
                <a16:creationId xmlns:a16="http://schemas.microsoft.com/office/drawing/2014/main" id="{E8178941-B8D5-6E4E-B5B1-FEEC6AD8D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4695825"/>
            <a:ext cx="1762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1">
            <a:extLst>
              <a:ext uri="{FF2B5EF4-FFF2-40B4-BE49-F238E27FC236}">
                <a16:creationId xmlns:a16="http://schemas.microsoft.com/office/drawing/2014/main" id="{4A6845BB-32ED-0C4E-85F6-1595A7FA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72100"/>
            <a:ext cx="4019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2571EC6-DF95-3640-822C-40BC0FE4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5C54FB-5052-6B45-AC88-477421A1986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864278B-EFE6-3B40-9329-BFD0701B7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Multiplication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3347945-3F64-C345-B128-20EED92B6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Maintaining Exact Results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Would need to keep expanding word size with each product computed</a:t>
            </a: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Done in software by “arbitrary precision” arithmetic packages</a:t>
            </a:r>
          </a:p>
        </p:txBody>
      </p:sp>
      <p:pic>
        <p:nvPicPr>
          <p:cNvPr id="40965" name="图片 1">
            <a:extLst>
              <a:ext uri="{FF2B5EF4-FFF2-40B4-BE49-F238E27FC236}">
                <a16:creationId xmlns:a16="http://schemas.microsoft.com/office/drawing/2014/main" id="{F694DC73-49A1-A846-92FF-DA626A0E8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3058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DF7FDFA0-7CC2-A345-9F89-063F62D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B369D3-646D-9D49-9716-DFD1BC5082F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ED8A060-D2D1-D94C-8145-33633FC28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9710BCE-49FB-9C45-BAA5-6701C46D5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Arithmetic Operations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Unsigned addition, multiplication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Signed addition, negation, multiplication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Using Shift to perform power-of-2 multiply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2.3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371F6A8E-1A1E-AE42-A128-10E8A836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4A4D2-0C21-404B-92EA-1C639CF6F2F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C66E6B0-DB47-ED4B-AE06-9EAE14F98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Multiplication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B6712E1-8E83-2042-95CA-2A9A0C718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Maintaining Exact Results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Would need to keep expanding word size with each product computed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Done in software by “arbitrary precision” arithmetic packages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8216B039-9C29-DF4E-9B59-61A84EAD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04D48-C758-4740-A831-BCA61651D29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86D2ED7-9012-3D41-92D8-823523A9F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Power-of-2 Multiply with Shift</a:t>
            </a:r>
          </a:p>
        </p:txBody>
      </p:sp>
      <p:grpSp>
        <p:nvGrpSpPr>
          <p:cNvPr id="45060" name="Group 5">
            <a:extLst>
              <a:ext uri="{FF2B5EF4-FFF2-40B4-BE49-F238E27FC236}">
                <a16:creationId xmlns:a16="http://schemas.microsoft.com/office/drawing/2014/main" id="{8F353820-4B0E-2947-8907-850BAA15553B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1981200"/>
            <a:ext cx="7908925" cy="2503488"/>
            <a:chOff x="682" y="1248"/>
            <a:chExt cx="4982" cy="1577"/>
          </a:xfrm>
        </p:grpSpPr>
        <p:grpSp>
          <p:nvGrpSpPr>
            <p:cNvPr id="45061" name="Group 6">
              <a:extLst>
                <a:ext uri="{FF2B5EF4-FFF2-40B4-BE49-F238E27FC236}">
                  <a16:creationId xmlns:a16="http://schemas.microsoft.com/office/drawing/2014/main" id="{E58AB937-9A4E-9442-96A5-29F529759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488"/>
              <a:ext cx="1728" cy="144"/>
              <a:chOff x="2976" y="816"/>
              <a:chExt cx="1728" cy="144"/>
            </a:xfrm>
          </p:grpSpPr>
          <p:sp>
            <p:nvSpPr>
              <p:cNvPr id="45102" name="Rectangle 7" descr="Light upward diagonal">
                <a:extLst>
                  <a:ext uri="{FF2B5EF4-FFF2-40B4-BE49-F238E27FC236}">
                    <a16:creationId xmlns:a16="http://schemas.microsoft.com/office/drawing/2014/main" id="{BF4BD542-64DA-3C42-A175-6B9BE275B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103" name="Rectangle 8" descr="Light upward diagonal">
                <a:extLst>
                  <a:ext uri="{FF2B5EF4-FFF2-40B4-BE49-F238E27FC236}">
                    <a16:creationId xmlns:a16="http://schemas.microsoft.com/office/drawing/2014/main" id="{CD43BBE7-D519-F54A-9C5B-B65DD11F3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104" name="Rectangle 9" descr="Light upward diagonal">
                <a:extLst>
                  <a:ext uri="{FF2B5EF4-FFF2-40B4-BE49-F238E27FC236}">
                    <a16:creationId xmlns:a16="http://schemas.microsoft.com/office/drawing/2014/main" id="{DEF25C67-8A55-FD45-85B4-6A53CE71A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105" name="Rectangle 10" descr="Light upward diagonal">
                <a:extLst>
                  <a:ext uri="{FF2B5EF4-FFF2-40B4-BE49-F238E27FC236}">
                    <a16:creationId xmlns:a16="http://schemas.microsoft.com/office/drawing/2014/main" id="{E86FF4A3-AE4E-2D49-AB22-25BA49996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106" name="Rectangle 11" descr="Light upward diagonal">
                <a:extLst>
                  <a:ext uri="{FF2B5EF4-FFF2-40B4-BE49-F238E27FC236}">
                    <a16:creationId xmlns:a16="http://schemas.microsoft.com/office/drawing/2014/main" id="{44DCC90F-F67E-8E45-BAF1-1F1CB163B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107" name="Rectangle 12" descr="Light upward diagonal">
                <a:extLst>
                  <a:ext uri="{FF2B5EF4-FFF2-40B4-BE49-F238E27FC236}">
                    <a16:creationId xmlns:a16="http://schemas.microsoft.com/office/drawing/2014/main" id="{A3040724-A9F9-274F-BDFF-5D0EAEEA1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108" name="Rectangle 13" descr="Light upward diagonal">
                <a:extLst>
                  <a:ext uri="{FF2B5EF4-FFF2-40B4-BE49-F238E27FC236}">
                    <a16:creationId xmlns:a16="http://schemas.microsoft.com/office/drawing/2014/main" id="{6BED5FC4-11C4-674E-B345-4307E9537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45062" name="Rectangle 14">
              <a:extLst>
                <a:ext uri="{FF2B5EF4-FFF2-40B4-BE49-F238E27FC236}">
                  <a16:creationId xmlns:a16="http://schemas.microsoft.com/office/drawing/2014/main" id="{80D6F244-26D7-7B4D-9A13-4F1D4F92C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63" name="Rectangle 15">
              <a:extLst>
                <a:ext uri="{FF2B5EF4-FFF2-40B4-BE49-F238E27FC236}">
                  <a16:creationId xmlns:a16="http://schemas.microsoft.com/office/drawing/2014/main" id="{8928EEBF-C3D2-9049-8BCA-48F2740F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64" name="Rectangle 16">
              <a:extLst>
                <a:ext uri="{FF2B5EF4-FFF2-40B4-BE49-F238E27FC236}">
                  <a16:creationId xmlns:a16="http://schemas.microsoft.com/office/drawing/2014/main" id="{3DA0DAD0-7734-5C4A-A04E-0F29E1AE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7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</a:t>
              </a:r>
            </a:p>
          </p:txBody>
        </p:sp>
        <p:sp>
          <p:nvSpPr>
            <p:cNvPr id="45065" name="Rectangle 17">
              <a:extLst>
                <a:ext uri="{FF2B5EF4-FFF2-40B4-BE49-F238E27FC236}">
                  <a16:creationId xmlns:a16="http://schemas.microsoft.com/office/drawing/2014/main" id="{E2BE92B3-CEEF-1C44-A1BF-85A6D1CD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66" name="Rectangle 18">
              <a:extLst>
                <a:ext uri="{FF2B5EF4-FFF2-40B4-BE49-F238E27FC236}">
                  <a16:creationId xmlns:a16="http://schemas.microsoft.com/office/drawing/2014/main" id="{827D099C-44BB-9A4D-AAD1-4763527D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67" name="Rectangle 19">
              <a:extLst>
                <a:ext uri="{FF2B5EF4-FFF2-40B4-BE49-F238E27FC236}">
                  <a16:creationId xmlns:a16="http://schemas.microsoft.com/office/drawing/2014/main" id="{6519B018-FE99-B743-93EA-98240A6E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68" name="Rectangle 20">
              <a:extLst>
                <a:ext uri="{FF2B5EF4-FFF2-40B4-BE49-F238E27FC236}">
                  <a16:creationId xmlns:a16="http://schemas.microsoft.com/office/drawing/2014/main" id="{55D72654-054E-E640-9489-C30508C1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•••</a:t>
              </a:r>
            </a:p>
          </p:txBody>
        </p:sp>
        <p:sp>
          <p:nvSpPr>
            <p:cNvPr id="45069" name="Rectangle 21">
              <a:extLst>
                <a:ext uri="{FF2B5EF4-FFF2-40B4-BE49-F238E27FC236}">
                  <a16:creationId xmlns:a16="http://schemas.microsoft.com/office/drawing/2014/main" id="{18A2117D-67F8-F640-B324-8A757A7BB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1440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u</a:t>
              </a:r>
            </a:p>
          </p:txBody>
        </p:sp>
        <p:sp>
          <p:nvSpPr>
            <p:cNvPr id="45070" name="Rectangle 22">
              <a:extLst>
                <a:ext uri="{FF2B5EF4-FFF2-40B4-BE49-F238E27FC236}">
                  <a16:creationId xmlns:a16="http://schemas.microsoft.com/office/drawing/2014/main" id="{7DF473FA-7774-FB47-B552-A16B55656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728"/>
              <a:ext cx="2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2</a:t>
              </a:r>
              <a:r>
                <a:rPr lang="en-US" altLang="zh-CN" sz="1800" b="0" baseline="30000" dirty="0">
                  <a:latin typeface="Nanum Myeongjo" panose="02020603020101020101" pitchFamily="18" charset="-127"/>
                </a:rPr>
                <a:t>k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1" name="Line 23">
              <a:extLst>
                <a:ext uri="{FF2B5EF4-FFF2-40B4-BE49-F238E27FC236}">
                  <a16:creationId xmlns:a16="http://schemas.microsoft.com/office/drawing/2014/main" id="{5BA57E5D-92E6-8340-8011-7ABFB007A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2" name="Rectangle 24">
              <a:extLst>
                <a:ext uri="{FF2B5EF4-FFF2-40B4-BE49-F238E27FC236}">
                  <a16:creationId xmlns:a16="http://schemas.microsoft.com/office/drawing/2014/main" id="{47DE982F-0E85-054F-9632-CC548ADF1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728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*</a:t>
              </a:r>
            </a:p>
          </p:txBody>
        </p:sp>
        <p:sp>
          <p:nvSpPr>
            <p:cNvPr id="45073" name="Rectangle 25">
              <a:extLst>
                <a:ext uri="{FF2B5EF4-FFF2-40B4-BE49-F238E27FC236}">
                  <a16:creationId xmlns:a16="http://schemas.microsoft.com/office/drawing/2014/main" id="{DD0A3CA6-24F4-C141-8C37-3714582B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016"/>
              <a:ext cx="4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u · 2</a:t>
              </a:r>
              <a:r>
                <a:rPr lang="en-US" altLang="zh-CN" sz="1800" b="0" baseline="30000" dirty="0">
                  <a:latin typeface="Nanum Myeongjo" panose="02020603020101020101" pitchFamily="18" charset="-127"/>
                </a:rPr>
                <a:t>k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4" name="Line 26">
              <a:extLst>
                <a:ext uri="{FF2B5EF4-FFF2-40B4-BE49-F238E27FC236}">
                  <a16:creationId xmlns:a16="http://schemas.microsoft.com/office/drawing/2014/main" id="{AB7C2524-3682-5F4A-93E9-53E8BEEB0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75" name="Text Box 27">
              <a:extLst>
                <a:ext uri="{FF2B5EF4-FFF2-40B4-BE49-F238E27FC236}">
                  <a16:creationId xmlns:a16="http://schemas.microsoft.com/office/drawing/2014/main" id="{1C415ABD-389E-054F-9965-A26741FBC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" y="2016"/>
              <a:ext cx="16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True Product: </a:t>
              </a:r>
              <a:r>
                <a:rPr lang="en-US" altLang="zh-CN" sz="1800" b="0" dirty="0" err="1">
                  <a:latin typeface="Nanum Myeongjo" panose="02020603020101020101" pitchFamily="18" charset="-127"/>
                </a:rPr>
                <a:t>w+k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  bits</a:t>
              </a:r>
            </a:p>
          </p:txBody>
        </p:sp>
        <p:sp>
          <p:nvSpPr>
            <p:cNvPr id="45076" name="Text Box 28">
              <a:extLst>
                <a:ext uri="{FF2B5EF4-FFF2-40B4-BE49-F238E27FC236}">
                  <a16:creationId xmlns:a16="http://schemas.microsoft.com/office/drawing/2014/main" id="{F76E9349-361A-2844-B347-529C7BF55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1584"/>
              <a:ext cx="12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Operands: w bits</a:t>
              </a:r>
            </a:p>
          </p:txBody>
        </p:sp>
        <p:sp>
          <p:nvSpPr>
            <p:cNvPr id="45077" name="Text Box 29">
              <a:extLst>
                <a:ext uri="{FF2B5EF4-FFF2-40B4-BE49-F238E27FC236}">
                  <a16:creationId xmlns:a16="http://schemas.microsoft.com/office/drawing/2014/main" id="{08701637-331E-194B-8DCF-04EF37CDC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1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Discard k  bits: w bits</a:t>
              </a:r>
            </a:p>
          </p:txBody>
        </p:sp>
        <p:sp>
          <p:nvSpPr>
            <p:cNvPr id="45078" name="Rectangle 30">
              <a:extLst>
                <a:ext uri="{FF2B5EF4-FFF2-40B4-BE49-F238E27FC236}">
                  <a16:creationId xmlns:a16="http://schemas.microsoft.com/office/drawing/2014/main" id="{9886C935-71FD-A04D-A9EA-F53B5755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2352"/>
              <a:ext cx="1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UMult</a:t>
              </a:r>
              <a:r>
                <a:rPr lang="en-US" altLang="zh-CN" sz="1800" b="0" baseline="-25000" dirty="0" err="1">
                  <a:latin typeface="Nanum Myeongjo" panose="02020603020101020101" pitchFamily="18" charset="-127"/>
                </a:rPr>
                <a:t>w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(u , 2</a:t>
              </a:r>
              <a:r>
                <a:rPr lang="en-US" altLang="zh-CN" sz="1800" b="0" baseline="30000" dirty="0">
                  <a:latin typeface="Nanum Myeongjo" panose="02020603020101020101" pitchFamily="18" charset="-127"/>
                </a:rPr>
                <a:t>k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)</a:t>
              </a:r>
            </a:p>
          </p:txBody>
        </p:sp>
        <p:sp>
          <p:nvSpPr>
            <p:cNvPr id="45079" name="Rectangle 31">
              <a:extLst>
                <a:ext uri="{FF2B5EF4-FFF2-40B4-BE49-F238E27FC236}">
                  <a16:creationId xmlns:a16="http://schemas.microsoft.com/office/drawing/2014/main" id="{3FFC7841-4CEC-E44B-B9F9-C2463CC98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776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•••</a:t>
              </a:r>
            </a:p>
          </p:txBody>
        </p:sp>
        <p:sp>
          <p:nvSpPr>
            <p:cNvPr id="45080" name="Rectangle 32">
              <a:extLst>
                <a:ext uri="{FF2B5EF4-FFF2-40B4-BE49-F238E27FC236}">
                  <a16:creationId xmlns:a16="http://schemas.microsoft.com/office/drawing/2014/main" id="{10F53AD4-8714-4840-90E5-E228EA050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248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k</a:t>
              </a:r>
            </a:p>
          </p:txBody>
        </p:sp>
        <p:grpSp>
          <p:nvGrpSpPr>
            <p:cNvPr id="45081" name="Group 33">
              <a:extLst>
                <a:ext uri="{FF2B5EF4-FFF2-40B4-BE49-F238E27FC236}">
                  <a16:creationId xmlns:a16="http://schemas.microsoft.com/office/drawing/2014/main" id="{67643839-DE86-EC44-BDA2-E8E8A2455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064"/>
              <a:ext cx="1728" cy="144"/>
              <a:chOff x="2976" y="816"/>
              <a:chExt cx="1728" cy="144"/>
            </a:xfrm>
          </p:grpSpPr>
          <p:sp>
            <p:nvSpPr>
              <p:cNvPr id="45095" name="Rectangle 34" descr="Light upward diagonal">
                <a:extLst>
                  <a:ext uri="{FF2B5EF4-FFF2-40B4-BE49-F238E27FC236}">
                    <a16:creationId xmlns:a16="http://schemas.microsoft.com/office/drawing/2014/main" id="{604D0EDD-F6FE-1A46-8F03-126F7A782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096" name="Rectangle 35" descr="Light upward diagonal">
                <a:extLst>
                  <a:ext uri="{FF2B5EF4-FFF2-40B4-BE49-F238E27FC236}">
                    <a16:creationId xmlns:a16="http://schemas.microsoft.com/office/drawing/2014/main" id="{A36C7411-85E7-104A-B197-A35DE0FE4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097" name="Rectangle 36" descr="Light upward diagonal">
                <a:extLst>
                  <a:ext uri="{FF2B5EF4-FFF2-40B4-BE49-F238E27FC236}">
                    <a16:creationId xmlns:a16="http://schemas.microsoft.com/office/drawing/2014/main" id="{339D978A-348C-9C44-A0B7-7D13EE9E3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098" name="Rectangle 37" descr="Light upward diagonal">
                <a:extLst>
                  <a:ext uri="{FF2B5EF4-FFF2-40B4-BE49-F238E27FC236}">
                    <a16:creationId xmlns:a16="http://schemas.microsoft.com/office/drawing/2014/main" id="{DA04B4C9-1EBA-644F-98EF-A4338C32A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099" name="Rectangle 38" descr="Light upward diagonal">
                <a:extLst>
                  <a:ext uri="{FF2B5EF4-FFF2-40B4-BE49-F238E27FC236}">
                    <a16:creationId xmlns:a16="http://schemas.microsoft.com/office/drawing/2014/main" id="{B7A5D9C8-E2B2-E24F-B405-4DFF222D6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100" name="Rectangle 39" descr="Light upward diagonal">
                <a:extLst>
                  <a:ext uri="{FF2B5EF4-FFF2-40B4-BE49-F238E27FC236}">
                    <a16:creationId xmlns:a16="http://schemas.microsoft.com/office/drawing/2014/main" id="{05643020-ED88-EB45-BCAE-1ECA07ACC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5101" name="Rectangle 40" descr="Light upward diagonal">
                <a:extLst>
                  <a:ext uri="{FF2B5EF4-FFF2-40B4-BE49-F238E27FC236}">
                    <a16:creationId xmlns:a16="http://schemas.microsoft.com/office/drawing/2014/main" id="{DC4D43C2-255F-3143-991C-D153DCD3A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45082" name="Rectangle 41">
              <a:extLst>
                <a:ext uri="{FF2B5EF4-FFF2-40B4-BE49-F238E27FC236}">
                  <a16:creationId xmlns:a16="http://schemas.microsoft.com/office/drawing/2014/main" id="{7CBF1FCA-11F7-0146-AD23-1FDAF2E7B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83" name="Rectangle 42">
              <a:extLst>
                <a:ext uri="{FF2B5EF4-FFF2-40B4-BE49-F238E27FC236}">
                  <a16:creationId xmlns:a16="http://schemas.microsoft.com/office/drawing/2014/main" id="{CF45AB5E-BE6C-D741-A2CB-261C836D1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84" name="Rectangle 43">
              <a:extLst>
                <a:ext uri="{FF2B5EF4-FFF2-40B4-BE49-F238E27FC236}">
                  <a16:creationId xmlns:a16="http://schemas.microsoft.com/office/drawing/2014/main" id="{8510580B-2A9E-FB42-B434-C86036FEB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85" name="Rectangle 44">
              <a:extLst>
                <a:ext uri="{FF2B5EF4-FFF2-40B4-BE49-F238E27FC236}">
                  <a16:creationId xmlns:a16="http://schemas.microsoft.com/office/drawing/2014/main" id="{2B68C1C8-C091-F34D-ADC3-48C156B2A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064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•••</a:t>
              </a:r>
            </a:p>
          </p:txBody>
        </p:sp>
        <p:sp>
          <p:nvSpPr>
            <p:cNvPr id="45086" name="Rectangle 45">
              <a:extLst>
                <a:ext uri="{FF2B5EF4-FFF2-40B4-BE49-F238E27FC236}">
                  <a16:creationId xmlns:a16="http://schemas.microsoft.com/office/drawing/2014/main" id="{1282C980-9825-7F4F-A612-F3DE491C1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592"/>
              <a:ext cx="10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TMult</a:t>
              </a:r>
              <a:r>
                <a:rPr lang="en-US" altLang="zh-CN" sz="1800" b="0" baseline="-25000" dirty="0" err="1">
                  <a:latin typeface="Nanum Myeongjo" panose="02020603020101020101" pitchFamily="18" charset="-127"/>
                </a:rPr>
                <a:t>w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(u , 2</a:t>
              </a:r>
              <a:r>
                <a:rPr lang="en-US" altLang="zh-CN" sz="1800" b="0" baseline="30000" dirty="0">
                  <a:latin typeface="Nanum Myeongjo" panose="02020603020101020101" pitchFamily="18" charset="-127"/>
                </a:rPr>
                <a:t>k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)</a:t>
              </a:r>
            </a:p>
          </p:txBody>
        </p:sp>
        <p:sp>
          <p:nvSpPr>
            <p:cNvPr id="45087" name="Rectangle 46">
              <a:extLst>
                <a:ext uri="{FF2B5EF4-FFF2-40B4-BE49-F238E27FC236}">
                  <a16:creationId xmlns:a16="http://schemas.microsoft.com/office/drawing/2014/main" id="{178A55BD-3A98-6549-95F3-EF4D9552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35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88" name="Rectangle 47">
              <a:extLst>
                <a:ext uri="{FF2B5EF4-FFF2-40B4-BE49-F238E27FC236}">
                  <a16:creationId xmlns:a16="http://schemas.microsoft.com/office/drawing/2014/main" id="{4A7DFC86-15B1-EB4D-8125-14A1A519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35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89" name="Rectangle 48">
              <a:extLst>
                <a:ext uri="{FF2B5EF4-FFF2-40B4-BE49-F238E27FC236}">
                  <a16:creationId xmlns:a16="http://schemas.microsoft.com/office/drawing/2014/main" id="{CB5D9386-D542-CE48-AB1E-D82694BC1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235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45090" name="Rectangle 49">
              <a:extLst>
                <a:ext uri="{FF2B5EF4-FFF2-40B4-BE49-F238E27FC236}">
                  <a16:creationId xmlns:a16="http://schemas.microsoft.com/office/drawing/2014/main" id="{78B92133-D942-EC48-9B24-48AC232FC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352"/>
              <a:ext cx="432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•••</a:t>
              </a:r>
            </a:p>
          </p:txBody>
        </p:sp>
        <p:sp>
          <p:nvSpPr>
            <p:cNvPr id="45091" name="Rectangle 50" descr="Light upward diagonal">
              <a:extLst>
                <a:ext uri="{FF2B5EF4-FFF2-40B4-BE49-F238E27FC236}">
                  <a16:creationId xmlns:a16="http://schemas.microsoft.com/office/drawing/2014/main" id="{2ADFFDFA-B993-8D48-85A0-744EBBA0F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144" cy="14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92" name="Rectangle 51" descr="Light upward diagonal">
              <a:extLst>
                <a:ext uri="{FF2B5EF4-FFF2-40B4-BE49-F238E27FC236}">
                  <a16:creationId xmlns:a16="http://schemas.microsoft.com/office/drawing/2014/main" id="{45EADD80-EDD8-C04A-82C1-0E0224F1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2"/>
              <a:ext cx="144" cy="14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93" name="Rectangle 52" descr="Light upward diagonal">
              <a:extLst>
                <a:ext uri="{FF2B5EF4-FFF2-40B4-BE49-F238E27FC236}">
                  <a16:creationId xmlns:a16="http://schemas.microsoft.com/office/drawing/2014/main" id="{D5E42730-BD24-D743-805E-0596E0516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144" cy="14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5094" name="Rectangle 53" descr="Light upward diagonal">
              <a:extLst>
                <a:ext uri="{FF2B5EF4-FFF2-40B4-BE49-F238E27FC236}">
                  <a16:creationId xmlns:a16="http://schemas.microsoft.com/office/drawing/2014/main" id="{6759ABA8-4F99-FB47-8999-A4B3CBFB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352"/>
              <a:ext cx="432" cy="14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•••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FF9D3B2E-C0B1-E342-AAEA-E87961CD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ED089-E87F-6B45-8DAB-B3C89A54FDB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130FCF0-3A2D-8C4F-9D44-3E64E24C5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Power-of-2 Multiply with Shift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9F1EB9C-3FC9-A946-A916-23995BBB2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Operation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u &lt;&lt; k gives u * </a:t>
            </a:r>
            <a:r>
              <a:rPr kumimoji="1" lang="en-US" altLang="zh-CN" i="1">
                <a:ea typeface="宋体" panose="02010600030101010101" pitchFamily="2" charset="-122"/>
              </a:rPr>
              <a:t>2</a:t>
            </a:r>
            <a:r>
              <a:rPr kumimoji="1" lang="en-US" altLang="zh-CN" i="1" baseline="30000">
                <a:ea typeface="宋体" panose="02010600030101010101" pitchFamily="2" charset="-122"/>
              </a:rPr>
              <a:t>k</a:t>
            </a:r>
          </a:p>
          <a:p>
            <a:pPr lvl="1"/>
            <a:r>
              <a:rPr kumimoji="1"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Both signed and unsigned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Examples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u &lt;&lt; 3	==	u * 8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u &lt;&lt; 5 - u &lt;&lt; 3	==	u * 24</a:t>
            </a:r>
          </a:p>
          <a:p>
            <a:pPr lvl="1"/>
            <a:r>
              <a:rPr kumimoji="1"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Most machines shift and add much faster than multiply</a:t>
            </a: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Compiler will generate this code automatically</a:t>
            </a:r>
          </a:p>
          <a:p>
            <a:pPr>
              <a:buFontTx/>
              <a:buNone/>
            </a:pPr>
            <a:endParaRPr kumimoji="1"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2B122A71-1591-2E4C-83DB-3AF12989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88956-1073-B543-9DD5-DF187E06358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D53F646-715D-C54B-8514-457BDD813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Security Vulnerability in the XDR Library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2812AE7-2814-FE49-827A-7B255A433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 /*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 * Illustration of code vulnerability similar to that found in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 * Sun’s XDR library.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>
              <a:buFontTx/>
              <a:buNone/>
            </a:pPr>
            <a:endParaRPr kumimoji="1"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1ECCF8E3-10CA-5C4F-9AA0-DCE73A35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13B366-5687-EE4E-B23B-67DD1304191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F800BD4-88E3-A44E-8997-4510BE13B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Security Vulnerability in the XDR Library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D6AE4E3-4909-DC4A-8712-55E92880E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5 void*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copy_elements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(void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ele_src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[], int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ele_cnt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ele_size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6  		/*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7  		 * Allocate buffer for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ele_cnt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objects, each of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ele_size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bytes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8  		 * and copy from locations designated by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ele_src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9 		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10 	void *result = malloc(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ele_cnt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ele_size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11 	if (result == NULL)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12 		/* malloc failed */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13 		return NULL;</a:t>
            </a:r>
          </a:p>
          <a:p>
            <a:pPr>
              <a:buFontTx/>
              <a:buNone/>
            </a:pPr>
            <a:endParaRPr kumimoji="1"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BC7C7B0C-9487-1E41-AD73-A943766E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F97DA-32F8-F745-B515-EC51AA37AEC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E09CAF5-231A-6741-9009-833C230C1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810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Security Vulnerability in the XDR Library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7EFF9B5-43CC-EA49-A296-C820BF2011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447800"/>
            <a:ext cx="8229600" cy="4419600"/>
          </a:xfrm>
          <a:blipFill rotWithShape="0">
            <a:blip r:embed="rId3"/>
            <a:stretch>
              <a:fillRect l="-1111" t="-1103" b="-1269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  <a:endParaRPr lang="en-US" altLang="zh-CN" dirty="0">
              <a:noFill/>
            </a:endParaRPr>
          </a:p>
          <a:p>
            <a:pPr>
              <a:defRPr/>
            </a:pPr>
            <a:endParaRPr lang="en-US" altLang="zh-CN" dirty="0">
              <a:noFill/>
            </a:endParaRPr>
          </a:p>
          <a:p>
            <a:pPr>
              <a:defRPr/>
            </a:pPr>
            <a:endParaRPr lang="en-US" altLang="zh-CN" dirty="0">
              <a:noFill/>
            </a:endParaRPr>
          </a:p>
          <a:p>
            <a:pPr>
              <a:defRPr/>
            </a:pPr>
            <a:endParaRPr lang="en-US" altLang="zh-CN" dirty="0">
              <a:noFill/>
            </a:endParaRPr>
          </a:p>
          <a:p>
            <a:pPr>
              <a:defRPr/>
            </a:pPr>
            <a:endParaRPr lang="en-US" altLang="zh-CN" dirty="0">
              <a:noFill/>
            </a:endParaRPr>
          </a:p>
          <a:p>
            <a:pPr>
              <a:defRPr/>
            </a:pPr>
            <a:endParaRPr lang="en-US" altLang="zh-CN" dirty="0">
              <a:noFill/>
            </a:endParaRPr>
          </a:p>
          <a:p>
            <a:pPr>
              <a:defRPr/>
            </a:pPr>
            <a:endParaRPr lang="en-US" altLang="zh-CN" dirty="0">
              <a:noFill/>
            </a:endParaRPr>
          </a:p>
          <a:p>
            <a:pPr>
              <a:defRPr/>
            </a:pPr>
            <a:endParaRPr lang="en-US" altLang="zh-CN" dirty="0">
              <a:noFill/>
            </a:endParaRPr>
          </a:p>
          <a:p>
            <a:pPr>
              <a:defRPr/>
            </a:pPr>
            <a:r>
              <a:rPr lang="en-US" altLang="zh-CN" dirty="0">
                <a:noFill/>
              </a:rPr>
              <a:t>  </a:t>
            </a:r>
          </a:p>
          <a:p>
            <a:pPr>
              <a:defRPr/>
            </a:pPr>
            <a:r>
              <a:rPr lang="en-US" altLang="zh-CN" dirty="0">
                <a:noFill/>
              </a:rPr>
              <a:t>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30F531-EAFF-8046-888F-11F65B03CA9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9971" y="5856316"/>
            <a:ext cx="5914055" cy="461665"/>
          </a:xfrm>
          <a:prstGeom prst="rect">
            <a:avLst/>
          </a:prstGeom>
          <a:blipFill rotWithShape="0">
            <a:blip r:embed="rId4"/>
            <a:stretch>
              <a:fillRect l="-1545" t="-10667" b="-30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b="0" dirty="0">
                <a:noFill/>
                <a:latin typeface="Nanum Myeongjo" panose="02020603020101020101" pitchFamily="18" charset="-127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296C3871-66B1-2A4E-953C-71DF827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67652E-E0F5-5F4B-BD9E-13A59639577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5193185-D406-3F49-A431-D08A0BD48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Addition</a:t>
            </a:r>
          </a:p>
        </p:txBody>
      </p:sp>
      <p:grpSp>
        <p:nvGrpSpPr>
          <p:cNvPr id="8196" name="Group 48">
            <a:extLst>
              <a:ext uri="{FF2B5EF4-FFF2-40B4-BE49-F238E27FC236}">
                <a16:creationId xmlns:a16="http://schemas.microsoft.com/office/drawing/2014/main" id="{83E0B39E-646D-6F4E-9DCE-27C37DA7653F}"/>
              </a:ext>
            </a:extLst>
          </p:cNvPr>
          <p:cNvGrpSpPr>
            <a:grpSpLocks/>
          </p:cNvGrpSpPr>
          <p:nvPr/>
        </p:nvGrpSpPr>
        <p:grpSpPr bwMode="auto">
          <a:xfrm>
            <a:off x="549334" y="2076276"/>
            <a:ext cx="8045332" cy="2705447"/>
            <a:chOff x="359" y="1248"/>
            <a:chExt cx="4537" cy="1059"/>
          </a:xfrm>
        </p:grpSpPr>
        <p:grpSp>
          <p:nvGrpSpPr>
            <p:cNvPr id="8197" name="Group 4">
              <a:extLst>
                <a:ext uri="{FF2B5EF4-FFF2-40B4-BE49-F238E27FC236}">
                  <a16:creationId xmlns:a16="http://schemas.microsoft.com/office/drawing/2014/main" id="{B01C732E-1FE9-C248-8EF1-411F793D2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296"/>
              <a:ext cx="1728" cy="144"/>
              <a:chOff x="2976" y="816"/>
              <a:chExt cx="1728" cy="144"/>
            </a:xfrm>
          </p:grpSpPr>
          <p:sp>
            <p:nvSpPr>
              <p:cNvPr id="8234" name="Rectangle 5">
                <a:extLst>
                  <a:ext uri="{FF2B5EF4-FFF2-40B4-BE49-F238E27FC236}">
                    <a16:creationId xmlns:a16="http://schemas.microsoft.com/office/drawing/2014/main" id="{33388A36-6E41-1C46-A112-04329AACF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35" name="Rectangle 6">
                <a:extLst>
                  <a:ext uri="{FF2B5EF4-FFF2-40B4-BE49-F238E27FC236}">
                    <a16:creationId xmlns:a16="http://schemas.microsoft.com/office/drawing/2014/main" id="{44E384FC-4130-5942-B372-031120C2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36" name="Rectangle 7">
                <a:extLst>
                  <a:ext uri="{FF2B5EF4-FFF2-40B4-BE49-F238E27FC236}">
                    <a16:creationId xmlns:a16="http://schemas.microsoft.com/office/drawing/2014/main" id="{A5E91B0A-E69C-3F4F-AF71-802986BF2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37" name="Rectangle 8">
                <a:extLst>
                  <a:ext uri="{FF2B5EF4-FFF2-40B4-BE49-F238E27FC236}">
                    <a16:creationId xmlns:a16="http://schemas.microsoft.com/office/drawing/2014/main" id="{77770654-F6FB-4F45-A721-82A8B2237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38" name="Rectangle 9">
                <a:extLst>
                  <a:ext uri="{FF2B5EF4-FFF2-40B4-BE49-F238E27FC236}">
                    <a16:creationId xmlns:a16="http://schemas.microsoft.com/office/drawing/2014/main" id="{E4CDB559-0E4F-004F-B59E-0B109CB3D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39" name="Rectangle 10">
                <a:extLst>
                  <a:ext uri="{FF2B5EF4-FFF2-40B4-BE49-F238E27FC236}">
                    <a16:creationId xmlns:a16="http://schemas.microsoft.com/office/drawing/2014/main" id="{20B242F6-C68E-0342-9699-D1FB6B63B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40" name="Rectangle 11">
                <a:extLst>
                  <a:ext uri="{FF2B5EF4-FFF2-40B4-BE49-F238E27FC236}">
                    <a16:creationId xmlns:a16="http://schemas.microsoft.com/office/drawing/2014/main" id="{45873610-F2E2-B146-95A8-C09B1FEDA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grpSp>
          <p:nvGrpSpPr>
            <p:cNvPr id="8198" name="Group 12">
              <a:extLst>
                <a:ext uri="{FF2B5EF4-FFF2-40B4-BE49-F238E27FC236}">
                  <a16:creationId xmlns:a16="http://schemas.microsoft.com/office/drawing/2014/main" id="{93E42256-7F71-8648-8C7E-072E07B31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584"/>
              <a:ext cx="1728" cy="144"/>
              <a:chOff x="2976" y="1104"/>
              <a:chExt cx="1728" cy="144"/>
            </a:xfrm>
          </p:grpSpPr>
          <p:sp>
            <p:nvSpPr>
              <p:cNvPr id="8227" name="Rectangle 13">
                <a:extLst>
                  <a:ext uri="{FF2B5EF4-FFF2-40B4-BE49-F238E27FC236}">
                    <a16:creationId xmlns:a16="http://schemas.microsoft.com/office/drawing/2014/main" id="{9A065768-7557-0743-BDBA-410642294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28" name="Rectangle 14">
                <a:extLst>
                  <a:ext uri="{FF2B5EF4-FFF2-40B4-BE49-F238E27FC236}">
                    <a16:creationId xmlns:a16="http://schemas.microsoft.com/office/drawing/2014/main" id="{0BCF8528-B7EA-7647-993D-C8DC824C8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29" name="Rectangle 15">
                <a:extLst>
                  <a:ext uri="{FF2B5EF4-FFF2-40B4-BE49-F238E27FC236}">
                    <a16:creationId xmlns:a16="http://schemas.microsoft.com/office/drawing/2014/main" id="{9F092155-A4EA-6F4E-8B23-4EB70D07D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30" name="Rectangle 16">
                <a:extLst>
                  <a:ext uri="{FF2B5EF4-FFF2-40B4-BE49-F238E27FC236}">
                    <a16:creationId xmlns:a16="http://schemas.microsoft.com/office/drawing/2014/main" id="{C18431C0-2532-7143-B108-80BD1C9FB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31" name="Rectangle 17">
                <a:extLst>
                  <a:ext uri="{FF2B5EF4-FFF2-40B4-BE49-F238E27FC236}">
                    <a16:creationId xmlns:a16="http://schemas.microsoft.com/office/drawing/2014/main" id="{A5D5859F-A13D-4043-8DB7-25386C810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32" name="Rectangle 18">
                <a:extLst>
                  <a:ext uri="{FF2B5EF4-FFF2-40B4-BE49-F238E27FC236}">
                    <a16:creationId xmlns:a16="http://schemas.microsoft.com/office/drawing/2014/main" id="{0DC94D27-AD43-0749-96FE-81C9CDBED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33" name="Rectangle 19">
                <a:extLst>
                  <a:ext uri="{FF2B5EF4-FFF2-40B4-BE49-F238E27FC236}">
                    <a16:creationId xmlns:a16="http://schemas.microsoft.com/office/drawing/2014/main" id="{C01894DB-621D-DA41-8EDD-0A636C1B4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8199" name="Rectangle 20">
              <a:extLst>
                <a:ext uri="{FF2B5EF4-FFF2-40B4-BE49-F238E27FC236}">
                  <a16:creationId xmlns:a16="http://schemas.microsoft.com/office/drawing/2014/main" id="{8AE4F756-F11A-344F-9949-5B33E2FA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1248"/>
              <a:ext cx="17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u</a:t>
              </a:r>
            </a:p>
          </p:txBody>
        </p:sp>
        <p:sp>
          <p:nvSpPr>
            <p:cNvPr id="8200" name="Rectangle 21">
              <a:extLst>
                <a:ext uri="{FF2B5EF4-FFF2-40B4-BE49-F238E27FC236}">
                  <a16:creationId xmlns:a16="http://schemas.microsoft.com/office/drawing/2014/main" id="{69480857-8B5F-974E-9957-23EF65AA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1536"/>
              <a:ext cx="1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v</a:t>
              </a:r>
            </a:p>
          </p:txBody>
        </p:sp>
        <p:sp>
          <p:nvSpPr>
            <p:cNvPr id="8201" name="Line 22">
              <a:extLst>
                <a:ext uri="{FF2B5EF4-FFF2-40B4-BE49-F238E27FC236}">
                  <a16:creationId xmlns:a16="http://schemas.microsoft.com/office/drawing/2014/main" id="{DF62FB2B-AD26-EB4B-9D14-C298656AB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776"/>
              <a:ext cx="2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02" name="Rectangle 23">
              <a:extLst>
                <a:ext uri="{FF2B5EF4-FFF2-40B4-BE49-F238E27FC236}">
                  <a16:creationId xmlns:a16="http://schemas.microsoft.com/office/drawing/2014/main" id="{304F5569-E33B-D149-BFFE-4B6FD94C0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536"/>
              <a:ext cx="18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+</a:t>
              </a:r>
            </a:p>
          </p:txBody>
        </p:sp>
        <p:grpSp>
          <p:nvGrpSpPr>
            <p:cNvPr id="8203" name="Group 24">
              <a:extLst>
                <a:ext uri="{FF2B5EF4-FFF2-40B4-BE49-F238E27FC236}">
                  <a16:creationId xmlns:a16="http://schemas.microsoft.com/office/drawing/2014/main" id="{AC411CBD-AA00-B242-97E1-4369A3DFF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872"/>
              <a:ext cx="1872" cy="144"/>
              <a:chOff x="2832" y="1392"/>
              <a:chExt cx="1872" cy="144"/>
            </a:xfrm>
          </p:grpSpPr>
          <p:grpSp>
            <p:nvGrpSpPr>
              <p:cNvPr id="8218" name="Group 25">
                <a:extLst>
                  <a:ext uri="{FF2B5EF4-FFF2-40B4-BE49-F238E27FC236}">
                    <a16:creationId xmlns:a16="http://schemas.microsoft.com/office/drawing/2014/main" id="{11385828-3FB7-844A-BBB8-EED31CCB31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8220" name="Rectangle 26">
                  <a:extLst>
                    <a:ext uri="{FF2B5EF4-FFF2-40B4-BE49-F238E27FC236}">
                      <a16:creationId xmlns:a16="http://schemas.microsoft.com/office/drawing/2014/main" id="{EB1F71AF-4E16-994B-8715-69A6F8FFF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221" name="Rectangle 27">
                  <a:extLst>
                    <a:ext uri="{FF2B5EF4-FFF2-40B4-BE49-F238E27FC236}">
                      <a16:creationId xmlns:a16="http://schemas.microsoft.com/office/drawing/2014/main" id="{FB1A1053-C0B4-3F4B-8C39-53150C711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222" name="Rectangle 28">
                  <a:extLst>
                    <a:ext uri="{FF2B5EF4-FFF2-40B4-BE49-F238E27FC236}">
                      <a16:creationId xmlns:a16="http://schemas.microsoft.com/office/drawing/2014/main" id="{76EC3466-39D9-FF41-8A5D-179CBBA1E1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223" name="Rectangle 29">
                  <a:extLst>
                    <a:ext uri="{FF2B5EF4-FFF2-40B4-BE49-F238E27FC236}">
                      <a16:creationId xmlns:a16="http://schemas.microsoft.com/office/drawing/2014/main" id="{7A58B8C3-79AE-F04F-873F-A72BB5312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224" name="Rectangle 30">
                  <a:extLst>
                    <a:ext uri="{FF2B5EF4-FFF2-40B4-BE49-F238E27FC236}">
                      <a16:creationId xmlns:a16="http://schemas.microsoft.com/office/drawing/2014/main" id="{14D02579-FA2D-8340-9F68-DEF477B91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225" name="Rectangle 31">
                  <a:extLst>
                    <a:ext uri="{FF2B5EF4-FFF2-40B4-BE49-F238E27FC236}">
                      <a16:creationId xmlns:a16="http://schemas.microsoft.com/office/drawing/2014/main" id="{75350385-CCA5-CF40-97C3-9C0097A65B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226" name="Rectangle 32">
                  <a:extLst>
                    <a:ext uri="{FF2B5EF4-FFF2-40B4-BE49-F238E27FC236}">
                      <a16:creationId xmlns:a16="http://schemas.microsoft.com/office/drawing/2014/main" id="{DB84C09A-705C-5141-94D1-830523202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0" dirty="0">
                      <a:latin typeface="Nanum Myeongjo" panose="02020603020101020101" pitchFamily="18" charset="-127"/>
                    </a:rPr>
                    <a:t>• • •</a:t>
                  </a:r>
                </a:p>
              </p:txBody>
            </p:sp>
          </p:grpSp>
          <p:sp>
            <p:nvSpPr>
              <p:cNvPr id="8219" name="Rectangle 33">
                <a:extLst>
                  <a:ext uri="{FF2B5EF4-FFF2-40B4-BE49-F238E27FC236}">
                    <a16:creationId xmlns:a16="http://schemas.microsoft.com/office/drawing/2014/main" id="{AB89FEFF-E9E0-2C44-83C0-752F9665E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204" name="Rectangle 34">
              <a:extLst>
                <a:ext uri="{FF2B5EF4-FFF2-40B4-BE49-F238E27FC236}">
                  <a16:creationId xmlns:a16="http://schemas.microsoft.com/office/drawing/2014/main" id="{AACB2EFA-7606-554A-888B-DD9D158A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1824"/>
              <a:ext cx="4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u + v</a:t>
              </a:r>
            </a:p>
          </p:txBody>
        </p:sp>
        <p:grpSp>
          <p:nvGrpSpPr>
            <p:cNvPr id="8205" name="Group 35">
              <a:extLst>
                <a:ext uri="{FF2B5EF4-FFF2-40B4-BE49-F238E27FC236}">
                  <a16:creationId xmlns:a16="http://schemas.microsoft.com/office/drawing/2014/main" id="{7BF673A7-51E7-C74B-BA8D-DD4005F5B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160"/>
              <a:ext cx="1728" cy="144"/>
              <a:chOff x="2976" y="1392"/>
              <a:chExt cx="1728" cy="144"/>
            </a:xfrm>
          </p:grpSpPr>
          <p:sp>
            <p:nvSpPr>
              <p:cNvPr id="8211" name="Rectangle 36">
                <a:extLst>
                  <a:ext uri="{FF2B5EF4-FFF2-40B4-BE49-F238E27FC236}">
                    <a16:creationId xmlns:a16="http://schemas.microsoft.com/office/drawing/2014/main" id="{B7A5C4FF-1C0D-564A-A52E-F0D991D1E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12" name="Rectangle 37">
                <a:extLst>
                  <a:ext uri="{FF2B5EF4-FFF2-40B4-BE49-F238E27FC236}">
                    <a16:creationId xmlns:a16="http://schemas.microsoft.com/office/drawing/2014/main" id="{7163985B-490B-6B46-9603-AAF261878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13" name="Rectangle 38">
                <a:extLst>
                  <a:ext uri="{FF2B5EF4-FFF2-40B4-BE49-F238E27FC236}">
                    <a16:creationId xmlns:a16="http://schemas.microsoft.com/office/drawing/2014/main" id="{AF3C925B-A088-E642-9D15-316E44B74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14" name="Rectangle 39">
                <a:extLst>
                  <a:ext uri="{FF2B5EF4-FFF2-40B4-BE49-F238E27FC236}">
                    <a16:creationId xmlns:a16="http://schemas.microsoft.com/office/drawing/2014/main" id="{43AC55F9-58AB-3840-B3DC-857BA2552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15" name="Rectangle 40">
                <a:extLst>
                  <a:ext uri="{FF2B5EF4-FFF2-40B4-BE49-F238E27FC236}">
                    <a16:creationId xmlns:a16="http://schemas.microsoft.com/office/drawing/2014/main" id="{4855817D-1851-4D44-83C5-872F3D740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16" name="Rectangle 41">
                <a:extLst>
                  <a:ext uri="{FF2B5EF4-FFF2-40B4-BE49-F238E27FC236}">
                    <a16:creationId xmlns:a16="http://schemas.microsoft.com/office/drawing/2014/main" id="{F52AC790-9243-564F-99C9-C8DF44913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17" name="Rectangle 42">
                <a:extLst>
                  <a:ext uri="{FF2B5EF4-FFF2-40B4-BE49-F238E27FC236}">
                    <a16:creationId xmlns:a16="http://schemas.microsoft.com/office/drawing/2014/main" id="{5FD53EEF-7ACA-6647-B284-2714661B6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8206" name="Line 43">
              <a:extLst>
                <a:ext uri="{FF2B5EF4-FFF2-40B4-BE49-F238E27FC236}">
                  <a16:creationId xmlns:a16="http://schemas.microsoft.com/office/drawing/2014/main" id="{598D0F81-2CEC-2B42-A55F-745186272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64"/>
              <a:ext cx="2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07" name="Text Box 44">
              <a:extLst>
                <a:ext uri="{FF2B5EF4-FFF2-40B4-BE49-F238E27FC236}">
                  <a16:creationId xmlns:a16="http://schemas.microsoft.com/office/drawing/2014/main" id="{DB7A4DE2-3FBF-D840-A1EA-952409F05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776"/>
              <a:ext cx="1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True Sum: w+1 bits</a:t>
              </a:r>
            </a:p>
          </p:txBody>
        </p:sp>
        <p:sp>
          <p:nvSpPr>
            <p:cNvPr id="8208" name="Text Box 45">
              <a:extLst>
                <a:ext uri="{FF2B5EF4-FFF2-40B4-BE49-F238E27FC236}">
                  <a16:creationId xmlns:a16="http://schemas.microsoft.com/office/drawing/2014/main" id="{D3A9DE1F-A217-C642-BF58-A85B71205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1344"/>
              <a:ext cx="111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Operands: w bits</a:t>
              </a:r>
            </a:p>
          </p:txBody>
        </p:sp>
        <p:sp>
          <p:nvSpPr>
            <p:cNvPr id="8209" name="Text Box 46">
              <a:extLst>
                <a:ext uri="{FF2B5EF4-FFF2-40B4-BE49-F238E27FC236}">
                  <a16:creationId xmlns:a16="http://schemas.microsoft.com/office/drawing/2014/main" id="{34AD6613-72E8-DD4D-9661-2EC2A755E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60"/>
              <a:ext cx="15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Discard Carry: w bits</a:t>
              </a:r>
            </a:p>
          </p:txBody>
        </p:sp>
        <p:sp>
          <p:nvSpPr>
            <p:cNvPr id="8210" name="Rectangle 47">
              <a:extLst>
                <a:ext uri="{FF2B5EF4-FFF2-40B4-BE49-F238E27FC236}">
                  <a16:creationId xmlns:a16="http://schemas.microsoft.com/office/drawing/2014/main" id="{71C26538-9FEE-B54F-981E-7A2155D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150"/>
              <a:ext cx="91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UAdd</a:t>
              </a:r>
              <a:r>
                <a:rPr lang="en-US" altLang="zh-CN" sz="2000" b="0" baseline="-25000" dirty="0" err="1">
                  <a:latin typeface="Nanum Myeongjo" panose="02020603020101020101" pitchFamily="18" charset="-127"/>
                </a:rPr>
                <a:t>w</a:t>
              </a:r>
              <a:r>
                <a:rPr lang="en-US" altLang="zh-CN" sz="2000" b="0" dirty="0">
                  <a:latin typeface="Nanum Myeongjo" panose="02020603020101020101" pitchFamily="18" charset="-127"/>
                </a:rPr>
                <a:t>(u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 , v)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6">
            <a:extLst>
              <a:ext uri="{FF2B5EF4-FFF2-40B4-BE49-F238E27FC236}">
                <a16:creationId xmlns:a16="http://schemas.microsoft.com/office/drawing/2014/main" id="{1A12755C-2217-B545-B491-3AF375A2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0E4B52-A634-F846-B45D-F1965E6C302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3AB3C2A-8561-6345-9FCA-96F4E05CF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Addition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B6721F3-ADB4-F64D-9C43-CD51B68DB2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2590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Standard Addition Function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Ignores carry output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Implements Modular Arithmetic</a:t>
            </a:r>
          </a:p>
          <a:p>
            <a:pPr lvl="1">
              <a:lnSpc>
                <a:spcPct val="130000"/>
              </a:lnSpc>
            </a:pPr>
            <a:r>
              <a:rPr kumimoji="1" lang="en-US" altLang="zh-CN" i="1" dirty="0">
                <a:ea typeface="宋体" panose="02010600030101010101" pitchFamily="2" charset="-122"/>
              </a:rPr>
              <a:t>s</a:t>
            </a:r>
            <a:r>
              <a:rPr kumimoji="1" lang="en-US" altLang="zh-CN" dirty="0">
                <a:ea typeface="宋体" panose="02010600030101010101" pitchFamily="2" charset="-122"/>
              </a:rPr>
              <a:t>	 = 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 = 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+ </a:t>
            </a:r>
            <a:r>
              <a:rPr kumimoji="1" lang="en-US" altLang="zh-CN" i="1" dirty="0">
                <a:ea typeface="宋体" panose="02010600030101010101" pitchFamily="2" charset="-122"/>
              </a:rPr>
              <a:t>v)</a:t>
            </a:r>
            <a:r>
              <a:rPr kumimoji="1" lang="en-US" altLang="zh-CN" dirty="0">
                <a:ea typeface="宋体" panose="02010600030101010101" pitchFamily="2" charset="-122"/>
              </a:rPr>
              <a:t>  mod 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</a:p>
          <a:p>
            <a:pPr lvl="1">
              <a:lnSpc>
                <a:spcPct val="130000"/>
              </a:lnSpc>
            </a:pPr>
            <a:endParaRPr kumimoji="1" lang="en-US" altLang="zh-CN" i="1" baseline="30000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kumimoji="1" lang="en-US" altLang="zh-CN" i="1" baseline="30000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kumimoji="1" lang="en-US" altLang="zh-CN" i="1" baseline="30000" dirty="0">
              <a:ea typeface="宋体" panose="02010600030101010101" pitchFamily="2" charset="-122"/>
            </a:endParaRPr>
          </a:p>
        </p:txBody>
      </p:sp>
      <p:graphicFrame>
        <p:nvGraphicFramePr>
          <p:cNvPr id="10245" name="Object 2">
            <a:extLst>
              <a:ext uri="{FF2B5EF4-FFF2-40B4-BE49-F238E27FC236}">
                <a16:creationId xmlns:a16="http://schemas.microsoft.com/office/drawing/2014/main" id="{67973C6F-8469-4B4F-81A4-BE685E6BFDE0}"/>
              </a:ext>
            </a:extLst>
          </p:cNvPr>
          <p:cNvGraphicFramePr>
            <a:graphicFrameLocks/>
          </p:cNvGraphicFramePr>
          <p:nvPr>
            <p:ph sz="half" idx="2"/>
          </p:nvPr>
        </p:nvGraphicFramePr>
        <p:xfrm>
          <a:off x="990600" y="4191000"/>
          <a:ext cx="609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4" imgW="4394200" imgH="2921000" progId="Equation.3">
                  <p:embed/>
                </p:oleObj>
              </mc:Choice>
              <mc:Fallback>
                <p:oleObj name="Equation" r:id="rId4" imgW="4394200" imgH="29210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6096000" cy="1143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2D3CD613-3180-4942-A8A8-11EE952F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15F7CE-7954-3042-8F01-C9ED8195B06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79D069C-FF95-1346-82C7-85A86EA61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Addition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9FCDAAC-D783-1241-8C99-270441122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Practice Problem 2.27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Write a function with the following prototype: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/* Determine whether arguments can be added without overflow */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uadd_ok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(unsigned x, unsigned y);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This function should return 1 if arguments x and y can be added without causing overflow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A7F19B-7C2D-6D42-8ACC-732C3EA8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43525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kumimoji="1" lang="en-US" altLang="zh-CN" sz="2800" b="0" dirty="0">
                <a:latin typeface="Nanum Myeongjo" panose="02020603020101020101" pitchFamily="18" charset="-127"/>
              </a:rPr>
              <a:t>Overflow </a:t>
            </a:r>
            <a:r>
              <a:rPr kumimoji="1" lang="en-US" altLang="zh-CN" sz="2800" b="0" dirty="0" err="1">
                <a:latin typeface="Nanum Myeongjo" panose="02020603020101020101" pitchFamily="18" charset="-127"/>
              </a:rPr>
              <a:t>iff</a:t>
            </a:r>
            <a:r>
              <a:rPr kumimoji="1" lang="en-US" altLang="zh-CN" sz="2800" b="0" dirty="0">
                <a:latin typeface="Nanum Myeongjo" panose="02020603020101020101" pitchFamily="18" charset="-127"/>
              </a:rPr>
              <a:t> (X+Y) &lt;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>
            <a:extLst>
              <a:ext uri="{FF2B5EF4-FFF2-40B4-BE49-F238E27FC236}">
                <a16:creationId xmlns:a16="http://schemas.microsoft.com/office/drawing/2014/main" id="{79E52E5B-DD9A-1A4E-9EC2-EFC34787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9B877C-1662-DB45-B4E5-26D0B4B5F35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8E70090-6160-DA4F-A6CF-2CEF2A874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Addition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D6E01FF3-4390-A04B-8A3D-C4C8EE92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8425"/>
            <a:ext cx="8458200" cy="660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90290408-DB1C-4945-BE33-CBA57AD3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54A86B-AF19-FC41-8E07-1D4B88C895F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6B7405D-D465-504B-A268-37C95B1AF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Addition Forms an Abelian Group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6E43360-CC5B-D044-A756-29461A8E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Closed under addition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0  </a:t>
            </a:r>
            <a:r>
              <a:rPr kumimoji="1" lang="en-US" altLang="zh-CN" dirty="0"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kumimoji="1" lang="en-US" altLang="zh-CN" dirty="0">
                <a:ea typeface="宋体" panose="02010600030101010101" pitchFamily="2" charset="-122"/>
              </a:rPr>
              <a:t> 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   </a:t>
            </a:r>
            <a:r>
              <a:rPr kumimoji="1" lang="en-US" altLang="zh-CN" dirty="0"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kumimoji="1" lang="en-US" altLang="zh-CN" dirty="0">
                <a:ea typeface="宋体" panose="02010600030101010101" pitchFamily="2" charset="-122"/>
              </a:rPr>
              <a:t>  2</a:t>
            </a:r>
            <a:r>
              <a:rPr kumimoji="1" lang="en-US" altLang="zh-CN" i="1" baseline="30000" dirty="0">
                <a:ea typeface="宋体" panose="02010600030101010101" pitchFamily="2" charset="-122"/>
              </a:rPr>
              <a:t>w</a:t>
            </a:r>
            <a:r>
              <a:rPr kumimoji="1" lang="en-US" altLang="zh-CN" dirty="0">
                <a:ea typeface="宋体" panose="02010600030101010101" pitchFamily="2" charset="-122"/>
              </a:rPr>
              <a:t> –1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Associative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i="1" baseline="-25000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 err="1">
                <a:ea typeface="宋体" panose="02010600030101010101" pitchFamily="2" charset="-122"/>
              </a:rPr>
              <a:t>u</a:t>
            </a:r>
            <a:r>
              <a:rPr kumimoji="1" lang="en-US" altLang="zh-CN" dirty="0" err="1">
                <a:ea typeface="宋体" panose="02010600030101010101" pitchFamily="2" charset="-122"/>
              </a:rPr>
              <a:t>,</a:t>
            </a:r>
            <a:r>
              <a:rPr kumimoji="1" lang="en-US" altLang="zh-CN" i="1" dirty="0" err="1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)) = 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i="1" baseline="-25000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), </a:t>
            </a:r>
            <a:r>
              <a:rPr kumimoji="1" lang="en-US" altLang="zh-CN" i="1" dirty="0">
                <a:ea typeface="宋体" panose="02010600030101010101" pitchFamily="2" charset="-122"/>
              </a:rPr>
              <a:t>v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4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0 is additive identity</a:t>
            </a:r>
          </a:p>
          <a:p>
            <a:pPr lvl="1">
              <a:lnSpc>
                <a:spcPct val="140000"/>
              </a:lnSpc>
            </a:pPr>
            <a:r>
              <a:rPr kumimoji="1" lang="en-US" altLang="zh-CN" dirty="0" err="1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w</a:t>
            </a:r>
            <a:r>
              <a:rPr kumimoji="1" lang="en-US" altLang="zh-CN" i="1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ea typeface="宋体" panose="02010600030101010101" pitchFamily="2" charset="-122"/>
              </a:rPr>
              <a:t> , 0)  =  </a:t>
            </a:r>
            <a:r>
              <a:rPr kumimoji="1" lang="en-US" altLang="zh-CN" i="1" dirty="0">
                <a:ea typeface="宋体" panose="02010600030101010101" pitchFamily="2" charset="-122"/>
              </a:rPr>
              <a:t>u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32EBAB40-98A3-8D47-9089-E2B4CDD5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BCB1E-24DF-1143-9B22-8DFBDB48A75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D0D54E9-F7B3-E347-91CC-98B932B86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Addition Forms an Abelian Group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A492143-ED22-4F46-8B4B-D62A64453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Every element has additive inverse</a:t>
            </a:r>
          </a:p>
          <a:p>
            <a:pPr lvl="1"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Let 	UComp</a:t>
            </a:r>
            <a:r>
              <a:rPr kumimoji="1" lang="en-US" altLang="zh-CN" i="1" baseline="-25000">
                <a:ea typeface="宋体" panose="02010600030101010101" pitchFamily="2" charset="-122"/>
              </a:rPr>
              <a:t>w</a:t>
            </a:r>
            <a:r>
              <a:rPr kumimoji="1" lang="en-US" altLang="zh-CN" i="1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r>
              <a:rPr kumimoji="1" lang="en-US" altLang="zh-CN">
                <a:ea typeface="宋体" panose="02010600030101010101" pitchFamily="2" charset="-122"/>
              </a:rPr>
              <a:t> )  = 2</a:t>
            </a:r>
            <a:r>
              <a:rPr kumimoji="1" lang="en-US" altLang="zh-CN" i="1" baseline="30000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 – 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UAdd</a:t>
            </a:r>
            <a:r>
              <a:rPr kumimoji="1" lang="en-US" altLang="zh-CN" i="1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r>
              <a:rPr kumimoji="1" lang="en-US" altLang="zh-CN">
                <a:ea typeface="宋体" panose="02010600030101010101" pitchFamily="2" charset="-122"/>
              </a:rPr>
              <a:t> , UComp</a:t>
            </a:r>
            <a:r>
              <a:rPr kumimoji="1" lang="en-US" altLang="zh-CN" i="1" baseline="-25000">
                <a:ea typeface="宋体" panose="02010600030101010101" pitchFamily="2" charset="-122"/>
              </a:rPr>
              <a:t>w</a:t>
            </a:r>
            <a:r>
              <a:rPr kumimoji="1" lang="en-US" altLang="zh-CN" i="1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r>
              <a:rPr kumimoji="1" lang="en-US" altLang="zh-CN">
                <a:ea typeface="宋体" panose="02010600030101010101" pitchFamily="2" charset="-122"/>
              </a:rPr>
              <a:t> ))  =  0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Commutative</a:t>
            </a:r>
          </a:p>
          <a:p>
            <a:pPr lvl="1">
              <a:lnSpc>
                <a:spcPct val="13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UAdd</a:t>
            </a:r>
            <a:r>
              <a:rPr kumimoji="1" lang="en-US" altLang="zh-CN" i="1" baseline="-25000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r>
              <a:rPr kumimoji="1" lang="en-US" altLang="zh-CN">
                <a:ea typeface="宋体" panose="02010600030101010101" pitchFamily="2" charset="-122"/>
              </a:rPr>
              <a:t> , </a:t>
            </a:r>
            <a:r>
              <a:rPr kumimoji="1" lang="en-US" altLang="zh-CN" i="1">
                <a:ea typeface="宋体" panose="02010600030101010101" pitchFamily="2" charset="-122"/>
              </a:rPr>
              <a:t>v</a:t>
            </a:r>
            <a:r>
              <a:rPr kumimoji="1" lang="en-US" altLang="zh-CN">
                <a:ea typeface="宋体" panose="02010600030101010101" pitchFamily="2" charset="-122"/>
              </a:rPr>
              <a:t>) = UAdd</a:t>
            </a:r>
            <a:r>
              <a:rPr kumimoji="1" lang="en-US" altLang="zh-CN" i="1" baseline="-25000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v</a:t>
            </a:r>
            <a:r>
              <a:rPr kumimoji="1" lang="en-US" altLang="zh-CN">
                <a:ea typeface="宋体" panose="02010600030101010101" pitchFamily="2" charset="-122"/>
              </a:rPr>
              <a:t> , </a:t>
            </a:r>
            <a:r>
              <a:rPr kumimoji="1" lang="en-US" altLang="zh-CN" i="1">
                <a:ea typeface="宋体" panose="02010600030101010101" pitchFamily="2" charset="-122"/>
              </a:rPr>
              <a:t>u</a:t>
            </a:r>
            <a:r>
              <a:rPr kumimoji="1" lang="en-US" altLang="zh-CN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>
            <a:extLst>
              <a:ext uri="{FF2B5EF4-FFF2-40B4-BE49-F238E27FC236}">
                <a16:creationId xmlns:a16="http://schemas.microsoft.com/office/drawing/2014/main" id="{1234FE4C-B883-464D-BBAD-0A81BF6F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629F2E-2672-DF4D-A327-C155E65B842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819B9A9-543B-FF42-AA69-7045DF187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Signed Addition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7325B9B-BE2F-9D4E-B83A-86B1F132D3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2133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Functionality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True sum requires </a:t>
            </a:r>
            <a:r>
              <a:rPr kumimoji="1" lang="en-US" altLang="zh-CN" b="1" i="1" dirty="0">
                <a:ea typeface="宋体" panose="02010600030101010101" pitchFamily="2" charset="-122"/>
              </a:rPr>
              <a:t>w</a:t>
            </a:r>
            <a:r>
              <a:rPr kumimoji="1" lang="en-US" altLang="zh-CN" b="1" dirty="0">
                <a:ea typeface="宋体" panose="02010600030101010101" pitchFamily="2" charset="-122"/>
              </a:rPr>
              <a:t>+1</a:t>
            </a:r>
            <a:r>
              <a:rPr kumimoji="1" lang="en-US" altLang="zh-CN" dirty="0">
                <a:ea typeface="宋体" panose="02010600030101010101" pitchFamily="2" charset="-122"/>
              </a:rPr>
              <a:t> bits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Drop off MSB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Treat remaining bits as 2’s comp. integer</a:t>
            </a:r>
          </a:p>
        </p:txBody>
      </p:sp>
      <p:graphicFrame>
        <p:nvGraphicFramePr>
          <p:cNvPr id="20485" name="Object 2">
            <a:extLst>
              <a:ext uri="{FF2B5EF4-FFF2-40B4-BE49-F238E27FC236}">
                <a16:creationId xmlns:a16="http://schemas.microsoft.com/office/drawing/2014/main" id="{D95A05AA-984F-2E4F-B42B-E3DA6051C24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09600" y="3962400"/>
          <a:ext cx="8153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4" imgW="152425400" imgH="32766000" progId="Equation.3">
                  <p:embed/>
                </p:oleObj>
              </mc:Choice>
              <mc:Fallback>
                <p:oleObj name="Equation" r:id="rId4" imgW="152425400" imgH="3276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8153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13531</TotalTime>
  <Words>1118</Words>
  <Application>Microsoft Macintosh PowerPoint</Application>
  <PresentationFormat>如螢幕大小 (4:3)</PresentationFormat>
  <Paragraphs>262</Paragraphs>
  <Slides>25</Slides>
  <Notes>25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Comic Sans MS</vt:lpstr>
      <vt:lpstr>宋体</vt:lpstr>
      <vt:lpstr>Arial</vt:lpstr>
      <vt:lpstr>Times New Roman</vt:lpstr>
      <vt:lpstr>Courier New</vt:lpstr>
      <vt:lpstr>Times</vt:lpstr>
      <vt:lpstr>Helvetica</vt:lpstr>
      <vt:lpstr>Symbol</vt:lpstr>
      <vt:lpstr>icfp99</vt:lpstr>
      <vt:lpstr>Microsoft Equation 3.0</vt:lpstr>
      <vt:lpstr>Microsoft 公式 3.0</vt:lpstr>
      <vt:lpstr>Arithmetic Operations </vt:lpstr>
      <vt:lpstr>Outline</vt:lpstr>
      <vt:lpstr>Unsigned Addition</vt:lpstr>
      <vt:lpstr>Unsigned Addition</vt:lpstr>
      <vt:lpstr>Unsigned Addition</vt:lpstr>
      <vt:lpstr>Unsigned Addition</vt:lpstr>
      <vt:lpstr>Unsigned Addition Forms an Abelian Group</vt:lpstr>
      <vt:lpstr>Unsigned Addition Forms an Abelian Group</vt:lpstr>
      <vt:lpstr>Signed Addition</vt:lpstr>
      <vt:lpstr>Signed Addition</vt:lpstr>
      <vt:lpstr>Signed Addition</vt:lpstr>
      <vt:lpstr>Detecting Tadd Overflow</vt:lpstr>
      <vt:lpstr>Mathematical Properties of TAdd</vt:lpstr>
      <vt:lpstr>Detecting Tadd Overflow</vt:lpstr>
      <vt:lpstr>Mathematical Properties of TAdd</vt:lpstr>
      <vt:lpstr>Negating with Complement &amp; Increment</vt:lpstr>
      <vt:lpstr>Multiplication</vt:lpstr>
      <vt:lpstr>Multiplication</vt:lpstr>
      <vt:lpstr>Multiplication</vt:lpstr>
      <vt:lpstr>Multiplication</vt:lpstr>
      <vt:lpstr>Power-of-2 Multiply with Shift</vt:lpstr>
      <vt:lpstr>Power-of-2 Multiply with Shift</vt:lpstr>
      <vt:lpstr>Security Vulnerability in the XDR Library</vt:lpstr>
      <vt:lpstr>Security Vulnerability in the XDR Library</vt:lpstr>
      <vt:lpstr>Security Vulnerability in the XDR Library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434</cp:revision>
  <dcterms:created xsi:type="dcterms:W3CDTF">2000-01-15T07:54:11Z</dcterms:created>
  <dcterms:modified xsi:type="dcterms:W3CDTF">2020-03-11T11:29:34Z</dcterms:modified>
</cp:coreProperties>
</file>