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1137" r:id="rId2"/>
    <p:sldId id="1138" r:id="rId3"/>
    <p:sldId id="1139" r:id="rId4"/>
    <p:sldId id="1140" r:id="rId5"/>
    <p:sldId id="1141" r:id="rId6"/>
    <p:sldId id="1142" r:id="rId7"/>
    <p:sldId id="1143" r:id="rId8"/>
    <p:sldId id="1144" r:id="rId9"/>
    <p:sldId id="1145" r:id="rId10"/>
    <p:sldId id="1146" r:id="rId11"/>
    <p:sldId id="1147" r:id="rId12"/>
    <p:sldId id="1148" r:id="rId13"/>
    <p:sldId id="1149" r:id="rId14"/>
    <p:sldId id="1150" r:id="rId15"/>
    <p:sldId id="1151" r:id="rId16"/>
    <p:sldId id="1152" r:id="rId17"/>
    <p:sldId id="1153" r:id="rId18"/>
    <p:sldId id="1154" r:id="rId19"/>
    <p:sldId id="1155" r:id="rId20"/>
    <p:sldId id="1156" r:id="rId21"/>
    <p:sldId id="1157" r:id="rId22"/>
    <p:sldId id="1158" r:id="rId23"/>
    <p:sldId id="1159" r:id="rId24"/>
    <p:sldId id="1160" r:id="rId25"/>
    <p:sldId id="1161" r:id="rId26"/>
    <p:sldId id="1162" r:id="rId27"/>
    <p:sldId id="1163" r:id="rId28"/>
    <p:sldId id="1164" r:id="rId29"/>
    <p:sldId id="1165" r:id="rId30"/>
    <p:sldId id="1166" r:id="rId31"/>
    <p:sldId id="1167" r:id="rId32"/>
    <p:sldId id="1168" r:id="rId33"/>
    <p:sldId id="1169" r:id="rId34"/>
    <p:sldId id="1170" r:id="rId35"/>
    <p:sldId id="1171" r:id="rId36"/>
    <p:sldId id="1172" r:id="rId37"/>
    <p:sldId id="1173" r:id="rId38"/>
    <p:sldId id="1174" r:id="rId39"/>
    <p:sldId id="1175" r:id="rId40"/>
    <p:sldId id="1176" r:id="rId41"/>
    <p:sldId id="1177" r:id="rId42"/>
    <p:sldId id="1178" r:id="rId43"/>
    <p:sldId id="1179" r:id="rId44"/>
    <p:sldId id="1180" r:id="rId45"/>
    <p:sldId id="1181" r:id="rId46"/>
    <p:sldId id="118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6460" autoAdjust="0"/>
  </p:normalViewPr>
  <p:slideViewPr>
    <p:cSldViewPr>
      <p:cViewPr varScale="1">
        <p:scale>
          <a:sx n="71" d="100"/>
          <a:sy n="71" d="100"/>
        </p:scale>
        <p:origin x="192" y="1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1A51F3-A7D4-8843-B495-C1A6896AB1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sz="12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C10445-3F93-224A-8EE2-E9146597C6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5548C28-94FD-1E40-88E0-06A08EE0E14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F2E1283-C326-D14D-98C7-138B3918A7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94F6C6E-C09A-7449-8606-9482BA31A2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sz="12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99248A0-FD91-054C-A1F5-5F2152324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0CBD1183-CBA3-374B-AFBA-592B12C95E9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CE88C91-212F-E54D-86F4-91E9B007C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E1B21A-0FF1-5E41-B628-5730725B4A3C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F9E2F1B-F620-AB45-B056-65407433D69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3125B09-3050-8746-9073-6569311848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A3F8F75-B91F-2F48-AFEF-87FF7E1F8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31F92F-6499-0949-AB1F-9B2D459BC3A8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10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3E8C245-FDA9-244A-88BB-55FB0F1BFD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32764E6-44DA-F048-9C48-1143ABB361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0C316EC-7264-294E-83F3-D436A34D5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0A50AA-241C-7D42-A225-CA4AD48E1EF9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11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B0F8F9B-9439-8144-8EFB-0A331B8BB92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908C8A4-EE48-9643-84EA-BFC3AF34C3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863D6B8-9A7D-3E47-A5CC-B99F873D4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532B23-5EDF-D14D-B37B-19EE862ACC4F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12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12FDC54-1816-334C-AD22-C3B3C0E7676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1CD1AAA-526A-274C-8C7C-E6F21A93C9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DC552C6-3C9F-E341-9F02-5C9BFF4BD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89C803-1B87-8541-ADB7-4031C417BF43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13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E45B8B2-1E83-854C-997F-BAC2909F09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D7E01DC-0BC0-AB49-A839-842B16C285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70BC8C2-CA06-DD43-988A-55529196D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B74A70-2A5D-9A45-A52E-401002008ED3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14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498858D-2330-5047-959C-CB3774619C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81B5292-728C-644E-AC88-93C43D17EF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3CE40BE-DC29-3C42-BA24-3A914BD0C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C7B439-9C79-7145-8740-5660A20148E2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15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934080C-D824-D54D-9B34-1B62B30A5C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837ADE5-9A32-9C4C-92AA-9456AB1598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7B79CB5-5D03-3947-AA4A-377D8CFD6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10B9B1-221C-4642-834D-35A0A97EBE62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16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4B29D6F-46D7-F24D-94EC-6AA25D83D59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EF56A4D-314F-C949-AF03-C52499E125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898A80F-417B-5146-B02A-BC4EBB648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BE29D4-1811-BA46-A49E-9F2AE8C9A787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17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ED1F466-A85C-6547-AFD9-1169714621A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0BAD421-E011-AC47-9289-4E06BEC1E8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677824E-C67F-9F47-A692-37AF55548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4FAEE4-D5AA-E047-A411-7CAF1BA684B1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18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EADC33E-82E7-D449-A29C-71D1C0D85D9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ED3B97F-BDAA-A746-B4AB-57ED74465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FBA9CD9-2BCF-5B42-A084-5A5F342FC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164FBD-226D-6542-A1F0-2A87FB2829C3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19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5A1DE68-DFCF-F04B-AC5E-1E4533D1F6D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3F3299C-F5BD-CE45-8664-8EB1B3579A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F1D5F79-6EBA-C34D-A5E6-F4B2D23DE6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60EBDA-3CC1-B64B-9FF9-8B4B853F1409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F7281D4-7994-0E44-96DE-39543902B4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5852BA3-4D20-474A-AF0C-957581ED64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20CA9FF-E1A3-EE47-81AA-EFA7DA219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C76B3A-9899-CA40-B6EC-928E2A0BBD47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20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26AC09D-D8AB-CC41-B4D3-2C956E2915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F8D5C0B-C2E6-894F-8F96-664F1849BB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64D2B2F-18C9-6D49-AE9D-6D53D9E87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71F059-C2B3-B945-A0B4-43B3A63CFD21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21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5F7BEEC-9104-5441-B5C7-A766F117413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69B44A7-6D9D-5A43-838F-3DCF1EA6DA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6677981-BC76-474A-A46A-B4368AAA6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377AD4-8A92-1747-B6F0-16E309F78592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22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A697288-D8C7-1D4D-9095-0977D83F05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E839097-389B-0E48-B2C9-B6EDBC1778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A8D5C0A-C53E-2842-9533-F40AB5320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CD8BCB-D480-B04E-98CC-194BADE4AA20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23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3FF4EAA-D9DD-144A-B155-9F36B0E771F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435ADE5-6289-7345-8364-BE55769DD9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2CB4F58-FDC1-CC42-9516-EA8790458A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5493F7-0E58-CC4F-B097-3D5DAD4A9E80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24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C88EA7E-0FDF-A64E-8554-4E25C482E2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6055DFC-9E28-5248-A6B5-069B6121F3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9A83138-94F7-FB46-9B88-B578502E3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3A0B61-CCF7-EF43-9EF1-43AAA62A9880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25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4CC5E2C-0787-CB4C-B2D7-88BFA294CE0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39ED3A0-4BB3-FA42-AFAA-DCE5AA1FC4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828051B-9347-264E-BE01-A4D98110D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9A33C1-330D-6A4A-8912-9E82CB28CA50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26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EDC3FD6-7679-1E47-B0D0-8C70D4D797C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9FA9804-D481-3344-B02E-97AC7F1C20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77577D3-A6FE-E54B-B021-B9139676D6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FE9FB7-7117-BF40-BB53-4D8C687F7B84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27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23910C7-B67E-7449-B29A-B08C26EE49F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7A9FE44-3893-8446-88F4-A0F3B5D435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41337ED-20B1-A744-AE78-C453DB2A6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245694-F537-0B41-B33B-7939E42A168D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28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4C7DA23-002C-A943-9FC5-0C5A789E78B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C0771EE-B9F8-9247-8DFF-6794CC2BC0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5149F03-F29A-2E41-8D4A-1F5134216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AD3FCF-7ACA-8C4D-975B-50305F263AA8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29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D90AE10-506B-A841-A852-120F114B84A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869996C-EEBD-D743-AD7F-5E7AA04D9B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05170B6-34C3-1B4B-8E96-A3DA8BF73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EC5EFE-711B-104B-97DC-64F8209E0597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ECBEFE5-EA3C-FB4B-AE8B-F624830146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9A8B508-8FC3-024D-B71F-A2106ED485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D064ECE-2DAE-D94A-9798-A20A3161A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F030F8-9FAA-D646-9E4F-E6684FC78652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30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879E0E7-BADB-BE4F-BE96-FFDE9436A60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1441159-D6B9-BB4B-B36A-8C3657BDB5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B09E261-93D3-4646-93E4-3AF72CDAE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800991-CC60-2845-8F0F-AA74C89AFD19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31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4BC991F-B339-794C-B0C4-364FC79841B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D1A8897-460B-DD4D-8B79-448D7E307F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795F14F-DA26-CE44-B455-59926E880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F03152-D808-0E45-8B82-3C5EDE0163D4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32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BEF610F-6EFE-DE44-A88A-A51A4EC2B11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760E309-C596-6342-A2E9-94DA302139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F17A2ED-3916-4847-B293-F623E7C47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0CBDA2-D342-D340-BEF9-012CFBAC4D0C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33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7AE97B6-362F-3E4D-BEBF-11F3AF59B29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4573903-0BF9-A040-9477-B2F85CF4F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88356C0-D54E-3B4C-BAAD-D16994D86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564094-D25A-4442-AAEE-FF36AA267D4B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34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22DB09A-030A-B344-AA97-8B3FF63F1DF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F211A44-1E6D-B442-894D-1AE62E3511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F620C57-1762-BE48-9EFA-82A51EDE5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4D26D8-71FF-6E4B-B9AB-7056A1016517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35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B94184D-D30D-F545-94C1-68663C412E4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3FF80DB-5755-F341-851C-0CD9D66F49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C4B1AF2-10B0-524F-8121-C8968201F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62D154-A897-1341-9061-62F37BB9162C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36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52A522D-A313-0D4E-8C8B-577D5EE6AE7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8D68CE7-166B-5A4E-B956-5C4AB2FFF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4FA5F75-984B-7C40-919E-23D1B5BEC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0E49E0-900D-024B-9AC9-E73B8E6F5033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37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8836ECE-EA19-754B-9095-2FF3DF668AC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C51D456-0444-E345-A623-E1B4DA83AA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666473F4-F066-D241-A3F0-6343E78AF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8A06D7-A1C6-564A-AFF1-68324233D1F5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38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9C675E4-0829-9B43-AA97-BA13DA0D14D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561DCDB-5B80-6349-939B-4F6AE30648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FFD5D44-7821-0548-BAA5-6DB4148C0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448C21-3D89-D74A-BDAC-DD83A29565AD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39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5902888-0516-7D4C-89DB-135794F3981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70302D-6A4D-F44C-A343-C723A97A1D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AFF4220-B98D-7F47-9339-CF786037FC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291579-91F0-6C42-B6F5-FA67E92A90EC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4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5C33FA-5238-E146-9074-A4A4A2164F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322D67F-4E40-2F45-AC6C-B0BC1F1904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63A7D5-AC16-0146-AD76-2F71ABBF3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885746-BC82-D54C-879C-7C54C44F0412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40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1BC0DC2-489A-B34B-8EC1-2EBBBB71569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378AB31-CC24-C24E-B432-9250BE8DA3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F0FDEEC-77B2-1742-946E-8D6A55C8E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388446-1981-A246-BE28-77DEF75EA1ED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41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3E74079-AEA8-6B4F-915A-619704BB3F4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1F3E911-971F-DE4B-9FB9-BF558B5110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75D272CC-43EB-0D40-BF8F-FEE196BF7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A31E33-7FB6-FF4D-B99D-3DEFBFE415EF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42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AF62470-5D77-7741-BD4A-138E998F8F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D0BAE87-DF39-AD41-A93E-63C5895DF8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28406C9-BC64-0640-8260-76AEAEBCC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5F9D9D-E701-A34D-8CD8-23FE3EC24984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43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BE63EB1-DC58-CC46-9A9B-D6ED2F3A11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3FB08F0-67A9-F141-AE59-8076CE3056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125C43E-CD99-EF4E-858C-8DB9ED2C1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3F51E6-5C82-604A-ABD7-8BAABB12C350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44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B728588-79BC-9341-915B-DFDEA31E803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4BEB19C-FBF1-D64C-9600-9D82D3DA6C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741CD2C-2949-5747-AA90-AABFDB8A76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8DDE40-8470-4C4F-91FF-B80CFD5923E4}" type="slidenum">
              <a:rPr lang="zh-CN" altLang="en-US" sz="1200" b="0">
                <a:solidFill>
                  <a:srgbClr val="000000"/>
                </a:solidFill>
                <a:latin typeface="Nanum Myeongjo" panose="02020603020101020101" pitchFamily="18" charset="-127"/>
              </a:rPr>
              <a:pPr eaLnBrk="1" hangingPunct="1"/>
              <a:t>45</a:t>
            </a:fld>
            <a:endParaRPr lang="zh-CN" altLang="en-US" sz="12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A23546C-27D4-AB43-95EE-255F0B4BA3F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A1EFCE0-30C6-F940-8842-24D0707E66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5762FD3-B262-F04C-B858-384271A0B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3578C8-F5B1-5F47-A594-A525A9880279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46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DEA8BC0-A90B-334F-A096-8E69FE59A2F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F0BD1D5-2958-FE43-AC46-A2A41D872A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074E475-8BFB-C341-A1BB-515794BF1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756A23-2BA8-6943-9DCA-3349E80A1DFD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5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3356BDD-776C-6B4F-94C3-343417E098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0219DCD-4105-3F45-8E72-D31BE08BC8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51B1009-D01F-5646-988C-63781A360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E09401-A3BF-984E-A968-DFFD3C28306B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6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C384D21-5AC0-F640-A693-4E396B181C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083716A-FAB8-7A40-819B-F4B63A8A58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85D4BA2-D713-F744-A33E-BB965B238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995887-2F9F-494F-9AA1-452634AFEB57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7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51589EB-F431-564B-AC6F-73642E3DBCF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FC8E462-2AE9-B94D-866C-C6AC30ADB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8938111-C932-BA49-BD84-6A28A78D5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1A97CF-F860-8E4F-BC47-242E5DA40E01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8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5973ED3-8AA3-ED4F-AF52-961AD14D3E8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D80A03C-05D6-1A4E-9BE4-E52FB28A57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3875279-49E5-1C4D-B83E-7F7C4D35D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739828-575E-204F-A609-A78831DDF6EB}" type="slidenum">
              <a:rPr lang="zh-CN" altLang="en-US" sz="1200" b="0">
                <a:latin typeface="Nanum Myeongjo" panose="02020603020101020101" pitchFamily="18" charset="-127"/>
              </a:rPr>
              <a:pPr eaLnBrk="1" hangingPunct="1"/>
              <a:t>9</a:t>
            </a:fld>
            <a:endParaRPr lang="zh-CN" altLang="en-US" sz="1200" b="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BB5E47F-EDFC-F141-95BA-89992D7FFCE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ACD90C8-1A2E-9E48-BEED-000DB4B232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noProof="1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noProof="1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E4C0C213-53FA-A240-955E-2B4385D962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D9EB4-D7F1-684A-935D-90A63BDAEDB7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F1C4EFB-8AED-7C43-934E-B942DE8A37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A5FD4CB-407A-8B48-B284-B085582D1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6FEAEF-033F-DE40-A2CE-625C96BADA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98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A5CD2A-B51D-AB4A-B67A-E6B94E415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4F2A5-04F9-BC49-B1F9-53C035F25A74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D3238A-1791-D442-B8C8-114E90D0D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D228E6-FEB9-C94C-A360-8166069A9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702DA-423A-744C-8DF7-5C08C98E19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0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A3F455-1D0B-724F-BF78-90E1CD1A6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B8A3-8DD3-C54E-90DB-ABFBC15D1483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99AAE8-43AA-AE48-965A-5E84F6D8C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9E9F31-ED49-B049-B66B-85E2E20F9D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21D08-67E6-0C43-8DF0-CCD0BEFC0D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7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040FA-6D09-CA4C-8782-F87A693243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3BC74-1EFA-784E-958A-87CB2A06C2AE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9D2F7-352B-EA4A-B62C-CA6EDC795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FBE00-0E11-2943-96E5-1E7BACB82E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14041-434E-3D4C-8A0A-6A545C991A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9CF2F8-529D-6840-B3D7-8D149C281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0B285-B57D-E347-8C23-6C6D3C6E1FBD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6F5663-2E79-D04A-9323-EA5C2AB34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9326D0-A2D7-0C47-9C2C-C52B238FD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A2C14-C317-7448-81E6-C9F0DF8222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86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3ACE6D-7CE4-E84F-89ED-53D23F9495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0C494-3132-E746-858A-4EA0E681048A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5A84B6-9AA5-C44B-AB1B-528B36AAA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DB522B-D63F-8E43-8EFF-4C2EFA70A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1DAE1-2124-EE49-9B83-0562107ED2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0506A-D1CD-D445-B0B0-CB22C4B79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F4A02-0107-AA43-920A-669313AA5A16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5C66B-68F2-6A43-AD0C-C9A4B00BA5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1EA76-AC6C-684F-B61C-203E5056A3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40D02-4D8A-8D46-BA71-90E7AC43B95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6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AE6A98-C1AD-7642-B5F0-AEC4C235A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7E970-552F-A940-81BA-704BFAC1F70B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079527-B30D-E649-AB86-857B1CF728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56490BC-4558-5647-B1C8-51E079181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CDA34-C196-8F4D-B225-4AE124D085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4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437417-4EDA-6544-8C78-86677FCB2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A9627-7F5C-DC44-84F8-2DAF0FB29D7D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AE9A3D-29A1-4C44-8421-4B5138A9B4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1EF503-EFEE-9840-8AFB-FCC8C1B580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5377D5-E86C-E646-8FB2-43DA32283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0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D1EBD6-49AF-CB44-AAF0-4BD39103D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623E-800D-8A42-AAED-29231E20CAE8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9B5350-04F4-C84A-9D89-D3AC5D918F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7773F2C-DFA8-5F4F-8628-B981E50D7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997BA-ACC4-5E4A-8F81-EB57CDB502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1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AB431-DD00-E24C-8D08-7466189D38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91E7B-215A-4A4B-81FB-F3D0DD5DF273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82ADB-96D1-A144-ADD2-E4C8104BCE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2B22DE-B168-5C49-AC4E-77EA21E15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FC1CB-B708-3C43-9D68-9944B14B60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93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2E2BB6-14F7-B14B-94FE-B971C19719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12295-8DBB-DD41-9999-9ED4BF28B659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40852-BF84-5242-A157-94C61414A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D3DC4-D56B-1745-86BE-315837BA9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BA4DB-ED2D-B246-915B-5DBEDD6EC7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4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E8D0C1F-D751-204E-AB10-50AD80A02A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12A1C5-40FF-E643-8011-29CA22B9E0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5882B64-5B05-844D-8546-24D71B1A61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sz="14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FCBFD5-1C09-5847-A470-89C44EC597CA}" type="datetime1">
              <a:rPr lang="zh-CN" altLang="en-US" smtClean="0"/>
              <a:pPr>
                <a:defRPr/>
              </a:pPr>
              <a:t>2020/6/19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DD22CFE-34EE-F749-9705-8B341DBD46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747343F-A535-1941-9DC3-AB50B9ECA1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E75CB545-891C-9841-B584-50009661DBE1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6ECD9DF-43C2-8E42-99AB-057CA922F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4B9F126B-6E47-9F4D-A29D-4881FEC0D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89C646-5CA1-FF4B-B7A9-BADB60EC7C77}" type="slidenum">
              <a:rPr lang="zh-CN" altLang="en-US" sz="1400" b="0">
                <a:latin typeface="Nanum Myeongjo" panose="02020603020101020101" pitchFamily="18" charset="-127"/>
              </a:rPr>
              <a:pPr eaLnBrk="1" hangingPunct="1"/>
              <a:t>1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97CE6DE-C1C9-A648-BD97-5A2453C273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CB9AD97B-B663-2748-AEAD-C95C499E46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B812D06-6930-034C-ADC6-B30573EFA83F}" type="slidenum">
              <a:rPr lang="zh-CN" altLang="en-US" sz="1400" b="0">
                <a:latin typeface="Nanum Myeongjo" panose="02020603020101020101" pitchFamily="18" charset="-127"/>
              </a:rPr>
              <a:pPr/>
              <a:t>10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78122CB-7B01-6A42-9CBC-C475D7259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PC-relative in the Executable Object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570C63F-AB3C-494B-ACD7-D73D10B4B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loop: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   4004d0:   48 89 f8	</a:t>
            </a:r>
            <a:r>
              <a:rPr lang="en-US" altLang="zh-CN" sz="2400" dirty="0" err="1"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4004d3: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eb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03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jmp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	8</a:t>
            </a:r>
            <a:r>
              <a:rPr lang="en-US" altLang="zh-CN" sz="2400" dirty="0">
                <a:ea typeface="宋体" panose="02010600030101010101" pitchFamily="2" charset="-122"/>
              </a:rPr>
              <a:t>&lt;loop+0x8&gt;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4004d5:</a:t>
            </a:r>
            <a:r>
              <a:rPr lang="en-US" altLang="zh-CN" sz="2400" dirty="0">
                <a:ea typeface="宋体" panose="02010600030101010101" pitchFamily="2" charset="-122"/>
              </a:rPr>
              <a:t>   48 di f8	sari	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4004d8:</a:t>
            </a:r>
            <a:r>
              <a:rPr lang="en-US" altLang="zh-CN" sz="2400" dirty="0">
                <a:ea typeface="宋体" panose="02010600030101010101" pitchFamily="2" charset="-122"/>
              </a:rPr>
              <a:t>   48 85 c0	</a:t>
            </a:r>
            <a:r>
              <a:rPr lang="en-US" altLang="zh-CN" sz="2400" dirty="0" err="1">
                <a:ea typeface="宋体" panose="02010600030101010101" pitchFamily="2" charset="-122"/>
              </a:rPr>
              <a:t>testq</a:t>
            </a:r>
            <a:r>
              <a:rPr lang="en-US" altLang="zh-CN" sz="2400" dirty="0"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400" dirty="0">
                <a:ea typeface="宋体" panose="02010600030101010101" pitchFamily="2" charset="-122"/>
              </a:rPr>
              <a:t>    4004db:   7f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f8		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jq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	5</a:t>
            </a:r>
            <a:r>
              <a:rPr lang="en-US" altLang="zh-CN" sz="2400" dirty="0">
                <a:ea typeface="宋体" panose="02010600030101010101" pitchFamily="2" charset="-122"/>
              </a:rPr>
              <a:t>&lt;loop+0x5&gt;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400" dirty="0">
                <a:ea typeface="宋体" panose="02010600030101010101" pitchFamily="2" charset="-122"/>
              </a:rPr>
              <a:t>    4004dd:   f3 c3		</a:t>
            </a:r>
            <a:r>
              <a:rPr lang="en-US" altLang="zh-CN" sz="2400" dirty="0" err="1">
                <a:ea typeface="宋体" panose="02010600030101010101" pitchFamily="2" charset="-122"/>
              </a:rPr>
              <a:t>repz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retq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03 </a:t>
            </a:r>
            <a:r>
              <a:rPr lang="en-US" altLang="zh-CN" sz="2400" dirty="0">
                <a:ea typeface="宋体" panose="02010600030101010101" pitchFamily="2" charset="-122"/>
              </a:rPr>
              <a:t>+ 4004d5 =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4004d8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f8</a:t>
            </a:r>
            <a:r>
              <a:rPr lang="en-US" altLang="zh-CN" sz="2400" dirty="0">
                <a:ea typeface="宋体" panose="02010600030101010101" pitchFamily="2" charset="-122"/>
              </a:rPr>
              <a:t>( -8 ) + 4004dd =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4004d5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0">
            <a:extLst>
              <a:ext uri="{FF2B5EF4-FFF2-40B4-BE49-F238E27FC236}">
                <a16:creationId xmlns:a16="http://schemas.microsoft.com/office/drawing/2014/main" id="{C9BF00C1-E7C5-B541-899B-186A7F65E9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90E16F-B15F-F546-B5E2-5F74AA99C474}" type="slidenum">
              <a:rPr lang="zh-CN" altLang="en-US" sz="1400" b="0">
                <a:latin typeface="Nanum Myeongjo" panose="02020603020101020101" pitchFamily="18" charset="-127"/>
              </a:rPr>
              <a:pPr eaLnBrk="1" hangingPunct="1"/>
              <a:t>11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B2E318F-73C5-DC42-A9B0-11922EEF4F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Translate Control Constructs in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4D632E5-E110-C347-8433-B08D55B52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87B2D1A-B067-E445-B971-406BB9CD9321}" type="slidenum">
              <a:rPr lang="zh-CN" altLang="en-US" sz="1400" b="0">
                <a:latin typeface="Nanum Myeongjo" panose="02020603020101020101" pitchFamily="18" charset="-127"/>
              </a:rPr>
              <a:pPr/>
              <a:t>12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ED0C026-D147-EA4C-A91D-EE726780A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Constructs in C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3AA6F17-508F-4249-A591-E9B4295DA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Loop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while () { 	}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do {	} while ()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for (init; test; incr) {	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74673AEF-FE7F-D047-931A-80730990D7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DD100ED-B68E-9744-86F7-3B2D663C907F}" type="slidenum">
              <a:rPr lang="zh-CN" altLang="en-US" sz="1400" b="0">
                <a:latin typeface="Nanum Myeongjo" panose="02020603020101020101" pitchFamily="18" charset="-127"/>
              </a:rPr>
              <a:pPr/>
              <a:t>13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2EFF284-A6B5-7E49-87A7-21B8C57F3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Translating Conditional Branches</a:t>
            </a:r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A0F78E33-EF45-4A4A-8251-2A46E58D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3429000" cy="218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latin typeface="Nanum Myeongjo" panose="02020603020101020101" pitchFamily="18" charset="-127"/>
              </a:rPr>
              <a:t> </a:t>
            </a:r>
            <a:r>
              <a:rPr lang="en-US" altLang="zh-CN" sz="2400" b="0" dirty="0">
                <a:latin typeface="Nanum Myeongjo" panose="02020603020101020101" pitchFamily="18" charset="-127"/>
              </a:rPr>
              <a:t>if ( test-expr 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then-statement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else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else-statement</a:t>
            </a:r>
          </a:p>
        </p:txBody>
      </p:sp>
      <p:sp>
        <p:nvSpPr>
          <p:cNvPr id="28677" name="AutoShape 6">
            <a:extLst>
              <a:ext uri="{FF2B5EF4-FFF2-40B4-BE49-F238E27FC236}">
                <a16:creationId xmlns:a16="http://schemas.microsoft.com/office/drawing/2014/main" id="{D6A574F0-5041-3D42-989F-33E4DA33F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609600" cy="457200"/>
          </a:xfrm>
          <a:prstGeom prst="rightArrow">
            <a:avLst>
              <a:gd name="adj1" fmla="val 50000"/>
              <a:gd name="adj2" fmla="val 3332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979975" name="Text Box 7">
            <a:extLst>
              <a:ext uri="{FF2B5EF4-FFF2-40B4-BE49-F238E27FC236}">
                <a16:creationId xmlns:a16="http://schemas.microsoft.com/office/drawing/2014/main" id="{23F4384E-7930-DD40-A5CC-F4F15351B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24000"/>
            <a:ext cx="3657600" cy="384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latin typeface="Nanum Myeongjo" panose="02020603020101020101" pitchFamily="18" charset="-127"/>
              </a:rPr>
              <a:t>    </a:t>
            </a:r>
            <a:r>
              <a:rPr lang="en-US" altLang="zh-CN" sz="2400" b="0" dirty="0">
                <a:latin typeface="Nanum Myeongjo" panose="02020603020101020101" pitchFamily="18" charset="-127"/>
              </a:rPr>
              <a:t>t = test-expr 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    if ( t )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goto</a:t>
            </a:r>
            <a:r>
              <a:rPr lang="en-US" altLang="zh-CN" sz="2400" b="0" dirty="0">
                <a:latin typeface="Nanum Myeongjo" panose="02020603020101020101" pitchFamily="18" charset="-127"/>
              </a:rPr>
              <a:t> true 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    else-statement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  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goto</a:t>
            </a:r>
            <a:r>
              <a:rPr lang="en-US" altLang="zh-CN" sz="2400" b="0" dirty="0">
                <a:latin typeface="Nanum Myeongjo" panose="02020603020101020101" pitchFamily="18" charset="-127"/>
              </a:rPr>
              <a:t> done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true: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     then-statement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done: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0BF1F413-0E48-5B45-82D2-ACB3F088B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541F436-314E-ED40-A8A4-053F07137647}" type="slidenum">
              <a:rPr lang="zh-CN" altLang="en-US" sz="1400" b="0">
                <a:latin typeface="Nanum Myeongjo" panose="02020603020101020101" pitchFamily="18" charset="-127"/>
              </a:rPr>
              <a:pPr/>
              <a:t>14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87479E5-62EE-DD42-9A6A-3B22A89C4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Translating Conditional Branches</a:t>
            </a:r>
          </a:p>
        </p:txBody>
      </p:sp>
      <p:grpSp>
        <p:nvGrpSpPr>
          <p:cNvPr id="30724" name="Group 5">
            <a:extLst>
              <a:ext uri="{FF2B5EF4-FFF2-40B4-BE49-F238E27FC236}">
                <a16:creationId xmlns:a16="http://schemas.microsoft.com/office/drawing/2014/main" id="{AD92E246-CE2D-E443-B997-81227E9A470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371600"/>
            <a:ext cx="3962400" cy="5257800"/>
            <a:chOff x="240" y="864"/>
            <a:chExt cx="2592" cy="2336"/>
          </a:xfrm>
        </p:grpSpPr>
        <p:sp>
          <p:nvSpPr>
            <p:cNvPr id="30731" name="Rectangle 6">
              <a:extLst>
                <a:ext uri="{FF2B5EF4-FFF2-40B4-BE49-F238E27FC236}">
                  <a16:creationId xmlns:a16="http://schemas.microsoft.com/office/drawing/2014/main" id="{C7D22B7B-F6D4-E94E-A998-E3DA3626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64"/>
              <a:ext cx="2592" cy="2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long 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lt_cnt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= 0 ;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long 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ge_cnt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= 0 ;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long 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absdiff_se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(long x, long y)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{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      long result ;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      if  (x &lt; y) {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	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lt_cnt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++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            return y – x;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      }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      else {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	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ge_cnt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++ ;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            return x – y;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      }</a:t>
              </a:r>
            </a:p>
            <a:p>
              <a:r>
                <a:rPr lang="en-US" altLang="zh-CN" sz="2400" b="0" dirty="0">
                  <a:latin typeface="Nanum Myeongjo" panose="02020603020101020101" pitchFamily="18" charset="-127"/>
                </a:rPr>
                <a:t>}</a:t>
              </a:r>
            </a:p>
          </p:txBody>
        </p:sp>
        <p:sp>
          <p:nvSpPr>
            <p:cNvPr id="30732" name="Line 7">
              <a:extLst>
                <a:ext uri="{FF2B5EF4-FFF2-40B4-BE49-F238E27FC236}">
                  <a16:creationId xmlns:a16="http://schemas.microsoft.com/office/drawing/2014/main" id="{695804B2-FFB2-5E4C-9D7B-EC33B28E7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64"/>
              <a:ext cx="25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0733" name="Line 8">
              <a:extLst>
                <a:ext uri="{FF2B5EF4-FFF2-40B4-BE49-F238E27FC236}">
                  <a16:creationId xmlns:a16="http://schemas.microsoft.com/office/drawing/2014/main" id="{7568F7A4-830A-214B-BF37-ADB54F946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200"/>
              <a:ext cx="25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0734" name="Line 9">
              <a:extLst>
                <a:ext uri="{FF2B5EF4-FFF2-40B4-BE49-F238E27FC236}">
                  <a16:creationId xmlns:a16="http://schemas.microsoft.com/office/drawing/2014/main" id="{BB5522FD-4F21-F349-B994-BE702C4F4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64"/>
              <a:ext cx="0" cy="2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0735" name="Line 10">
              <a:extLst>
                <a:ext uri="{FF2B5EF4-FFF2-40B4-BE49-F238E27FC236}">
                  <a16:creationId xmlns:a16="http://schemas.microsoft.com/office/drawing/2014/main" id="{ABB422FA-A6D8-594B-974B-A331FE3C4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864"/>
              <a:ext cx="0" cy="2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35C43C92-6627-E245-AF26-304C4A1839D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371600"/>
            <a:ext cx="4800600" cy="5257800"/>
            <a:chOff x="240" y="864"/>
            <a:chExt cx="2592" cy="2336"/>
          </a:xfrm>
        </p:grpSpPr>
        <p:sp>
          <p:nvSpPr>
            <p:cNvPr id="30726" name="Rectangle 12">
              <a:extLst>
                <a:ext uri="{FF2B5EF4-FFF2-40B4-BE49-F238E27FC236}">
                  <a16:creationId xmlns:a16="http://schemas.microsoft.com/office/drawing/2014/main" id="{F771B808-0A8B-2E46-AD9F-CEC0E211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64"/>
              <a:ext cx="2592" cy="2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long 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gotodiff_se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(long x, long y)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{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 	long result ;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 	if  (x &gt;= y)   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goto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x_ge_y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;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     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lt_cnt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++ ;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 	result = y – x ;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 	return result ;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 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x_ge_y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: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      </a:t>
              </a:r>
              <a:r>
                <a:rPr lang="en-US" altLang="zh-CN" sz="2400" b="0" dirty="0" err="1">
                  <a:latin typeface="Nanum Myeongjo" panose="02020603020101020101" pitchFamily="18" charset="-127"/>
                </a:rPr>
                <a:t>ge_cnt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++ ;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 	  result = x – y;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       return result;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}</a:t>
              </a:r>
            </a:p>
          </p:txBody>
        </p:sp>
        <p:sp>
          <p:nvSpPr>
            <p:cNvPr id="30727" name="Line 13">
              <a:extLst>
                <a:ext uri="{FF2B5EF4-FFF2-40B4-BE49-F238E27FC236}">
                  <a16:creationId xmlns:a16="http://schemas.microsoft.com/office/drawing/2014/main" id="{811426FD-5468-5249-81E4-2A0016C1C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64"/>
              <a:ext cx="25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0728" name="Line 14">
              <a:extLst>
                <a:ext uri="{FF2B5EF4-FFF2-40B4-BE49-F238E27FC236}">
                  <a16:creationId xmlns:a16="http://schemas.microsoft.com/office/drawing/2014/main" id="{2F4C4347-7CB8-DD47-A748-2BA425151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200"/>
              <a:ext cx="25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0729" name="Line 15">
              <a:extLst>
                <a:ext uri="{FF2B5EF4-FFF2-40B4-BE49-F238E27FC236}">
                  <a16:creationId xmlns:a16="http://schemas.microsoft.com/office/drawing/2014/main" id="{B9CC0707-947E-8742-9448-FF271A07E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64"/>
              <a:ext cx="0" cy="2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0730" name="Line 16">
              <a:extLst>
                <a:ext uri="{FF2B5EF4-FFF2-40B4-BE49-F238E27FC236}">
                  <a16:creationId xmlns:a16="http://schemas.microsoft.com/office/drawing/2014/main" id="{C816555A-3D61-DD40-A159-141FBBDE0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864"/>
              <a:ext cx="0" cy="2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B68DFEE8-8AC8-2543-A643-E699E3A62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DDAAF94-0609-F440-A78D-2E6DE2BF3017}" type="slidenum">
              <a:rPr lang="zh-CN" altLang="en-US" sz="1400" b="0">
                <a:latin typeface="Nanum Myeongjo" panose="02020603020101020101" pitchFamily="18" charset="-127"/>
              </a:rPr>
              <a:pPr/>
              <a:t>15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326A342-11A6-6848-829A-CE2509720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Instructions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3D8960F-AB5E-4048-99CB-8FB832557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err="1">
                <a:ea typeface="宋体" panose="02010600030101010101" pitchFamily="2" charset="-122"/>
              </a:rPr>
              <a:t>absdiff_se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ea typeface="宋体" panose="02010600030101010101" pitchFamily="2" charset="-122"/>
              </a:rPr>
              <a:t> 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</a:rPr>
              <a:t>cmpq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rsi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	  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Compare x : y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jge</a:t>
            </a:r>
            <a:r>
              <a:rPr lang="en-US" altLang="zh-CN" sz="2400" dirty="0">
                <a:ea typeface="宋体" panose="02010600030101010101" pitchFamily="2" charset="-122"/>
              </a:rPr>
              <a:t>      .L2		  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if  x &gt;= y 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</a:rPr>
              <a:t>x_ge_y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addq</a:t>
            </a:r>
            <a:r>
              <a:rPr lang="en-US" altLang="zh-CN" sz="2400" dirty="0">
                <a:ea typeface="宋体" panose="02010600030101010101" pitchFamily="2" charset="-122"/>
              </a:rPr>
              <a:t>  	$1, </a:t>
            </a:r>
            <a:r>
              <a:rPr lang="en-US" altLang="zh-CN" sz="2400" dirty="0" err="1">
                <a:ea typeface="宋体" panose="02010600030101010101" pitchFamily="2" charset="-122"/>
              </a:rPr>
              <a:t>lt_cnt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</a:rPr>
              <a:t>lt_cnt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++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</a:rPr>
              <a:t>  %</a:t>
            </a:r>
            <a:r>
              <a:rPr lang="en-US" altLang="zh-CN" sz="2400" dirty="0" err="1">
                <a:ea typeface="宋体" panose="02010600030101010101" pitchFamily="2" charset="-122"/>
              </a:rPr>
              <a:t>rsi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Copy y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subq</a:t>
            </a:r>
            <a:r>
              <a:rPr lang="en-US" altLang="zh-CN" sz="2400" dirty="0">
                <a:ea typeface="宋体" panose="02010600030101010101" pitchFamily="2" charset="-122"/>
              </a:rPr>
              <a:t>   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result = y - x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ret			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Return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.L2				         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</a:rPr>
              <a:t>x_ge_y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addq</a:t>
            </a:r>
            <a:r>
              <a:rPr lang="en-US" altLang="zh-CN" sz="2400" dirty="0">
                <a:ea typeface="宋体" panose="02010600030101010101" pitchFamily="2" charset="-122"/>
              </a:rPr>
              <a:t>    $1, </a:t>
            </a:r>
            <a:r>
              <a:rPr lang="en-US" altLang="zh-CN" sz="2400" dirty="0" err="1">
                <a:ea typeface="宋体" panose="02010600030101010101" pitchFamily="2" charset="-122"/>
              </a:rPr>
              <a:t>ge_cnt</a:t>
            </a:r>
            <a:r>
              <a:rPr lang="en-US" altLang="zh-CN" sz="2400" dirty="0">
                <a:ea typeface="宋体" panose="02010600030101010101" pitchFamily="2" charset="-122"/>
              </a:rPr>
              <a:t> 		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</a:rPr>
              <a:t>ge_cnt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++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</a:rPr>
              <a:t>  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	  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Copy x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</a:rPr>
              <a:t>subq</a:t>
            </a:r>
            <a:r>
              <a:rPr lang="en-US" altLang="zh-CN" sz="2400" dirty="0">
                <a:ea typeface="宋体" panose="02010600030101010101" pitchFamily="2" charset="-122"/>
              </a:rPr>
              <a:t>    %</a:t>
            </a:r>
            <a:r>
              <a:rPr lang="en-US" altLang="zh-CN" sz="2400" dirty="0" err="1">
                <a:ea typeface="宋体" panose="02010600030101010101" pitchFamily="2" charset="-122"/>
              </a:rPr>
              <a:t>rsi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result = x - y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ret			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Return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76C67E70-A414-A248-B355-86FEA88BF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1342BCA-2D51-CD45-8894-8415531FAECC}" type="slidenum">
              <a:rPr lang="zh-CN" altLang="en-US" sz="1400" b="0">
                <a:latin typeface="Nanum Myeongjo" panose="02020603020101020101" pitchFamily="18" charset="-127"/>
              </a:rPr>
              <a:pPr/>
              <a:t>16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2529CEE-1B43-AB40-B9EF-1D73754CD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Move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ECDC8BD-589C-6F42-A79A-F6E8FB769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411480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Original C code</a:t>
            </a:r>
          </a:p>
          <a:p>
            <a:pPr>
              <a:spcBef>
                <a:spcPct val="20000"/>
              </a:spcBef>
              <a:defRPr/>
            </a:pPr>
            <a:endParaRPr lang="en-US" altLang="zh-CN" sz="1800" b="0" dirty="0">
              <a:latin typeface="Nanum Myeongjo" panose="02020603020101020101" pitchFamily="18" charset="-127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fr-FR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long absdiff(long x, long y) </a:t>
            </a:r>
          </a:p>
          <a:p>
            <a:pPr>
              <a:spcBef>
                <a:spcPct val="20000"/>
              </a:spcBef>
              <a:defRPr/>
            </a:pPr>
            <a:r>
              <a:rPr lang="fr-FR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fr-FR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    long result ;</a:t>
            </a:r>
          </a:p>
          <a:p>
            <a:pPr>
              <a:spcBef>
                <a:spcPct val="20000"/>
              </a:spcBef>
              <a:defRPr/>
            </a:pPr>
            <a:r>
              <a:rPr lang="es-E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    if  (x &lt; y) </a:t>
            </a:r>
          </a:p>
          <a:p>
            <a:pPr>
              <a:spcBef>
                <a:spcPct val="20000"/>
              </a:spcBef>
              <a:defRPr/>
            </a:pPr>
            <a:r>
              <a:rPr lang="es-E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         restul = y-x ;</a:t>
            </a:r>
          </a:p>
          <a:p>
            <a:pPr>
              <a:spcBef>
                <a:spcPct val="20000"/>
              </a:spcBef>
              <a:defRPr/>
            </a:pPr>
            <a:r>
              <a:rPr lang="es-E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    else</a:t>
            </a:r>
          </a:p>
          <a:p>
            <a:pPr>
              <a:spcBef>
                <a:spcPct val="20000"/>
              </a:spcBef>
              <a:defRPr/>
            </a:pPr>
            <a:r>
              <a:rPr lang="es-E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         result = x-y ;</a:t>
            </a:r>
          </a:p>
          <a:p>
            <a:pPr>
              <a:spcBef>
                <a:spcPct val="20000"/>
              </a:spcBef>
              <a:defRPr/>
            </a:pPr>
            <a:r>
              <a:rPr lang="es-E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    return result 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}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B197B63-FF84-5942-A639-8D7085C5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524000"/>
            <a:ext cx="411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(b) Implementation using conditional assignment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1 long 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cmovdiff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(long x, long y) {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2     long 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rval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= y-x;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3     long eval = x-y;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4     long 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ntest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= x &gt;= y;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5     </a:t>
            </a:r>
            <a:r>
              <a:rPr lang="en-US" altLang="zh-CN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/* Line below requires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6         </a:t>
            </a:r>
            <a:r>
              <a:rPr lang="en-US" altLang="zh-CN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single instruction: */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7     if (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ntest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) 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rval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= eval;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8     return 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rval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9 }</a:t>
            </a:r>
            <a:endParaRPr lang="zh-CN" altLang="en-US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34822" name="Straight Connector 2">
            <a:extLst>
              <a:ext uri="{FF2B5EF4-FFF2-40B4-BE49-F238E27FC236}">
                <a16:creationId xmlns:a16="http://schemas.microsoft.com/office/drawing/2014/main" id="{5B2B7318-36E7-2446-AD75-AACE91ACB9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2775" y="15240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FC43F2F9-28D5-D047-88A2-B80A6E8F6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880A511-3FE7-A047-8AA5-964088AEB1D5}" type="slidenum">
              <a:rPr lang="zh-CN" altLang="en-US" sz="1400" b="0">
                <a:latin typeface="Nanum Myeongjo" panose="02020603020101020101" pitchFamily="18" charset="-127"/>
              </a:rPr>
              <a:pPr/>
              <a:t>17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686A8C4-145A-0148-8E98-4D37AB66C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Move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E0464AA-D2C6-4E47-BB60-751CBD9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(c) Generated assembly code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     (x at 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, y at 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20000"/>
              </a:spcBef>
            </a:pPr>
            <a:endParaRPr lang="en-US" altLang="zh-CN" sz="16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b="0" dirty="0">
                <a:latin typeface="Nanum Myeongjo" panose="02020603020101020101" pitchFamily="18" charset="-127"/>
              </a:rPr>
              <a:t>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absdiff</a:t>
            </a:r>
            <a:r>
              <a:rPr lang="en-US" altLang="zh-CN" sz="2400" b="0" dirty="0">
                <a:latin typeface="Nanum Myeongjo" panose="02020603020101020101" pitchFamily="18" charset="-127"/>
              </a:rPr>
              <a:t>:</a:t>
            </a: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b="0" dirty="0">
                <a:latin typeface="Nanum Myeongjo" panose="02020603020101020101" pitchFamily="18" charset="-127"/>
              </a:rPr>
              <a:t>  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latin typeface="Nanum Myeongjo" panose="02020603020101020101" pitchFamily="18" charset="-127"/>
              </a:rPr>
              <a:t>, 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400" b="0" dirty="0">
                <a:latin typeface="Nanum Myeongjo" panose="02020603020101020101" pitchFamily="18" charset="-127"/>
              </a:rPr>
              <a:t>	Copy y</a:t>
            </a: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s-ES" altLang="zh-CN" sz="2400" b="0" dirty="0">
                <a:latin typeface="Nanum Myeongjo" panose="02020603020101020101" pitchFamily="18" charset="-127"/>
              </a:rPr>
              <a:t>    </a:t>
            </a:r>
            <a:r>
              <a:rPr lang="es-ES" altLang="zh-CN" sz="2400" b="0" dirty="0" err="1">
                <a:latin typeface="Nanum Myeongjo" panose="02020603020101020101" pitchFamily="18" charset="-127"/>
              </a:rPr>
              <a:t>subq</a:t>
            </a:r>
            <a:r>
              <a:rPr lang="es-ES" altLang="zh-CN" sz="2400" b="0" dirty="0">
                <a:latin typeface="Nanum Myeongjo" panose="02020603020101020101" pitchFamily="18" charset="-127"/>
              </a:rPr>
              <a:t>    %</a:t>
            </a:r>
            <a:r>
              <a:rPr lang="es-ES" altLang="zh-CN" sz="2400" b="0" dirty="0" err="1">
                <a:latin typeface="Nanum Myeongjo" panose="02020603020101020101" pitchFamily="18" charset="-127"/>
              </a:rPr>
              <a:t>rdi</a:t>
            </a:r>
            <a:r>
              <a:rPr lang="es-ES" altLang="zh-CN" sz="2400" b="0" dirty="0">
                <a:latin typeface="Nanum Myeongjo" panose="02020603020101020101" pitchFamily="18" charset="-127"/>
              </a:rPr>
              <a:t>,  %</a:t>
            </a:r>
            <a:r>
              <a:rPr lang="es-ES" altLang="zh-CN" sz="2400" b="0" dirty="0" err="1">
                <a:latin typeface="Nanum Myeongjo" panose="02020603020101020101" pitchFamily="18" charset="-127"/>
              </a:rPr>
              <a:t>rax</a:t>
            </a:r>
            <a:r>
              <a:rPr lang="es-ES" altLang="zh-CN" sz="2400" b="0" dirty="0">
                <a:latin typeface="Nanum Myeongjo" panose="02020603020101020101" pitchFamily="18" charset="-127"/>
              </a:rPr>
              <a:t>	</a:t>
            </a:r>
            <a:r>
              <a:rPr lang="es-ES" altLang="zh-CN" sz="2400" b="0" dirty="0" err="1">
                <a:latin typeface="Nanum Myeongjo" panose="02020603020101020101" pitchFamily="18" charset="-127"/>
              </a:rPr>
              <a:t>rval</a:t>
            </a:r>
            <a:r>
              <a:rPr lang="es-ES" altLang="zh-CN" sz="2400" b="0" dirty="0">
                <a:latin typeface="Nanum Myeongjo" panose="02020603020101020101" pitchFamily="18" charset="-127"/>
              </a:rPr>
              <a:t> = y-x</a:t>
            </a: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b="0" dirty="0">
                <a:latin typeface="Nanum Myeongjo" panose="02020603020101020101" pitchFamily="18" charset="-127"/>
              </a:rPr>
              <a:t>  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 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latin typeface="Nanum Myeongjo" panose="02020603020101020101" pitchFamily="18" charset="-127"/>
              </a:rPr>
              <a:t>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Copy x</a:t>
            </a: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b="0" dirty="0">
                <a:latin typeface="Nanum Myeongjo" panose="02020603020101020101" pitchFamily="18" charset="-127"/>
              </a:rPr>
              <a:t>  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subq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  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latin typeface="Nanum Myeongjo" panose="02020603020101020101" pitchFamily="18" charset="-127"/>
              </a:rPr>
              <a:t>, 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400" b="0" dirty="0">
                <a:latin typeface="Nanum Myeongjo" panose="02020603020101020101" pitchFamily="18" charset="-127"/>
              </a:rPr>
              <a:t>	eval = x-y</a:t>
            </a: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    </a:t>
            </a:r>
            <a:r>
              <a:rPr lang="en-US" altLang="zh-CN" sz="2400" b="0" dirty="0" err="1">
                <a:solidFill>
                  <a:srgbClr val="0000FF"/>
                </a:solidFill>
                <a:latin typeface="Nanum Myeongjo" panose="02020603020101020101" pitchFamily="18" charset="-127"/>
              </a:rPr>
              <a:t>cmpq</a:t>
            </a: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   %</a:t>
            </a:r>
            <a:r>
              <a:rPr lang="en-US" altLang="zh-CN" sz="2400" b="0" dirty="0" err="1">
                <a:solidFill>
                  <a:srgbClr val="0000FF"/>
                </a:solidFill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,  %</a:t>
            </a:r>
            <a:r>
              <a:rPr lang="en-US" altLang="zh-CN" sz="2400" b="0" dirty="0" err="1">
                <a:solidFill>
                  <a:srgbClr val="0000FF"/>
                </a:solidFill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400" b="0" dirty="0">
                <a:latin typeface="Nanum Myeongjo" panose="02020603020101020101" pitchFamily="18" charset="-127"/>
              </a:rPr>
              <a:t>	Compare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x:y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    </a:t>
            </a:r>
            <a:r>
              <a:rPr lang="en-US" altLang="zh-CN" sz="2400" b="0" dirty="0" err="1">
                <a:solidFill>
                  <a:srgbClr val="0000FF"/>
                </a:solidFill>
                <a:latin typeface="Nanum Myeongjo" panose="02020603020101020101" pitchFamily="18" charset="-127"/>
              </a:rPr>
              <a:t>cmovge</a:t>
            </a: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 %</a:t>
            </a:r>
            <a:r>
              <a:rPr lang="en-US" altLang="zh-CN" sz="2400" b="0" dirty="0" err="1">
                <a:solidFill>
                  <a:srgbClr val="0000FF"/>
                </a:solidFill>
                <a:latin typeface="Nanum Myeongjo" panose="02020603020101020101" pitchFamily="18" charset="-127"/>
              </a:rPr>
              <a:t>rdx</a:t>
            </a: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, %</a:t>
            </a:r>
            <a:r>
              <a:rPr lang="en-US" altLang="zh-CN" sz="2400" b="0" dirty="0" err="1">
                <a:solidFill>
                  <a:srgbClr val="0000FF"/>
                </a:solidFill>
                <a:latin typeface="Nanum Myeongjo" panose="02020603020101020101" pitchFamily="18" charset="-127"/>
              </a:rPr>
              <a:t>rax</a:t>
            </a: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400" b="0" dirty="0">
                <a:latin typeface="Nanum Myeongjo" panose="02020603020101020101" pitchFamily="18" charset="-127"/>
              </a:rPr>
              <a:t>	If &gt;= ,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rval</a:t>
            </a:r>
            <a:r>
              <a:rPr lang="en-US" altLang="zh-CN" sz="2400" b="0" dirty="0">
                <a:latin typeface="Nanum Myeongjo" panose="02020603020101020101" pitchFamily="18" charset="-127"/>
              </a:rPr>
              <a:t> = eval</a:t>
            </a: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b="0" dirty="0">
                <a:latin typeface="Nanum Myeongjo" panose="02020603020101020101" pitchFamily="18" charset="-127"/>
              </a:rPr>
              <a:t>    ret				Return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rval</a:t>
            </a:r>
            <a:r>
              <a:rPr lang="en-US" altLang="zh-CN" sz="2400" b="0" dirty="0">
                <a:latin typeface="Nanum Myeongjo" panose="02020603020101020101" pitchFamily="18" charset="-127"/>
              </a:rPr>
              <a:t> 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36869" name="Rectangle 1">
            <a:extLst>
              <a:ext uri="{FF2B5EF4-FFF2-40B4-BE49-F238E27FC236}">
                <a16:creationId xmlns:a16="http://schemas.microsoft.com/office/drawing/2014/main" id="{5DD5E2DD-0142-964B-9335-9836AB6C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1600200"/>
            <a:ext cx="15240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Nanum Myeongjo" panose="02020603020101020101" pitchFamily="18" charset="-127"/>
              </a:rPr>
              <a:t>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400" b="0" dirty="0">
                <a:latin typeface="Nanum Myeongjo" panose="02020603020101020101" pitchFamily="18" charset="-127"/>
              </a:rPr>
              <a:t>	y-x</a:t>
            </a:r>
          </a:p>
          <a:p>
            <a:pPr eaLnBrk="1" hangingPunct="1"/>
            <a:r>
              <a:rPr lang="en-US" altLang="zh-CN" sz="2400" b="0" dirty="0">
                <a:latin typeface="Nanum Myeongjo" panose="02020603020101020101" pitchFamily="18" charset="-127"/>
              </a:rPr>
              <a:t>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400" b="0" dirty="0">
                <a:latin typeface="Nanum Myeongjo" panose="02020603020101020101" pitchFamily="18" charset="-127"/>
              </a:rPr>
              <a:t>	x-y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3F04A0CC-D4BC-374F-9E84-FEF8394A5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8CBA482-D8D1-6641-9568-1D07C3C674EE}" type="slidenum">
              <a:rPr lang="zh-CN" altLang="en-US" sz="1400" b="0">
                <a:latin typeface="Nanum Myeongjo" panose="02020603020101020101" pitchFamily="18" charset="-127"/>
              </a:rPr>
              <a:pPr/>
              <a:t>18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79CA736-C670-E842-9C14-1E41BD136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953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Move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024D5C2-9464-E34F-8455-9923E9A65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Switch Construct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Integer testing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Multiple outcomes (may be a large number)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Improve the readability of the source code</a:t>
            </a:r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3D66BAA8-1BB5-9343-99C9-49968324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219200"/>
            <a:ext cx="90233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1BC90480-F441-ED4A-97F6-56714F238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6255A6B-44B5-2643-84A0-D7719CB94A49}" type="slidenum">
              <a:rPr lang="zh-CN" altLang="en-US" sz="1400" b="0">
                <a:latin typeface="Nanum Myeongjo" panose="02020603020101020101" pitchFamily="18" charset="-127"/>
              </a:rPr>
              <a:pPr/>
              <a:t>19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8E80194-9ACA-3E47-A0EF-263F75A87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Move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99CAD67-55F7-0146-8E9C-EAE563D00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1557338"/>
            <a:ext cx="8153400" cy="4648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Source and destination values can be 16, 32, or 64 bits long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Source can be either a register or a memory location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Destination must be a register</a:t>
            </a:r>
          </a:p>
          <a:p>
            <a:pPr marL="457200" lvl="1" indent="0">
              <a:lnSpc>
                <a:spcPct val="140000"/>
              </a:lnSpc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652AF7DA-8913-5A4A-8B01-F9AFB4667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2704C9B-431A-F54F-A951-CAE6B97F486E}" type="slidenum">
              <a:rPr lang="zh-CN" altLang="en-US" sz="1400" b="0">
                <a:latin typeface="Nanum Myeongjo" panose="02020603020101020101" pitchFamily="18" charset="-127"/>
              </a:rPr>
              <a:pPr/>
              <a:t>2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9D70DC3-353D-DF42-87D0-3F639353B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B3CA20C-0E40-4C40-AC1D-DC0B643AD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Two of the most important parts of program execution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Data flow (Accessing and operating data)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Control flow (control the sequence of operations)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9B56BB7A-F2A3-CE49-AAD6-8B2ACC39A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7218A62-B547-994E-9B00-2FCC7964B7C7}" type="slidenum">
              <a:rPr lang="zh-CN" altLang="en-US" sz="1400" b="0">
                <a:latin typeface="Nanum Myeongjo" panose="02020603020101020101" pitchFamily="18" charset="-127"/>
              </a:rPr>
              <a:pPr/>
              <a:t>20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9B72360-F36F-9344-B249-03DC1F0B5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Invalid Situation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ADD9B56-5DB4-1A44-8E30-05750DE51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1557338"/>
            <a:ext cx="8153400" cy="46482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Conditional Move instructions suppose that “there is no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side effect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400050" lvl="1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cread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*</a:t>
            </a:r>
            <a:r>
              <a:rPr lang="en-US" altLang="zh-CN" dirty="0" err="1">
                <a:ea typeface="宋体" panose="02010600030101010101" pitchFamily="2" charset="-122"/>
              </a:rPr>
              <a:t>xp</a:t>
            </a:r>
            <a:r>
              <a:rPr lang="en-US" altLang="zh-CN" dirty="0">
                <a:ea typeface="宋体" panose="02010600030101010101" pitchFamily="2" charset="-122"/>
              </a:rPr>
              <a:t>) { </a:t>
            </a:r>
          </a:p>
          <a:p>
            <a:pPr marL="400050" lvl="1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return (</a:t>
            </a:r>
            <a:r>
              <a:rPr lang="en-US" altLang="zh-CN" dirty="0" err="1">
                <a:ea typeface="宋体" panose="02010600030101010101" pitchFamily="2" charset="-122"/>
              </a:rPr>
              <a:t>xp</a:t>
            </a:r>
            <a:r>
              <a:rPr lang="en-US" altLang="zh-CN" dirty="0">
                <a:ea typeface="宋体" panose="02010600030101010101" pitchFamily="2" charset="-122"/>
              </a:rPr>
              <a:t> ? *</a:t>
            </a:r>
            <a:r>
              <a:rPr lang="en-US" altLang="zh-CN" dirty="0" err="1">
                <a:ea typeface="宋体" panose="02010600030101010101" pitchFamily="2" charset="-122"/>
              </a:rPr>
              <a:t>xp</a:t>
            </a:r>
            <a:r>
              <a:rPr lang="en-US" altLang="zh-CN" dirty="0">
                <a:ea typeface="宋体" panose="02010600030101010101" pitchFamily="2" charset="-122"/>
              </a:rPr>
              <a:t> : 0); </a:t>
            </a:r>
          </a:p>
          <a:p>
            <a:pPr marL="400050" lvl="1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</a:p>
          <a:p>
            <a:pPr marL="457200" lvl="1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4FF22D16-CEF4-624D-A96E-02F00D6EA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90B0195-8D74-B54D-BE1F-B133E9BBA93F}" type="slidenum">
              <a:rPr lang="zh-CN" altLang="en-US" sz="1400" b="0">
                <a:latin typeface="Nanum Myeongjo" panose="02020603020101020101" pitchFamily="18" charset="-127"/>
              </a:rPr>
              <a:pPr/>
              <a:t>21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128D2AB-30F7-CA4F-8278-710713745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Do-while Translation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B954DF7-24CC-9548-86DA-C0BFAB2CF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048000" cy="441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do </a:t>
            </a:r>
          </a:p>
          <a:p>
            <a:pPr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	</a:t>
            </a:r>
            <a:r>
              <a:rPr lang="en-US" altLang="zh-CN" sz="2200" b="1" i="1" dirty="0">
                <a:ea typeface="宋体" panose="02010600030101010101" pitchFamily="2" charset="-122"/>
              </a:rPr>
              <a:t>body-statement</a:t>
            </a:r>
          </a:p>
          <a:p>
            <a:pPr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200" b="1" dirty="0">
                <a:ea typeface="宋体" panose="02010600030101010101" pitchFamily="2" charset="-122"/>
              </a:rPr>
              <a:t> (</a:t>
            </a:r>
            <a:r>
              <a:rPr lang="en-US" altLang="zh-CN" sz="2200" b="1" i="1" dirty="0">
                <a:ea typeface="宋体" panose="02010600030101010101" pitchFamily="2" charset="-122"/>
              </a:rPr>
              <a:t>test-expr</a:t>
            </a:r>
            <a:r>
              <a:rPr lang="en-US" altLang="zh-CN" sz="2200" b="1" dirty="0"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45061" name="Right Arrow 5">
            <a:extLst>
              <a:ext uri="{FF2B5EF4-FFF2-40B4-BE49-F238E27FC236}">
                <a16:creationId xmlns:a16="http://schemas.microsoft.com/office/drawing/2014/main" id="{E8E3EE3E-9FAD-3640-B962-3C977A63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19812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2C614D-CF49-EF43-A0BC-4E447E20D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1600200"/>
            <a:ext cx="3048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2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loop: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body-statement 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t = test-expr;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</a:t>
            </a:r>
            <a:r>
              <a:rPr lang="en-US" altLang="zh-CN" sz="22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if</a:t>
            </a: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( t )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lang="en-US" altLang="zh-CN" sz="22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 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6">
            <a:extLst>
              <a:ext uri="{FF2B5EF4-FFF2-40B4-BE49-F238E27FC236}">
                <a16:creationId xmlns:a16="http://schemas.microsoft.com/office/drawing/2014/main" id="{4479222E-411F-C445-822E-683066D76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60CFE3F-6FF0-EF4F-821F-88CDF2D40C72}" type="slidenum">
              <a:rPr lang="zh-CN" altLang="en-US" sz="1400" b="0">
                <a:latin typeface="Nanum Myeongjo" panose="02020603020101020101" pitchFamily="18" charset="-127"/>
              </a:rPr>
              <a:pPr/>
              <a:t>22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DC7D2B7-6B9C-FE47-B854-EB2E177CB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Do-while Translation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5152C5C-23CD-F24F-9255-54CAA58482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1752600"/>
            <a:ext cx="3009900" cy="2819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long </a:t>
            </a:r>
            <a:r>
              <a:rPr lang="en-US" altLang="zh-CN" sz="2000" dirty="0" err="1">
                <a:ea typeface="宋体" panose="02010600030101010101" pitchFamily="2" charset="-122"/>
              </a:rPr>
              <a:t>fact_do</a:t>
            </a:r>
            <a:r>
              <a:rPr lang="en-US" altLang="zh-CN" sz="2000" dirty="0">
                <a:ea typeface="宋体" panose="02010600030101010101" pitchFamily="2" charset="-122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sz="2000" dirty="0">
                <a:ea typeface="宋体" panose="02010600030101010101" pitchFamily="2" charset="-122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    result *= n;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    n = n-1;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}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ea typeface="宋体" panose="02010600030101010101" pitchFamily="2" charset="-122"/>
              </a:rPr>
              <a:t> ( n &gt; 1) 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0B2627B-02F4-3E45-ABFD-728BFBC2E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35925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fact_do_goto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loop: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if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( n&gt;1) 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}</a:t>
            </a:r>
          </a:p>
        </p:txBody>
      </p:sp>
      <p:sp>
        <p:nvSpPr>
          <p:cNvPr id="47110" name="Right Arrow 3">
            <a:extLst>
              <a:ext uri="{FF2B5EF4-FFF2-40B4-BE49-F238E27FC236}">
                <a16:creationId xmlns:a16="http://schemas.microsoft.com/office/drawing/2014/main" id="{130CF4E8-BA16-2647-9F7E-FEFBF27A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0480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6">
            <a:extLst>
              <a:ext uri="{FF2B5EF4-FFF2-40B4-BE49-F238E27FC236}">
                <a16:creationId xmlns:a16="http://schemas.microsoft.com/office/drawing/2014/main" id="{CE0FAB40-F52A-4543-BB9D-5C4910867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97EBD40-EDFA-1649-936E-B6FEEF6DDED2}" type="slidenum">
              <a:rPr lang="zh-CN" altLang="en-US" sz="1400" b="0">
                <a:latin typeface="Nanum Myeongjo" panose="02020603020101020101" pitchFamily="18" charset="-127"/>
              </a:rPr>
              <a:pPr/>
              <a:t>23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630F247-DB84-5445-8042-30D6741FB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Do-while Translation</a:t>
            </a:r>
          </a:p>
        </p:txBody>
      </p:sp>
      <p:sp>
        <p:nvSpPr>
          <p:cNvPr id="221189" name="Rectangle 82">
            <a:extLst>
              <a:ext uri="{FF2B5EF4-FFF2-40B4-BE49-F238E27FC236}">
                <a16:creationId xmlns:a16="http://schemas.microsoft.com/office/drawing/2014/main" id="{0A562FB1-F21A-CB46-8C94-D8394968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752600"/>
            <a:ext cx="46751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n in %</a:t>
            </a:r>
            <a:r>
              <a:rPr kumimoji="1" lang="en-US" altLang="zh-CN" b="0" kern="0" dirty="0" err="1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rdi</a:t>
            </a:r>
            <a:endParaRPr kumimoji="1" lang="en-US" altLang="zh-CN" b="0" kern="0" dirty="0">
              <a:solidFill>
                <a:srgbClr val="0432FF"/>
              </a:solidFill>
              <a:latin typeface="Nanum Myeongjo" panose="02020603020101020101" pitchFamily="18" charset="-127"/>
              <a:sym typeface="+mn-ea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fact_do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movl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rax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result = 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.L2:                             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loop: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imulq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rax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result *= 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subq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n = n-1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cmpq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compare n:1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jg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     .L2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if  &gt;, </a:t>
            </a:r>
            <a:r>
              <a:rPr kumimoji="1" lang="en-US" altLang="zh-CN" b="0" kern="0" dirty="0" err="1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goto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 loop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rep;  ret 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return</a:t>
            </a:r>
            <a:endParaRPr kumimoji="1" lang="zh-CN" altLang="en-US" b="0" kern="0" dirty="0">
              <a:solidFill>
                <a:srgbClr val="0432FF"/>
              </a:solidFill>
              <a:latin typeface="Nanum Myeongjo" panose="02020603020101020101" pitchFamily="18" charset="-127"/>
              <a:sym typeface="+mn-ea"/>
            </a:endParaRPr>
          </a:p>
        </p:txBody>
      </p:sp>
      <p:graphicFrame>
        <p:nvGraphicFramePr>
          <p:cNvPr id="984147" name="Group 83">
            <a:extLst>
              <a:ext uri="{FF2B5EF4-FFF2-40B4-BE49-F238E27FC236}">
                <a16:creationId xmlns:a16="http://schemas.microsoft.com/office/drawing/2014/main" id="{FCE3A3B3-8C64-8240-B6EB-3678BFF6160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4946650"/>
          <a:ext cx="3471863" cy="1189038"/>
        </p:xfrm>
        <a:graphic>
          <a:graphicData uri="http://schemas.openxmlformats.org/drawingml/2006/table">
            <a:tbl>
              <a:tblPr/>
              <a:tblGrid>
                <a:gridCol w="134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register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value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initially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rdi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result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B42B0D89-EF0F-F446-A9EE-0253AF75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35925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fact_do_goto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if 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 n&gt;1) 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20DA06F1-3806-364A-94DA-200163F5DE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70BCA67-3074-244B-9052-4DBEC3A04DD1}" type="slidenum">
              <a:rPr lang="zh-CN" altLang="en-US" sz="1400" b="0">
                <a:latin typeface="Nanum Myeongjo" panose="02020603020101020101" pitchFamily="18" charset="-127"/>
              </a:rPr>
              <a:pPr/>
              <a:t>24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B79B944-F123-6346-913B-E25AE6577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 Loop Translation</a:t>
            </a:r>
          </a:p>
        </p:txBody>
      </p:sp>
      <p:sp>
        <p:nvSpPr>
          <p:cNvPr id="51204" name="Rectangle 1">
            <a:extLst>
              <a:ext uri="{FF2B5EF4-FFF2-40B4-BE49-F238E27FC236}">
                <a16:creationId xmlns:a16="http://schemas.microsoft.com/office/drawing/2014/main" id="{9E36A94E-F80A-3640-BBC7-48C8485E3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4038600"/>
            <a:ext cx="3886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0" dirty="0">
                <a:latin typeface="Nanum Myeongjo" panose="02020603020101020101" pitchFamily="18" charset="-127"/>
              </a:rPr>
              <a:t>   </a:t>
            </a:r>
            <a:r>
              <a:rPr lang="en-US" altLang="zh-CN" sz="22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goto</a:t>
            </a:r>
            <a:r>
              <a:rPr lang="en-US" altLang="zh-CN" sz="22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test;</a:t>
            </a:r>
          </a:p>
          <a:p>
            <a:r>
              <a:rPr lang="en-US" altLang="zh-CN" sz="2200" b="0" dirty="0">
                <a:latin typeface="Nanum Myeongjo" panose="02020603020101020101" pitchFamily="18" charset="-127"/>
              </a:rPr>
              <a:t> loop:</a:t>
            </a:r>
          </a:p>
          <a:p>
            <a:r>
              <a:rPr lang="en-US" altLang="zh-CN" sz="2200" b="0" dirty="0">
                <a:latin typeface="Nanum Myeongjo" panose="02020603020101020101" pitchFamily="18" charset="-127"/>
              </a:rPr>
              <a:t>   body-statement	</a:t>
            </a:r>
          </a:p>
          <a:p>
            <a:r>
              <a:rPr lang="en-US" altLang="zh-CN" sz="22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test:</a:t>
            </a:r>
          </a:p>
          <a:p>
            <a:r>
              <a:rPr lang="en-US" altLang="zh-CN" sz="2200" b="0" dirty="0">
                <a:latin typeface="Nanum Myeongjo" panose="02020603020101020101" pitchFamily="18" charset="-127"/>
              </a:rPr>
              <a:t>   t = test-expr</a:t>
            </a:r>
          </a:p>
          <a:p>
            <a:r>
              <a:rPr lang="en-US" altLang="zh-CN" sz="2200" b="0" dirty="0">
                <a:latin typeface="Nanum Myeongjo" panose="02020603020101020101" pitchFamily="18" charset="-127"/>
              </a:rPr>
              <a:t>   if ( t )</a:t>
            </a:r>
          </a:p>
          <a:p>
            <a:r>
              <a:rPr lang="en-US" altLang="zh-CN" sz="2200" b="0" dirty="0">
                <a:latin typeface="Nanum Myeongjo" panose="02020603020101020101" pitchFamily="18" charset="-127"/>
              </a:rPr>
              <a:t>        </a:t>
            </a:r>
            <a:r>
              <a:rPr lang="en-US" altLang="zh-CN" sz="2200" b="0" dirty="0" err="1">
                <a:latin typeface="Nanum Myeongjo" panose="02020603020101020101" pitchFamily="18" charset="-127"/>
              </a:rPr>
              <a:t>goto</a:t>
            </a:r>
            <a:r>
              <a:rPr lang="en-US" altLang="zh-CN" sz="2200" b="0" dirty="0">
                <a:latin typeface="Nanum Myeongjo" panose="02020603020101020101" pitchFamily="18" charset="-127"/>
              </a:rPr>
              <a:t> loop;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9160ADF-C8C3-9440-B3E8-5D2F62F28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1600200"/>
            <a:ext cx="3048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loop: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body-statement 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t = test-expr;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if ( t )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 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8CA1181-B7A6-F946-9E16-021CE241C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342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while</a:t>
            </a: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(test-expr)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  body-statement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1CE9B0E-DF5D-F84D-878F-B3C1898F1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do 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body-statement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while (test-expr) </a:t>
            </a:r>
          </a:p>
        </p:txBody>
      </p:sp>
      <p:sp>
        <p:nvSpPr>
          <p:cNvPr id="51208" name="Right Arrow 13">
            <a:extLst>
              <a:ext uri="{FF2B5EF4-FFF2-40B4-BE49-F238E27FC236}">
                <a16:creationId xmlns:a16="http://schemas.microsoft.com/office/drawing/2014/main" id="{65C0DA7D-1B18-2B4E-B62B-B5B89967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19812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51209" name="Right Arrow 14">
            <a:extLst>
              <a:ext uri="{FF2B5EF4-FFF2-40B4-BE49-F238E27FC236}">
                <a16:creationId xmlns:a16="http://schemas.microsoft.com/office/drawing/2014/main" id="{7D33C678-800D-174E-B181-9FE2985DE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048125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6">
            <a:extLst>
              <a:ext uri="{FF2B5EF4-FFF2-40B4-BE49-F238E27FC236}">
                <a16:creationId xmlns:a16="http://schemas.microsoft.com/office/drawing/2014/main" id="{72077D52-60B8-9B4F-8623-56F79D06D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00C1A4D-F936-064D-84CF-32DD4A5D5EF5}" type="slidenum">
              <a:rPr lang="zh-CN" altLang="en-US" sz="1400" b="0">
                <a:latin typeface="Nanum Myeongjo" panose="02020603020101020101" pitchFamily="18" charset="-127"/>
              </a:rPr>
              <a:pPr/>
              <a:t>25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251E9B6-B090-DC47-978E-B8534DD3D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 Translation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A6FA8C6-F6FE-A743-852D-808553DA9D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1752600"/>
            <a:ext cx="3009900" cy="2819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long </a:t>
            </a:r>
            <a:r>
              <a:rPr lang="en-US" altLang="zh-CN" sz="2000" dirty="0" err="1">
                <a:ea typeface="宋体" panose="02010600030101010101" pitchFamily="2" charset="-122"/>
              </a:rPr>
              <a:t>fact_while</a:t>
            </a:r>
            <a:r>
              <a:rPr lang="en-US" altLang="zh-CN" sz="2000" dirty="0">
                <a:ea typeface="宋体" panose="02010600030101010101" pitchFamily="2" charset="-122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ea typeface="宋体" panose="02010600030101010101" pitchFamily="2" charset="-122"/>
              </a:rPr>
              <a:t> (n &gt; 1)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    result *= n;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    n = n-1;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BEE602-8052-744A-91BB-F5E26A2C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fact_while_jm_goto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test;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test: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if ( n &gt; 1 ) 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}</a:t>
            </a:r>
          </a:p>
        </p:txBody>
      </p:sp>
      <p:sp>
        <p:nvSpPr>
          <p:cNvPr id="53254" name="Right Arrow 3">
            <a:extLst>
              <a:ext uri="{FF2B5EF4-FFF2-40B4-BE49-F238E27FC236}">
                <a16:creationId xmlns:a16="http://schemas.microsoft.com/office/drawing/2014/main" id="{92BCB394-376A-6D48-BABC-0577E655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0480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6">
            <a:extLst>
              <a:ext uri="{FF2B5EF4-FFF2-40B4-BE49-F238E27FC236}">
                <a16:creationId xmlns:a16="http://schemas.microsoft.com/office/drawing/2014/main" id="{EC44B2C9-C929-9943-AC62-92FBD12E78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87EC861-5B9A-C54D-844C-9253BC6D1B2E}" type="slidenum">
              <a:rPr lang="zh-CN" altLang="en-US" sz="1400" b="0">
                <a:latin typeface="Nanum Myeongjo" panose="02020603020101020101" pitchFamily="18" charset="-127"/>
              </a:rPr>
              <a:pPr/>
              <a:t>26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E42F4C2-7B67-7E4D-AE3F-001D239E7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 Translation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AC9FB68-3096-FF48-B0FD-75BD253AF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fact_while_jm_goto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test;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test: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if ( n &gt; 1 ) 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}</a:t>
            </a:r>
          </a:p>
        </p:txBody>
      </p:sp>
      <p:sp>
        <p:nvSpPr>
          <p:cNvPr id="8" name="Rectangle 82">
            <a:extLst>
              <a:ext uri="{FF2B5EF4-FFF2-40B4-BE49-F238E27FC236}">
                <a16:creationId xmlns:a16="http://schemas.microsoft.com/office/drawing/2014/main" id="{E11D03ED-BF6D-464A-A9BF-96E27AE5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752600"/>
            <a:ext cx="46751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n in %</a:t>
            </a:r>
            <a:r>
              <a:rPr kumimoji="1" lang="en-US" altLang="zh-CN" b="0" kern="0" dirty="0" err="1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rdi</a:t>
            </a:r>
            <a:endParaRPr kumimoji="1" lang="en-US" altLang="zh-CN" b="0" kern="0" dirty="0">
              <a:solidFill>
                <a:srgbClr val="0432FF"/>
              </a:solidFill>
              <a:latin typeface="Nanum Myeongjo" panose="02020603020101020101" pitchFamily="18" charset="-127"/>
              <a:sym typeface="+mn-ea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fact_while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movl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rax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result = 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jmp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 .L5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</a:t>
            </a:r>
            <a:r>
              <a:rPr kumimoji="1" lang="en-US" altLang="zh-CN" b="0" kern="0" dirty="0" err="1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goto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 test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.L6:                             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loop: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imulq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rax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result *= 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subq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n = n-1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.L5:		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test: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cmpq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compare n:1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jg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     .L6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if  &gt;, </a:t>
            </a:r>
            <a:r>
              <a:rPr kumimoji="1" lang="en-US" altLang="zh-CN" b="0" kern="0" dirty="0" err="1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goto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 loop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rep;  ret 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return</a:t>
            </a:r>
            <a:endParaRPr kumimoji="1" lang="zh-CN" altLang="en-US" b="0" kern="0" dirty="0">
              <a:solidFill>
                <a:srgbClr val="0432FF"/>
              </a:solidFill>
              <a:latin typeface="Nanum Myeongjo" panose="02020603020101020101" pitchFamily="18" charset="-127"/>
              <a:sym typeface="+mn-ea"/>
            </a:endParaRPr>
          </a:p>
        </p:txBody>
      </p:sp>
      <p:graphicFrame>
        <p:nvGraphicFramePr>
          <p:cNvPr id="9" name="Group 83">
            <a:extLst>
              <a:ext uri="{FF2B5EF4-FFF2-40B4-BE49-F238E27FC236}">
                <a16:creationId xmlns:a16="http://schemas.microsoft.com/office/drawing/2014/main" id="{5328E768-142F-564A-AA1D-15CBC9CF55A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5429250"/>
          <a:ext cx="3471863" cy="1189038"/>
        </p:xfrm>
        <a:graphic>
          <a:graphicData uri="http://schemas.openxmlformats.org/drawingml/2006/table">
            <a:tbl>
              <a:tblPr/>
              <a:tblGrid>
                <a:gridCol w="134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register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value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initially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rdi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result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4C2A9DF2-FDC6-6E4D-8F08-3C71FAD5A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F445DB6-C1B4-0E43-8C55-7A9B0430D42D}" type="slidenum">
              <a:rPr lang="zh-CN" altLang="en-US" sz="1400" b="0">
                <a:latin typeface="Nanum Myeongjo" panose="02020603020101020101" pitchFamily="18" charset="-127"/>
              </a:rPr>
              <a:pPr/>
              <a:t>27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1D6690E-ECD6-7740-9218-D59D5D03F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 Loop Translation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CBDB5BD-D203-F54D-8CB2-205BD8FC69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b="1">
                <a:ea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200" b="1">
                <a:ea typeface="宋体" panose="02010600030101010101" pitchFamily="2" charset="-122"/>
              </a:rPr>
              <a:t> (test-expr)</a:t>
            </a:r>
          </a:p>
          <a:p>
            <a:pPr>
              <a:buFontTx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		body-statement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EA3C18AC-3A7F-8D4A-893E-EC48BDC94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78163"/>
            <a:ext cx="37338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200" b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lang="en-US" altLang="zh-CN" sz="2200" b="0" dirty="0" err="1">
                <a:latin typeface="Nanum Myeongjo" panose="02020603020101020101" pitchFamily="18" charset="-127"/>
                <a:sym typeface="+mn-ea"/>
              </a:rPr>
              <a:t>goto</a:t>
            </a:r>
            <a:r>
              <a:rPr lang="en-US" altLang="zh-CN" sz="2200" b="0" dirty="0">
                <a:latin typeface="Nanum Myeongjo" panose="02020603020101020101" pitchFamily="18" charset="-127"/>
                <a:sym typeface="+mn-ea"/>
              </a:rPr>
              <a:t> test;</a:t>
            </a:r>
          </a:p>
          <a:p>
            <a:pPr>
              <a:buFontTx/>
              <a:buNone/>
              <a:defRPr/>
            </a:pPr>
            <a:r>
              <a:rPr lang="en-US" altLang="zh-CN" sz="2200" b="0" dirty="0">
                <a:latin typeface="Nanum Myeongjo" panose="02020603020101020101" pitchFamily="18" charset="-127"/>
                <a:sym typeface="+mn-ea"/>
              </a:rPr>
              <a:t>loop:</a:t>
            </a:r>
          </a:p>
          <a:p>
            <a:pPr>
              <a:buFontTx/>
              <a:buNone/>
              <a:defRPr/>
            </a:pPr>
            <a:r>
              <a:rPr lang="en-US" altLang="zh-CN" sz="2200" b="0" dirty="0">
                <a:latin typeface="Nanum Myeongjo" panose="02020603020101020101" pitchFamily="18" charset="-127"/>
                <a:sym typeface="+mn-ea"/>
              </a:rPr>
              <a:t>	body-statement</a:t>
            </a:r>
          </a:p>
          <a:p>
            <a:pPr>
              <a:buFontTx/>
              <a:buNone/>
              <a:defRPr/>
            </a:pPr>
            <a:r>
              <a:rPr lang="en-US" altLang="zh-CN" sz="2200" b="0" dirty="0">
                <a:latin typeface="Nanum Myeongjo" panose="02020603020101020101" pitchFamily="18" charset="-127"/>
                <a:sym typeface="+mn-ea"/>
              </a:rPr>
              <a:t>test:	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sym typeface="+mn-ea"/>
              </a:rPr>
              <a:t>	t = test-expr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sym typeface="+mn-ea"/>
              </a:rPr>
              <a:t>	if ( t )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sym typeface="+mn-ea"/>
              </a:rPr>
              <a:t>		</a:t>
            </a:r>
            <a:r>
              <a:rPr lang="en-US" altLang="zh-CN" sz="2200" b="0" kern="0" dirty="0" err="1">
                <a:latin typeface="Nanum Myeongjo" panose="02020603020101020101" pitchFamily="18" charset="-127"/>
                <a:sym typeface="+mn-ea"/>
              </a:rPr>
              <a:t>goto</a:t>
            </a:r>
            <a:r>
              <a:rPr lang="en-US" altLang="zh-CN" sz="2200" b="0" kern="0" dirty="0">
                <a:latin typeface="Nanum Myeongjo" panose="02020603020101020101" pitchFamily="18" charset="-127"/>
                <a:sym typeface="+mn-ea"/>
              </a:rPr>
              <a:t> loop;</a:t>
            </a:r>
          </a:p>
        </p:txBody>
      </p:sp>
      <p:sp>
        <p:nvSpPr>
          <p:cNvPr id="57350" name="Right Arrow 9">
            <a:extLst>
              <a:ext uri="{FF2B5EF4-FFF2-40B4-BE49-F238E27FC236}">
                <a16:creationId xmlns:a16="http://schemas.microsoft.com/office/drawing/2014/main" id="{BC96BC17-56D1-F443-BA16-6377B34370B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00213" y="2506663"/>
            <a:ext cx="4540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6">
            <a:extLst>
              <a:ext uri="{FF2B5EF4-FFF2-40B4-BE49-F238E27FC236}">
                <a16:creationId xmlns:a16="http://schemas.microsoft.com/office/drawing/2014/main" id="{0FE588E3-AAA6-2444-AF08-F8ACDE8A29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685AEE1-19EC-4242-BF9F-2F91C009DE33}" type="slidenum">
              <a:rPr lang="zh-CN" altLang="en-US" sz="1400" b="0">
                <a:latin typeface="Nanum Myeongjo" panose="02020603020101020101" pitchFamily="18" charset="-127"/>
              </a:rPr>
              <a:pPr/>
              <a:t>28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2F5D9D7-8B6A-334D-9502-EF0CC860D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 Translation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B914077-DAC4-2E40-992E-D5442C1BA3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1752600"/>
            <a:ext cx="3009900" cy="2819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long </a:t>
            </a:r>
            <a:r>
              <a:rPr lang="en-US" altLang="zh-CN" sz="2000" dirty="0" err="1">
                <a:ea typeface="宋体" panose="02010600030101010101" pitchFamily="2" charset="-122"/>
              </a:rPr>
              <a:t>fact_while</a:t>
            </a:r>
            <a:r>
              <a:rPr lang="en-US" altLang="zh-CN" sz="2000" dirty="0">
                <a:ea typeface="宋体" panose="02010600030101010101" pitchFamily="2" charset="-122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ea typeface="宋体" panose="02010600030101010101" pitchFamily="2" charset="-122"/>
              </a:rPr>
              <a:t> (n &gt; 1)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    result *= n;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    n = n-1;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2A173D1-3C92-124F-B2F0-4C765B6A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396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fact_while_gd_goto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test 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loop: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test: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if ( n != 1 ) 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}</a:t>
            </a:r>
          </a:p>
        </p:txBody>
      </p:sp>
      <p:sp>
        <p:nvSpPr>
          <p:cNvPr id="59398" name="Right Arrow 3">
            <a:extLst>
              <a:ext uri="{FF2B5EF4-FFF2-40B4-BE49-F238E27FC236}">
                <a16:creationId xmlns:a16="http://schemas.microsoft.com/office/drawing/2014/main" id="{36E21851-7307-614C-96FD-4D33D97D9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0480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E20276BA-3D6A-B346-BA8B-FC54647DF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D1BD708-3913-3B4A-BBC2-AA2F1EF8BB69}" type="slidenum">
              <a:rPr lang="zh-CN" altLang="en-US" sz="1400" b="0">
                <a:latin typeface="Nanum Myeongjo" panose="02020603020101020101" pitchFamily="18" charset="-127"/>
              </a:rPr>
              <a:pPr/>
              <a:t>29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0B6979E-1535-8043-BFC2-33EC4185C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 Loop Translation (guarded do)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19D5D98-DDC1-064D-B05C-DACCD429BB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b="1">
                <a:ea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200" b="1">
                <a:ea typeface="宋体" panose="02010600030101010101" pitchFamily="2" charset="-122"/>
              </a:rPr>
              <a:t> (test-expr)</a:t>
            </a:r>
          </a:p>
          <a:p>
            <a:pPr>
              <a:buFontTx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		body-statement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98988355-F2EE-7546-B6C1-25F78C381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78163"/>
            <a:ext cx="37338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200" b="0" dirty="0">
                <a:latin typeface="Nanum Myeongjo" panose="02020603020101020101" pitchFamily="18" charset="-127"/>
              </a:rPr>
              <a:t> t = test-expr;</a:t>
            </a:r>
          </a:p>
          <a:p>
            <a:pPr>
              <a:spcBef>
                <a:spcPct val="20000"/>
              </a:spcBef>
            </a:pPr>
            <a:r>
              <a:rPr lang="en-US" altLang="zh-CN" sz="22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if </a:t>
            </a:r>
            <a:r>
              <a:rPr lang="en-US" altLang="zh-CN" sz="2200" b="0" dirty="0">
                <a:latin typeface="Nanum Myeongjo" panose="02020603020101020101" pitchFamily="18" charset="-127"/>
              </a:rPr>
              <a:t>( !t )</a:t>
            </a:r>
          </a:p>
          <a:p>
            <a:pPr>
              <a:spcBef>
                <a:spcPct val="20000"/>
              </a:spcBef>
            </a:pPr>
            <a:r>
              <a:rPr lang="en-US" altLang="zh-CN" sz="2200" b="0" dirty="0">
                <a:latin typeface="Nanum Myeongjo" panose="02020603020101020101" pitchFamily="18" charset="-127"/>
              </a:rPr>
              <a:t>	</a:t>
            </a:r>
            <a:r>
              <a:rPr lang="en-US" altLang="zh-CN" sz="22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goto</a:t>
            </a:r>
            <a:r>
              <a:rPr lang="en-US" altLang="zh-CN" sz="22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done;</a:t>
            </a:r>
          </a:p>
          <a:p>
            <a:pPr>
              <a:spcBef>
                <a:spcPct val="20000"/>
              </a:spcBef>
            </a:pPr>
            <a:r>
              <a:rPr lang="en-US" altLang="zh-CN" sz="22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200" b="0" dirty="0">
                <a:latin typeface="Nanum Myeongjo" panose="02020603020101020101" pitchFamily="18" charset="-127"/>
              </a:rPr>
              <a:t>do</a:t>
            </a:r>
          </a:p>
          <a:p>
            <a:pPr>
              <a:spcBef>
                <a:spcPct val="20000"/>
              </a:spcBef>
            </a:pPr>
            <a:r>
              <a:rPr lang="en-US" altLang="zh-CN" sz="2200" b="0" dirty="0">
                <a:latin typeface="Nanum Myeongjo" panose="02020603020101020101" pitchFamily="18" charset="-127"/>
              </a:rPr>
              <a:t>	body-statement</a:t>
            </a:r>
          </a:p>
          <a:p>
            <a:pPr>
              <a:spcBef>
                <a:spcPct val="20000"/>
              </a:spcBef>
            </a:pPr>
            <a:r>
              <a:rPr lang="en-US" altLang="zh-CN" sz="2200" b="0" dirty="0">
                <a:latin typeface="Nanum Myeongjo" panose="02020603020101020101" pitchFamily="18" charset="-127"/>
              </a:rPr>
              <a:t>	while (test-expr);</a:t>
            </a:r>
          </a:p>
          <a:p>
            <a:pPr>
              <a:spcBef>
                <a:spcPct val="20000"/>
              </a:spcBef>
            </a:pPr>
            <a:endParaRPr lang="en-US" altLang="zh-CN" sz="2200" b="0" dirty="0">
              <a:latin typeface="Nanum Myeongjo" panose="02020603020101020101" pitchFamily="18" charset="-127"/>
            </a:endParaRPr>
          </a:p>
          <a:p>
            <a:pPr>
              <a:spcBef>
                <a:spcPct val="20000"/>
              </a:spcBef>
            </a:pPr>
            <a:endParaRPr lang="en-US" altLang="zh-CN" sz="2200" b="0" dirty="0">
              <a:latin typeface="Nanum Myeongjo" panose="02020603020101020101" pitchFamily="18" charset="-127"/>
            </a:endParaRPr>
          </a:p>
          <a:p>
            <a:pPr>
              <a:spcBef>
                <a:spcPct val="20000"/>
              </a:spcBef>
            </a:pPr>
            <a:r>
              <a:rPr lang="en-US" altLang="zh-CN" sz="22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done: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5FC8815-926C-8741-9A8E-BCA09945D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3078163"/>
            <a:ext cx="3429000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t = test-expr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if </a:t>
            </a: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 !t )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lang="en-US" altLang="zh-CN" sz="22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done;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loop: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body-statement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  t = test-expr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if ( t )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lang="en-US" altLang="zh-CN" sz="22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loop;</a:t>
            </a:r>
          </a:p>
          <a:p>
            <a:pPr>
              <a:buFontTx/>
              <a:buNone/>
              <a:defRPr/>
            </a:pPr>
            <a:r>
              <a:rPr lang="en-US" altLang="zh-CN" sz="22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done:</a:t>
            </a:r>
          </a:p>
        </p:txBody>
      </p:sp>
      <p:sp>
        <p:nvSpPr>
          <p:cNvPr id="61447" name="Right Arrow 8">
            <a:extLst>
              <a:ext uri="{FF2B5EF4-FFF2-40B4-BE49-F238E27FC236}">
                <a16:creationId xmlns:a16="http://schemas.microsoft.com/office/drawing/2014/main" id="{BFBF1234-8BCB-B147-AFE5-ADF4A59F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422275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61448" name="Right Arrow 9">
            <a:extLst>
              <a:ext uri="{FF2B5EF4-FFF2-40B4-BE49-F238E27FC236}">
                <a16:creationId xmlns:a16="http://schemas.microsoft.com/office/drawing/2014/main" id="{5D9B6207-690A-FB4A-A4AA-8222F126FC8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00213" y="2506663"/>
            <a:ext cx="4540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42C2808F-894F-C34C-AACE-ED923B364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802C0B1-9815-974A-AC55-CC09CC8198A4}" type="slidenum">
              <a:rPr lang="zh-CN" altLang="en-US" sz="1400" b="0">
                <a:latin typeface="Nanum Myeongjo" panose="02020603020101020101" pitchFamily="18" charset="-127"/>
              </a:rPr>
              <a:pPr/>
              <a:t>3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1E214CD-35AD-6B4C-9F70-97F559D33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A3E5E9C-C3C1-6849-A9B7-2904FC8691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Sequential execution is default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instructions are executed in the order they appear in the program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Chang the control flow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Jump instructions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6">
            <a:extLst>
              <a:ext uri="{FF2B5EF4-FFF2-40B4-BE49-F238E27FC236}">
                <a16:creationId xmlns:a16="http://schemas.microsoft.com/office/drawing/2014/main" id="{943FD5CE-42B8-0A49-BC94-65F09E1D7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04EF73F-91A9-1743-82A4-CDBBC32DCB9B}" type="slidenum">
              <a:rPr lang="zh-CN" altLang="en-US" sz="1400" b="0">
                <a:latin typeface="Nanum Myeongjo" panose="02020603020101020101" pitchFamily="18" charset="-127"/>
              </a:rPr>
              <a:pPr/>
              <a:t>30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5A80A3D-C034-8042-8357-861926743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 Translation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AB2B897-A61F-FE45-87CC-7E02CEB0B6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1752600"/>
            <a:ext cx="3009900" cy="2819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long </a:t>
            </a:r>
            <a:r>
              <a:rPr lang="en-US" altLang="zh-CN" sz="2000" dirty="0" err="1">
                <a:ea typeface="宋体" panose="02010600030101010101" pitchFamily="2" charset="-122"/>
              </a:rPr>
              <a:t>fact_while</a:t>
            </a:r>
            <a:r>
              <a:rPr lang="en-US" altLang="zh-CN" sz="2000" dirty="0">
                <a:ea typeface="宋体" panose="02010600030101010101" pitchFamily="2" charset="-122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ea typeface="宋体" panose="02010600030101010101" pitchFamily="2" charset="-122"/>
              </a:rPr>
              <a:t> (n &gt; 1)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    result *= n;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    n = n-1;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175E1FA-F2C9-854E-A7A1-4FA4E841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fact_while_gd_goto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if 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 n &lt;= 1 )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	</a:t>
            </a:r>
            <a:r>
              <a:rPr kumimoji="1" lang="en-US" altLang="zh-CN" sz="20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done;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if ( n != 1 ) 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done: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}</a:t>
            </a:r>
          </a:p>
        </p:txBody>
      </p:sp>
      <p:sp>
        <p:nvSpPr>
          <p:cNvPr id="63494" name="Right Arrow 3">
            <a:extLst>
              <a:ext uri="{FF2B5EF4-FFF2-40B4-BE49-F238E27FC236}">
                <a16:creationId xmlns:a16="http://schemas.microsoft.com/office/drawing/2014/main" id="{B91336E7-C2EB-7849-B8D3-2D21A89D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0480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6">
            <a:extLst>
              <a:ext uri="{FF2B5EF4-FFF2-40B4-BE49-F238E27FC236}">
                <a16:creationId xmlns:a16="http://schemas.microsoft.com/office/drawing/2014/main" id="{E5679FC2-A8B5-BC44-9A98-E8AD2EC51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13A6CE-4DD9-DB49-85B4-57BBD52EFF28}" type="slidenum">
              <a:rPr lang="zh-CN" altLang="en-US" sz="1400" b="0">
                <a:latin typeface="Nanum Myeongjo" panose="02020603020101020101" pitchFamily="18" charset="-127"/>
              </a:rPr>
              <a:pPr/>
              <a:t>31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B0851BF-1EF5-6845-AC61-CBA53CF90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 Translation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A3023A7-9183-DE4E-A946-47F1D73B7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fact_while_gd_goto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{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if 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( n &lt;= 1 )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	</a:t>
            </a:r>
            <a:r>
              <a:rPr kumimoji="1" lang="en-US" altLang="zh-CN" sz="20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done;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	if ( n != 1 ) 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</a:t>
            </a:r>
            <a:r>
              <a:rPr kumimoji="1" lang="en-US" altLang="zh-CN" sz="20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done: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r>
              <a:rPr kumimoji="1" lang="en-US" altLang="zh-CN" sz="20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 }</a:t>
            </a:r>
          </a:p>
        </p:txBody>
      </p:sp>
      <p:sp>
        <p:nvSpPr>
          <p:cNvPr id="8" name="Rectangle 82">
            <a:extLst>
              <a:ext uri="{FF2B5EF4-FFF2-40B4-BE49-F238E27FC236}">
                <a16:creationId xmlns:a16="http://schemas.microsoft.com/office/drawing/2014/main" id="{6DA53383-7F0E-C041-B0B4-96EBAAADA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752600"/>
            <a:ext cx="48275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n in %</a:t>
            </a:r>
            <a:r>
              <a:rPr kumimoji="1" lang="en-US" altLang="zh-CN" b="0" kern="0" dirty="0" err="1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rdi</a:t>
            </a:r>
            <a:endParaRPr kumimoji="1" lang="en-US" altLang="zh-CN" b="0" kern="0" dirty="0">
              <a:solidFill>
                <a:srgbClr val="0432FF"/>
              </a:solidFill>
              <a:latin typeface="Nanum Myeongjo" panose="02020603020101020101" pitchFamily="18" charset="-127"/>
              <a:sym typeface="+mn-ea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fact_while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cmpq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compare n:1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jle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    .L7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if &lt;=, </a:t>
            </a:r>
            <a:r>
              <a:rPr kumimoji="1" lang="en-US" altLang="zh-CN" b="0" kern="0" dirty="0" err="1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goto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 done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movl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rax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result = 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.L6:                             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loop: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imulq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rax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result *= 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subq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n = n-1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cmpq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rdi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compare n:1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jne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     .L6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if  !=, </a:t>
            </a:r>
            <a:r>
              <a:rPr kumimoji="1" lang="en-US" altLang="zh-CN" b="0" kern="0" dirty="0" err="1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goto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 loop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rep; ret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return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.L7		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done: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movl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   $1, %</a:t>
            </a:r>
            <a:r>
              <a:rPr kumimoji="1" lang="en-US" altLang="zh-CN" b="0" kern="0" dirty="0" err="1">
                <a:latin typeface="Nanum Myeongjo" panose="02020603020101020101" pitchFamily="18" charset="-127"/>
                <a:sym typeface="+mn-ea"/>
              </a:rPr>
              <a:t>eax</a:t>
            </a: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result = 1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b="0" kern="0" dirty="0">
                <a:latin typeface="Nanum Myeongjo" panose="02020603020101020101" pitchFamily="18" charset="-127"/>
                <a:sym typeface="+mn-ea"/>
              </a:rPr>
              <a:t> 	ret 			</a:t>
            </a:r>
            <a:r>
              <a:rPr kumimoji="1" lang="en-US" altLang="zh-CN" b="0" kern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# return</a:t>
            </a:r>
            <a:endParaRPr kumimoji="1" lang="zh-CN" altLang="en-US" b="0" kern="0" dirty="0">
              <a:solidFill>
                <a:srgbClr val="0432FF"/>
              </a:solidFill>
              <a:latin typeface="Nanum Myeongjo" panose="02020603020101020101" pitchFamily="18" charset="-127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311175B-F426-594E-8C2D-FB2A2D406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858640A-151D-8742-A1F0-6E624FAFF958}" type="slidenum">
              <a:rPr lang="zh-CN" altLang="en-US" sz="1400" b="0">
                <a:latin typeface="Nanum Myeongjo" panose="02020603020101020101" pitchFamily="18" charset="-127"/>
              </a:rPr>
              <a:pPr/>
              <a:t>32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253C759-3AF4-A24B-9CA4-18C349872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Loop Translation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4B5B341-A80C-C74E-9B88-7B780C30B3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1219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b="1">
                <a:ea typeface="宋体" panose="02010600030101010101" pitchFamily="2" charset="-122"/>
              </a:rPr>
              <a:t> ( init-expr; test-expr; update-expr)</a:t>
            </a:r>
          </a:p>
          <a:p>
            <a:pPr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	body-statement</a:t>
            </a:r>
          </a:p>
        </p:txBody>
      </p:sp>
      <p:sp>
        <p:nvSpPr>
          <p:cNvPr id="989188" name="Rectangle 4">
            <a:extLst>
              <a:ext uri="{FF2B5EF4-FFF2-40B4-BE49-F238E27FC236}">
                <a16:creationId xmlns:a16="http://schemas.microsoft.com/office/drawing/2014/main" id="{3BB6FEA7-8218-1D42-B5BF-51BD061B1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init</a:t>
            </a:r>
            <a:r>
              <a:rPr lang="en-US" altLang="zh-CN" sz="2400" b="0" dirty="0">
                <a:latin typeface="Nanum Myeongjo" panose="02020603020101020101" pitchFamily="18" charset="-127"/>
              </a:rPr>
              <a:t>-expr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while</a:t>
            </a:r>
            <a:r>
              <a:rPr lang="en-US" altLang="zh-CN" sz="2400" b="0" dirty="0">
                <a:latin typeface="Nanum Myeongjo" panose="02020603020101020101" pitchFamily="18" charset="-127"/>
              </a:rPr>
              <a:t> ( test-expr)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	body-statement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	update-expr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FC92B85B-0C26-2348-A821-DED81836A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2160C59-41DB-F348-BEE1-7B97238AB2AF}" type="slidenum">
              <a:rPr lang="zh-CN" altLang="en-US" sz="1400" b="0">
                <a:latin typeface="Nanum Myeongjo" panose="02020603020101020101" pitchFamily="18" charset="-127"/>
              </a:rPr>
              <a:pPr/>
              <a:t>33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77AB5CA-FA0A-C841-89FE-EA9BDC1FC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Switch Construct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3E4B8AF-DF8C-A748-BB78-9AE309B6B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Switch Construct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Integer testing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Multiple outcomes (may be a large number)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Improve the readability of the source code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3DE1BCD8-3B5C-8B45-A538-B1DAA29C81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C24A073-4696-9C40-BBB8-C91C1F81F1A5}" type="slidenum">
              <a:rPr lang="zh-CN" altLang="en-US" sz="1400" b="0">
                <a:latin typeface="Nanum Myeongjo" panose="02020603020101020101" pitchFamily="18" charset="-127"/>
              </a:rPr>
              <a:pPr/>
              <a:t>34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A65CFCD-5CBF-0843-9B27-DBE91D87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600200"/>
            <a:ext cx="34290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case 103: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+= 11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break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</a:t>
            </a: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case 104: case 106: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*= 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break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default: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= 0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*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dest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= 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}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D4D67FD-8584-1446-B8A5-EACD670A2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Switch Statements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E1691643-C589-5E4A-803F-60361D9AE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5052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ea typeface="宋体" panose="02010600030101010101" pitchFamily="2" charset="-122"/>
              </a:rPr>
              <a:t>switch_eg</a:t>
            </a:r>
            <a:r>
              <a:rPr lang="en-US" altLang="zh-CN" sz="2400" dirty="0">
                <a:ea typeface="宋体" panose="02010600030101010101" pitchFamily="2" charset="-122"/>
              </a:rPr>
              <a:t> (long x,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     long n, long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long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 = x ;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switch ( n ) {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case 100: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 *= 13 ;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break ;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case 102: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 += 10 ;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/* fall through */</a:t>
            </a:r>
          </a:p>
        </p:txBody>
      </p:sp>
      <p:sp>
        <p:nvSpPr>
          <p:cNvPr id="71686" name="Text Box 5">
            <a:extLst>
              <a:ext uri="{FF2B5EF4-FFF2-40B4-BE49-F238E27FC236}">
                <a16:creationId xmlns:a16="http://schemas.microsoft.com/office/drawing/2014/main" id="{3F70CCEA-8605-024A-9949-52B69810AE87}"/>
              </a:ext>
            </a:extLst>
          </p:cNvPr>
          <p:cNvSpPr txBox="1">
            <a:spLocks noChangeArrowheads="1"/>
          </p:cNvSpPr>
          <p:nvPr/>
        </p:nvSpPr>
        <p:spPr bwMode="auto">
          <a:xfrm rot="2941187">
            <a:off x="3382963" y="2584450"/>
            <a:ext cx="121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Integer testing</a:t>
            </a:r>
          </a:p>
        </p:txBody>
      </p:sp>
      <p:sp>
        <p:nvSpPr>
          <p:cNvPr id="71687" name="Line 6">
            <a:extLst>
              <a:ext uri="{FF2B5EF4-FFF2-40B4-BE49-F238E27FC236}">
                <a16:creationId xmlns:a16="http://schemas.microsoft.com/office/drawing/2014/main" id="{55D40F09-B7D2-0848-AF5F-07C16C00C2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076575"/>
            <a:ext cx="1219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1688" name="Text Box 7">
            <a:extLst>
              <a:ext uri="{FF2B5EF4-FFF2-40B4-BE49-F238E27FC236}">
                <a16:creationId xmlns:a16="http://schemas.microsoft.com/office/drawing/2014/main" id="{E301C405-72C5-754A-9513-8ADB575CD110}"/>
              </a:ext>
            </a:extLst>
          </p:cNvPr>
          <p:cNvSpPr txBox="1">
            <a:spLocks noChangeArrowheads="1"/>
          </p:cNvSpPr>
          <p:nvPr/>
        </p:nvSpPr>
        <p:spPr bwMode="auto">
          <a:xfrm rot="2666814">
            <a:off x="6888163" y="1775252"/>
            <a:ext cx="1978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Multiple cases</a:t>
            </a:r>
          </a:p>
        </p:txBody>
      </p:sp>
      <p:sp>
        <p:nvSpPr>
          <p:cNvPr id="71689" name="Line 8">
            <a:extLst>
              <a:ext uri="{FF2B5EF4-FFF2-40B4-BE49-F238E27FC236}">
                <a16:creationId xmlns:a16="http://schemas.microsoft.com/office/drawing/2014/main" id="{7D8FDF6A-943F-7C4F-BCCD-478BAAE73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081213"/>
            <a:ext cx="1265238" cy="966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1690" name="Line 9">
            <a:extLst>
              <a:ext uri="{FF2B5EF4-FFF2-40B4-BE49-F238E27FC236}">
                <a16:creationId xmlns:a16="http://schemas.microsoft.com/office/drawing/2014/main" id="{AE79AD54-8538-254E-89BC-D2D7EFA6B7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152650"/>
            <a:ext cx="427038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C0ED725C-DC09-A044-8EEC-0B375B59A7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777531B-CB86-714E-9F90-74B3ACD322C2}" type="slidenum">
              <a:rPr lang="zh-CN" altLang="en-US" sz="1400" b="0">
                <a:latin typeface="Nanum Myeongjo" panose="02020603020101020101" pitchFamily="18" charset="-127"/>
              </a:rPr>
              <a:pPr/>
              <a:t>35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CF98D4E-0BAE-6747-9B05-C84F8F2C5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Switch Form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EA5FF7F-782C-E840-A528-775D75293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switch(op)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case val_0: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</a:t>
            </a:r>
            <a:r>
              <a:rPr lang="en-US" altLang="zh-CN" b="1" i="1">
                <a:ea typeface="宋体" panose="02010600030101010101" pitchFamily="2" charset="-122"/>
              </a:rPr>
              <a:t>Block</a:t>
            </a:r>
            <a:r>
              <a:rPr lang="en-US" altLang="zh-CN" b="1">
                <a:ea typeface="宋体" panose="02010600030101010101" pitchFamily="2" charset="-122"/>
              </a:rPr>
              <a:t>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case val_1: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</a:t>
            </a:r>
            <a:r>
              <a:rPr lang="en-US" altLang="zh-CN" b="1" i="1">
                <a:ea typeface="宋体" panose="02010600030101010101" pitchFamily="2" charset="-122"/>
              </a:rPr>
              <a:t>Block</a:t>
            </a:r>
            <a:r>
              <a:rPr lang="en-US" altLang="zh-CN" b="1">
                <a:ea typeface="宋体" panose="02010600030101010101" pitchFamily="2" charset="-122"/>
              </a:rPr>
              <a:t>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• • •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case val_</a:t>
            </a:r>
            <a:r>
              <a:rPr lang="en-US" altLang="zh-CN" b="1" i="1">
                <a:ea typeface="宋体" panose="02010600030101010101" pitchFamily="2" charset="-122"/>
              </a:rPr>
              <a:t>n</a:t>
            </a:r>
            <a:r>
              <a:rPr lang="en-US" altLang="zh-CN" b="1">
                <a:ea typeface="宋体" panose="02010600030101010101" pitchFamily="2" charset="-122"/>
              </a:rPr>
              <a:t>-1: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</a:t>
            </a:r>
            <a:r>
              <a:rPr lang="en-US" altLang="zh-CN" b="1" i="1">
                <a:ea typeface="宋体" panose="02010600030101010101" pitchFamily="2" charset="-122"/>
              </a:rPr>
              <a:t>Block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 i="1">
                <a:ea typeface="宋体" panose="02010600030101010101" pitchFamily="2" charset="-122"/>
              </a:rPr>
              <a:t>n</a:t>
            </a:r>
            <a:r>
              <a:rPr lang="en-US" altLang="zh-CN" b="1">
                <a:ea typeface="宋体" panose="02010600030101010101" pitchFamily="2" charset="-122"/>
              </a:rPr>
              <a:t>–1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DF903EEC-4423-E140-AEEA-7407B812F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2E82D6B-F9F0-8246-992B-5041F11004A0}" type="slidenum">
              <a:rPr lang="zh-CN" altLang="en-US" sz="1400" b="0">
                <a:latin typeface="Nanum Myeongjo" panose="02020603020101020101" pitchFamily="18" charset="-127"/>
              </a:rPr>
              <a:pPr/>
              <a:t>36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65A6C74-45AB-2D4E-8DB6-01EF45E2C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Table 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759488F-F6AE-0A44-B6D9-BEE628DBB1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Efficient implementation</a:t>
            </a:r>
          </a:p>
          <a:p>
            <a:r>
              <a:rPr lang="en-US" altLang="zh-CN">
                <a:ea typeface="宋体" panose="02010600030101010101" pitchFamily="2" charset="-122"/>
              </a:rPr>
              <a:t>Avoid long sequence of if-else statement</a:t>
            </a:r>
          </a:p>
          <a:p>
            <a:r>
              <a:rPr lang="en-US" altLang="zh-CN">
                <a:ea typeface="宋体" panose="02010600030101010101" pitchFamily="2" charset="-122"/>
              </a:rPr>
              <a:t>Criteria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number of cases and the sparcity  of the case value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0AE4F41D-DFEF-C848-9F55-AE753D0D9C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8819F47-B034-1A48-8029-EA9BFEEEA99E}" type="slidenum">
              <a:rPr lang="zh-CN" altLang="en-US" sz="1400" b="0">
                <a:latin typeface="Nanum Myeongjo" panose="02020603020101020101" pitchFamily="18" charset="-127"/>
              </a:rPr>
              <a:pPr/>
              <a:t>37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EC82569-2321-3044-BB85-E7E2A6624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From Cases to Targets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C170453-4A76-9D4B-AF8B-D72682372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switch(op)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case val_0: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</a:t>
            </a:r>
            <a:r>
              <a:rPr lang="en-US" altLang="zh-CN" b="1" i="1">
                <a:ea typeface="宋体" panose="02010600030101010101" pitchFamily="2" charset="-122"/>
              </a:rPr>
              <a:t>Block</a:t>
            </a:r>
            <a:r>
              <a:rPr lang="en-US" altLang="zh-CN" b="1">
                <a:ea typeface="宋体" panose="02010600030101010101" pitchFamily="2" charset="-122"/>
              </a:rPr>
              <a:t>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case val_1: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</a:t>
            </a:r>
            <a:r>
              <a:rPr lang="en-US" altLang="zh-CN" b="1" i="1">
                <a:ea typeface="宋体" panose="02010600030101010101" pitchFamily="2" charset="-122"/>
              </a:rPr>
              <a:t>Block</a:t>
            </a:r>
            <a:r>
              <a:rPr lang="en-US" altLang="zh-CN" b="1">
                <a:ea typeface="宋体" panose="02010600030101010101" pitchFamily="2" charset="-122"/>
              </a:rPr>
              <a:t>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• • •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case val_</a:t>
            </a:r>
            <a:r>
              <a:rPr lang="en-US" altLang="zh-CN" b="1" i="1">
                <a:ea typeface="宋体" panose="02010600030101010101" pitchFamily="2" charset="-122"/>
              </a:rPr>
              <a:t>n</a:t>
            </a:r>
            <a:r>
              <a:rPr lang="en-US" altLang="zh-CN" b="1">
                <a:ea typeface="宋体" panose="02010600030101010101" pitchFamily="2" charset="-122"/>
              </a:rPr>
              <a:t>-1: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</a:t>
            </a:r>
            <a:r>
              <a:rPr lang="en-US" altLang="zh-CN" b="1" i="1">
                <a:ea typeface="宋体" panose="02010600030101010101" pitchFamily="2" charset="-122"/>
              </a:rPr>
              <a:t>Block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 i="1">
                <a:ea typeface="宋体" panose="02010600030101010101" pitchFamily="2" charset="-122"/>
              </a:rPr>
              <a:t>n</a:t>
            </a:r>
            <a:r>
              <a:rPr lang="en-US" altLang="zh-CN" b="1">
                <a:ea typeface="宋体" panose="02010600030101010101" pitchFamily="2" charset="-122"/>
              </a:rPr>
              <a:t>–1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77829" name="Group 14">
            <a:extLst>
              <a:ext uri="{FF2B5EF4-FFF2-40B4-BE49-F238E27FC236}">
                <a16:creationId xmlns:a16="http://schemas.microsoft.com/office/drawing/2014/main" id="{16B0F129-2128-4842-8B6E-DF104A085A8D}"/>
              </a:ext>
            </a:extLst>
          </p:cNvPr>
          <p:cNvGrpSpPr>
            <a:grpSpLocks/>
          </p:cNvGrpSpPr>
          <p:nvPr/>
        </p:nvGrpSpPr>
        <p:grpSpPr bwMode="auto">
          <a:xfrm>
            <a:off x="5193905" y="1793875"/>
            <a:ext cx="3416695" cy="658813"/>
            <a:chOff x="3335" y="576"/>
            <a:chExt cx="1465" cy="528"/>
          </a:xfrm>
        </p:grpSpPr>
        <p:sp>
          <p:nvSpPr>
            <p:cNvPr id="77840" name="Rectangle 15">
              <a:extLst>
                <a:ext uri="{FF2B5EF4-FFF2-40B4-BE49-F238E27FC236}">
                  <a16:creationId xmlns:a16="http://schemas.microsoft.com/office/drawing/2014/main" id="{F8AE5E23-27B5-834B-ADF4-95CFC80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76"/>
              <a:ext cx="1008" cy="5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Code Block 0</a:t>
              </a:r>
            </a:p>
          </p:txBody>
        </p:sp>
        <p:sp>
          <p:nvSpPr>
            <p:cNvPr id="77841" name="Rectangle 16">
              <a:extLst>
                <a:ext uri="{FF2B5EF4-FFF2-40B4-BE49-F238E27FC236}">
                  <a16:creationId xmlns:a16="http://schemas.microsoft.com/office/drawing/2014/main" id="{827A09ED-BB31-9449-979A-2671E150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576"/>
              <a:ext cx="46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Targ0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:</a:t>
              </a:r>
            </a:p>
          </p:txBody>
        </p:sp>
      </p:grpSp>
      <p:grpSp>
        <p:nvGrpSpPr>
          <p:cNvPr id="77830" name="Group 17">
            <a:extLst>
              <a:ext uri="{FF2B5EF4-FFF2-40B4-BE49-F238E27FC236}">
                <a16:creationId xmlns:a16="http://schemas.microsoft.com/office/drawing/2014/main" id="{2D27F799-49FF-9845-A2C8-F5E549DE675D}"/>
              </a:ext>
            </a:extLst>
          </p:cNvPr>
          <p:cNvGrpSpPr>
            <a:grpSpLocks/>
          </p:cNvGrpSpPr>
          <p:nvPr/>
        </p:nvGrpSpPr>
        <p:grpSpPr bwMode="auto">
          <a:xfrm>
            <a:off x="5193905" y="2454275"/>
            <a:ext cx="3416695" cy="657225"/>
            <a:chOff x="3335" y="1440"/>
            <a:chExt cx="1465" cy="528"/>
          </a:xfrm>
        </p:grpSpPr>
        <p:sp>
          <p:nvSpPr>
            <p:cNvPr id="77838" name="Rectangle 18">
              <a:extLst>
                <a:ext uri="{FF2B5EF4-FFF2-40B4-BE49-F238E27FC236}">
                  <a16:creationId xmlns:a16="http://schemas.microsoft.com/office/drawing/2014/main" id="{133CFC28-9D80-CD4B-BA8C-818218C5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40"/>
              <a:ext cx="1008" cy="5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Code Block 1</a:t>
              </a:r>
            </a:p>
          </p:txBody>
        </p:sp>
        <p:sp>
          <p:nvSpPr>
            <p:cNvPr id="77839" name="Rectangle 19">
              <a:extLst>
                <a:ext uri="{FF2B5EF4-FFF2-40B4-BE49-F238E27FC236}">
                  <a16:creationId xmlns:a16="http://schemas.microsoft.com/office/drawing/2014/main" id="{89604DA6-BF2D-D54E-924F-A204DC447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1440"/>
              <a:ext cx="465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Targ1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:</a:t>
              </a:r>
            </a:p>
          </p:txBody>
        </p:sp>
      </p:grpSp>
      <p:grpSp>
        <p:nvGrpSpPr>
          <p:cNvPr id="77831" name="Group 20">
            <a:extLst>
              <a:ext uri="{FF2B5EF4-FFF2-40B4-BE49-F238E27FC236}">
                <a16:creationId xmlns:a16="http://schemas.microsoft.com/office/drawing/2014/main" id="{A4A4DBEF-B66E-AC48-9A73-FB868C431273}"/>
              </a:ext>
            </a:extLst>
          </p:cNvPr>
          <p:cNvGrpSpPr>
            <a:grpSpLocks/>
          </p:cNvGrpSpPr>
          <p:nvPr/>
        </p:nvGrpSpPr>
        <p:grpSpPr bwMode="auto">
          <a:xfrm>
            <a:off x="5193905" y="3116263"/>
            <a:ext cx="3416695" cy="657225"/>
            <a:chOff x="3335" y="2304"/>
            <a:chExt cx="1465" cy="528"/>
          </a:xfrm>
        </p:grpSpPr>
        <p:sp>
          <p:nvSpPr>
            <p:cNvPr id="77836" name="Rectangle 21">
              <a:extLst>
                <a:ext uri="{FF2B5EF4-FFF2-40B4-BE49-F238E27FC236}">
                  <a16:creationId xmlns:a16="http://schemas.microsoft.com/office/drawing/2014/main" id="{4366FE4B-967C-3144-8878-C0F8CEB7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08" cy="5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Code Block 2</a:t>
              </a:r>
            </a:p>
          </p:txBody>
        </p:sp>
        <p:sp>
          <p:nvSpPr>
            <p:cNvPr id="77837" name="Rectangle 22">
              <a:extLst>
                <a:ext uri="{FF2B5EF4-FFF2-40B4-BE49-F238E27FC236}">
                  <a16:creationId xmlns:a16="http://schemas.microsoft.com/office/drawing/2014/main" id="{B75F7C7A-4B26-FD46-973B-D393DE431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2304"/>
              <a:ext cx="465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Targ2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:</a:t>
              </a:r>
            </a:p>
          </p:txBody>
        </p:sp>
      </p:grpSp>
      <p:grpSp>
        <p:nvGrpSpPr>
          <p:cNvPr id="77832" name="Group 23">
            <a:extLst>
              <a:ext uri="{FF2B5EF4-FFF2-40B4-BE49-F238E27FC236}">
                <a16:creationId xmlns:a16="http://schemas.microsoft.com/office/drawing/2014/main" id="{34041A83-BCC4-C742-9376-F52AD7F29356}"/>
              </a:ext>
            </a:extLst>
          </p:cNvPr>
          <p:cNvGrpSpPr>
            <a:grpSpLocks/>
          </p:cNvGrpSpPr>
          <p:nvPr/>
        </p:nvGrpSpPr>
        <p:grpSpPr bwMode="auto">
          <a:xfrm>
            <a:off x="4777226" y="4905375"/>
            <a:ext cx="3787338" cy="657225"/>
            <a:chOff x="3176" y="3168"/>
            <a:chExt cx="1624" cy="528"/>
          </a:xfrm>
        </p:grpSpPr>
        <p:sp>
          <p:nvSpPr>
            <p:cNvPr id="77834" name="Rectangle 24">
              <a:extLst>
                <a:ext uri="{FF2B5EF4-FFF2-40B4-BE49-F238E27FC236}">
                  <a16:creationId xmlns:a16="http://schemas.microsoft.com/office/drawing/2014/main" id="{A03794DE-58E9-3B49-A6C0-2578A68C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68"/>
              <a:ext cx="1008" cy="5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Code Block n–1</a:t>
              </a:r>
            </a:p>
          </p:txBody>
        </p:sp>
        <p:sp>
          <p:nvSpPr>
            <p:cNvPr id="77835" name="Rectangle 25">
              <a:extLst>
                <a:ext uri="{FF2B5EF4-FFF2-40B4-BE49-F238E27FC236}">
                  <a16:creationId xmlns:a16="http://schemas.microsoft.com/office/drawing/2014/main" id="{DB8262BC-5C8C-7B4A-95CA-B258679BD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168"/>
              <a:ext cx="62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Targn-1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:</a:t>
              </a:r>
            </a:p>
          </p:txBody>
        </p:sp>
      </p:grpSp>
      <p:sp>
        <p:nvSpPr>
          <p:cNvPr id="77833" name="Rectangle 26">
            <a:extLst>
              <a:ext uri="{FF2B5EF4-FFF2-40B4-BE49-F238E27FC236}">
                <a16:creationId xmlns:a16="http://schemas.microsoft.com/office/drawing/2014/main" id="{EDEB1BC0-1B5A-BD4B-BA22-08A48454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4008438"/>
            <a:ext cx="2351087" cy="717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1582A703-ECF3-D14F-ABBB-9E1A3D86E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04B3A2A-6175-7F4B-A7DD-FE1A53C8646B}" type="slidenum">
              <a:rPr lang="zh-CN" altLang="en-US" sz="1400" b="0">
                <a:latin typeface="Nanum Myeongjo" panose="02020603020101020101" pitchFamily="18" charset="-127"/>
              </a:rPr>
              <a:pPr/>
              <a:t>38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A3219B9-9333-CB40-8C50-A2B0740A9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 a Jump Table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76FA80E5-49DD-B940-B1AA-75E49C8C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2057400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Targ0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745D5F51-553E-8542-BA53-7DAFCE3B9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2819400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Targ1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1006F8C9-9D28-304F-AC0F-16A6E66F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3581400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Targ2</a:t>
            </a:r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5263EDC2-BEA4-8742-91F6-24DDAF960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876800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Targn-1</a:t>
            </a:r>
          </a:p>
        </p:txBody>
      </p:sp>
      <p:sp>
        <p:nvSpPr>
          <p:cNvPr id="79880" name="Rectangle 8">
            <a:extLst>
              <a:ext uri="{FF2B5EF4-FFF2-40B4-BE49-F238E27FC236}">
                <a16:creationId xmlns:a16="http://schemas.microsoft.com/office/drawing/2014/main" id="{8B090865-FD85-FE4F-BABC-195ED28C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3962400"/>
            <a:ext cx="16002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</p:txBody>
      </p:sp>
      <p:sp>
        <p:nvSpPr>
          <p:cNvPr id="79881" name="Rectangle 9">
            <a:extLst>
              <a:ext uri="{FF2B5EF4-FFF2-40B4-BE49-F238E27FC236}">
                <a16:creationId xmlns:a16="http://schemas.microsoft.com/office/drawing/2014/main" id="{D43A4618-BA99-134A-B9C8-B2BE9CE68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057400"/>
            <a:ext cx="824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jtab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:</a:t>
            </a:r>
          </a:p>
        </p:txBody>
      </p:sp>
      <p:sp>
        <p:nvSpPr>
          <p:cNvPr id="79882" name="Rectangle 10">
            <a:extLst>
              <a:ext uri="{FF2B5EF4-FFF2-40B4-BE49-F238E27FC236}">
                <a16:creationId xmlns:a16="http://schemas.microsoft.com/office/drawing/2014/main" id="{9E1A9998-312C-5245-8434-0E91247A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1524000"/>
            <a:ext cx="175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Jump Table</a:t>
            </a:r>
          </a:p>
        </p:txBody>
      </p:sp>
      <p:grpSp>
        <p:nvGrpSpPr>
          <p:cNvPr id="79883" name="Group 14">
            <a:extLst>
              <a:ext uri="{FF2B5EF4-FFF2-40B4-BE49-F238E27FC236}">
                <a16:creationId xmlns:a16="http://schemas.microsoft.com/office/drawing/2014/main" id="{D1896E30-F02E-ED41-AFA9-3879CCE20490}"/>
              </a:ext>
            </a:extLst>
          </p:cNvPr>
          <p:cNvGrpSpPr>
            <a:grpSpLocks/>
          </p:cNvGrpSpPr>
          <p:nvPr/>
        </p:nvGrpSpPr>
        <p:grpSpPr bwMode="auto">
          <a:xfrm>
            <a:off x="5346305" y="2251075"/>
            <a:ext cx="3416695" cy="658813"/>
            <a:chOff x="3335" y="576"/>
            <a:chExt cx="1465" cy="528"/>
          </a:xfrm>
        </p:grpSpPr>
        <p:sp>
          <p:nvSpPr>
            <p:cNvPr id="79901" name="Rectangle 15">
              <a:extLst>
                <a:ext uri="{FF2B5EF4-FFF2-40B4-BE49-F238E27FC236}">
                  <a16:creationId xmlns:a16="http://schemas.microsoft.com/office/drawing/2014/main" id="{E3C7C183-13EA-2E40-BB7E-D0A4FF0F9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76"/>
              <a:ext cx="1008" cy="5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Code Block 0</a:t>
              </a:r>
            </a:p>
          </p:txBody>
        </p:sp>
        <p:sp>
          <p:nvSpPr>
            <p:cNvPr id="79902" name="Rectangle 16">
              <a:extLst>
                <a:ext uri="{FF2B5EF4-FFF2-40B4-BE49-F238E27FC236}">
                  <a16:creationId xmlns:a16="http://schemas.microsoft.com/office/drawing/2014/main" id="{713CB37B-45D3-4E4F-B691-B557C130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576"/>
              <a:ext cx="46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Targ0:</a:t>
              </a:r>
            </a:p>
          </p:txBody>
        </p:sp>
      </p:grpSp>
      <p:grpSp>
        <p:nvGrpSpPr>
          <p:cNvPr id="79884" name="Group 17">
            <a:extLst>
              <a:ext uri="{FF2B5EF4-FFF2-40B4-BE49-F238E27FC236}">
                <a16:creationId xmlns:a16="http://schemas.microsoft.com/office/drawing/2014/main" id="{EAD64519-7EBA-814E-A07F-5ADCAD4D5EFC}"/>
              </a:ext>
            </a:extLst>
          </p:cNvPr>
          <p:cNvGrpSpPr>
            <a:grpSpLocks/>
          </p:cNvGrpSpPr>
          <p:nvPr/>
        </p:nvGrpSpPr>
        <p:grpSpPr bwMode="auto">
          <a:xfrm>
            <a:off x="5346305" y="2911475"/>
            <a:ext cx="3416695" cy="657225"/>
            <a:chOff x="3335" y="1440"/>
            <a:chExt cx="1465" cy="528"/>
          </a:xfrm>
        </p:grpSpPr>
        <p:sp>
          <p:nvSpPr>
            <p:cNvPr id="79899" name="Rectangle 18">
              <a:extLst>
                <a:ext uri="{FF2B5EF4-FFF2-40B4-BE49-F238E27FC236}">
                  <a16:creationId xmlns:a16="http://schemas.microsoft.com/office/drawing/2014/main" id="{6A3015D7-2DE4-6046-9122-70B6D4FAB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40"/>
              <a:ext cx="1008" cy="5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Code Block 1</a:t>
              </a:r>
            </a:p>
          </p:txBody>
        </p:sp>
        <p:sp>
          <p:nvSpPr>
            <p:cNvPr id="79900" name="Rectangle 19">
              <a:extLst>
                <a:ext uri="{FF2B5EF4-FFF2-40B4-BE49-F238E27FC236}">
                  <a16:creationId xmlns:a16="http://schemas.microsoft.com/office/drawing/2014/main" id="{F7BFE3B7-0CFE-A844-A765-C049FE845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1440"/>
              <a:ext cx="465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Targ1:</a:t>
              </a:r>
            </a:p>
          </p:txBody>
        </p:sp>
      </p:grpSp>
      <p:grpSp>
        <p:nvGrpSpPr>
          <p:cNvPr id="79885" name="Group 20">
            <a:extLst>
              <a:ext uri="{FF2B5EF4-FFF2-40B4-BE49-F238E27FC236}">
                <a16:creationId xmlns:a16="http://schemas.microsoft.com/office/drawing/2014/main" id="{FCA5A3B8-5C43-F04E-A5C8-C386A5C044F3}"/>
              </a:ext>
            </a:extLst>
          </p:cNvPr>
          <p:cNvGrpSpPr>
            <a:grpSpLocks/>
          </p:cNvGrpSpPr>
          <p:nvPr/>
        </p:nvGrpSpPr>
        <p:grpSpPr bwMode="auto">
          <a:xfrm>
            <a:off x="5346305" y="3567113"/>
            <a:ext cx="3416695" cy="658812"/>
            <a:chOff x="3335" y="2304"/>
            <a:chExt cx="1465" cy="528"/>
          </a:xfrm>
        </p:grpSpPr>
        <p:sp>
          <p:nvSpPr>
            <p:cNvPr id="79897" name="Rectangle 21">
              <a:extLst>
                <a:ext uri="{FF2B5EF4-FFF2-40B4-BE49-F238E27FC236}">
                  <a16:creationId xmlns:a16="http://schemas.microsoft.com/office/drawing/2014/main" id="{434E9375-13CF-1645-B334-1A50D241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08" cy="5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Code Block 2</a:t>
              </a:r>
            </a:p>
          </p:txBody>
        </p:sp>
        <p:sp>
          <p:nvSpPr>
            <p:cNvPr id="79898" name="Rectangle 22">
              <a:extLst>
                <a:ext uri="{FF2B5EF4-FFF2-40B4-BE49-F238E27FC236}">
                  <a16:creationId xmlns:a16="http://schemas.microsoft.com/office/drawing/2014/main" id="{F7BC30F8-1A8D-DD49-83AB-75DE1E1A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2304"/>
              <a:ext cx="46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Targ2:</a:t>
              </a:r>
            </a:p>
          </p:txBody>
        </p:sp>
      </p:grpSp>
      <p:grpSp>
        <p:nvGrpSpPr>
          <p:cNvPr id="79886" name="Group 23">
            <a:extLst>
              <a:ext uri="{FF2B5EF4-FFF2-40B4-BE49-F238E27FC236}">
                <a16:creationId xmlns:a16="http://schemas.microsoft.com/office/drawing/2014/main" id="{76C12133-EDF2-E545-9721-E8964A0953B6}"/>
              </a:ext>
            </a:extLst>
          </p:cNvPr>
          <p:cNvGrpSpPr>
            <a:grpSpLocks/>
          </p:cNvGrpSpPr>
          <p:nvPr/>
        </p:nvGrpSpPr>
        <p:grpSpPr bwMode="auto">
          <a:xfrm>
            <a:off x="4929626" y="5362575"/>
            <a:ext cx="3787338" cy="657225"/>
            <a:chOff x="3176" y="3168"/>
            <a:chExt cx="1624" cy="528"/>
          </a:xfrm>
        </p:grpSpPr>
        <p:sp>
          <p:nvSpPr>
            <p:cNvPr id="79895" name="Rectangle 24">
              <a:extLst>
                <a:ext uri="{FF2B5EF4-FFF2-40B4-BE49-F238E27FC236}">
                  <a16:creationId xmlns:a16="http://schemas.microsoft.com/office/drawing/2014/main" id="{4D8763A2-7B50-D147-9118-92287319E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68"/>
              <a:ext cx="1008" cy="5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Code Block n–1</a:t>
              </a:r>
            </a:p>
          </p:txBody>
        </p:sp>
        <p:sp>
          <p:nvSpPr>
            <p:cNvPr id="79896" name="Rectangle 25">
              <a:extLst>
                <a:ext uri="{FF2B5EF4-FFF2-40B4-BE49-F238E27FC236}">
                  <a16:creationId xmlns:a16="http://schemas.microsoft.com/office/drawing/2014/main" id="{220C22AA-7ACE-474A-8DB9-C20B634F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168"/>
              <a:ext cx="62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Targn-1:</a:t>
              </a:r>
            </a:p>
          </p:txBody>
        </p:sp>
      </p:grpSp>
      <p:sp>
        <p:nvSpPr>
          <p:cNvPr id="79887" name="Rectangle 26">
            <a:extLst>
              <a:ext uri="{FF2B5EF4-FFF2-40B4-BE49-F238E27FC236}">
                <a16:creationId xmlns:a16="http://schemas.microsoft.com/office/drawing/2014/main" id="{1B94B3FA-7693-BB4C-A330-33AAD943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4465638"/>
            <a:ext cx="2351087" cy="717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</p:txBody>
      </p:sp>
      <p:sp>
        <p:nvSpPr>
          <p:cNvPr id="79888" name="Rectangle 27">
            <a:extLst>
              <a:ext uri="{FF2B5EF4-FFF2-40B4-BE49-F238E27FC236}">
                <a16:creationId xmlns:a16="http://schemas.microsoft.com/office/drawing/2014/main" id="{330400ED-B5F5-8943-948A-0BFB3B92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1524000"/>
            <a:ext cx="2027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Jump Targets</a:t>
            </a:r>
          </a:p>
        </p:txBody>
      </p:sp>
      <p:sp>
        <p:nvSpPr>
          <p:cNvPr id="79889" name="Rectangle 5">
            <a:extLst>
              <a:ext uri="{FF2B5EF4-FFF2-40B4-BE49-F238E27FC236}">
                <a16:creationId xmlns:a16="http://schemas.microsoft.com/office/drawing/2014/main" id="{BDC72CCC-7A95-3442-BF0A-3F22D4E5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3200400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200"/>
              </a:lnSpc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.</a:t>
            </a:r>
          </a:p>
          <a:p>
            <a:pPr algn="ctr" eaLnBrk="1" hangingPunct="1">
              <a:lnSpc>
                <a:spcPts val="1200"/>
              </a:lnSpc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79890" name="TextBox 32">
            <a:extLst>
              <a:ext uri="{FF2B5EF4-FFF2-40B4-BE49-F238E27FC236}">
                <a16:creationId xmlns:a16="http://schemas.microsoft.com/office/drawing/2014/main" id="{52B635F2-DE18-9344-BE26-892E638F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2027238"/>
            <a:ext cx="1106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val_0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9891" name="TextBox 33">
            <a:extLst>
              <a:ext uri="{FF2B5EF4-FFF2-40B4-BE49-F238E27FC236}">
                <a16:creationId xmlns:a16="http://schemas.microsoft.com/office/drawing/2014/main" id="{B6B63485-DE69-5D4F-9F19-4D4A05B78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27686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val_1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9892" name="TextBox 34">
            <a:extLst>
              <a:ext uri="{FF2B5EF4-FFF2-40B4-BE49-F238E27FC236}">
                <a16:creationId xmlns:a16="http://schemas.microsoft.com/office/drawing/2014/main" id="{6AE59F32-0D22-C24A-A018-672AF0994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3535363"/>
            <a:ext cx="1106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val_2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9893" name="TextBox 35">
            <a:extLst>
              <a:ext uri="{FF2B5EF4-FFF2-40B4-BE49-F238E27FC236}">
                <a16:creationId xmlns:a16="http://schemas.microsoft.com/office/drawing/2014/main" id="{45229676-C968-F048-811C-990646E9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4841875"/>
            <a:ext cx="1554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val_n-1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9894" name="Rectangle 4">
            <a:extLst>
              <a:ext uri="{FF2B5EF4-FFF2-40B4-BE49-F238E27FC236}">
                <a16:creationId xmlns:a16="http://schemas.microsoft.com/office/drawing/2014/main" id="{B3F82B81-6D6E-F842-AFF9-8E7E9266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2438400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200"/>
              </a:lnSpc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.</a:t>
            </a:r>
          </a:p>
          <a:p>
            <a:pPr algn="ctr" eaLnBrk="1" hangingPunct="1">
              <a:lnSpc>
                <a:spcPts val="1200"/>
              </a:lnSpc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C0CE4A76-995E-8A46-A8AF-B7D5E29D5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1FDBD1D-79D6-2843-90CE-ED5D55E5210C}" type="slidenum">
              <a:rPr lang="zh-CN" altLang="en-US" sz="1400" b="0">
                <a:latin typeface="Nanum Myeongjo" panose="02020603020101020101" pitchFamily="18" charset="-127"/>
              </a:rPr>
              <a:pPr/>
              <a:t>39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3C8B669-45FA-3B42-89CF-462287F84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 the Switch</a:t>
            </a:r>
          </a:p>
        </p:txBody>
      </p:sp>
      <p:grpSp>
        <p:nvGrpSpPr>
          <p:cNvPr id="81924" name="Group 13">
            <a:extLst>
              <a:ext uri="{FF2B5EF4-FFF2-40B4-BE49-F238E27FC236}">
                <a16:creationId xmlns:a16="http://schemas.microsoft.com/office/drawing/2014/main" id="{007D6933-22B0-0C40-A380-9606B8610BC7}"/>
              </a:ext>
            </a:extLst>
          </p:cNvPr>
          <p:cNvGrpSpPr>
            <a:grpSpLocks/>
          </p:cNvGrpSpPr>
          <p:nvPr/>
        </p:nvGrpSpPr>
        <p:grpSpPr bwMode="auto">
          <a:xfrm>
            <a:off x="4929596" y="2133600"/>
            <a:ext cx="3833406" cy="3886200"/>
            <a:chOff x="3684" y="528"/>
            <a:chExt cx="1644" cy="3120"/>
          </a:xfrm>
        </p:grpSpPr>
        <p:grpSp>
          <p:nvGrpSpPr>
            <p:cNvPr id="81941" name="Group 14">
              <a:extLst>
                <a:ext uri="{FF2B5EF4-FFF2-40B4-BE49-F238E27FC236}">
                  <a16:creationId xmlns:a16="http://schemas.microsoft.com/office/drawing/2014/main" id="{378B256F-5EB5-3B42-AC04-A8B0091B5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3" y="528"/>
              <a:ext cx="1465" cy="528"/>
              <a:chOff x="3335" y="576"/>
              <a:chExt cx="1465" cy="528"/>
            </a:xfrm>
          </p:grpSpPr>
          <p:sp>
            <p:nvSpPr>
              <p:cNvPr id="81952" name="Rectangle 15">
                <a:extLst>
                  <a:ext uri="{FF2B5EF4-FFF2-40B4-BE49-F238E27FC236}">
                    <a16:creationId xmlns:a16="http://schemas.microsoft.com/office/drawing/2014/main" id="{9CFC14A7-0715-FA4E-8790-551185C69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</a:rPr>
                  <a:t>Code Block 0</a:t>
                </a:r>
              </a:p>
            </p:txBody>
          </p:sp>
          <p:sp>
            <p:nvSpPr>
              <p:cNvPr id="81953" name="Rectangle 16">
                <a:extLst>
                  <a:ext uri="{FF2B5EF4-FFF2-40B4-BE49-F238E27FC236}">
                    <a16:creationId xmlns:a16="http://schemas.microsoft.com/office/drawing/2014/main" id="{36FEDD79-A6E3-C641-BEDB-F185E08AF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" y="576"/>
                <a:ext cx="465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</a:rPr>
                  <a:t>Targ0:</a:t>
                </a:r>
              </a:p>
            </p:txBody>
          </p:sp>
        </p:grpSp>
        <p:grpSp>
          <p:nvGrpSpPr>
            <p:cNvPr id="81942" name="Group 17">
              <a:extLst>
                <a:ext uri="{FF2B5EF4-FFF2-40B4-BE49-F238E27FC236}">
                  <a16:creationId xmlns:a16="http://schemas.microsoft.com/office/drawing/2014/main" id="{0F6013D2-A4B9-CE4A-86C5-9EC7698FD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3" y="1152"/>
              <a:ext cx="1465" cy="528"/>
              <a:chOff x="3335" y="1440"/>
              <a:chExt cx="1465" cy="528"/>
            </a:xfrm>
          </p:grpSpPr>
          <p:sp>
            <p:nvSpPr>
              <p:cNvPr id="81950" name="Rectangle 18">
                <a:extLst>
                  <a:ext uri="{FF2B5EF4-FFF2-40B4-BE49-F238E27FC236}">
                    <a16:creationId xmlns:a16="http://schemas.microsoft.com/office/drawing/2014/main" id="{111A6438-D85A-4340-8C73-D45D06AA8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</a:rPr>
                  <a:t>Code Block 1</a:t>
                </a:r>
              </a:p>
            </p:txBody>
          </p:sp>
          <p:sp>
            <p:nvSpPr>
              <p:cNvPr id="81951" name="Rectangle 19">
                <a:extLst>
                  <a:ext uri="{FF2B5EF4-FFF2-40B4-BE49-F238E27FC236}">
                    <a16:creationId xmlns:a16="http://schemas.microsoft.com/office/drawing/2014/main" id="{C9EBA0C6-CB4E-C24D-B73F-FEA15A9FD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" y="1440"/>
                <a:ext cx="465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</a:rPr>
                  <a:t>Targ1:</a:t>
                </a:r>
              </a:p>
            </p:txBody>
          </p:sp>
        </p:grpSp>
        <p:grpSp>
          <p:nvGrpSpPr>
            <p:cNvPr id="81943" name="Group 20">
              <a:extLst>
                <a:ext uri="{FF2B5EF4-FFF2-40B4-BE49-F238E27FC236}">
                  <a16:creationId xmlns:a16="http://schemas.microsoft.com/office/drawing/2014/main" id="{CB715F13-D7EE-AB47-BE44-711B202B2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3" y="1776"/>
              <a:ext cx="1465" cy="528"/>
              <a:chOff x="3335" y="2304"/>
              <a:chExt cx="1465" cy="528"/>
            </a:xfrm>
          </p:grpSpPr>
          <p:sp>
            <p:nvSpPr>
              <p:cNvPr id="81948" name="Rectangle 21">
                <a:extLst>
                  <a:ext uri="{FF2B5EF4-FFF2-40B4-BE49-F238E27FC236}">
                    <a16:creationId xmlns:a16="http://schemas.microsoft.com/office/drawing/2014/main" id="{CC4319A0-E907-7C45-8CEF-D8A6D87B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</a:rPr>
                  <a:t>Code Block 2</a:t>
                </a:r>
              </a:p>
            </p:txBody>
          </p:sp>
          <p:sp>
            <p:nvSpPr>
              <p:cNvPr id="81949" name="Rectangle 22">
                <a:extLst>
                  <a:ext uri="{FF2B5EF4-FFF2-40B4-BE49-F238E27FC236}">
                    <a16:creationId xmlns:a16="http://schemas.microsoft.com/office/drawing/2014/main" id="{5913325F-7EF2-EF4C-A723-8F84D96C0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" y="2304"/>
                <a:ext cx="465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</a:rPr>
                  <a:t>Targ2:</a:t>
                </a:r>
              </a:p>
            </p:txBody>
          </p:sp>
        </p:grpSp>
        <p:grpSp>
          <p:nvGrpSpPr>
            <p:cNvPr id="81944" name="Group 23">
              <a:extLst>
                <a:ext uri="{FF2B5EF4-FFF2-40B4-BE49-F238E27FC236}">
                  <a16:creationId xmlns:a16="http://schemas.microsoft.com/office/drawing/2014/main" id="{AFDD0D7B-E9D0-0049-A814-DE83224F5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4" y="3120"/>
              <a:ext cx="1624" cy="528"/>
              <a:chOff x="3176" y="3168"/>
              <a:chExt cx="1624" cy="528"/>
            </a:xfrm>
          </p:grpSpPr>
          <p:sp>
            <p:nvSpPr>
              <p:cNvPr id="81946" name="Rectangle 24">
                <a:extLst>
                  <a:ext uri="{FF2B5EF4-FFF2-40B4-BE49-F238E27FC236}">
                    <a16:creationId xmlns:a16="http://schemas.microsoft.com/office/drawing/2014/main" id="{E66C1FB1-4231-FA42-8CD8-EE3B135F8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168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</a:rPr>
                  <a:t>Code Block n–1</a:t>
                </a:r>
              </a:p>
            </p:txBody>
          </p:sp>
          <p:sp>
            <p:nvSpPr>
              <p:cNvPr id="81947" name="Rectangle 25">
                <a:extLst>
                  <a:ext uri="{FF2B5EF4-FFF2-40B4-BE49-F238E27FC236}">
                    <a16:creationId xmlns:a16="http://schemas.microsoft.com/office/drawing/2014/main" id="{47C208FB-6E5B-A04E-9546-917A3C814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3168"/>
                <a:ext cx="624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</a:rPr>
                  <a:t>Targn-1:</a:t>
                </a:r>
              </a:p>
            </p:txBody>
          </p:sp>
        </p:grpSp>
        <p:sp>
          <p:nvSpPr>
            <p:cNvPr id="81945" name="Rectangle 26">
              <a:extLst>
                <a:ext uri="{FF2B5EF4-FFF2-40B4-BE49-F238E27FC236}">
                  <a16:creationId xmlns:a16="http://schemas.microsoft.com/office/drawing/2014/main" id="{29FC2F11-B0DA-2243-9E64-57B46CA4E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00"/>
              <a:ext cx="100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•</a:t>
              </a:r>
            </a:p>
            <a:p>
              <a:pPr algn="ctr" eaLnBrk="1" hangingPunct="1"/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•</a:t>
              </a:r>
            </a:p>
            <a:p>
              <a:pPr algn="ctr" eaLnBrk="1" hangingPunct="1"/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•</a:t>
              </a:r>
            </a:p>
          </p:txBody>
        </p:sp>
      </p:grpSp>
      <p:sp>
        <p:nvSpPr>
          <p:cNvPr id="81925" name="Rectangle 27">
            <a:extLst>
              <a:ext uri="{FF2B5EF4-FFF2-40B4-BE49-F238E27FC236}">
                <a16:creationId xmlns:a16="http://schemas.microsoft.com/office/drawing/2014/main" id="{147DB3E7-61B3-2741-A073-DD3D1D77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1524000"/>
            <a:ext cx="2027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Jump Targets</a:t>
            </a:r>
          </a:p>
        </p:txBody>
      </p:sp>
      <p:sp>
        <p:nvSpPr>
          <p:cNvPr id="81926" name="Rectangle 11">
            <a:extLst>
              <a:ext uri="{FF2B5EF4-FFF2-40B4-BE49-F238E27FC236}">
                <a16:creationId xmlns:a16="http://schemas.microsoft.com/office/drawing/2014/main" id="{B2044DED-CB0D-CD40-B874-EC6C352E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3733800" cy="828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target = </a:t>
            </a:r>
            <a:r>
              <a:rPr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JTab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[op];</a:t>
            </a:r>
          </a:p>
          <a:p>
            <a:pPr eaLnBrk="1" hangingPunct="1"/>
            <a:r>
              <a:rPr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goto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*target;</a:t>
            </a:r>
          </a:p>
        </p:txBody>
      </p:sp>
      <p:sp>
        <p:nvSpPr>
          <p:cNvPr id="81927" name="Rectangle 12">
            <a:extLst>
              <a:ext uri="{FF2B5EF4-FFF2-40B4-BE49-F238E27FC236}">
                <a16:creationId xmlns:a16="http://schemas.microsoft.com/office/drawing/2014/main" id="{338263E7-B330-384D-9BA1-7E4D0DA2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2918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Approx. Translation</a:t>
            </a:r>
          </a:p>
        </p:txBody>
      </p:sp>
      <p:sp>
        <p:nvSpPr>
          <p:cNvPr id="81928" name="Rectangle 4">
            <a:extLst>
              <a:ext uri="{FF2B5EF4-FFF2-40B4-BE49-F238E27FC236}">
                <a16:creationId xmlns:a16="http://schemas.microsoft.com/office/drawing/2014/main" id="{CEF44C08-8209-C447-B4AE-30A5D296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59163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Targ0</a:t>
            </a:r>
          </a:p>
        </p:txBody>
      </p:sp>
      <p:sp>
        <p:nvSpPr>
          <p:cNvPr id="81929" name="Rectangle 5">
            <a:extLst>
              <a:ext uri="{FF2B5EF4-FFF2-40B4-BE49-F238E27FC236}">
                <a16:creationId xmlns:a16="http://schemas.microsoft.com/office/drawing/2014/main" id="{120228AE-D0C6-EF43-BE50-7D9A94779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21163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Targ1</a:t>
            </a:r>
          </a:p>
        </p:txBody>
      </p:sp>
      <p:sp>
        <p:nvSpPr>
          <p:cNvPr id="81930" name="Rectangle 6">
            <a:extLst>
              <a:ext uri="{FF2B5EF4-FFF2-40B4-BE49-F238E27FC236}">
                <a16:creationId xmlns:a16="http://schemas.microsoft.com/office/drawing/2014/main" id="{F530B69F-1191-0B46-A6F5-3B67924D1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83163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Targ2</a:t>
            </a:r>
          </a:p>
        </p:txBody>
      </p:sp>
      <p:sp>
        <p:nvSpPr>
          <p:cNvPr id="81931" name="Rectangle 7">
            <a:extLst>
              <a:ext uri="{FF2B5EF4-FFF2-40B4-BE49-F238E27FC236}">
                <a16:creationId xmlns:a16="http://schemas.microsoft.com/office/drawing/2014/main" id="{CCBB3749-45C3-2F49-81A3-AE09DDD6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278563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Targn-1</a:t>
            </a:r>
          </a:p>
        </p:txBody>
      </p:sp>
      <p:sp>
        <p:nvSpPr>
          <p:cNvPr id="81932" name="Rectangle 8">
            <a:extLst>
              <a:ext uri="{FF2B5EF4-FFF2-40B4-BE49-F238E27FC236}">
                <a16:creationId xmlns:a16="http://schemas.microsoft.com/office/drawing/2014/main" id="{20786994-88A1-094E-A33A-798088CA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64163"/>
            <a:ext cx="16002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  <a:p>
            <a:pPr algn="ctr" eaLnBrk="1" hangingPunct="1"/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•</a:t>
            </a:r>
          </a:p>
        </p:txBody>
      </p:sp>
      <p:sp>
        <p:nvSpPr>
          <p:cNvPr id="81933" name="Rectangle 9">
            <a:extLst>
              <a:ext uri="{FF2B5EF4-FFF2-40B4-BE49-F238E27FC236}">
                <a16:creationId xmlns:a16="http://schemas.microsoft.com/office/drawing/2014/main" id="{B6814264-AA8F-664E-993E-8A782EEC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59163"/>
            <a:ext cx="824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jtab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:</a:t>
            </a:r>
          </a:p>
        </p:txBody>
      </p:sp>
      <p:sp>
        <p:nvSpPr>
          <p:cNvPr id="81934" name="Rectangle 10">
            <a:extLst>
              <a:ext uri="{FF2B5EF4-FFF2-40B4-BE49-F238E27FC236}">
                <a16:creationId xmlns:a16="http://schemas.microsoft.com/office/drawing/2014/main" id="{9B5DB1DD-83DD-9D4A-A072-07D26E04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25763"/>
            <a:ext cx="175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Jump Table</a:t>
            </a:r>
          </a:p>
        </p:txBody>
      </p:sp>
      <p:sp>
        <p:nvSpPr>
          <p:cNvPr id="81935" name="Rectangle 5">
            <a:extLst>
              <a:ext uri="{FF2B5EF4-FFF2-40B4-BE49-F238E27FC236}">
                <a16:creationId xmlns:a16="http://schemas.microsoft.com/office/drawing/2014/main" id="{1B70688D-9359-D144-878B-75F1EE70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3840163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………</a:t>
            </a:r>
          </a:p>
        </p:txBody>
      </p:sp>
      <p:sp>
        <p:nvSpPr>
          <p:cNvPr id="81936" name="Rectangle 5">
            <a:extLst>
              <a:ext uri="{FF2B5EF4-FFF2-40B4-BE49-F238E27FC236}">
                <a16:creationId xmlns:a16="http://schemas.microsoft.com/office/drawing/2014/main" id="{A7C0EA9B-14CF-544D-9EB1-DB04CAAB4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02163"/>
            <a:ext cx="1600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………</a:t>
            </a:r>
          </a:p>
        </p:txBody>
      </p:sp>
      <p:sp>
        <p:nvSpPr>
          <p:cNvPr id="81937" name="TextBox 39">
            <a:extLst>
              <a:ext uri="{FF2B5EF4-FFF2-40B4-BE49-F238E27FC236}">
                <a16:creationId xmlns:a16="http://schemas.microsoft.com/office/drawing/2014/main" id="{8E98B8F9-E68D-C64B-889B-5C728C767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429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val_0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1938" name="TextBox 40">
            <a:extLst>
              <a:ext uri="{FF2B5EF4-FFF2-40B4-BE49-F238E27FC236}">
                <a16:creationId xmlns:a16="http://schemas.microsoft.com/office/drawing/2014/main" id="{107F093B-65C3-4340-9BC7-305494CE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171950"/>
            <a:ext cx="11064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val_1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1939" name="TextBox 41">
            <a:extLst>
              <a:ext uri="{FF2B5EF4-FFF2-40B4-BE49-F238E27FC236}">
                <a16:creationId xmlns:a16="http://schemas.microsoft.com/office/drawing/2014/main" id="{F12D3F4B-543F-EC4F-8CDC-FA8E7B14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937125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val_2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1940" name="TextBox 42">
            <a:extLst>
              <a:ext uri="{FF2B5EF4-FFF2-40B4-BE49-F238E27FC236}">
                <a16:creationId xmlns:a16="http://schemas.microsoft.com/office/drawing/2014/main" id="{3561B589-E5DF-3A42-A0AB-23FCBC15B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6243638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val_n-1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B07779EF-FEE4-AF4A-A576-B6E8F9C4D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07E0EA2-2B96-1847-9700-6DA46F3129E6}" type="slidenum">
              <a:rPr lang="zh-CN" altLang="en-US" sz="1400" b="0">
                <a:latin typeface="Nanum Myeongjo" panose="02020603020101020101" pitchFamily="18" charset="-127"/>
              </a:rPr>
              <a:pPr/>
              <a:t>4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01ADBC2-DC11-564C-B7F2-CA2B967C9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Instructions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C4CF767-8282-8E44-AC73-C0CCABEB8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  $0,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 	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Set %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to 0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jmp</a:t>
            </a:r>
            <a:r>
              <a:rPr lang="en-US" altLang="zh-CN" dirty="0">
                <a:ea typeface="宋体" panose="02010600030101010101" pitchFamily="2" charset="-122"/>
              </a:rPr>
              <a:t>   .L1		    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.L1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 (%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), %</a:t>
            </a:r>
            <a:r>
              <a:rPr lang="en-US" altLang="zh-CN" dirty="0" err="1">
                <a:ea typeface="宋体" panose="02010600030101010101" pitchFamily="2" charset="-122"/>
              </a:rPr>
              <a:t>rdx</a:t>
            </a: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Null pointer dereference(skip)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.L1: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ea typeface="宋体" panose="02010600030101010101" pitchFamily="2" charset="-122"/>
              </a:rPr>
              <a:t>popq</a:t>
            </a:r>
            <a:r>
              <a:rPr lang="en-US" altLang="zh-CN" dirty="0">
                <a:ea typeface="宋体" panose="02010600030101010101" pitchFamily="2" charset="-122"/>
              </a:rPr>
              <a:t>   %</a:t>
            </a:r>
            <a:r>
              <a:rPr lang="en-US" altLang="zh-CN" dirty="0" err="1">
                <a:ea typeface="宋体" panose="02010600030101010101" pitchFamily="2" charset="-122"/>
              </a:rPr>
              <a:t>rdx</a:t>
            </a:r>
            <a:r>
              <a:rPr lang="en-US" altLang="zh-CN" dirty="0">
                <a:ea typeface="宋体" panose="02010600030101010101" pitchFamily="2" charset="-122"/>
              </a:rPr>
              <a:t>		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Jump target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0F0AFC09-807C-2C49-AFF7-91D5E8DF3C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0E1BA94-221C-3044-889F-ED3B3A35530E}" type="slidenum">
              <a:rPr lang="zh-CN" altLang="en-US" sz="1400" b="0">
                <a:latin typeface="Nanum Myeongjo" panose="02020603020101020101" pitchFamily="18" charset="-127"/>
              </a:rPr>
              <a:pPr/>
              <a:t>40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3F732EC-1E4E-9041-907A-F246250F8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Switch Statements</a:t>
            </a: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AACDB6AE-49B8-E94E-9CC0-61844271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600200"/>
            <a:ext cx="34290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case 103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+= 11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break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</a:t>
            </a: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case 104: case 106: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*= 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break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default: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= 0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*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dest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= 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}</a:t>
            </a:r>
          </a:p>
        </p:txBody>
      </p:sp>
      <p:sp>
        <p:nvSpPr>
          <p:cNvPr id="83973" name="Rectangle 4">
            <a:extLst>
              <a:ext uri="{FF2B5EF4-FFF2-40B4-BE49-F238E27FC236}">
                <a16:creationId xmlns:a16="http://schemas.microsoft.com/office/drawing/2014/main" id="{DAB11B08-57BD-824D-B6F7-002F127C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35052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0" dirty="0">
                <a:latin typeface="Nanum Myeongjo" panose="02020603020101020101" pitchFamily="18" charset="-127"/>
              </a:rPr>
              <a:t> </a:t>
            </a:r>
            <a:r>
              <a:rPr lang="en-US" altLang="zh-CN" sz="2400" b="0" dirty="0">
                <a:latin typeface="Nanum Myeongjo" panose="02020603020101020101" pitchFamily="18" charset="-127"/>
              </a:rPr>
              <a:t>void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switch_eg</a:t>
            </a:r>
            <a:r>
              <a:rPr lang="en-US" altLang="zh-CN" sz="2400" b="0" dirty="0">
                <a:latin typeface="Nanum Myeongjo" panose="02020603020101020101" pitchFamily="18" charset="-127"/>
              </a:rPr>
              <a:t> (long x,</a:t>
            </a:r>
            <a:br>
              <a:rPr lang="en-US" altLang="zh-CN" sz="2400" b="0" dirty="0">
                <a:latin typeface="Nanum Myeongjo" panose="02020603020101020101" pitchFamily="18" charset="-127"/>
              </a:rPr>
            </a:br>
            <a:r>
              <a:rPr lang="en-US" altLang="zh-CN" sz="2400" b="0" dirty="0">
                <a:latin typeface="Nanum Myeongjo" panose="02020603020101020101" pitchFamily="18" charset="-127"/>
              </a:rPr>
              <a:t>     long n, long *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dest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 {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long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latin typeface="Nanum Myeongjo" panose="02020603020101020101" pitchFamily="18" charset="-127"/>
              </a:rPr>
              <a:t> = x ;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switch ( n ) {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case 100: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val</a:t>
            </a:r>
            <a:r>
              <a:rPr lang="en-US" altLang="zh-CN" sz="2400" b="0" dirty="0">
                <a:latin typeface="Nanum Myeongjo" panose="02020603020101020101" pitchFamily="18" charset="-127"/>
              </a:rPr>
              <a:t> *= 13 ;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	break ;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case 102: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	result += 10 ;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/* fall through */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327FA403-C8FF-2042-8DDE-D3B1FD971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5E4F8DD-682D-FE44-90DB-857A5943C6DE}" type="slidenum">
              <a:rPr lang="zh-CN" altLang="en-US" sz="1400" b="0">
                <a:latin typeface="Nanum Myeongjo" panose="02020603020101020101" pitchFamily="18" charset="-127"/>
              </a:rPr>
              <a:pPr/>
              <a:t>41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F236043-8B42-9D4F-9F70-54AEE3559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Table Implementation</a:t>
            </a:r>
          </a:p>
        </p:txBody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B9E62B19-F4DC-5B4E-AEC0-D4CC921017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4648200" cy="51054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switch_eg_impl</a:t>
            </a:r>
            <a:r>
              <a:rPr lang="en-US" altLang="zh-CN" sz="2000" dirty="0">
                <a:ea typeface="宋体" panose="02010600030101010101" pitchFamily="2" charset="-122"/>
              </a:rPr>
              <a:t> (long x,  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         long n, long *</a:t>
            </a:r>
            <a:r>
              <a:rPr lang="en-US" altLang="zh-CN" sz="2000" dirty="0" err="1">
                <a:ea typeface="宋体" panose="02010600030101010101" pitchFamily="2" charset="-122"/>
              </a:rPr>
              <a:t>dest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static void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jt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[7] </a:t>
            </a:r>
            <a:r>
              <a:rPr lang="en-US" altLang="zh-CN" sz="2000" dirty="0">
                <a:ea typeface="宋体" panose="02010600030101010101" pitchFamily="2" charset="-122"/>
              </a:rPr>
              <a:t>= { </a:t>
            </a:r>
            <a:r>
              <a:rPr lang="en-US" altLang="zh-CN" sz="2000" dirty="0">
                <a:solidFill>
                  <a:srgbClr val="945200"/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 sz="2000" dirty="0" err="1">
                <a:solidFill>
                  <a:srgbClr val="945200"/>
                </a:solidFill>
                <a:ea typeface="宋体" panose="02010600030101010101" pitchFamily="2" charset="-122"/>
              </a:rPr>
              <a:t>loc_A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           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loc_def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945200"/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 sz="2000" dirty="0" err="1">
                <a:solidFill>
                  <a:srgbClr val="945200"/>
                </a:solidFill>
                <a:ea typeface="宋体" panose="02010600030101010101" pitchFamily="2" charset="-122"/>
              </a:rPr>
              <a:t>loc_B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            </a:t>
            </a:r>
            <a:r>
              <a:rPr lang="en-US" altLang="zh-CN" sz="2000" dirty="0">
                <a:solidFill>
                  <a:srgbClr val="945200"/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 sz="2000" dirty="0" err="1">
                <a:solidFill>
                  <a:srgbClr val="945200"/>
                </a:solidFill>
                <a:ea typeface="宋体" panose="02010600030101010101" pitchFamily="2" charset="-122"/>
              </a:rPr>
              <a:t>loc_C</a:t>
            </a:r>
            <a:r>
              <a:rPr lang="en-US" altLang="zh-CN" sz="2000" dirty="0">
                <a:ea typeface="宋体" panose="02010600030101010101" pitchFamily="2" charset="-122"/>
              </a:rPr>
              <a:t>,   </a:t>
            </a:r>
            <a:r>
              <a:rPr lang="en-US" altLang="zh-CN" sz="2000" dirty="0">
                <a:solidFill>
                  <a:srgbClr val="9900CC"/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 sz="2000" dirty="0" err="1">
                <a:solidFill>
                  <a:srgbClr val="9900CC"/>
                </a:solidFill>
                <a:ea typeface="宋体" panose="02010600030101010101" pitchFamily="2" charset="-122"/>
              </a:rPr>
              <a:t>loc_D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           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loc_def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9900CC"/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 sz="2000" dirty="0" err="1">
                <a:solidFill>
                  <a:srgbClr val="9900CC"/>
                </a:solidFill>
                <a:ea typeface="宋体" panose="02010600030101010101" pitchFamily="2" charset="-122"/>
              </a:rPr>
              <a:t>loc_D</a:t>
            </a:r>
            <a:endParaRPr lang="en-US" altLang="zh-CN" sz="20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           };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unsigned long index = n - 100;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long </a:t>
            </a:r>
            <a:r>
              <a:rPr lang="en-US" altLang="zh-CN" sz="2000" dirty="0" err="1">
                <a:ea typeface="宋体" panose="02010600030101010101" pitchFamily="2" charset="-122"/>
              </a:rPr>
              <a:t>val</a:t>
            </a:r>
            <a:r>
              <a:rPr lang="en-US" altLang="zh-CN" sz="2000" dirty="0">
                <a:ea typeface="宋体" panose="02010600030101010101" pitchFamily="2" charset="-122"/>
              </a:rPr>
              <a:t> 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if ( index &gt; 6 )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loc_def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; </a:t>
            </a:r>
            <a:r>
              <a:rPr lang="en-US" altLang="zh-CN" sz="2000" dirty="0">
                <a:solidFill>
                  <a:srgbClr val="0432FF"/>
                </a:solidFill>
                <a:ea typeface="宋体" panose="02010600030101010101" pitchFamily="2" charset="-122"/>
              </a:rPr>
              <a:t>//default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jt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[index]</a:t>
            </a:r>
            <a:r>
              <a:rPr lang="en-US" altLang="zh-CN" sz="2000" dirty="0">
                <a:ea typeface="宋体" panose="02010600030101010101" pitchFamily="2" charset="-122"/>
              </a:rPr>
              <a:t>;     </a:t>
            </a:r>
            <a:r>
              <a:rPr lang="en-US" altLang="zh-CN" sz="2000" dirty="0">
                <a:solidFill>
                  <a:srgbClr val="0432FF"/>
                </a:solidFill>
                <a:ea typeface="宋体" panose="02010600030101010101" pitchFamily="2" charset="-122"/>
              </a:rPr>
              <a:t>// multiway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9452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945200"/>
                </a:solidFill>
                <a:ea typeface="宋体" panose="02010600030101010101" pitchFamily="2" charset="-122"/>
              </a:rPr>
              <a:t>loc_A</a:t>
            </a:r>
            <a:r>
              <a:rPr lang="en-US" altLang="zh-CN" sz="2000" dirty="0">
                <a:solidFill>
                  <a:srgbClr val="945200"/>
                </a:solidFill>
                <a:ea typeface="宋体" panose="02010600030101010101" pitchFamily="2" charset="-122"/>
              </a:rPr>
              <a:t>: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// case 100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</a:rPr>
              <a:t>val</a:t>
            </a:r>
            <a:r>
              <a:rPr lang="en-US" altLang="zh-CN" sz="2000" dirty="0">
                <a:ea typeface="宋体" panose="02010600030101010101" pitchFamily="2" charset="-122"/>
              </a:rPr>
              <a:t> = x * 13 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ea typeface="宋体" panose="02010600030101010101" pitchFamily="2" charset="-122"/>
              </a:rPr>
              <a:t> done ;</a:t>
            </a:r>
          </a:p>
        </p:txBody>
      </p:sp>
      <p:sp>
        <p:nvSpPr>
          <p:cNvPr id="247813" name="Rectangle 4">
            <a:extLst>
              <a:ext uri="{FF2B5EF4-FFF2-40B4-BE49-F238E27FC236}">
                <a16:creationId xmlns:a16="http://schemas.microsoft.com/office/drawing/2014/main" id="{5CA0ACB4-6660-CA44-A430-A129AE3E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524000"/>
            <a:ext cx="38100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solidFill>
                  <a:srgbClr val="9452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dirty="0" err="1">
                <a:solidFill>
                  <a:srgbClr val="9452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loc_B</a:t>
            </a:r>
            <a:r>
              <a:rPr lang="en-US" altLang="zh-CN" sz="2000" b="0" dirty="0">
                <a:solidFill>
                  <a:srgbClr val="9452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:   </a:t>
            </a:r>
            <a:r>
              <a:rPr lang="en-US" altLang="zh-CN" sz="2000" b="0" dirty="0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// case 102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sym typeface="+mn-ea"/>
              </a:rPr>
              <a:t>	x = x + 10 ;  </a:t>
            </a:r>
            <a:r>
              <a:rPr lang="en-US" altLang="zh-CN" sz="2000" b="0" dirty="0">
                <a:solidFill>
                  <a:srgbClr val="0432FF"/>
                </a:solidFill>
                <a:latin typeface="Nanum Myeongjo" panose="02020603020101020101" pitchFamily="18" charset="-127"/>
                <a:sym typeface="+mn-ea"/>
              </a:rPr>
              <a:t>// fall through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rgbClr val="9452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dirty="0" err="1">
                <a:solidFill>
                  <a:srgbClr val="9452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loc_C</a:t>
            </a:r>
            <a:r>
              <a:rPr lang="en-US" altLang="zh-CN" sz="2000" b="0" dirty="0">
                <a:solidFill>
                  <a:srgbClr val="9452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2000" b="0" dirty="0">
                <a:solidFill>
                  <a:srgbClr val="0000FF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// case 103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val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= x + 11;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done 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rgbClr val="FFC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dirty="0" err="1">
                <a:solidFill>
                  <a:srgbClr val="9900CC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loc_D</a:t>
            </a:r>
            <a:r>
              <a:rPr lang="en-US" altLang="zh-CN" sz="2000" b="0" dirty="0">
                <a:solidFill>
                  <a:srgbClr val="9900CC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2000" b="0" dirty="0">
                <a:solidFill>
                  <a:srgbClr val="0432FF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// case 104, 106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val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*= x * x 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done 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rgbClr val="00CC66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dirty="0" err="1">
                <a:solidFill>
                  <a:schemeClr val="accent1">
                    <a:lumMod val="50000"/>
                  </a:schemeClr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loc_def</a:t>
            </a:r>
            <a:r>
              <a:rPr lang="en-US" altLang="zh-CN" sz="2000" b="0" dirty="0">
                <a:solidFill>
                  <a:srgbClr val="00CC66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:  </a:t>
            </a:r>
            <a:r>
              <a:rPr lang="en-US" altLang="zh-CN" sz="2000" b="0" dirty="0">
                <a:solidFill>
                  <a:srgbClr val="0432FF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//default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	val = 0 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done: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	*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dest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val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}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A9D6AC7-8414-074F-A904-41A7F65F2C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00400" y="1009650"/>
            <a:ext cx="3079750" cy="1314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99A3391-67F5-8844-90DA-2934EA00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609600"/>
            <a:ext cx="2169184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>
                <a:latin typeface="Nanum Myeongjo" panose="02020603020101020101" pitchFamily="18" charset="-127"/>
              </a:rPr>
              <a:t>Pointer to a code </a:t>
            </a:r>
          </a:p>
          <a:p>
            <a:r>
              <a:rPr lang="en-US" altLang="zh-CN" b="0" dirty="0">
                <a:latin typeface="Nanum Myeongjo" panose="02020603020101020101" pitchFamily="18" charset="-127"/>
              </a:rPr>
              <a:t>location in GCC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0765C13E-23A0-E240-9745-0EFEF0ADA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DA15BA3-505B-0242-8F57-DD7CBF543B81}" type="slidenum">
              <a:rPr lang="zh-CN" altLang="en-US" sz="1400" b="0">
                <a:latin typeface="Nanum Myeongjo" panose="02020603020101020101" pitchFamily="18" charset="-127"/>
              </a:rPr>
              <a:pPr/>
              <a:t>42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965D865-A4FE-994C-95C9-BF443F10A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Layout</a:t>
            </a:r>
          </a:p>
        </p:txBody>
      </p:sp>
      <p:sp>
        <p:nvSpPr>
          <p:cNvPr id="88068" name="Text Box 62">
            <a:extLst>
              <a:ext uri="{FF2B5EF4-FFF2-40B4-BE49-F238E27FC236}">
                <a16:creationId xmlns:a16="http://schemas.microsoft.com/office/drawing/2014/main" id="{45D3E63F-0438-0946-A6C1-4395BBF7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790700"/>
            <a:ext cx="305117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Linux X86-64 process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memory image</a:t>
            </a:r>
          </a:p>
        </p:txBody>
      </p:sp>
      <p:sp>
        <p:nvSpPr>
          <p:cNvPr id="88069" name="TextBox 27">
            <a:extLst>
              <a:ext uri="{FF2B5EF4-FFF2-40B4-BE49-F238E27FC236}">
                <a16:creationId xmlns:a16="http://schemas.microsoft.com/office/drawing/2014/main" id="{563F5074-AC79-EA4C-884D-AA48A85CB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5695950"/>
            <a:ext cx="737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%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eip</a:t>
            </a:r>
            <a:endParaRPr lang="zh-CN" altLang="en-US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88070" name="直接箭头连接符 31">
            <a:extLst>
              <a:ext uri="{FF2B5EF4-FFF2-40B4-BE49-F238E27FC236}">
                <a16:creationId xmlns:a16="http://schemas.microsoft.com/office/drawing/2014/main" id="{A8C280E1-14B8-F94E-BCA9-39169394917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641975" y="5867400"/>
            <a:ext cx="4572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71" name="Line 59">
            <a:extLst>
              <a:ext uri="{FF2B5EF4-FFF2-40B4-BE49-F238E27FC236}">
                <a16:creationId xmlns:a16="http://schemas.microsoft.com/office/drawing/2014/main" id="{07A4DADA-906F-6844-89E1-425C0565F3F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813175" y="4721225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8072" name="灯片编号占位符 5">
            <a:extLst>
              <a:ext uri="{FF2B5EF4-FFF2-40B4-BE49-F238E27FC236}">
                <a16:creationId xmlns:a16="http://schemas.microsoft.com/office/drawing/2014/main" id="{19BC5607-291F-0C4E-BE08-F51805554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58753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/>
            <a:fld id="{951659CF-AC60-D443-820D-135F51019342}" type="slidenum">
              <a:rPr lang="zh-CN" altLang="en-US" sz="1400" b="0">
                <a:latin typeface="Nanum Myeongjo" panose="02020603020101020101" pitchFamily="18" charset="-127"/>
              </a:rPr>
              <a:pPr algn="r"/>
              <a:t>42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grpSp>
        <p:nvGrpSpPr>
          <p:cNvPr id="88073" name="Group 6">
            <a:extLst>
              <a:ext uri="{FF2B5EF4-FFF2-40B4-BE49-F238E27FC236}">
                <a16:creationId xmlns:a16="http://schemas.microsoft.com/office/drawing/2014/main" id="{5C6C7FC9-9E34-7643-B144-D56FFF681FDF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1984375"/>
            <a:ext cx="2689225" cy="4416425"/>
            <a:chOff x="274" y="719"/>
            <a:chExt cx="1694" cy="3637"/>
          </a:xfrm>
        </p:grpSpPr>
        <p:sp>
          <p:nvSpPr>
            <p:cNvPr id="88076" name="Rectangle 7">
              <a:extLst>
                <a:ext uri="{FF2B5EF4-FFF2-40B4-BE49-F238E27FC236}">
                  <a16:creationId xmlns:a16="http://schemas.microsoft.com/office/drawing/2014/main" id="{AE699316-2297-7940-8B57-C8665AE28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168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8077" name="Rectangle 8">
              <a:extLst>
                <a:ext uri="{FF2B5EF4-FFF2-40B4-BE49-F238E27FC236}">
                  <a16:creationId xmlns:a16="http://schemas.microsoft.com/office/drawing/2014/main" id="{EB2F2FE3-495D-5F4B-9F74-9F388F23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60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8078" name="Rectangle 9">
              <a:extLst>
                <a:ext uri="{FF2B5EF4-FFF2-40B4-BE49-F238E27FC236}">
                  <a16:creationId xmlns:a16="http://schemas.microsoft.com/office/drawing/2014/main" id="{03444E3A-1C8D-2648-8F20-AB5CC0C2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8079" name="Text Box 18">
              <a:extLst>
                <a:ext uri="{FF2B5EF4-FFF2-40B4-BE49-F238E27FC236}">
                  <a16:creationId xmlns:a16="http://schemas.microsoft.com/office/drawing/2014/main" id="{14082341-79F6-9B41-9A68-8F0A73438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4052"/>
              <a:ext cx="73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 dirty="0">
                  <a:latin typeface="Nanum Myeongjo" panose="02020603020101020101" pitchFamily="18" charset="-127"/>
                </a:rPr>
                <a:t>00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8080" name="Rectangle 19">
              <a:extLst>
                <a:ext uri="{FF2B5EF4-FFF2-40B4-BE49-F238E27FC236}">
                  <a16:creationId xmlns:a16="http://schemas.microsoft.com/office/drawing/2014/main" id="{6C58CDE7-2111-9C48-9443-97A5CB3CD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19"/>
              <a:ext cx="912" cy="34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00FA89FF-B2F7-F14D-A51F-1F0B9172D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912" cy="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0" dirty="0">
                  <a:latin typeface="Nanum Myeongjo" panose="02020603020101020101" pitchFamily="18" charset="-127"/>
                  <a:sym typeface="+mn-ea"/>
                </a:rPr>
                <a:t>Stack</a:t>
              </a: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41A115FF-D3EB-164D-9E1B-66BA9F371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1"/>
              <a:ext cx="912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0" dirty="0">
                  <a:latin typeface="Nanum Myeongjo" panose="02020603020101020101" pitchFamily="18" charset="-127"/>
                  <a:sym typeface="+mn-ea"/>
                </a:rPr>
                <a:t>DLLs</a:t>
              </a: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78B90D69-4999-A04D-AA32-C2DE4B1DD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793"/>
              <a:ext cx="912" cy="1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0" dirty="0">
                  <a:latin typeface="Nanum Myeongjo" panose="02020603020101020101" pitchFamily="18" charset="-127"/>
                  <a:sym typeface="+mn-ea"/>
                </a:rPr>
                <a:t>Text</a:t>
              </a:r>
            </a:p>
          </p:txBody>
        </p:sp>
        <p:sp>
          <p:nvSpPr>
            <p:cNvPr id="88084" name="Rectangle 23">
              <a:extLst>
                <a:ext uri="{FF2B5EF4-FFF2-40B4-BE49-F238E27FC236}">
                  <a16:creationId xmlns:a16="http://schemas.microsoft.com/office/drawing/2014/main" id="{7D75D592-96B9-4D4A-921E-7308847BA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00"/>
              <a:ext cx="912" cy="19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0" dirty="0" err="1">
                  <a:solidFill>
                    <a:srgbClr val="FFFF00"/>
                  </a:solidFill>
                  <a:latin typeface="Nanum Myeongjo" panose="02020603020101020101" pitchFamily="18" charset="-127"/>
                </a:rPr>
                <a:t>rodata</a:t>
              </a:r>
              <a:endParaRPr lang="en-US" altLang="zh-CN" b="0" dirty="0">
                <a:solidFill>
                  <a:srgbClr val="FFFF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BF227806-C785-9447-B697-6854AF670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73"/>
              <a:ext cx="912" cy="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0" dirty="0">
                  <a:latin typeface="Nanum Myeongjo" panose="02020603020101020101" pitchFamily="18" charset="-127"/>
                  <a:sym typeface="+mn-ea"/>
                </a:rPr>
                <a:t>Heap</a:t>
              </a:r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7A0E795F-5878-5747-AD67-242A16977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0"/>
              <a:ext cx="912" cy="9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0" dirty="0">
                  <a:latin typeface="Nanum Myeongjo" panose="02020603020101020101" pitchFamily="18" charset="-127"/>
                  <a:sym typeface="+mn-ea"/>
                </a:rPr>
                <a:t>Heap</a:t>
              </a:r>
            </a:p>
          </p:txBody>
        </p:sp>
        <p:sp>
          <p:nvSpPr>
            <p:cNvPr id="88087" name="Text Box 26">
              <a:extLst>
                <a:ext uri="{FF2B5EF4-FFF2-40B4-BE49-F238E27FC236}">
                  <a16:creationId xmlns:a16="http://schemas.microsoft.com/office/drawing/2014/main" id="{A00E8101-5788-2B45-9E78-D767C30AC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3864"/>
              <a:ext cx="73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0400000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88074" name="Line 59">
            <a:extLst>
              <a:ext uri="{FF2B5EF4-FFF2-40B4-BE49-F238E27FC236}">
                <a16:creationId xmlns:a16="http://schemas.microsoft.com/office/drawing/2014/main" id="{36A5DAF1-DAA3-684C-98A7-DEC4EB2ED77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10000" y="2590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56123379-0B6F-3141-B96C-AFC45884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5249863"/>
            <a:ext cx="1447800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latin typeface="Nanum Myeongjo" panose="02020603020101020101" pitchFamily="18" charset="-127"/>
                <a:sym typeface="+mn-ea"/>
              </a:rPr>
              <a:t>rwdata</a:t>
            </a:r>
            <a:endParaRPr lang="en-US" altLang="zh-CN" sz="2000" b="0" dirty="0">
              <a:latin typeface="Nanum Myeongjo" panose="02020603020101020101" pitchFamily="18" charset="-127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B99AF61-C8C2-EF4A-AF58-98454F801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Table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A6010A4-995F-4547-8EB2-43A9795E7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 marL="457200" indent="-457200">
              <a:buFontTx/>
              <a:buAutoNum type="arabicPeriod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.section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rodata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.align 8			align address to multiple of 8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.L4: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.quad .L3		case 100: </a:t>
            </a:r>
            <a:r>
              <a:rPr lang="en-US" altLang="zh-CN" sz="2400" dirty="0" err="1">
                <a:solidFill>
                  <a:srgbClr val="945200"/>
                </a:solidFill>
                <a:ea typeface="宋体" panose="02010600030101010101" pitchFamily="2" charset="-122"/>
              </a:rPr>
              <a:t>loc_A</a:t>
            </a:r>
            <a:endParaRPr lang="en-US" altLang="zh-CN" sz="2400" dirty="0">
              <a:solidFill>
                <a:srgbClr val="945200"/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.quad .L8		case 101: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loc_def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.quad .L5		case 102: </a:t>
            </a:r>
            <a:r>
              <a:rPr lang="en-US" altLang="zh-CN" sz="2400" dirty="0" err="1">
                <a:solidFill>
                  <a:srgbClr val="945200"/>
                </a:solidFill>
                <a:ea typeface="宋体" panose="02010600030101010101" pitchFamily="2" charset="-122"/>
              </a:rPr>
              <a:t>loc_B</a:t>
            </a:r>
            <a:endParaRPr lang="en-US" altLang="zh-CN" sz="2400" dirty="0">
              <a:solidFill>
                <a:srgbClr val="945200"/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.quad .L6		case 103: </a:t>
            </a:r>
            <a:r>
              <a:rPr lang="en-US" altLang="zh-CN" sz="2400" dirty="0" err="1">
                <a:solidFill>
                  <a:srgbClr val="945200"/>
                </a:solidFill>
                <a:ea typeface="宋体" panose="02010600030101010101" pitchFamily="2" charset="-122"/>
              </a:rPr>
              <a:t>loc_C</a:t>
            </a:r>
            <a:endParaRPr lang="en-US" altLang="zh-CN" sz="2400" dirty="0">
              <a:solidFill>
                <a:srgbClr val="945200"/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.quad .L7		case 104: </a:t>
            </a:r>
            <a:r>
              <a:rPr kumimoji="1" lang="en-US" altLang="zh-CN" sz="2400" kern="1200" dirty="0" err="1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loc_D</a:t>
            </a:r>
            <a:endParaRPr kumimoji="1" lang="en-US" altLang="zh-CN" sz="2400" kern="1200" dirty="0">
              <a:solidFill>
                <a:srgbClr val="99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.quad .L8		case 105: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loc_def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.quad .L7		case 106: </a:t>
            </a:r>
            <a:r>
              <a:rPr kumimoji="1" lang="en-US" altLang="zh-CN" sz="2400" kern="1200" dirty="0" err="1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loc_D</a:t>
            </a:r>
            <a:endParaRPr kumimoji="1" lang="en-US" altLang="zh-CN" sz="2400" kern="1200" dirty="0">
              <a:solidFill>
                <a:srgbClr val="99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16" name="灯片编号占位符 5">
            <a:extLst>
              <a:ext uri="{FF2B5EF4-FFF2-40B4-BE49-F238E27FC236}">
                <a16:creationId xmlns:a16="http://schemas.microsoft.com/office/drawing/2014/main" id="{EC28CCF4-39CA-A641-BC3F-85278D231F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F2F7D3F-A631-1047-81A6-96F839B16B89}" type="slidenum">
              <a:rPr lang="zh-CN" altLang="en-US" sz="1400" b="0">
                <a:latin typeface="Nanum Myeongjo" panose="02020603020101020101" pitchFamily="18" charset="-127"/>
              </a:rPr>
              <a:pPr/>
              <a:t>43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16006ECE-13AE-7346-B12D-F436A155D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E798BEA-994D-6349-9C36-1D0A91F0576F}" type="slidenum">
              <a:rPr lang="zh-CN" altLang="en-US" sz="1400" b="0">
                <a:latin typeface="Nanum Myeongjo" panose="02020603020101020101" pitchFamily="18" charset="-127"/>
              </a:rPr>
              <a:pPr/>
              <a:t>44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D83DC14-B240-A540-900A-162E95E04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Table Implementation</a:t>
            </a:r>
          </a:p>
        </p:txBody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7709DE69-062D-0A48-8B28-BB72177DC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x in %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, n in %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rsi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in %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rdx</a:t>
            </a:r>
            <a:endParaRPr lang="en-US" altLang="zh-CN" sz="2400" dirty="0">
              <a:solidFill>
                <a:srgbClr val="0432FF"/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 err="1">
                <a:ea typeface="宋体" panose="02010600030101010101" pitchFamily="2" charset="-122"/>
              </a:rPr>
              <a:t>switch_eq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subq</a:t>
            </a:r>
            <a:r>
              <a:rPr lang="en-US" altLang="zh-CN" sz="2400" dirty="0">
                <a:ea typeface="宋体" panose="02010600030101010101" pitchFamily="2" charset="-122"/>
              </a:rPr>
              <a:t>	$100, %</a:t>
            </a:r>
            <a:r>
              <a:rPr lang="en-US" altLang="zh-CN" sz="2400" dirty="0" err="1">
                <a:ea typeface="宋体" panose="02010600030101010101" pitchFamily="2" charset="-122"/>
              </a:rPr>
              <a:t>rsi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compute index = n – 100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cmpl</a:t>
            </a:r>
            <a:r>
              <a:rPr lang="en-US" altLang="zh-CN" sz="2400" dirty="0">
                <a:ea typeface="宋体" panose="02010600030101010101" pitchFamily="2" charset="-122"/>
              </a:rPr>
              <a:t>	$6, %</a:t>
            </a:r>
            <a:r>
              <a:rPr lang="en-US" altLang="zh-CN" sz="2400" dirty="0" err="1">
                <a:ea typeface="宋体" panose="02010600030101010101" pitchFamily="2" charset="-122"/>
              </a:rPr>
              <a:t>rsi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compare index:6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ja	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.L8</a:t>
            </a:r>
            <a:r>
              <a:rPr lang="en-US" altLang="zh-CN" sz="2400" dirty="0">
                <a:ea typeface="宋体" panose="02010600030101010101" pitchFamily="2" charset="-122"/>
              </a:rPr>
              <a:t>			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if &gt; , 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loc_def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jmp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*.L4 </a:t>
            </a:r>
            <a:r>
              <a:rPr lang="en-US" altLang="zh-CN" sz="2400" dirty="0">
                <a:ea typeface="宋体" panose="02010600030101010101" pitchFamily="2" charset="-122"/>
              </a:rPr>
              <a:t>(, %</a:t>
            </a:r>
            <a:r>
              <a:rPr lang="en-US" altLang="zh-CN" sz="2400" dirty="0" err="1">
                <a:ea typeface="宋体" panose="02010600030101010101" pitchFamily="2" charset="-122"/>
              </a:rPr>
              <a:t>rsi</a:t>
            </a:r>
            <a:r>
              <a:rPr lang="en-US" altLang="zh-CN" sz="2400" dirty="0">
                <a:ea typeface="宋体" panose="02010600030101010101" pitchFamily="2" charset="-122"/>
              </a:rPr>
              <a:t>, 8)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solidFill>
                  <a:srgbClr val="945200"/>
                </a:solidFill>
                <a:ea typeface="宋体" panose="02010600030101010101" pitchFamily="2" charset="-122"/>
              </a:rPr>
              <a:t> .L3:</a:t>
            </a:r>
            <a:r>
              <a:rPr lang="en-US" altLang="zh-CN" sz="2400" dirty="0">
                <a:ea typeface="宋体" panose="02010600030101010101" pitchFamily="2" charset="-122"/>
              </a:rPr>
              <a:t>			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loc_A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: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leaq</a:t>
            </a:r>
            <a:r>
              <a:rPr lang="en-US" altLang="zh-CN" sz="2400" dirty="0">
                <a:ea typeface="宋体" panose="02010600030101010101" pitchFamily="2" charset="-122"/>
              </a:rPr>
              <a:t>	(%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2),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3*x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leaq</a:t>
            </a:r>
            <a:r>
              <a:rPr lang="en-US" altLang="zh-CN" sz="2400" dirty="0">
                <a:ea typeface="宋体" panose="02010600030101010101" pitchFamily="2" charset="-122"/>
              </a:rPr>
              <a:t>	(%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, 4) ,%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= 13*x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</a:rPr>
              <a:t>jmp</a:t>
            </a:r>
            <a:r>
              <a:rPr lang="en-US" altLang="zh-CN" sz="2400" dirty="0">
                <a:ea typeface="宋体" panose="02010600030101010101" pitchFamily="2" charset="-122"/>
              </a:rPr>
              <a:t> 	.L2			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done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55607703-4BDE-DA45-B095-3BC563F36F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B2F4C01-CD68-AF4B-866B-F46D5064A43F}" type="slidenum">
              <a:rPr lang="zh-CN" altLang="en-US" sz="1400" b="0">
                <a:solidFill>
                  <a:srgbClr val="000000"/>
                </a:solidFill>
                <a:latin typeface="Nanum Myeongjo" panose="02020603020101020101" pitchFamily="18" charset="-127"/>
              </a:rPr>
              <a:pPr/>
              <a:t>45</a:t>
            </a:fld>
            <a:endParaRPr lang="zh-CN" altLang="en-US" sz="1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50FFBEA-EAD0-7D47-B842-32F0701CA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Table Implementation</a:t>
            </a:r>
          </a:p>
        </p:txBody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6F3DAA9D-34A9-164D-8AEA-64C4C0E07A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960938"/>
          </a:xfrm>
        </p:spPr>
        <p:txBody>
          <a:bodyPr/>
          <a:lstStyle/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945200"/>
                </a:solidFill>
                <a:ea typeface="宋体" panose="02010600030101010101" pitchFamily="2" charset="-122"/>
              </a:rPr>
              <a:t>.L5:</a:t>
            </a:r>
            <a:r>
              <a:rPr lang="en-US" altLang="zh-CN" sz="2400" dirty="0">
                <a:ea typeface="宋体" panose="02010600030101010101" pitchFamily="2" charset="-122"/>
              </a:rPr>
              <a:t>			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loc_B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:</a:t>
            </a:r>
          </a:p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addq</a:t>
            </a:r>
            <a:r>
              <a:rPr lang="en-US" altLang="zh-CN" sz="2400" dirty="0">
                <a:ea typeface="宋体" panose="02010600030101010101" pitchFamily="2" charset="-122"/>
              </a:rPr>
              <a:t>	$10, 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			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x = x + 10</a:t>
            </a:r>
          </a:p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945200"/>
                </a:solidFill>
                <a:ea typeface="宋体" panose="02010600030101010101" pitchFamily="2" charset="-122"/>
              </a:rPr>
              <a:t>.L6:</a:t>
            </a:r>
            <a:r>
              <a:rPr lang="en-US" altLang="zh-CN" sz="2400" dirty="0">
                <a:ea typeface="宋体" panose="02010600030101010101" pitchFamily="2" charset="-122"/>
              </a:rPr>
              <a:t>	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loc_C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</a:p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addq</a:t>
            </a:r>
            <a:r>
              <a:rPr lang="en-US" altLang="zh-CN" sz="2400" dirty="0">
                <a:ea typeface="宋体" panose="02010600030101010101" pitchFamily="2" charset="-122"/>
              </a:rPr>
              <a:t>	$11, 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= x + 11</a:t>
            </a:r>
          </a:p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jmp</a:t>
            </a:r>
            <a:r>
              <a:rPr lang="en-US" altLang="zh-CN" sz="2400" dirty="0">
                <a:ea typeface="宋体" panose="02010600030101010101" pitchFamily="2" charset="-122"/>
              </a:rPr>
              <a:t>	.L2			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done</a:t>
            </a:r>
          </a:p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</a:rPr>
              <a:t> .L7:</a:t>
            </a:r>
            <a:r>
              <a:rPr lang="en-US" altLang="zh-CN" sz="2400" dirty="0">
                <a:ea typeface="宋体" panose="02010600030101010101" pitchFamily="2" charset="-122"/>
              </a:rPr>
              <a:t>	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loc_D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imulq</a:t>
            </a:r>
            <a:r>
              <a:rPr lang="en-US" altLang="zh-CN" sz="2400" dirty="0"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= x * x</a:t>
            </a:r>
          </a:p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 	</a:t>
            </a:r>
            <a:r>
              <a:rPr lang="en-US" altLang="zh-CN" sz="2400" dirty="0" err="1">
                <a:ea typeface="宋体" panose="02010600030101010101" pitchFamily="2" charset="-122"/>
              </a:rPr>
              <a:t>jmp</a:t>
            </a:r>
            <a:r>
              <a:rPr lang="en-US" altLang="zh-CN" sz="2400" dirty="0">
                <a:ea typeface="宋体" panose="02010600030101010101" pitchFamily="2" charset="-122"/>
              </a:rPr>
              <a:t>	.L2			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done</a:t>
            </a:r>
          </a:p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 .L8: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			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loc_def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:</a:t>
            </a:r>
          </a:p>
          <a:p>
            <a:pPr marL="457200" indent="-457200">
              <a:buFont typeface="Comic Sans MS" panose="030F0702030302020204" pitchFamily="66" charset="0"/>
              <a:buAutoNum type="arabicPeriod" startAt="10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	$0, %</a:t>
            </a:r>
            <a:r>
              <a:rPr lang="en-US" altLang="zh-CN" sz="2400" dirty="0" err="1">
                <a:ea typeface="宋体" panose="02010600030101010101" pitchFamily="2" charset="-122"/>
              </a:rPr>
              <a:t>edi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= 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AC207665-8228-8945-9F89-4D755FDFD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4ECFB82-8407-A14F-A59A-F7E572D57817}" type="slidenum">
              <a:rPr lang="zh-CN" altLang="en-US" sz="1400" b="0">
                <a:latin typeface="Nanum Myeongjo" panose="02020603020101020101" pitchFamily="18" charset="-127"/>
              </a:rPr>
              <a:pPr/>
              <a:t>46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1C4368E-D80C-0F40-AC2D-72331CF5A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Table Implementation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00CDFAA8-51C6-8043-BCEC-F03A2E79A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 marL="457200" indent="-457200">
              <a:buFont typeface="Comic Sans MS" panose="030F0702030302020204" pitchFamily="66" charset="0"/>
              <a:buAutoNum type="arabicPeriod" startAt="20"/>
            </a:pPr>
            <a:r>
              <a:rPr lang="en-US" altLang="zh-CN" sz="2400" dirty="0">
                <a:ea typeface="宋体" panose="02010600030101010101" pitchFamily="2" charset="-122"/>
              </a:rPr>
              <a:t> .L2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				done:</a:t>
            </a:r>
          </a:p>
          <a:p>
            <a:pPr marL="457200" indent="-457200">
              <a:buFont typeface="Comic Sans MS" panose="030F0702030302020204" pitchFamily="66" charset="0"/>
              <a:buAutoNum type="arabicPeriod" startAt="20"/>
            </a:pP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en-US" altLang="zh-CN" sz="2400" dirty="0" err="1"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</a:rPr>
              <a:t>	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(%</a:t>
            </a:r>
            <a:r>
              <a:rPr lang="en-US" altLang="zh-CN" sz="2400" dirty="0" err="1">
                <a:ea typeface="宋体" panose="02010600030101010101" pitchFamily="2" charset="-122"/>
              </a:rPr>
              <a:t>rdx</a:t>
            </a:r>
            <a:r>
              <a:rPr lang="en-US" altLang="zh-CN" sz="2400" dirty="0">
                <a:ea typeface="宋体" panose="02010600030101010101" pitchFamily="2" charset="-122"/>
              </a:rPr>
              <a:t>)			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432FF"/>
                </a:solidFill>
                <a:ea typeface="宋体" panose="02010600030101010101" pitchFamily="2" charset="-122"/>
              </a:rPr>
              <a:t>val</a:t>
            </a:r>
            <a:endParaRPr lang="en-US" altLang="zh-CN" sz="2400" dirty="0">
              <a:solidFill>
                <a:srgbClr val="0432FF"/>
              </a:solidFill>
              <a:ea typeface="宋体" panose="02010600030101010101" pitchFamily="2" charset="-122"/>
            </a:endParaRPr>
          </a:p>
          <a:p>
            <a:pPr marL="457200" indent="-457200">
              <a:buFont typeface="Comic Sans MS" panose="030F0702030302020204" pitchFamily="66" charset="0"/>
              <a:buAutoNum type="arabicPeriod" startAt="20"/>
            </a:pPr>
            <a:r>
              <a:rPr lang="en-US" altLang="zh-CN" sz="2400" dirty="0">
                <a:ea typeface="宋体" panose="02010600030101010101" pitchFamily="2" charset="-122"/>
              </a:rPr>
              <a:t> 	ret					</a:t>
            </a:r>
            <a:r>
              <a:rPr lang="en-US" altLang="zh-CN" sz="2400" dirty="0">
                <a:solidFill>
                  <a:srgbClr val="0432FF"/>
                </a:solidFill>
                <a:ea typeface="宋体" panose="02010600030101010101" pitchFamily="2" charset="-122"/>
              </a:rPr>
              <a:t>return</a:t>
            </a:r>
          </a:p>
          <a:p>
            <a:pPr marL="457200" indent="-457200">
              <a:buFont typeface="Comic Sans MS" panose="030F0702030302020204" pitchFamily="66" charset="0"/>
              <a:buAutoNum type="arabicPeriod" startAt="20"/>
            </a:pPr>
            <a:endParaRPr lang="en-US" altLang="zh-CN" sz="2400" dirty="0">
              <a:solidFill>
                <a:srgbClr val="0432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EFD77D91-5E5C-6744-8EFC-4BC634F4A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AA87365-EE88-F247-B38D-DEE7BE42B296}" type="slidenum">
              <a:rPr lang="zh-CN" altLang="en-US" sz="1400" b="0">
                <a:latin typeface="Nanum Myeongjo" panose="02020603020101020101" pitchFamily="18" charset="-127"/>
              </a:rPr>
              <a:pPr/>
              <a:t>5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E249B9D-F13E-FF4E-8278-B2EC2FE86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Unconditional jump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2CA7A55-04B3-BC46-9BF4-C097937BB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Jumps unconditionally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Direct jump: </a:t>
            </a:r>
            <a:r>
              <a:rPr lang="en-US" altLang="zh-CN" dirty="0" err="1">
                <a:ea typeface="宋体" panose="02010600030101010101" pitchFamily="2" charset="-122"/>
              </a:rPr>
              <a:t>jmp</a:t>
            </a:r>
            <a:r>
              <a:rPr lang="en-US" altLang="zh-CN" dirty="0">
                <a:ea typeface="宋体" panose="02010600030101010101" pitchFamily="2" charset="-122"/>
              </a:rPr>
              <a:t>   label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jmp</a:t>
            </a:r>
            <a:r>
              <a:rPr lang="en-US" altLang="zh-CN" dirty="0">
                <a:ea typeface="宋体" panose="02010600030101010101" pitchFamily="2" charset="-122"/>
              </a:rPr>
              <a:t>   .L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Indirect jump: </a:t>
            </a:r>
            <a:r>
              <a:rPr lang="en-US" altLang="zh-CN" dirty="0" err="1">
                <a:ea typeface="宋体" panose="02010600030101010101" pitchFamily="2" charset="-122"/>
              </a:rPr>
              <a:t>jmp</a:t>
            </a:r>
            <a:r>
              <a:rPr lang="en-US" altLang="zh-CN" dirty="0">
                <a:ea typeface="宋体" panose="02010600030101010101" pitchFamily="2" charset="-122"/>
              </a:rPr>
              <a:t>   *Operand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jmp</a:t>
            </a:r>
            <a:r>
              <a:rPr lang="en-US" altLang="zh-CN" dirty="0">
                <a:ea typeface="宋体" panose="02010600030101010101" pitchFamily="2" charset="-122"/>
              </a:rPr>
              <a:t>   *%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jmp</a:t>
            </a:r>
            <a:r>
              <a:rPr lang="en-US" altLang="zh-CN" dirty="0">
                <a:ea typeface="宋体" panose="02010600030101010101" pitchFamily="2" charset="-122"/>
              </a:rPr>
              <a:t>   *(%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5402FF80-E83D-AB47-AE30-40D8886F3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F67C89C-0D0E-4C44-A72F-F1701FE2530C}" type="slidenum">
              <a:rPr lang="zh-CN" altLang="en-US" sz="1400" b="0">
                <a:latin typeface="Nanum Myeongjo" panose="02020603020101020101" pitchFamily="18" charset="-127"/>
              </a:rPr>
              <a:pPr/>
              <a:t>6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3482F03-F784-9347-A6E2-022F6C1C8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jump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63AFAE0-4FA7-044B-B35A-60DB71CE9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Either jump or continue executing at the next instruction in the code sequence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Depending on some combination of the condition codes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Such as </a:t>
            </a:r>
            <a:r>
              <a:rPr lang="en-US" altLang="zh-CN" dirty="0" err="1">
                <a:ea typeface="宋体" panose="02010600030101010101" pitchFamily="2" charset="-122"/>
              </a:rPr>
              <a:t>jl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jge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jb</a:t>
            </a:r>
            <a:r>
              <a:rPr lang="en-US" altLang="zh-CN" dirty="0">
                <a:ea typeface="宋体" panose="02010600030101010101" pitchFamily="2" charset="-122"/>
              </a:rPr>
              <a:t>, … etc.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All direct jump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18495504-AF6E-9144-AA79-00A2587DB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30A35B6-631A-094B-B269-E212E9628609}" type="slidenum">
              <a:rPr lang="zh-CN" altLang="en-US" sz="1400" b="0">
                <a:latin typeface="Nanum Myeongjo" panose="02020603020101020101" pitchFamily="18" charset="-127"/>
              </a:rPr>
              <a:pPr/>
              <a:t>7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CDBB733-5920-604B-BE92-7BD22A5F0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PC-relative in the Relocatable Object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98A8DCC-5A11-E14C-8326-15E2E2A2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lain"/>
              <a:defRPr/>
            </a:pPr>
            <a:r>
              <a:rPr lang="en-US" altLang="zh-CN" sz="2400" dirty="0" err="1"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jmp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	.L2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3 </a:t>
            </a:r>
            <a:r>
              <a:rPr lang="en-US" altLang="zh-CN" sz="2400" dirty="0">
                <a:solidFill>
                  <a:srgbClr val="92D050"/>
                </a:solidFill>
                <a:ea typeface="宋体" panose="02010600030101010101" pitchFamily="2" charset="-122"/>
              </a:rPr>
              <a:t>.L3:</a:t>
            </a:r>
          </a:p>
          <a:p>
            <a:pPr marL="457200" indent="-457200">
              <a:lnSpc>
                <a:spcPct val="90000"/>
              </a:lnSpc>
              <a:buFontTx/>
              <a:buAutoNum type="arabicPlain" startAt="4"/>
              <a:defRPr/>
            </a:pPr>
            <a:r>
              <a:rPr lang="en-US" altLang="zh-CN" sz="2400" dirty="0" err="1">
                <a:ea typeface="宋体" panose="02010600030101010101" pitchFamily="2" charset="-122"/>
              </a:rPr>
              <a:t>sarq</a:t>
            </a:r>
            <a:r>
              <a:rPr lang="en-US" altLang="zh-CN" sz="2400" dirty="0">
                <a:ea typeface="宋体" panose="02010600030101010101" pitchFamily="2" charset="-122"/>
              </a:rPr>
              <a:t>	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5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.L2:</a:t>
            </a:r>
          </a:p>
          <a:p>
            <a:pPr marL="457200" indent="-457200">
              <a:lnSpc>
                <a:spcPct val="90000"/>
              </a:lnSpc>
              <a:buFontTx/>
              <a:buAutoNum type="arabicPlain" startAt="6"/>
              <a:defRPr/>
            </a:pPr>
            <a:r>
              <a:rPr lang="en-US" altLang="zh-CN" sz="2400" dirty="0" err="1">
                <a:ea typeface="宋体" panose="02010600030101010101" pitchFamily="2" charset="-122"/>
              </a:rPr>
              <a:t>testq</a:t>
            </a:r>
            <a:r>
              <a:rPr lang="en-US" altLang="zh-CN" sz="2400" dirty="0"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7    </a:t>
            </a:r>
            <a:r>
              <a:rPr lang="en-US" altLang="zh-CN" sz="2400" dirty="0" err="1">
                <a:solidFill>
                  <a:srgbClr val="92D050"/>
                </a:solidFill>
                <a:ea typeface="宋体" panose="02010600030101010101" pitchFamily="2" charset="-122"/>
              </a:rPr>
              <a:t>jg</a:t>
            </a:r>
            <a:r>
              <a:rPr lang="en-US" altLang="zh-CN" sz="2400" dirty="0">
                <a:solidFill>
                  <a:srgbClr val="92D050"/>
                </a:solidFill>
                <a:ea typeface="宋体" panose="02010600030101010101" pitchFamily="2" charset="-122"/>
              </a:rPr>
              <a:t>		.L3</a:t>
            </a:r>
          </a:p>
          <a:p>
            <a:pPr marL="457200" indent="-457200">
              <a:lnSpc>
                <a:spcPct val="90000"/>
              </a:lnSpc>
              <a:buFontTx/>
              <a:buAutoNum type="arabicPlain" startAt="6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rep; ret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27F06F7E-374E-5D41-9A28-9DB882002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3AE5E9E-8991-9C46-A6FF-6A792605C296}" type="slidenum">
              <a:rPr lang="zh-CN" altLang="en-US" sz="1400" b="0">
                <a:latin typeface="Nanum Myeongjo" panose="02020603020101020101" pitchFamily="18" charset="-127"/>
              </a:rPr>
              <a:pPr/>
              <a:t>8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2B6AE76-2A67-6D44-B01B-47D33930E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Targets in Binary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A77CE2D-5524-8645-9325-EE2FE3521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forms to represent a jump target</a:t>
            </a:r>
          </a:p>
          <a:p>
            <a:r>
              <a:rPr lang="en-US" altLang="zh-CN">
                <a:ea typeface="宋体" panose="02010600030101010101" pitchFamily="2" charset="-122"/>
              </a:rPr>
              <a:t>PC-relative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Jump target is an offset relative to the address of the instruction just followed jump (pointed by PC)</a:t>
            </a:r>
          </a:p>
          <a:p>
            <a:r>
              <a:rPr lang="en-US" altLang="zh-CN">
                <a:ea typeface="宋体" panose="02010600030101010101" pitchFamily="2" charset="-122"/>
              </a:rPr>
              <a:t>Absolute address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Jump target is an absolute address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6EF554A4-1904-F243-9AFE-F7429E4C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82B5FBC-806B-A84A-BC12-129D536D06D6}" type="slidenum">
              <a:rPr lang="zh-CN" altLang="en-US" sz="1400" b="0">
                <a:latin typeface="Nanum Myeongjo" panose="02020603020101020101" pitchFamily="18" charset="-127"/>
              </a:rPr>
              <a:pPr/>
              <a:t>9</a:t>
            </a:fld>
            <a:endParaRPr lang="zh-CN" altLang="en-US" sz="1400" b="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116D73E-108C-294C-8733-8205CD9BF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PC-relative in the Relocatable Object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3B48219-279F-3242-8378-15674E2D4E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loop: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   0:   48 89 f8	</a:t>
            </a:r>
            <a:r>
              <a:rPr lang="en-US" altLang="zh-CN" sz="2400" dirty="0" err="1"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3: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eb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03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jmp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	8</a:t>
            </a:r>
            <a:r>
              <a:rPr lang="en-US" altLang="zh-CN" sz="2400" dirty="0">
                <a:ea typeface="宋体" panose="02010600030101010101" pitchFamily="2" charset="-122"/>
              </a:rPr>
              <a:t>&lt;loop+0x8&gt;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5:</a:t>
            </a:r>
            <a:r>
              <a:rPr lang="en-US" altLang="zh-CN" sz="2400" dirty="0">
                <a:ea typeface="宋体" panose="02010600030101010101" pitchFamily="2" charset="-122"/>
              </a:rPr>
              <a:t>   48 di f8	sari	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8:</a:t>
            </a:r>
            <a:r>
              <a:rPr lang="en-US" altLang="zh-CN" sz="2400" dirty="0">
                <a:ea typeface="宋体" panose="02010600030101010101" pitchFamily="2" charset="-122"/>
              </a:rPr>
              <a:t>   48 85 c0	</a:t>
            </a:r>
            <a:r>
              <a:rPr lang="en-US" altLang="zh-CN" sz="2400" dirty="0" err="1">
                <a:ea typeface="宋体" panose="02010600030101010101" pitchFamily="2" charset="-122"/>
              </a:rPr>
              <a:t>testq</a:t>
            </a:r>
            <a:r>
              <a:rPr lang="en-US" altLang="zh-CN" sz="2400" dirty="0"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400" dirty="0">
                <a:ea typeface="宋体" panose="02010600030101010101" pitchFamily="2" charset="-122"/>
              </a:rPr>
              <a:t>    b:   7f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f8		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jg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	5</a:t>
            </a:r>
            <a:r>
              <a:rPr lang="en-US" altLang="zh-CN" sz="2400" dirty="0">
                <a:ea typeface="宋体" panose="02010600030101010101" pitchFamily="2" charset="-122"/>
              </a:rPr>
              <a:t>&lt;loop+0x5&gt;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400" dirty="0">
                <a:ea typeface="宋体" panose="02010600030101010101" pitchFamily="2" charset="-122"/>
              </a:rPr>
              <a:t>    d:   f3 c3		</a:t>
            </a:r>
            <a:r>
              <a:rPr lang="en-US" altLang="zh-CN" sz="2400" dirty="0" err="1">
                <a:ea typeface="宋体" panose="02010600030101010101" pitchFamily="2" charset="-122"/>
              </a:rPr>
              <a:t>repz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retq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03 </a:t>
            </a:r>
            <a:r>
              <a:rPr lang="en-US" altLang="zh-CN" sz="2400" dirty="0">
                <a:ea typeface="宋体" panose="02010600030101010101" pitchFamily="2" charset="-122"/>
              </a:rPr>
              <a:t>+ 5 =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f8</a:t>
            </a:r>
            <a:r>
              <a:rPr lang="en-US" altLang="zh-CN" sz="2400" dirty="0">
                <a:ea typeface="宋体" panose="02010600030101010101" pitchFamily="2" charset="-122"/>
              </a:rPr>
              <a:t>( -8 ) + d =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183</TotalTime>
  <Words>3656</Words>
  <Application>Microsoft Macintosh PowerPoint</Application>
  <PresentationFormat>如螢幕大小 (4:3)</PresentationFormat>
  <Paragraphs>741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Comic Sans MS</vt:lpstr>
      <vt:lpstr>宋体</vt:lpstr>
      <vt:lpstr>Arial</vt:lpstr>
      <vt:lpstr>Times New Roman</vt:lpstr>
      <vt:lpstr>+mn-ea</vt:lpstr>
      <vt:lpstr>Helvetica</vt:lpstr>
      <vt:lpstr>Courier New</vt:lpstr>
      <vt:lpstr>icfp99</vt:lpstr>
      <vt:lpstr>Control</vt:lpstr>
      <vt:lpstr>Control</vt:lpstr>
      <vt:lpstr>Control</vt:lpstr>
      <vt:lpstr>Jump Instructions</vt:lpstr>
      <vt:lpstr>Unconditional jump</vt:lpstr>
      <vt:lpstr>Conditional jump</vt:lpstr>
      <vt:lpstr>PC-relative in the Relocatable Object</vt:lpstr>
      <vt:lpstr>Jump Targets in Binary</vt:lpstr>
      <vt:lpstr>PC-relative in the Relocatable Object</vt:lpstr>
      <vt:lpstr>PC-relative in the Executable Object</vt:lpstr>
      <vt:lpstr>Translate Control Constructs in C</vt:lpstr>
      <vt:lpstr>Control Constructs in C</vt:lpstr>
      <vt:lpstr>Translating Conditional Branches</vt:lpstr>
      <vt:lpstr>Translating Conditional Branches</vt:lpstr>
      <vt:lpstr>Jump Instructions</vt:lpstr>
      <vt:lpstr>Conditional Move</vt:lpstr>
      <vt:lpstr>Conditional Move</vt:lpstr>
      <vt:lpstr>Conditional Move</vt:lpstr>
      <vt:lpstr>Conditional Move</vt:lpstr>
      <vt:lpstr>Invalid Situation</vt:lpstr>
      <vt:lpstr>Do-while Translation</vt:lpstr>
      <vt:lpstr>Do-while Translation</vt:lpstr>
      <vt:lpstr>Do-while Translation</vt:lpstr>
      <vt:lpstr>While Loop Translation</vt:lpstr>
      <vt:lpstr>While Translation</vt:lpstr>
      <vt:lpstr>While Translation</vt:lpstr>
      <vt:lpstr>While Loop Translation</vt:lpstr>
      <vt:lpstr>While Translation</vt:lpstr>
      <vt:lpstr>While Loop Translation (guarded do)</vt:lpstr>
      <vt:lpstr>While Translation</vt:lpstr>
      <vt:lpstr>While Translation</vt:lpstr>
      <vt:lpstr>For Loop Translation</vt:lpstr>
      <vt:lpstr>Switch Construct</vt:lpstr>
      <vt:lpstr>Switch Statements</vt:lpstr>
      <vt:lpstr>Switch Form</vt:lpstr>
      <vt:lpstr>Jump Table </vt:lpstr>
      <vt:lpstr>From Cases to Targets</vt:lpstr>
      <vt:lpstr>Construct a Jump Table</vt:lpstr>
      <vt:lpstr>Implement the Switch</vt:lpstr>
      <vt:lpstr>Switch Statements</vt:lpstr>
      <vt:lpstr>Jump Table Implementation</vt:lpstr>
      <vt:lpstr>Code Layout</vt:lpstr>
      <vt:lpstr>Jump Table</vt:lpstr>
      <vt:lpstr>Jump Table Implementation</vt:lpstr>
      <vt:lpstr>Jump Table Implementation</vt:lpstr>
      <vt:lpstr>Jump Table Implementation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449</cp:revision>
  <dcterms:created xsi:type="dcterms:W3CDTF">2000-01-15T07:54:11Z</dcterms:created>
  <dcterms:modified xsi:type="dcterms:W3CDTF">2020-06-19T05:03:31Z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