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1179" r:id="rId2"/>
    <p:sldId id="1255" r:id="rId3"/>
    <p:sldId id="1181" r:id="rId4"/>
    <p:sldId id="1182" r:id="rId5"/>
    <p:sldId id="1183" r:id="rId6"/>
    <p:sldId id="1256" r:id="rId7"/>
    <p:sldId id="1257" r:id="rId8"/>
    <p:sldId id="1260" r:id="rId9"/>
    <p:sldId id="1259" r:id="rId10"/>
    <p:sldId id="1258" r:id="rId11"/>
    <p:sldId id="1261" r:id="rId12"/>
    <p:sldId id="1262" r:id="rId13"/>
    <p:sldId id="1263" r:id="rId14"/>
    <p:sldId id="1264" r:id="rId15"/>
    <p:sldId id="1266" r:id="rId16"/>
    <p:sldId id="1267" r:id="rId17"/>
    <p:sldId id="1191" r:id="rId18"/>
    <p:sldId id="1192" r:id="rId19"/>
    <p:sldId id="1193" r:id="rId20"/>
    <p:sldId id="1194" r:id="rId21"/>
    <p:sldId id="1195" r:id="rId22"/>
    <p:sldId id="1199" r:id="rId23"/>
    <p:sldId id="1200" r:id="rId24"/>
    <p:sldId id="1201" r:id="rId25"/>
    <p:sldId id="1202" r:id="rId26"/>
    <p:sldId id="1268" r:id="rId27"/>
    <p:sldId id="1203" r:id="rId28"/>
    <p:sldId id="1271" r:id="rId29"/>
    <p:sldId id="1272" r:id="rId30"/>
    <p:sldId id="1205" r:id="rId31"/>
    <p:sldId id="1207" r:id="rId32"/>
    <p:sldId id="1208" r:id="rId33"/>
    <p:sldId id="1209" r:id="rId34"/>
    <p:sldId id="1210" r:id="rId35"/>
    <p:sldId id="1304" r:id="rId36"/>
    <p:sldId id="1305" r:id="rId37"/>
    <p:sldId id="1211" r:id="rId38"/>
    <p:sldId id="1273" r:id="rId39"/>
    <p:sldId id="1274" r:id="rId40"/>
    <p:sldId id="1275" r:id="rId41"/>
    <p:sldId id="1276" r:id="rId42"/>
    <p:sldId id="1277" r:id="rId43"/>
    <p:sldId id="1278" r:id="rId44"/>
    <p:sldId id="1280" r:id="rId45"/>
    <p:sldId id="1290" r:id="rId46"/>
    <p:sldId id="1291" r:id="rId47"/>
    <p:sldId id="1292" r:id="rId48"/>
    <p:sldId id="1293" r:id="rId49"/>
    <p:sldId id="1294" r:id="rId50"/>
    <p:sldId id="1296" r:id="rId51"/>
    <p:sldId id="1298" r:id="rId52"/>
    <p:sldId id="1299" r:id="rId53"/>
    <p:sldId id="1300" r:id="rId54"/>
    <p:sldId id="1302" r:id="rId55"/>
    <p:sldId id="1281" r:id="rId56"/>
    <p:sldId id="1282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65"/>
    <p:restoredTop sz="91486"/>
  </p:normalViewPr>
  <p:slideViewPr>
    <p:cSldViewPr>
      <p:cViewPr varScale="1">
        <p:scale>
          <a:sx n="55" d="100"/>
          <a:sy n="55" d="100"/>
        </p:scale>
        <p:origin x="200" y="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8898DC8-114D-E244-BEC0-FA8C1201F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B3F508-3E0C-D044-9E22-7CDD49F0C0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BC422DE-0661-3F46-84AC-4CA390E600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84A9F6E-5093-C54F-A02C-AFF4B971C7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BB63FB-4AAB-8F42-AE4B-D386C9B23E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0EF4A66-E142-A144-9D33-DFFE091CC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29320E60-048F-3C43-B8A3-9C200B8C33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19B33DB-5AE0-8A4D-9453-37D847469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99D5DD-8107-8642-BCD8-62753E524CB1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F12E8B8-E7F4-A442-8579-9DB9EF2A5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27E971E-CB1E-5842-98F6-AB9DF6E3D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782EA4-D081-2743-BE1D-39F52F753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85DB8D8-8462-E04A-81CA-08FEABC9A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A81EF8-8907-BA47-8127-93C68ACBB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566DDF1-BFBF-514F-955B-975AA8D57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D639ECB-E605-DA40-9C30-55986FF88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30D302B-F68F-E240-B3D2-6B464B196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0B119CB-A753-BF45-968F-DCCF3FF601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82FCB8-F72B-A14E-9CF2-FA069B482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3E7D16E-41E1-4E47-820E-B9F5FF8C2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0FC9B80-7087-9641-9CBC-4A631D90E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4B423D-B27D-C14E-ADFB-1D12DDCBD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DAD0555-3F7C-2444-B331-344E502B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9C6263-955D-8641-B43D-7B31198E4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70E3A19-F666-1F46-AAE1-902866214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4848133-26EB-F347-B856-C75D18848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BD0E014-1A54-A545-95D0-74681A978D98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054B79A-B3AE-C445-AF8C-2EC7D3841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231E51F-939A-524E-A048-874CB55FB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C354442-C738-A14D-9312-9802536C6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48039BC-4E61-1447-A049-87947E68BDB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21DEC28-BF4C-EF4E-A84C-95C991440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934D4D3-E62D-5B4B-B766-5C008C478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995C151-2352-B949-BC65-3D0912192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CBB049-21CB-C444-9664-5BC7CF8FA21F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3A9F10F-4F23-CC49-A56E-8E1802679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1430D2D-3381-294D-83D9-D360E8971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C203FCB-692E-0B44-BE6E-62191B8E3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E649B45-F6FE-CE44-B164-159402AEC208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E6976E0-7A80-9C4E-A1B5-6D5A94F4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F94C1A-044E-4C4C-9BC1-EE181F2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0628074-995B-3742-B899-667E82C6C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542063-444C-1C41-8F64-30B8A26C177E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B33578E-2957-CD44-B0FE-E5E316D3A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A94C8F0-8C17-5947-B8A7-8F7574FCA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4D61730-F4C8-E04F-9737-746AFA015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4BB83D9-C8FF-8F4D-BE3E-75F566EC1C61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92CB7E6-FC29-3140-8559-470DECE20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7A7987E-034F-AA40-B500-246023064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AE8D397-6F05-844A-B157-4A9DBF6A0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382BF60-EBC7-504D-9827-D79509367215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2CB4D28-91C3-4642-AD32-307AA24BD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3FD6A8D-59A2-6C42-98B8-4A5958248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DF0E38C-B9C8-E14A-92E1-819D3E61D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5EE85E8-254F-9F45-B9FA-B32585B7C269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84DCB85-EA5F-FA4F-BF05-676A6F12D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415945C-16C1-8740-8981-FE591D88C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F2D0E36-9DF7-9B49-B3EE-34E6DAF6E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BE10730-DD9B-804F-8D9D-19AD64956B83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962147A-5000-8744-BE0A-7A9B07D0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7D726F6-9AAA-D34A-B4B3-7B1FA0CBD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B866B8-95A8-BF4E-AA23-4B83CC702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A90C95-0A5B-1844-934D-3BCA41D17C7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5934516-AAC2-D549-9689-FA2DF9DDD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22E75D4-3CF6-2C46-9FD1-E4161CB18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D2FCCC-742C-FB46-A64F-5B81E17FB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5F23A66-80FC-6046-A34A-709264109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1228B4B-D00A-014E-B896-DA8A8B3F5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3B39CB5-F9E1-5846-AE86-D2D65A1639A4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C55EA42-1869-9F4E-9A8C-1AB4F6EC0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986FF6B-CDB4-4B45-88C6-57DEB3C06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3D211AB-191B-CB4D-93DF-EB348E619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0E7073A-12BA-9044-BC96-F6970A2E1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3D580D3-C8E3-8049-BD06-E634D7400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0C416E3-158F-904A-BE58-D66961A1C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D52E269-8BF0-7647-836A-D74E318BD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61D7F7-03DF-8B48-8CD2-A21B95768A62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5A3F0FC-6638-DC43-9F7B-A6C1C672E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263029D-3C3F-7341-9743-428751A44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8BD2EBB-656A-6741-B2D6-6D3CA97CB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AF3B7F-1CDA-1F4F-807A-454ABCF553C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DA3D630-42E9-A740-A8FA-963248741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7214FD4-7E88-8245-AB8B-09AB110B3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A612530-C49C-4B44-8FB1-361BDC5E9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B1496B-3D9D-ED4D-8AD2-6311BB1B7A08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F0B2502-0506-584F-B5FB-2E1BF7822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E31856D-EAE1-954C-9C30-AAD8A530F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1DC4D75-EEAC-714E-A05B-C0D2D29FF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081677A-9124-4C4A-B152-9B07D8051105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6010F93-050A-F54E-A911-EF54421C8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F65F4E9-88FF-704B-B6A1-61C1BAC9F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59EEAC7-E467-EB4F-87E5-F6CF94611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7E9A716-AFD7-A642-BD8F-7F86D7735209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A940CD5-9815-754F-BBCA-1ED005B8D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1C85D1E-9055-A44C-BD37-0811D00C2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FC24AF6-26B5-994E-9561-80D233F57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E9C4DA-D314-3D45-8B2D-D7FF8C658239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D1BF9E0-0536-7941-8DB5-C83392A3F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42BCBFF-890A-8F46-BB85-91A44BF4D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F00C624-0640-3246-97D6-286A34517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B264ED-0C60-C843-801A-5D4A18EA3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290C4C9-EDBD-1946-908F-B5EA04A34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56A7289-141B-9644-9935-541688D72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A411740-2979-E842-9D39-A7AB91987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D69B444-9154-7242-B422-0EB8739BD50D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3E565C0-D61E-9540-A92A-DEF0747C5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C7D86F6-3D0A-EC4A-878C-8DDEB09D9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393E2E8-FDBD-BC4E-B8DE-5E3926133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A9A2B00-65C0-BA4A-9644-7B1C87C2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BBBE4DB-4381-0041-8799-DA4E01658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29BA6ED-EFE7-6746-A8CF-3A5022B66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DDCFBB3-CA8A-1147-9567-06ED6C565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92A99D4-C60B-A24F-8AF8-2DF8A0B3FF47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FCDB500-B43C-804B-B754-F803A4CA0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BB6AF4-98D3-F544-8C72-B456CA7F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D5540EC-187F-744C-B725-A1BCDA9A5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3BB0E98-26A9-C04E-BB35-7C2FF7CE3273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AA8C2BA-C2DF-E345-A024-FA2BF5142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D086CE9-F263-8843-B078-D22FFAA4B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732DAD7-0A95-D840-9FB3-6DDA067C5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5385BE-A774-9D47-B1CA-E67F4C70055B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F46A8A-33DE-1740-BF96-B43FD321B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552CF02-C0C9-AC40-A158-102FDBCC8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3AEBE88-7012-5A4A-9F10-8F679C4B1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6B9E332-286F-7A47-A6A0-C20AADA19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19BB065-22ED-DE4E-9C18-03504332C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EB5BF9-73C1-E941-B35B-F8652EAF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012154-A18B-4D49-B554-838738707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D79C335-94A5-A042-8E3B-72AF3E781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0E02B93-4705-6F49-BD57-491DE0B92F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A94-E4FB-F645-951F-C881D8F8B45D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EFACD66-F3EF-0243-BEC6-1073BDAFD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927BDED-BC03-CD4C-9E55-6BED6E091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A126F8-8236-FD44-A89A-3896C7454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8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5AA40E-8168-6149-80A6-19DB9287E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8284-98C2-6F4E-87EE-82026DCCA384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2C1A8-E53A-2140-8749-11C0AE340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F1E0BF-0716-6142-A5BF-2FD02E4C7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95F86-4EA8-2448-B792-6DB6C22444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6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2CB84B-761D-0F4F-B7F7-341639A54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05FD9-C389-B248-91AC-78A6A66680A3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D66ACB-AE74-1843-9136-CFEE4384D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B53AC-C9EB-E44D-8E9B-933C82C3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14E16-ED3A-C949-AB47-5FED3835E7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0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561AC6-AB87-2C4B-945E-4BCE8751B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2D5C8-9EE3-AE4D-A276-16161A2C2346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42510C-93CA-9544-8F1A-844288280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AB79C3-2DAB-5E49-A3E7-A775AA7BD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2E60B-C6AC-4346-AE8C-F146E0CEA2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8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2102A-F760-AC4E-876C-3765D1B7B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EA3D8-114F-A043-BDBD-B1BD9D618CB1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91317-F5C0-4244-9A03-63798C9F8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AACC7-B33C-A34F-835C-544DFD163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4056D-42AE-8C44-8D51-AA91F6D887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4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4D819-413B-9D41-91AE-E1B536D4F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66E3F-4E14-E24A-9A4B-CD772688CC1E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5C277-E3A7-854B-BF2C-1A990CB2E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67BB0-C518-EB4C-B517-6F307F1D7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0628C-F721-034D-9FAD-96A192F747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30193E-C0E3-AB44-9AF1-8588D02816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0E7C-3F78-4B4C-8E1B-57497C8F32BA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9CF715-FA40-7044-9B86-C4D0D16F7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F5A198-131A-FC4D-8C9A-435206F0A8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78BDE-8A07-5948-A8AF-35740C403E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1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0E58D6-A94D-774C-A688-01477EE0D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D18FD-6AEB-8E42-B042-C63ECA1C174F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08441C-0CA5-7443-9682-D1D903040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CAA7F6-4B2B-0244-BA00-6F541DD64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A6A4B-C456-9546-A499-1E04F3ABA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94A06C-F4B3-3B44-BD03-326076665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A7433-CD25-E947-AB08-6E76D152BFDC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A92788-AEBB-8749-B2CE-FAFA1D8E5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2F8A52-F55D-134C-BDCC-A65E16DEA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2940B-FFE9-4646-82A8-EBDF7A8425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8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5754-CBFA-7E4F-97C9-D9D272840D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884C6-C369-CA49-91F1-08B19DA2C482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14EBF-4C0F-6A4B-B510-32630DEA81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8DBAE-C951-C740-B43D-57D5DDBE6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0FDA1-C64D-9141-921F-5C85B392A7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5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8CB70-F8A1-0345-AD05-EE32ABEDB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8A00-378B-B44F-BDEB-73D55AC46399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209E-C11E-F341-906F-EEE819ACB3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975A9-84B6-8047-9A84-911F96EE2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7AE4F-1851-1B48-BBC2-7412CEF64F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6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8F734B-C015-BD47-A711-4068B5D93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4ADC55-592A-3640-9464-60776738C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0CA6689-BA62-8F4C-9666-A42081D76A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0BD5DB-CE5F-5B40-AEF7-188B47B04379}" type="datetime1">
              <a:rPr lang="zh-CN" altLang="en-US"/>
              <a:pPr>
                <a:defRPr/>
              </a:pPr>
              <a:t>2020/12/6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FDFA9A5-D8D0-8545-AA39-B0CC3C099F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F36416E-A7D3-BF44-8126-0A64DD59DF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B9BC6681-9BA2-6F44-90ED-1608ADF439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0F37121-A4E4-4941-A4EE-F1C1FE8A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宋体" charset="0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="0" i="0">
          <a:solidFill>
            <a:schemeClr val="tx1"/>
          </a:solidFill>
          <a:latin typeface="FandolSong" pitchFamily="2" charset="-128"/>
          <a:ea typeface="宋体" charset="0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D5C5B6A9-CABB-8D4E-AB64-7478C6446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14171-3063-1F4E-B574-16C24D3EAB1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1B97702-DD8E-B341-9893-2F6BDE509F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1F1F2B1-06AA-5C45-83E3-54D139A62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563" y="493713"/>
            <a:ext cx="8064500" cy="8778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Fundamental Flaw of Iterative Servers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AB7571A-241A-EB46-86CE-DB5C7B8D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5402263"/>
            <a:ext cx="8470900" cy="1150937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Solution: use </a:t>
            </a:r>
            <a:r>
              <a:rPr kumimoji="0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concurrent</a:t>
            </a:r>
            <a:r>
              <a:rPr kumimoji="0" lang="en-US" altLang="zh-CN" sz="2400">
                <a:ea typeface="宋体" panose="02010600030101010101" pitchFamily="2" charset="-122"/>
              </a:rPr>
              <a:t> servers instead</a:t>
            </a:r>
          </a:p>
          <a:p>
            <a:pPr lvl="1"/>
            <a:r>
              <a:rPr kumimoji="0" lang="en-US" altLang="zh-CN" sz="2000">
                <a:ea typeface="宋体" panose="02010600030101010101" pitchFamily="2" charset="-122"/>
              </a:rPr>
              <a:t>Concurrent servers use multiple concurrent flows to serve multiple clients at the same time</a:t>
            </a:r>
          </a:p>
        </p:txBody>
      </p:sp>
      <p:sp>
        <p:nvSpPr>
          <p:cNvPr id="22532" name="Text Box 21">
            <a:extLst>
              <a:ext uri="{FF2B5EF4-FFF2-40B4-BE49-F238E27FC236}">
                <a16:creationId xmlns:a16="http://schemas.microsoft.com/office/drawing/2014/main" id="{D7706B9F-4B72-AE4E-BF69-D030FAA1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98688"/>
            <a:ext cx="2286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1 blocks waiting for user to type in data</a:t>
            </a:r>
          </a:p>
        </p:txBody>
      </p:sp>
      <p:sp>
        <p:nvSpPr>
          <p:cNvPr id="22533" name="Text Box 22">
            <a:extLst>
              <a:ext uri="{FF2B5EF4-FFF2-40B4-BE49-F238E27FC236}">
                <a16:creationId xmlns:a16="http://schemas.microsoft.com/office/drawing/2014/main" id="{9FF751D7-61CC-C84E-A946-EECEAA9CB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95725"/>
            <a:ext cx="1928733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2 blocks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waiting to accept</a:t>
            </a:r>
            <a:br>
              <a:rPr kumimoji="0" lang="en-US" altLang="zh-CN" sz="1800" b="0" dirty="0">
                <a:latin typeface="FandolSong" pitchFamily="2" charset="-128"/>
              </a:rPr>
            </a:br>
            <a:r>
              <a:rPr kumimoji="0" lang="en-US" altLang="zh-CN" sz="1800" b="0" dirty="0">
                <a:latin typeface="FandolSong" pitchFamily="2" charset="-128"/>
              </a:rPr>
              <a:t>from server</a:t>
            </a:r>
          </a:p>
        </p:txBody>
      </p:sp>
      <p:sp>
        <p:nvSpPr>
          <p:cNvPr id="22534" name="Text Box 23">
            <a:extLst>
              <a:ext uri="{FF2B5EF4-FFF2-40B4-BE49-F238E27FC236}">
                <a16:creationId xmlns:a16="http://schemas.microsoft.com/office/drawing/2014/main" id="{73F779AF-C0E8-2841-AF78-E0558E5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233" y="3925888"/>
            <a:ext cx="1519967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Server blocks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waiting for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data from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1</a:t>
            </a: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DE46A940-C7A9-E048-9A3B-2B65AFA7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1447800"/>
            <a:ext cx="104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1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CD0E9BA5-84F0-9E4A-9220-CDB2ED78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1447800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server</a:t>
            </a:r>
          </a:p>
        </p:txBody>
      </p:sp>
      <p:grpSp>
        <p:nvGrpSpPr>
          <p:cNvPr id="22537" name="Group 25">
            <a:extLst>
              <a:ext uri="{FF2B5EF4-FFF2-40B4-BE49-F238E27FC236}">
                <a16:creationId xmlns:a16="http://schemas.microsoft.com/office/drawing/2014/main" id="{A5E5101F-7CDE-EB44-A8ED-94A8BD90A35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43113"/>
            <a:ext cx="4419600" cy="3224212"/>
            <a:chOff x="2209800" y="2643188"/>
            <a:chExt cx="4419600" cy="3519487"/>
          </a:xfrm>
        </p:grpSpPr>
        <p:sp>
          <p:nvSpPr>
            <p:cNvPr id="22551" name="Line 4">
              <a:extLst>
                <a:ext uri="{FF2B5EF4-FFF2-40B4-BE49-F238E27FC236}">
                  <a16:creationId xmlns:a16="http://schemas.microsoft.com/office/drawing/2014/main" id="{4F26C7B6-C84B-0244-B427-7200FDE66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2" name="Line 6">
              <a:extLst>
                <a:ext uri="{FF2B5EF4-FFF2-40B4-BE49-F238E27FC236}">
                  <a16:creationId xmlns:a16="http://schemas.microsoft.com/office/drawing/2014/main" id="{C3A2290E-5D92-E842-944F-8452A2867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3" name="Line 8">
              <a:extLst>
                <a:ext uri="{FF2B5EF4-FFF2-40B4-BE49-F238E27FC236}">
                  <a16:creationId xmlns:a16="http://schemas.microsoft.com/office/drawing/2014/main" id="{E948B26C-68B8-704C-9036-C626BAB9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2538" name="Text Box 9">
            <a:extLst>
              <a:ext uri="{FF2B5EF4-FFF2-40B4-BE49-F238E27FC236}">
                <a16:creationId xmlns:a16="http://schemas.microsoft.com/office/drawing/2014/main" id="{51426478-4CFB-274F-818C-6733DAF3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1447800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2</a:t>
            </a:r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C5626FCA-52F0-BC4C-A728-C83350B76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0558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6B921127-7356-B34A-A5AF-020801DB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1905000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DD89DC50-FE67-F946-A265-14AEC329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306638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2542" name="Text Box 17">
            <a:extLst>
              <a:ext uri="{FF2B5EF4-FFF2-40B4-BE49-F238E27FC236}">
                <a16:creationId xmlns:a16="http://schemas.microsoft.com/office/drawing/2014/main" id="{4F15D440-168D-CD44-B0A1-9CD3BE0D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9552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2543" name="Line 18">
            <a:extLst>
              <a:ext uri="{FF2B5EF4-FFF2-40B4-BE49-F238E27FC236}">
                <a16:creationId xmlns:a16="http://schemas.microsoft.com/office/drawing/2014/main" id="{8F6662E8-3E70-EC4D-911C-BFC5F0D00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524125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4" name="Text Box 19">
            <a:extLst>
              <a:ext uri="{FF2B5EF4-FFF2-40B4-BE49-F238E27FC236}">
                <a16:creationId xmlns:a16="http://schemas.microsoft.com/office/drawing/2014/main" id="{4F522936-C639-2441-8FD9-184755469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8956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2545" name="Text Box 20">
            <a:extLst>
              <a:ext uri="{FF2B5EF4-FFF2-40B4-BE49-F238E27FC236}">
                <a16:creationId xmlns:a16="http://schemas.microsoft.com/office/drawing/2014/main" id="{8508B2C8-FAAF-6C4D-96C3-01E43BDE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3124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2546" name="Text Box 22">
            <a:extLst>
              <a:ext uri="{FF2B5EF4-FFF2-40B4-BE49-F238E27FC236}">
                <a16:creationId xmlns:a16="http://schemas.microsoft.com/office/drawing/2014/main" id="{295114AA-5EBD-A54B-826C-43BBB824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338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2547" name="Line 10">
            <a:extLst>
              <a:ext uri="{FF2B5EF4-FFF2-40B4-BE49-F238E27FC236}">
                <a16:creationId xmlns:a16="http://schemas.microsoft.com/office/drawing/2014/main" id="{A8102220-A622-4B4F-AB5D-FE8BB5E6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3025775"/>
            <a:ext cx="2160587" cy="984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8" name="Line 27">
            <a:extLst>
              <a:ext uri="{FF2B5EF4-FFF2-40B4-BE49-F238E27FC236}">
                <a16:creationId xmlns:a16="http://schemas.microsoft.com/office/drawing/2014/main" id="{648C7187-39F8-2441-BE88-3FA2C105C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913" y="3430588"/>
            <a:ext cx="2122487" cy="5826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9" name="Text Box 30">
            <a:extLst>
              <a:ext uri="{FF2B5EF4-FFF2-40B4-BE49-F238E27FC236}">
                <a16:creationId xmlns:a16="http://schemas.microsoft.com/office/drawing/2014/main" id="{3EA5DFC7-EDD6-234C-8B35-AE9FFC94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3506788"/>
            <a:ext cx="874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7B45DC48-6AB5-0043-9C0A-5FA6B1C1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33825"/>
            <a:ext cx="128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E917023-4229-CF43-989B-2B83B099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0264DD5F-D270-FE41-90C0-5D6DA247A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1724025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CDE8A1C-7045-7841-9A42-C8ADB3F5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05263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86183A12-16D9-5842-93A1-0662AAB5E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84375"/>
            <a:ext cx="329406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1. Server blocks in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accept</a:t>
            </a:r>
            <a:r>
              <a:rPr kumimoji="0" lang="en-US" altLang="zh-CN" sz="1800">
                <a:latin typeface="Calibri" panose="020F0502020204030204" pitchFamily="34" charset="0"/>
              </a:rPr>
              <a:t>, waiting for connection request on listening descriptor </a:t>
            </a:r>
            <a:r>
              <a:rPr kumimoji="0" lang="en-US" altLang="zh-CN" sz="1800">
                <a:latin typeface="Courier New" panose="02070309020205020404" pitchFamily="49" charset="0"/>
              </a:rPr>
              <a:t>listenfd</a:t>
            </a:r>
            <a:endParaRPr kumimoji="0" lang="en-US" altLang="zh-CN" sz="1800">
              <a:latin typeface="Calibri" panose="020F0502020204030204" pitchFamily="34" charset="0"/>
            </a:endParaRP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DE4BC97D-355D-8F47-8F1B-CF2BBCF0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58286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83" name="Rectangle 9">
            <a:extLst>
              <a:ext uri="{FF2B5EF4-FFF2-40B4-BE49-F238E27FC236}">
                <a16:creationId xmlns:a16="http://schemas.microsoft.com/office/drawing/2014/main" id="{E9152FDE-6038-754D-AE02-F4FE1430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205263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84" name="Text Box 11">
            <a:extLst>
              <a:ext uri="{FF2B5EF4-FFF2-40B4-BE49-F238E27FC236}">
                <a16:creationId xmlns:a16="http://schemas.microsoft.com/office/drawing/2014/main" id="{8C2FF885-515C-F54A-B295-460321059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3116263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85" name="Rectangle 13">
            <a:extLst>
              <a:ext uri="{FF2B5EF4-FFF2-40B4-BE49-F238E27FC236}">
                <a16:creationId xmlns:a16="http://schemas.microsoft.com/office/drawing/2014/main" id="{699D9C19-D982-1944-A5AA-C794AA0E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86" name="Text Box 14">
            <a:extLst>
              <a:ext uri="{FF2B5EF4-FFF2-40B4-BE49-F238E27FC236}">
                <a16:creationId xmlns:a16="http://schemas.microsoft.com/office/drawing/2014/main" id="{00255F53-04B1-AB40-B20D-83F777C8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87" name="Rectangle 15">
            <a:extLst>
              <a:ext uri="{FF2B5EF4-FFF2-40B4-BE49-F238E27FC236}">
                <a16:creationId xmlns:a16="http://schemas.microsoft.com/office/drawing/2014/main" id="{2747CCB9-7642-404B-9265-8DCE5F02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88" name="Line 16">
            <a:extLst>
              <a:ext uri="{FF2B5EF4-FFF2-40B4-BE49-F238E27FC236}">
                <a16:creationId xmlns:a16="http://schemas.microsoft.com/office/drawing/2014/main" id="{3FB4FF37-87B2-3447-9273-C5FC98AFA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3560763"/>
            <a:ext cx="1900238" cy="142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4589" name="Text Box 17">
            <a:extLst>
              <a:ext uri="{FF2B5EF4-FFF2-40B4-BE49-F238E27FC236}">
                <a16:creationId xmlns:a16="http://schemas.microsoft.com/office/drawing/2014/main" id="{65C733E7-09E5-CD4A-8A6B-94F6389E2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3332163"/>
            <a:ext cx="38671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2. Client makes connection request by calling and blocking in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4590" name="Text Box 25">
            <a:extLst>
              <a:ext uri="{FF2B5EF4-FFF2-40B4-BE49-F238E27FC236}">
                <a16:creationId xmlns:a16="http://schemas.microsoft.com/office/drawing/2014/main" id="{EC617A6B-E5BF-224E-82F7-4A08CFFB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99085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24591" name="Text Box 19">
            <a:extLst>
              <a:ext uri="{FF2B5EF4-FFF2-40B4-BE49-F238E27FC236}">
                <a16:creationId xmlns:a16="http://schemas.microsoft.com/office/drawing/2014/main" id="{A99636EC-CFA2-3840-A435-68BE2D0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75138"/>
            <a:ext cx="1171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92" name="Rectangle 21">
            <a:extLst>
              <a:ext uri="{FF2B5EF4-FFF2-40B4-BE49-F238E27FC236}">
                <a16:creationId xmlns:a16="http://schemas.microsoft.com/office/drawing/2014/main" id="{2E769288-1850-6042-AFF2-66762EAA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578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93" name="Text Box 22">
            <a:extLst>
              <a:ext uri="{FF2B5EF4-FFF2-40B4-BE49-F238E27FC236}">
                <a16:creationId xmlns:a16="http://schemas.microsoft.com/office/drawing/2014/main" id="{AE97B8EE-1D45-0C4C-B3E4-6C86301F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880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94" name="Rectangle 23">
            <a:extLst>
              <a:ext uri="{FF2B5EF4-FFF2-40B4-BE49-F238E27FC236}">
                <a16:creationId xmlns:a16="http://schemas.microsoft.com/office/drawing/2014/main" id="{79782E94-7B2B-6A47-B52D-4BDCF9FC8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46037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95" name="Text Box 24">
            <a:extLst>
              <a:ext uri="{FF2B5EF4-FFF2-40B4-BE49-F238E27FC236}">
                <a16:creationId xmlns:a16="http://schemas.microsoft.com/office/drawing/2014/main" id="{F4159B1D-12ED-5446-A653-537C7E3B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535488"/>
            <a:ext cx="40100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3. Server returns </a:t>
            </a:r>
            <a:r>
              <a:rPr kumimoji="0" lang="en-US" altLang="zh-CN" sz="1800">
                <a:latin typeface="Courier New" panose="02070309020205020404" pitchFamily="49" charset="0"/>
              </a:rPr>
              <a:t>connfd</a:t>
            </a:r>
            <a:r>
              <a:rPr kumimoji="0" lang="en-US" altLang="zh-CN" sz="1800">
                <a:latin typeface="Calibri" panose="020F0502020204030204" pitchFamily="34" charset="0"/>
              </a:rPr>
              <a:t> from </a:t>
            </a:r>
            <a:r>
              <a:rPr kumimoji="0" lang="en-US" altLang="zh-CN" sz="1800">
                <a:latin typeface="Courier New" panose="02070309020205020404" pitchFamily="49" charset="0"/>
              </a:rPr>
              <a:t>accept</a:t>
            </a:r>
            <a:r>
              <a:rPr kumimoji="0" lang="en-US" altLang="zh-CN" sz="1800">
                <a:latin typeface="Calibri" panose="020F0502020204030204" pitchFamily="34" charset="0"/>
              </a:rPr>
              <a:t>.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Forks</a:t>
            </a:r>
            <a:r>
              <a:rPr kumimoji="0" lang="en-US" altLang="zh-CN" sz="1800">
                <a:latin typeface="Calibri" panose="020F0502020204030204" pitchFamily="34" charset="0"/>
              </a:rPr>
              <a:t> child to handle client. Client returns from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kumimoji="0" lang="en-US" altLang="zh-CN" sz="1800">
                <a:latin typeface="Calibri" panose="020F0502020204030204" pitchFamily="34" charset="0"/>
              </a:rPr>
              <a:t>. Connection is now established between </a:t>
            </a:r>
            <a:r>
              <a:rPr kumimoji="0" lang="en-US" altLang="zh-CN" sz="1800">
                <a:latin typeface="Courier New" panose="02070309020205020404" pitchFamily="49" charset="0"/>
              </a:rPr>
              <a:t>clientfd</a:t>
            </a:r>
            <a:r>
              <a:rPr kumimoji="0" lang="en-US" altLang="zh-CN" sz="1800">
                <a:latin typeface="Calibri" panose="020F0502020204030204" pitchFamily="34" charset="0"/>
              </a:rPr>
              <a:t> and </a:t>
            </a:r>
            <a:r>
              <a:rPr kumimoji="0" lang="en-US" altLang="zh-CN" sz="1800">
                <a:latin typeface="Courier New" panose="02070309020205020404" pitchFamily="49" charset="0"/>
              </a:rPr>
              <a:t>connfd</a:t>
            </a:r>
            <a:endParaRPr kumimoji="0" lang="en-US" altLang="zh-CN" sz="1800">
              <a:latin typeface="Calibri" panose="020F0502020204030204" pitchFamily="34" charset="0"/>
            </a:endParaRPr>
          </a:p>
        </p:txBody>
      </p:sp>
      <p:sp>
        <p:nvSpPr>
          <p:cNvPr id="24596" name="Line 28">
            <a:extLst>
              <a:ext uri="{FF2B5EF4-FFF2-40B4-BE49-F238E27FC236}">
                <a16:creationId xmlns:a16="http://schemas.microsoft.com/office/drawing/2014/main" id="{DF326D38-BE03-7249-8F15-6D0921521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5873750"/>
            <a:ext cx="1423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4597" name="Oval 5">
            <a:extLst>
              <a:ext uri="{FF2B5EF4-FFF2-40B4-BE49-F238E27FC236}">
                <a16:creationId xmlns:a16="http://schemas.microsoft.com/office/drawing/2014/main" id="{AF52893D-A242-A441-B4C7-23DEED6FA5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2428875"/>
            <a:ext cx="128587" cy="12858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598" name="Oval 12">
            <a:extLst>
              <a:ext uri="{FF2B5EF4-FFF2-40B4-BE49-F238E27FC236}">
                <a16:creationId xmlns:a16="http://schemas.microsoft.com/office/drawing/2014/main" id="{742BAEBF-8742-E94D-B04E-BD1489EB0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38211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599" name="Oval 20">
            <a:extLst>
              <a:ext uri="{FF2B5EF4-FFF2-40B4-BE49-F238E27FC236}">
                <a16:creationId xmlns:a16="http://schemas.microsoft.com/office/drawing/2014/main" id="{A09ABF61-D6AD-224C-92F8-44E176AB70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58340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600" name="Oval 3">
            <a:extLst>
              <a:ext uri="{FF2B5EF4-FFF2-40B4-BE49-F238E27FC236}">
                <a16:creationId xmlns:a16="http://schemas.microsoft.com/office/drawing/2014/main" id="{1E35D34E-4476-994D-BA4F-179A68F6D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2111375"/>
            <a:ext cx="128587" cy="1285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1" name="Oval 10">
            <a:extLst>
              <a:ext uri="{FF2B5EF4-FFF2-40B4-BE49-F238E27FC236}">
                <a16:creationId xmlns:a16="http://schemas.microsoft.com/office/drawing/2014/main" id="{A3727CDA-AD79-3D48-9CAE-C585DAA53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3503613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2" name="Oval 18">
            <a:extLst>
              <a:ext uri="{FF2B5EF4-FFF2-40B4-BE49-F238E27FC236}">
                <a16:creationId xmlns:a16="http://schemas.microsoft.com/office/drawing/2014/main" id="{45FD0383-7B05-DB44-99B7-E7B3417C4C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46624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3" name="Rectangle 23">
            <a:extLst>
              <a:ext uri="{FF2B5EF4-FFF2-40B4-BE49-F238E27FC236}">
                <a16:creationId xmlns:a16="http://schemas.microsoft.com/office/drawing/2014/main" id="{07DD9852-A37A-904D-A69A-1FCDFB9A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54451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</a:t>
            </a:r>
          </a:p>
        </p:txBody>
      </p:sp>
      <p:sp>
        <p:nvSpPr>
          <p:cNvPr id="24604" name="Oval 26">
            <a:extLst>
              <a:ext uri="{FF2B5EF4-FFF2-40B4-BE49-F238E27FC236}">
                <a16:creationId xmlns:a16="http://schemas.microsoft.com/office/drawing/2014/main" id="{F2B24C1A-057C-0745-ACF8-3DA8669DF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3063" y="58340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605" name="Text Box 27">
            <a:extLst>
              <a:ext uri="{FF2B5EF4-FFF2-40B4-BE49-F238E27FC236}">
                <a16:creationId xmlns:a16="http://schemas.microsoft.com/office/drawing/2014/main" id="{D6057932-9125-1E49-9BB2-1EA028AA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995988"/>
            <a:ext cx="925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E8E86C-ED1B-7C4D-B419-43A2BBBDE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6627" name="Rectangle 13">
            <a:extLst>
              <a:ext uri="{FF2B5EF4-FFF2-40B4-BE49-F238E27FC236}">
                <a16:creationId xmlns:a16="http://schemas.microsoft.com/office/drawing/2014/main" id="{2CF8FD95-A2AC-FD40-BF57-DB3430D0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F34A0ADC-36ED-E743-9350-186033F4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6629" name="Line 16">
            <a:extLst>
              <a:ext uri="{FF2B5EF4-FFF2-40B4-BE49-F238E27FC236}">
                <a16:creationId xmlns:a16="http://schemas.microsoft.com/office/drawing/2014/main" id="{47EDCE9D-2529-0D4B-8750-F61D2DDF7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3048000"/>
            <a:ext cx="186055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6630" name="Text Box 25">
            <a:extLst>
              <a:ext uri="{FF2B5EF4-FFF2-40B4-BE49-F238E27FC236}">
                <a16:creationId xmlns:a16="http://schemas.microsoft.com/office/drawing/2014/main" id="{D9ECC8AA-021B-6440-8EA7-16BBD090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215265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26631" name="Text Box 19">
            <a:extLst>
              <a:ext uri="{FF2B5EF4-FFF2-40B4-BE49-F238E27FC236}">
                <a16:creationId xmlns:a16="http://schemas.microsoft.com/office/drawing/2014/main" id="{BE11F336-E57D-DC4E-85FA-2D572AA78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36938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6632" name="Rectangle 23">
            <a:extLst>
              <a:ext uri="{FF2B5EF4-FFF2-40B4-BE49-F238E27FC236}">
                <a16:creationId xmlns:a16="http://schemas.microsoft.com/office/drawing/2014/main" id="{27F99B26-3E91-4948-8E34-06A47A4B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6633" name="Oval 12">
            <a:extLst>
              <a:ext uri="{FF2B5EF4-FFF2-40B4-BE49-F238E27FC236}">
                <a16:creationId xmlns:a16="http://schemas.microsoft.com/office/drawing/2014/main" id="{A330C01E-2A30-1848-AE4E-4991CB91F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9829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6634" name="Oval 18">
            <a:extLst>
              <a:ext uri="{FF2B5EF4-FFF2-40B4-BE49-F238E27FC236}">
                <a16:creationId xmlns:a16="http://schemas.microsoft.com/office/drawing/2014/main" id="{E920523A-8CB6-5847-81AA-8A6774263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47192E6-E98B-964E-9644-6EB1A35FB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8675" name="Rectangle 13">
            <a:extLst>
              <a:ext uri="{FF2B5EF4-FFF2-40B4-BE49-F238E27FC236}">
                <a16:creationId xmlns:a16="http://schemas.microsoft.com/office/drawing/2014/main" id="{6EF57B27-F982-EB4B-9D16-7DA8E360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28676" name="Text Box 14">
            <a:extLst>
              <a:ext uri="{FF2B5EF4-FFF2-40B4-BE49-F238E27FC236}">
                <a16:creationId xmlns:a16="http://schemas.microsoft.com/office/drawing/2014/main" id="{F10CE2FE-A7D7-0245-AC0A-13EA9767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8677" name="Text Box 25">
            <a:extLst>
              <a:ext uri="{FF2B5EF4-FFF2-40B4-BE49-F238E27FC236}">
                <a16:creationId xmlns:a16="http://schemas.microsoft.com/office/drawing/2014/main" id="{232BAF23-C188-9944-A341-F5AC6D1C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28678" name="Text Box 19">
            <a:extLst>
              <a:ext uri="{FF2B5EF4-FFF2-40B4-BE49-F238E27FC236}">
                <a16:creationId xmlns:a16="http://schemas.microsoft.com/office/drawing/2014/main" id="{1BD1E50B-E480-F94F-B05D-E8EF2DEA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36938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8679" name="Rectangle 23">
            <a:extLst>
              <a:ext uri="{FF2B5EF4-FFF2-40B4-BE49-F238E27FC236}">
                <a16:creationId xmlns:a16="http://schemas.microsoft.com/office/drawing/2014/main" id="{582D2F75-80A0-8C4F-ACD4-DBBE875C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8680" name="Line 28">
            <a:extLst>
              <a:ext uri="{FF2B5EF4-FFF2-40B4-BE49-F238E27FC236}">
                <a16:creationId xmlns:a16="http://schemas.microsoft.com/office/drawing/2014/main" id="{0D4B39AC-D562-EC43-A6EF-44A96983D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2743200"/>
            <a:ext cx="1357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8681" name="Oval 12">
            <a:extLst>
              <a:ext uri="{FF2B5EF4-FFF2-40B4-BE49-F238E27FC236}">
                <a16:creationId xmlns:a16="http://schemas.microsoft.com/office/drawing/2014/main" id="{BEA4A3D2-911F-FF48-8E7F-BBB590774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8682" name="Oval 18">
            <a:extLst>
              <a:ext uri="{FF2B5EF4-FFF2-40B4-BE49-F238E27FC236}">
                <a16:creationId xmlns:a16="http://schemas.microsoft.com/office/drawing/2014/main" id="{5476E846-EF33-6544-9CF3-98CC710128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8683" name="Rectangle 23">
            <a:extLst>
              <a:ext uri="{FF2B5EF4-FFF2-40B4-BE49-F238E27FC236}">
                <a16:creationId xmlns:a16="http://schemas.microsoft.com/office/drawing/2014/main" id="{3A4AB409-9228-C24C-A789-51B6D840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28684" name="Oval 26">
            <a:extLst>
              <a:ext uri="{FF2B5EF4-FFF2-40B4-BE49-F238E27FC236}">
                <a16:creationId xmlns:a16="http://schemas.microsoft.com/office/drawing/2014/main" id="{151470C4-1EE1-7A49-B840-D64B5373F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8685" name="Text Box 27">
            <a:extLst>
              <a:ext uri="{FF2B5EF4-FFF2-40B4-BE49-F238E27FC236}">
                <a16:creationId xmlns:a16="http://schemas.microsoft.com/office/drawing/2014/main" id="{15374E7A-7C9A-144E-B7C3-E775961A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93EDB6-0FED-FE40-98BA-371A35C0F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0723" name="Text Box 25">
            <a:extLst>
              <a:ext uri="{FF2B5EF4-FFF2-40B4-BE49-F238E27FC236}">
                <a16:creationId xmlns:a16="http://schemas.microsoft.com/office/drawing/2014/main" id="{E71200CF-DE20-4242-96D5-CCA5C36FE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4075113"/>
            <a:ext cx="1155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30724" name="Text Box 19">
            <a:extLst>
              <a:ext uri="{FF2B5EF4-FFF2-40B4-BE49-F238E27FC236}">
                <a16:creationId xmlns:a16="http://schemas.microsoft.com/office/drawing/2014/main" id="{2444028B-E2C7-FC43-8180-775D83D6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40113"/>
            <a:ext cx="1173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30725" name="Rectangle 21">
            <a:extLst>
              <a:ext uri="{FF2B5EF4-FFF2-40B4-BE49-F238E27FC236}">
                <a16:creationId xmlns:a16="http://schemas.microsoft.com/office/drawing/2014/main" id="{E20EF170-1683-AD45-9E3F-E9033FDB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Client-2</a:t>
            </a:r>
          </a:p>
        </p:txBody>
      </p:sp>
      <p:sp>
        <p:nvSpPr>
          <p:cNvPr id="30726" name="Text Box 22">
            <a:extLst>
              <a:ext uri="{FF2B5EF4-FFF2-40B4-BE49-F238E27FC236}">
                <a16:creationId xmlns:a16="http://schemas.microsoft.com/office/drawing/2014/main" id="{D970C3D3-CD24-484B-A6B9-E38DFE89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546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0727" name="Rectangle 23">
            <a:extLst>
              <a:ext uri="{FF2B5EF4-FFF2-40B4-BE49-F238E27FC236}">
                <a16:creationId xmlns:a16="http://schemas.microsoft.com/office/drawing/2014/main" id="{3A3BA79E-9BB2-2041-9AAB-3C03ADA2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0728" name="Oval 20">
            <a:extLst>
              <a:ext uri="{FF2B5EF4-FFF2-40B4-BE49-F238E27FC236}">
                <a16:creationId xmlns:a16="http://schemas.microsoft.com/office/drawing/2014/main" id="{71F19AB7-4997-5344-A52C-C924F992A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29" name="Oval 18">
            <a:extLst>
              <a:ext uri="{FF2B5EF4-FFF2-40B4-BE49-F238E27FC236}">
                <a16:creationId xmlns:a16="http://schemas.microsoft.com/office/drawing/2014/main" id="{D9DE7488-1550-ED4C-BF96-873645BE0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30730" name="Line 16">
            <a:extLst>
              <a:ext uri="{FF2B5EF4-FFF2-40B4-BE49-F238E27FC236}">
                <a16:creationId xmlns:a16="http://schemas.microsoft.com/office/drawing/2014/main" id="{1243D5E9-2DD5-AC4A-BD9C-0472F5C53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8963" y="3867150"/>
            <a:ext cx="1860550" cy="1466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1" name="Rectangle 13">
            <a:extLst>
              <a:ext uri="{FF2B5EF4-FFF2-40B4-BE49-F238E27FC236}">
                <a16:creationId xmlns:a16="http://schemas.microsoft.com/office/drawing/2014/main" id="{88610E90-7095-DF4B-B7E6-F59B4D27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30732" name="Text Box 14">
            <a:extLst>
              <a:ext uri="{FF2B5EF4-FFF2-40B4-BE49-F238E27FC236}">
                <a16:creationId xmlns:a16="http://schemas.microsoft.com/office/drawing/2014/main" id="{5B3E224F-436F-7E46-B886-91BCF2BB8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0733" name="Text Box 25">
            <a:extLst>
              <a:ext uri="{FF2B5EF4-FFF2-40B4-BE49-F238E27FC236}">
                <a16:creationId xmlns:a16="http://schemas.microsoft.com/office/drawing/2014/main" id="{0139983D-49DF-9848-8004-397D5A29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30734" name="Line 28">
            <a:extLst>
              <a:ext uri="{FF2B5EF4-FFF2-40B4-BE49-F238E27FC236}">
                <a16:creationId xmlns:a16="http://schemas.microsoft.com/office/drawing/2014/main" id="{D8C5D40C-09E8-1046-8D30-C3CF91E6A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2722563"/>
            <a:ext cx="1346200" cy="20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5" name="Oval 12">
            <a:extLst>
              <a:ext uri="{FF2B5EF4-FFF2-40B4-BE49-F238E27FC236}">
                <a16:creationId xmlns:a16="http://schemas.microsoft.com/office/drawing/2014/main" id="{4AD90207-AA9E-4B45-BF2D-CAF835BF3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36" name="Rectangle 23">
            <a:extLst>
              <a:ext uri="{FF2B5EF4-FFF2-40B4-BE49-F238E27FC236}">
                <a16:creationId xmlns:a16="http://schemas.microsoft.com/office/drawing/2014/main" id="{7781E017-F708-5847-BEC7-EA1B89C7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30737" name="Oval 26">
            <a:extLst>
              <a:ext uri="{FF2B5EF4-FFF2-40B4-BE49-F238E27FC236}">
                <a16:creationId xmlns:a16="http://schemas.microsoft.com/office/drawing/2014/main" id="{7F5FF3B3-2180-2148-92E0-5D7AEE9E8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38" name="Text Box 27">
            <a:extLst>
              <a:ext uri="{FF2B5EF4-FFF2-40B4-BE49-F238E27FC236}">
                <a16:creationId xmlns:a16="http://schemas.microsoft.com/office/drawing/2014/main" id="{EE0C945E-CE07-C44C-96A6-872C643E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BE3A090-FAD2-9E48-B387-B206DA9E1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2771" name="Text Box 19">
            <a:extLst>
              <a:ext uri="{FF2B5EF4-FFF2-40B4-BE49-F238E27FC236}">
                <a16:creationId xmlns:a16="http://schemas.microsoft.com/office/drawing/2014/main" id="{761E3D3D-879B-D741-AE7B-114CB1F5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40113"/>
            <a:ext cx="1173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32772" name="Rectangle 21">
            <a:extLst>
              <a:ext uri="{FF2B5EF4-FFF2-40B4-BE49-F238E27FC236}">
                <a16:creationId xmlns:a16="http://schemas.microsoft.com/office/drawing/2014/main" id="{6A3F699F-9EE1-944C-B1EE-A3AE2FBB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Client-2</a:t>
            </a:r>
          </a:p>
        </p:txBody>
      </p:sp>
      <p:sp>
        <p:nvSpPr>
          <p:cNvPr id="32773" name="Text Box 22">
            <a:extLst>
              <a:ext uri="{FF2B5EF4-FFF2-40B4-BE49-F238E27FC236}">
                <a16:creationId xmlns:a16="http://schemas.microsoft.com/office/drawing/2014/main" id="{86D72092-70EE-7A40-9F4E-E65F7889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546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2774" name="Rectangle 23">
            <a:extLst>
              <a:ext uri="{FF2B5EF4-FFF2-40B4-BE49-F238E27FC236}">
                <a16:creationId xmlns:a16="http://schemas.microsoft.com/office/drawing/2014/main" id="{699F4F6C-F5B1-9645-A6CE-107DE98A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2775" name="Line 28">
            <a:extLst>
              <a:ext uri="{FF2B5EF4-FFF2-40B4-BE49-F238E27FC236}">
                <a16:creationId xmlns:a16="http://schemas.microsoft.com/office/drawing/2014/main" id="{B48C2242-34B1-2A44-AEE1-B2AEDBBB6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5334000"/>
            <a:ext cx="1417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76" name="Oval 20">
            <a:extLst>
              <a:ext uri="{FF2B5EF4-FFF2-40B4-BE49-F238E27FC236}">
                <a16:creationId xmlns:a16="http://schemas.microsoft.com/office/drawing/2014/main" id="{B559ACE6-B7DE-D54C-9588-73B3EA25E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77" name="Oval 18">
            <a:extLst>
              <a:ext uri="{FF2B5EF4-FFF2-40B4-BE49-F238E27FC236}">
                <a16:creationId xmlns:a16="http://schemas.microsoft.com/office/drawing/2014/main" id="{CE77785E-A1A6-654D-A18D-A1A8DE04A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32778" name="Rectangle 23">
            <a:extLst>
              <a:ext uri="{FF2B5EF4-FFF2-40B4-BE49-F238E27FC236}">
                <a16:creationId xmlns:a16="http://schemas.microsoft.com/office/drawing/2014/main" id="{9014388E-66EA-E549-9284-A6304F49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49117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Child-2</a:t>
            </a:r>
          </a:p>
        </p:txBody>
      </p:sp>
      <p:sp>
        <p:nvSpPr>
          <p:cNvPr id="32779" name="Oval 26">
            <a:extLst>
              <a:ext uri="{FF2B5EF4-FFF2-40B4-BE49-F238E27FC236}">
                <a16:creationId xmlns:a16="http://schemas.microsoft.com/office/drawing/2014/main" id="{B05B34FE-1FF0-FC43-8309-88884ADE2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326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0" name="Text Box 27">
            <a:extLst>
              <a:ext uri="{FF2B5EF4-FFF2-40B4-BE49-F238E27FC236}">
                <a16:creationId xmlns:a16="http://schemas.microsoft.com/office/drawing/2014/main" id="{3CF82C00-5D40-CD44-B825-5A30CC89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5462588"/>
            <a:ext cx="925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56A54B23-3C2E-7C4B-8AE6-B5064699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E3B52A8D-61E8-E241-AADD-0F698658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2783" name="Text Box 25">
            <a:extLst>
              <a:ext uri="{FF2B5EF4-FFF2-40B4-BE49-F238E27FC236}">
                <a16:creationId xmlns:a16="http://schemas.microsoft.com/office/drawing/2014/main" id="{D9DD5D87-3A3E-374C-8843-2F0C359B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32784" name="Line 28">
            <a:extLst>
              <a:ext uri="{FF2B5EF4-FFF2-40B4-BE49-F238E27FC236}">
                <a16:creationId xmlns:a16="http://schemas.microsoft.com/office/drawing/2014/main" id="{775461E9-BC1C-0240-8A11-95460207A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6588" y="2754313"/>
            <a:ext cx="13573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85" name="Oval 12">
            <a:extLst>
              <a:ext uri="{FF2B5EF4-FFF2-40B4-BE49-F238E27FC236}">
                <a16:creationId xmlns:a16="http://schemas.microsoft.com/office/drawing/2014/main" id="{4A257322-828D-DE49-9850-843451784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6" name="Rectangle 23">
            <a:extLst>
              <a:ext uri="{FF2B5EF4-FFF2-40B4-BE49-F238E27FC236}">
                <a16:creationId xmlns:a16="http://schemas.microsoft.com/office/drawing/2014/main" id="{BDA9D15A-37B7-5C4D-864F-EED56D99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32787" name="Oval 26">
            <a:extLst>
              <a:ext uri="{FF2B5EF4-FFF2-40B4-BE49-F238E27FC236}">
                <a16:creationId xmlns:a16="http://schemas.microsoft.com/office/drawing/2014/main" id="{B19520B0-B4D7-FA4D-935D-F845667B9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8" name="Text Box 27">
            <a:extLst>
              <a:ext uri="{FF2B5EF4-FFF2-40B4-BE49-F238E27FC236}">
                <a16:creationId xmlns:a16="http://schemas.microsoft.com/office/drawing/2014/main" id="{98D0354A-5DA9-434A-B4E8-7D561C97E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  <p:sp>
        <p:nvSpPr>
          <p:cNvPr id="32789" name="Text Box 25">
            <a:extLst>
              <a:ext uri="{FF2B5EF4-FFF2-40B4-BE49-F238E27FC236}">
                <a16:creationId xmlns:a16="http://schemas.microsoft.com/office/drawing/2014/main" id="{B99B3C52-DB85-194E-8EE5-50892461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4887913"/>
            <a:ext cx="12985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404642C8-99A7-6848-9CEA-17E293A2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824913" cy="51895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int main(int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argc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char **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int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struct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sockaddr_in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socklen_t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sizeof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Signal(SIGCHLD, </a:t>
            </a:r>
            <a:r>
              <a:rPr kumimoji="0"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sigchld_handler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Open_listenfd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600" dirty="0"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while (1)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= Accept(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(SA *) &amp;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&amp;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if (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() == 0)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/* Child closes its listening socket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echo(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   /* Child services client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  /* Child closes connection with client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exit(0);         /* Child exits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/* Parent closes connected socket (important!)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6971673-40FC-E243-A1FB-64A97E03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Process-Based Concurrent Server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726E081-AACA-C64B-A6B4-AB8E9361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38450"/>
            <a:ext cx="4038600" cy="895350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70000"/>
              <a:buFont typeface="Wingdings" pitchFamily="2" charset="2"/>
              <a:buChar char="p"/>
            </a:pPr>
            <a:r>
              <a:rPr kumimoji="0" lang="en-US" altLang="zh-CN" sz="1800" b="0" dirty="0">
                <a:latin typeface="Candara" panose="020E0502030303020204" pitchFamily="34" charset="0"/>
              </a:rPr>
              <a:t>Fork separate process for each client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p"/>
            </a:pPr>
            <a:r>
              <a:rPr kumimoji="0" lang="en-US" altLang="zh-CN" sz="1800" b="0" dirty="0">
                <a:latin typeface="Candara" panose="020E0502030303020204" pitchFamily="34" charset="0"/>
              </a:rPr>
              <a:t>Does not allow any communication between different client handlers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F8D171B9-2015-E04C-A06E-8AE2109B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3AA77-8D65-3A42-885C-E694EF024DE6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D993AA9-43B0-B948-9CB9-EE3552512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8DB1DA4-3CB4-8948-A762-9D3012116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Kernel provides multiple control flows with separate address spaces.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Standard Unix process control and signals.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Explicit interprocess communication  mechanism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6474B9E-6F9A-1E45-9FEF-FF5DBBBD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15988-9D1E-1443-8F72-89D6288FDC23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1A86D76-1ACD-BE4B-BC2C-612FCB4FC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issues with process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C1B7368-AE67-1A43-975B-70DACE74B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should restart accept call if it is interrupted by a transfer of control to the SIGCHLD handler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must reap zombie children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to avoid fatal memory leak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AAF100C-C9F6-2D4F-A711-133D6C48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833938" cy="16748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void sigchld_handler(int sig)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while (waitpid(-1, 0, WNOHANG) &gt;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5E67A67-D145-1F4B-9655-1CEE2F46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15A33-1F6A-EC4F-B9B7-3EA28826F39A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511AC19-E46F-5A42-B48B-5174CC197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issues with process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02BA1B1-D881-CC47-8F3C-0B921DD2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must close its copy of connfd.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Kernel keeps reference for each socket.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After fork, refcnt(connfd) = 2.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Connection will not be closed until refcnt(connfd)=0.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AF7B3C61-1AD0-EF49-B2A2-27C7A59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6E551-5FBC-D24A-95CE-7AC5F35FF42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059E79A-30B7-C040-8755-0E65A1D4A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B2E7721-FBDE-E242-B527-A7C366B39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Topics: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processes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threads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I/O multiplexing</a:t>
            </a:r>
          </a:p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12.1~12.3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D929E525-B497-954C-BC08-466BDD71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17C6F-C574-1741-ABF1-CC0228585D73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F2BCA63-A568-4C47-B501-864A23E1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process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16C71E0-25A8-7649-85BF-8FF9440A0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Handles multiple connections concurrently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Clean sharing model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descriptors (no)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file tables (yes)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global variables (no)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Simple and straightforward.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B9E60401-7B83-B74C-8B83-0F96FCDD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F7671-9F97-DC43-82B2-75260C519CC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C43ECAE-1003-9143-B24B-7FF97FF99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process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C81DE6A-AB4A-654B-BF80-85D694252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- Additional overhead for process control.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- Nontrivial to share data between processes.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Requires IPC (inter-process communication) mechanisms</a:t>
            </a:r>
          </a:p>
          <a:p>
            <a:pPr lvl="2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FIFO’s (named pipes),  System V shared memory and semaphores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FCD8EED-8A63-2844-AA00-6A5CCCA0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35571-E9CA-B241-878D-0A05E7CC2ED6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83F3D76-457A-864C-9FA8-B94349D38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Traditional view of a process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5DF3D3-F929-384C-9C30-6D1E3667C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1066800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Process = process context + code, data, and stack</a:t>
            </a:r>
          </a:p>
        </p:txBody>
      </p:sp>
      <p:grpSp>
        <p:nvGrpSpPr>
          <p:cNvPr id="47109" name="Group 4">
            <a:extLst>
              <a:ext uri="{FF2B5EF4-FFF2-40B4-BE49-F238E27FC236}">
                <a16:creationId xmlns:a16="http://schemas.microsoft.com/office/drawing/2014/main" id="{B60E0712-3189-324E-9F0E-82D672B77492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2798763"/>
            <a:ext cx="6245225" cy="3025775"/>
            <a:chOff x="762" y="1392"/>
            <a:chExt cx="3934" cy="1906"/>
          </a:xfrm>
        </p:grpSpPr>
        <p:sp>
          <p:nvSpPr>
            <p:cNvPr id="47110" name="Rectangle 5">
              <a:extLst>
                <a:ext uri="{FF2B5EF4-FFF2-40B4-BE49-F238E27FC236}">
                  <a16:creationId xmlns:a16="http://schemas.microsoft.com/office/drawing/2014/main" id="{6408E21A-DB02-0D45-B7EE-242D996C03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07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47111" name="Rectangle 6">
              <a:extLst>
                <a:ext uri="{FF2B5EF4-FFF2-40B4-BE49-F238E27FC236}">
                  <a16:creationId xmlns:a16="http://schemas.microsoft.com/office/drawing/2014/main" id="{E91EFAC3-8C3F-854E-9E83-23F33E487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27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7112" name="Rectangle 7">
              <a:extLst>
                <a:ext uri="{FF2B5EF4-FFF2-40B4-BE49-F238E27FC236}">
                  <a16:creationId xmlns:a16="http://schemas.microsoft.com/office/drawing/2014/main" id="{695DE83C-F552-5349-8E8C-B654557CB1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43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47113" name="Text Box 8">
              <a:extLst>
                <a:ext uri="{FF2B5EF4-FFF2-40B4-BE49-F238E27FC236}">
                  <a16:creationId xmlns:a16="http://schemas.microsoft.com/office/drawing/2014/main" id="{05191C2A-921D-8D47-A177-769BC4B56E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16" y="308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0</a:t>
              </a:r>
              <a:endParaRPr kumimoji="0" lang="en-US" altLang="zh-CN" sz="1800">
                <a:latin typeface="Helvetica" pitchFamily="2" charset="0"/>
              </a:endParaRPr>
            </a:p>
          </p:txBody>
        </p:sp>
        <p:sp>
          <p:nvSpPr>
            <p:cNvPr id="47114" name="Rectangle 9">
              <a:extLst>
                <a:ext uri="{FF2B5EF4-FFF2-40B4-BE49-F238E27FC236}">
                  <a16:creationId xmlns:a16="http://schemas.microsoft.com/office/drawing/2014/main" id="{733F4ABE-422F-0E4E-9FAB-EA93AD6725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61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47115" name="Text Box 10">
              <a:extLst>
                <a:ext uri="{FF2B5EF4-FFF2-40B4-BE49-F238E27FC236}">
                  <a16:creationId xmlns:a16="http://schemas.microsoft.com/office/drawing/2014/main" id="{0EF86C03-F5AB-CA40-88C8-03E211BBC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1760"/>
              <a:ext cx="1827" cy="151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Program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Program counter (PC)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</a:p>
          </p:txBody>
        </p:sp>
        <p:sp>
          <p:nvSpPr>
            <p:cNvPr id="47116" name="Text Box 11">
              <a:extLst>
                <a:ext uri="{FF2B5EF4-FFF2-40B4-BE49-F238E27FC236}">
                  <a16:creationId xmlns:a16="http://schemas.microsoft.com/office/drawing/2014/main" id="{8299084B-ADA0-E14E-8301-AD4F6CD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1392"/>
              <a:ext cx="1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Code, data, and stack</a:t>
              </a:r>
            </a:p>
          </p:txBody>
        </p:sp>
        <p:sp>
          <p:nvSpPr>
            <p:cNvPr id="47117" name="Rectangle 12">
              <a:extLst>
                <a:ext uri="{FF2B5EF4-FFF2-40B4-BE49-F238E27FC236}">
                  <a16:creationId xmlns:a16="http://schemas.microsoft.com/office/drawing/2014/main" id="{F2EC176C-D1A0-5547-A7B7-A4FE292723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81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47118" name="Rectangle 13">
              <a:extLst>
                <a:ext uri="{FF2B5EF4-FFF2-40B4-BE49-F238E27FC236}">
                  <a16:creationId xmlns:a16="http://schemas.microsoft.com/office/drawing/2014/main" id="{AACA1D0C-0408-764B-B96E-442911D373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300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7119" name="Rectangle 14">
              <a:extLst>
                <a:ext uri="{FF2B5EF4-FFF2-40B4-BE49-F238E27FC236}">
                  <a16:creationId xmlns:a16="http://schemas.microsoft.com/office/drawing/2014/main" id="{FFA2E322-92FF-5742-83AA-2110ED8FDA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1873"/>
              <a:ext cx="1405" cy="20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1520" name="Rectangle 15">
              <a:extLst>
                <a:ext uri="{FF2B5EF4-FFF2-40B4-BE49-F238E27FC236}">
                  <a16:creationId xmlns:a16="http://schemas.microsoft.com/office/drawing/2014/main" id="{7C724200-C7D5-CB45-AA55-C5ACEFC32F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1675"/>
              <a:ext cx="1405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</a:t>
              </a:r>
            </a:p>
          </p:txBody>
        </p:sp>
        <p:sp>
          <p:nvSpPr>
            <p:cNvPr id="47121" name="Text Box 16">
              <a:extLst>
                <a:ext uri="{FF2B5EF4-FFF2-40B4-BE49-F238E27FC236}">
                  <a16:creationId xmlns:a16="http://schemas.microsoft.com/office/drawing/2014/main" id="{E6235D57-665C-304E-A3AC-4A597BB4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176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SP</a:t>
              </a:r>
            </a:p>
          </p:txBody>
        </p:sp>
        <p:sp>
          <p:nvSpPr>
            <p:cNvPr id="47122" name="Line 17">
              <a:extLst>
                <a:ext uri="{FF2B5EF4-FFF2-40B4-BE49-F238E27FC236}">
                  <a16:creationId xmlns:a16="http://schemas.microsoft.com/office/drawing/2014/main" id="{4B7F0393-3A25-C140-ABE5-7163E9A24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188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3" name="Text Box 18">
              <a:extLst>
                <a:ext uri="{FF2B5EF4-FFF2-40B4-BE49-F238E27FC236}">
                  <a16:creationId xmlns:a16="http://schemas.microsoft.com/office/drawing/2014/main" id="{61CDFA5B-D9E1-2145-9FF4-8AD1ABCAC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2798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PC</a:t>
              </a:r>
            </a:p>
          </p:txBody>
        </p:sp>
        <p:sp>
          <p:nvSpPr>
            <p:cNvPr id="47124" name="Line 19">
              <a:extLst>
                <a:ext uri="{FF2B5EF4-FFF2-40B4-BE49-F238E27FC236}">
                  <a16:creationId xmlns:a16="http://schemas.microsoft.com/office/drawing/2014/main" id="{11056B58-4467-024B-BC70-B60181FA4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1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5" name="Text Box 20">
              <a:extLst>
                <a:ext uri="{FF2B5EF4-FFF2-40B4-BE49-F238E27FC236}">
                  <a16:creationId xmlns:a16="http://schemas.microsoft.com/office/drawing/2014/main" id="{D5637243-455B-4743-824F-14621EA0D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326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brk</a:t>
              </a:r>
            </a:p>
          </p:txBody>
        </p:sp>
        <p:sp>
          <p:nvSpPr>
            <p:cNvPr id="47126" name="Line 21">
              <a:extLst>
                <a:ext uri="{FF2B5EF4-FFF2-40B4-BE49-F238E27FC236}">
                  <a16:creationId xmlns:a16="http://schemas.microsoft.com/office/drawing/2014/main" id="{77DC602C-F934-8B44-B360-B2516F31C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43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7" name="Text Box 22">
              <a:extLst>
                <a:ext uri="{FF2B5EF4-FFF2-40B4-BE49-F238E27FC236}">
                  <a16:creationId xmlns:a16="http://schemas.microsoft.com/office/drawing/2014/main" id="{A785F682-8C4E-8346-B878-BEF494AF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1392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Process context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6A98301-2395-944F-B2EF-F5DF69F8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2F4D9-2EC3-DA43-8A40-1D051EFCA5B4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FC080AB-7960-8D48-AFFF-085CB882D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Alternate view of a process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0EC372C-2BEA-7944-B28A-DF83BA6CF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66075" cy="917575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Process = thread + code, data, and kernel context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33D5699C-0A05-D147-98A8-B6E56CE98F7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59063"/>
            <a:ext cx="7205663" cy="3817937"/>
            <a:chOff x="474" y="1344"/>
            <a:chExt cx="4539" cy="2405"/>
          </a:xfrm>
        </p:grpSpPr>
        <p:sp>
          <p:nvSpPr>
            <p:cNvPr id="49158" name="Rectangle 5">
              <a:extLst>
                <a:ext uri="{FF2B5EF4-FFF2-40B4-BE49-F238E27FC236}">
                  <a16:creationId xmlns:a16="http://schemas.microsoft.com/office/drawing/2014/main" id="{D9ADD0DE-6A51-8E4F-B212-3055F1204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1680"/>
              <a:ext cx="1522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49159" name="Rectangle 6">
              <a:extLst>
                <a:ext uri="{FF2B5EF4-FFF2-40B4-BE49-F238E27FC236}">
                  <a16:creationId xmlns:a16="http://schemas.microsoft.com/office/drawing/2014/main" id="{56E18E0D-9513-A348-B5DA-923ACB44D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1881"/>
              <a:ext cx="1522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9160" name="Rectangle 7">
              <a:extLst>
                <a:ext uri="{FF2B5EF4-FFF2-40B4-BE49-F238E27FC236}">
                  <a16:creationId xmlns:a16="http://schemas.microsoft.com/office/drawing/2014/main" id="{23F7B320-FE1C-344C-A3CD-5CB754F15B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041"/>
              <a:ext cx="1522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49161" name="Text Box 8">
              <a:extLst>
                <a:ext uri="{FF2B5EF4-FFF2-40B4-BE49-F238E27FC236}">
                  <a16:creationId xmlns:a16="http://schemas.microsoft.com/office/drawing/2014/main" id="{55D043A5-CC1C-6641-9D9E-3D89088073A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4" y="2713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latin typeface="Helvetica" pitchFamily="2" charset="0"/>
                </a:rPr>
                <a:t>0</a:t>
              </a:r>
              <a:endParaRPr kumimoji="0" lang="en-US" altLang="zh-CN" sz="1600">
                <a:latin typeface="Helvetica" pitchFamily="2" charset="0"/>
              </a:endParaRPr>
            </a:p>
          </p:txBody>
        </p:sp>
        <p:sp>
          <p:nvSpPr>
            <p:cNvPr id="49162" name="Rectangle 9">
              <a:extLst>
                <a:ext uri="{FF2B5EF4-FFF2-40B4-BE49-F238E27FC236}">
                  <a16:creationId xmlns:a16="http://schemas.microsoft.com/office/drawing/2014/main" id="{7A4AADE1-7672-9B4F-B21A-7879A37EFD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223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49163" name="Text Box 10">
              <a:extLst>
                <a:ext uri="{FF2B5EF4-FFF2-40B4-BE49-F238E27FC236}">
                  <a16:creationId xmlns:a16="http://schemas.microsoft.com/office/drawing/2014/main" id="{720F76FC-54A4-4B4A-9233-23F8A37EE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262"/>
              <a:ext cx="1827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Program counter (PC)</a:t>
              </a:r>
            </a:p>
          </p:txBody>
        </p:sp>
        <p:sp>
          <p:nvSpPr>
            <p:cNvPr id="49164" name="Text Box 11">
              <a:extLst>
                <a:ext uri="{FF2B5EF4-FFF2-40B4-BE49-F238E27FC236}">
                  <a16:creationId xmlns:a16="http://schemas.microsoft.com/office/drawing/2014/main" id="{03F3B12F-848E-804A-B9A4-CBF9A669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1351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pitchFamily="2" charset="0"/>
                </a:rPr>
                <a:t> </a:t>
              </a:r>
              <a:r>
                <a:rPr kumimoji="0" lang="en-US" altLang="zh-CN" sz="1800">
                  <a:latin typeface="Helvetica" pitchFamily="2" charset="0"/>
                </a:rPr>
                <a:t>Code and Data</a:t>
              </a:r>
            </a:p>
          </p:txBody>
        </p:sp>
        <p:sp>
          <p:nvSpPr>
            <p:cNvPr id="49165" name="Rectangle 12">
              <a:extLst>
                <a:ext uri="{FF2B5EF4-FFF2-40B4-BE49-F238E27FC236}">
                  <a16:creationId xmlns:a16="http://schemas.microsoft.com/office/drawing/2014/main" id="{96F00CFB-50CA-6042-83BC-DE873440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425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49166" name="Rectangle 13">
              <a:extLst>
                <a:ext uri="{FF2B5EF4-FFF2-40B4-BE49-F238E27FC236}">
                  <a16:creationId xmlns:a16="http://schemas.microsoft.com/office/drawing/2014/main" id="{55BCC9B9-B62F-EB40-8CF3-DB7AAC9E9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617"/>
              <a:ext cx="1523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2543" name="Rectangle 14">
              <a:extLst>
                <a:ext uri="{FF2B5EF4-FFF2-40B4-BE49-F238E27FC236}">
                  <a16:creationId xmlns:a16="http://schemas.microsoft.com/office/drawing/2014/main" id="{DEE005ED-0208-C84B-A1C8-F75F57519A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6" y="1872"/>
              <a:ext cx="1827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</a:t>
              </a:r>
            </a:p>
          </p:txBody>
        </p:sp>
        <p:sp>
          <p:nvSpPr>
            <p:cNvPr id="49168" name="Text Box 15">
              <a:extLst>
                <a:ext uri="{FF2B5EF4-FFF2-40B4-BE49-F238E27FC236}">
                  <a16:creationId xmlns:a16="http://schemas.microsoft.com/office/drawing/2014/main" id="{82BFBA17-6EEB-6A4D-9E1A-9000C7A71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1948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SP</a:t>
              </a:r>
            </a:p>
          </p:txBody>
        </p:sp>
        <p:sp>
          <p:nvSpPr>
            <p:cNvPr id="49169" name="Line 16">
              <a:extLst>
                <a:ext uri="{FF2B5EF4-FFF2-40B4-BE49-F238E27FC236}">
                  <a16:creationId xmlns:a16="http://schemas.microsoft.com/office/drawing/2014/main" id="{B9C72C49-7534-BE4B-8838-51361428D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2064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0" name="Text Box 17">
              <a:extLst>
                <a:ext uri="{FF2B5EF4-FFF2-40B4-BE49-F238E27FC236}">
                  <a16:creationId xmlns:a16="http://schemas.microsoft.com/office/drawing/2014/main" id="{F1D40696-4EF3-0149-AA05-F85CEE291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2407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PC</a:t>
              </a:r>
            </a:p>
          </p:txBody>
        </p:sp>
        <p:sp>
          <p:nvSpPr>
            <p:cNvPr id="49171" name="Line 18">
              <a:extLst>
                <a:ext uri="{FF2B5EF4-FFF2-40B4-BE49-F238E27FC236}">
                  <a16:creationId xmlns:a16="http://schemas.microsoft.com/office/drawing/2014/main" id="{BCFCC506-F1EF-E94F-A76C-BB655FB6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52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2" name="Text Box 19">
              <a:extLst>
                <a:ext uri="{FF2B5EF4-FFF2-40B4-BE49-F238E27FC236}">
                  <a16:creationId xmlns:a16="http://schemas.microsoft.com/office/drawing/2014/main" id="{0C06E676-A3F2-264F-AD88-A76CF822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935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brk</a:t>
              </a:r>
            </a:p>
          </p:txBody>
        </p:sp>
        <p:sp>
          <p:nvSpPr>
            <p:cNvPr id="49173" name="Line 20">
              <a:extLst>
                <a:ext uri="{FF2B5EF4-FFF2-40B4-BE49-F238E27FC236}">
                  <a16:creationId xmlns:a16="http://schemas.microsoft.com/office/drawing/2014/main" id="{D62B6BB0-71AA-7047-8AE2-1CC2C7D5A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4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4" name="Text Box 21">
              <a:extLst>
                <a:ext uri="{FF2B5EF4-FFF2-40B4-BE49-F238E27FC236}">
                  <a16:creationId xmlns:a16="http://schemas.microsoft.com/office/drawing/2014/main" id="{7043F067-EAA6-B748-A782-CD09644C6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1344"/>
              <a:ext cx="1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(</a:t>
              </a:r>
              <a:r>
                <a:rPr kumimoji="0" lang="en-US" altLang="zh-CN" sz="1800">
                  <a:solidFill>
                    <a:srgbClr val="FF0000"/>
                  </a:solidFill>
                  <a:latin typeface="Helvetica" pitchFamily="2" charset="0"/>
                </a:rPr>
                <a:t>main thread</a:t>
              </a:r>
              <a:r>
                <a:rPr kumimoji="0" lang="en-US" altLang="zh-CN" sz="1800">
                  <a:latin typeface="Helvetica" pitchFamily="2" charset="0"/>
                </a:rPr>
                <a:t>)</a:t>
              </a:r>
            </a:p>
          </p:txBody>
        </p:sp>
        <p:sp>
          <p:nvSpPr>
            <p:cNvPr id="49175" name="Text Box 22">
              <a:extLst>
                <a:ext uri="{FF2B5EF4-FFF2-40B4-BE49-F238E27FC236}">
                  <a16:creationId xmlns:a16="http://schemas.microsoft.com/office/drawing/2014/main" id="{EDBBFF01-07B7-9F49-8238-6F92E31D1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32"/>
              <a:ext cx="1516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</a:p>
          </p:txBody>
        </p:sp>
        <p:sp>
          <p:nvSpPr>
            <p:cNvPr id="49176" name="Rectangle 23">
              <a:extLst>
                <a:ext uri="{FF2B5EF4-FFF2-40B4-BE49-F238E27FC236}">
                  <a16:creationId xmlns:a16="http://schemas.microsoft.com/office/drawing/2014/main" id="{4B0B670E-1074-2442-9A42-EE41665DF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680"/>
              <a:ext cx="2489" cy="1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D4C0834-85D2-964E-AB39-7D3C42A6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024DB-39D7-3D44-8704-5D8214488997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892F8A-E845-8747-841C-38B19B4FC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146F68-EC4A-B646-863F-1DCA8363E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Multiple threads can be associated with a process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has its own logical control flow (sequence of PC values)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shares the same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code</a:t>
            </a:r>
            <a:r>
              <a:rPr kumimoji="0" lang="en-US" altLang="zh-CN">
                <a:ea typeface="宋体" panose="02010600030101010101" pitchFamily="2" charset="-122"/>
              </a:rPr>
              <a:t>,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r>
              <a:rPr kumimoji="0" lang="en-US" altLang="zh-CN">
                <a:ea typeface="宋体" panose="02010600030101010101" pitchFamily="2" charset="-122"/>
              </a:rPr>
              <a:t>, and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 context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has its own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 id</a:t>
            </a:r>
            <a:r>
              <a:rPr kumimoji="0" lang="en-US" altLang="zh-CN">
                <a:ea typeface="宋体" panose="02010600030101010101" pitchFamily="2" charset="-122"/>
              </a:rPr>
              <a:t> (TID)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A3DF8E68-1B5C-2946-8FA5-642B715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05421-E58C-AC4F-B219-9271B5434CD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E6FF6E4-584A-9341-9558-BB10B26C1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</a:p>
        </p:txBody>
      </p:sp>
      <p:grpSp>
        <p:nvGrpSpPr>
          <p:cNvPr id="53252" name="Group 3">
            <a:extLst>
              <a:ext uri="{FF2B5EF4-FFF2-40B4-BE49-F238E27FC236}">
                <a16:creationId xmlns:a16="http://schemas.microsoft.com/office/drawing/2014/main" id="{AA85A915-9070-A546-96C4-B75B66B338AA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53253" name="Rectangle 4">
              <a:extLst>
                <a:ext uri="{FF2B5EF4-FFF2-40B4-BE49-F238E27FC236}">
                  <a16:creationId xmlns:a16="http://schemas.microsoft.com/office/drawing/2014/main" id="{F498C94D-1E3B-DF44-A506-47480FCCFA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53254" name="Rectangle 5">
              <a:extLst>
                <a:ext uri="{FF2B5EF4-FFF2-40B4-BE49-F238E27FC236}">
                  <a16:creationId xmlns:a16="http://schemas.microsoft.com/office/drawing/2014/main" id="{04DA013E-6524-B24D-A273-768D5A593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53255" name="Rectangle 6">
              <a:extLst>
                <a:ext uri="{FF2B5EF4-FFF2-40B4-BE49-F238E27FC236}">
                  <a16:creationId xmlns:a16="http://schemas.microsoft.com/office/drawing/2014/main" id="{9F629860-6E15-4441-8BB8-233930BB9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53256" name="Text Box 7">
              <a:extLst>
                <a:ext uri="{FF2B5EF4-FFF2-40B4-BE49-F238E27FC236}">
                  <a16:creationId xmlns:a16="http://schemas.microsoft.com/office/drawing/2014/main" id="{4C62218E-BE43-5E4A-A4B6-D87A304FCF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8" y="295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0</a:t>
              </a:r>
              <a:endParaRPr kumimoji="0" lang="en-US" altLang="zh-CN" sz="1800">
                <a:latin typeface="Helvetica" pitchFamily="2" charset="0"/>
              </a:endParaRPr>
            </a:p>
          </p:txBody>
        </p:sp>
        <p:sp>
          <p:nvSpPr>
            <p:cNvPr id="53257" name="Rectangle 8">
              <a:extLst>
                <a:ext uri="{FF2B5EF4-FFF2-40B4-BE49-F238E27FC236}">
                  <a16:creationId xmlns:a16="http://schemas.microsoft.com/office/drawing/2014/main" id="{55BD6384-1220-B04F-AE8F-72479EBF1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53258" name="Text Box 9">
              <a:extLst>
                <a:ext uri="{FF2B5EF4-FFF2-40B4-BE49-F238E27FC236}">
                  <a16:creationId xmlns:a16="http://schemas.microsoft.com/office/drawing/2014/main" id="{CB5178E5-2748-DC49-A6B0-82A3FF52D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1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SP1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PC1</a:t>
              </a:r>
            </a:p>
          </p:txBody>
        </p:sp>
        <p:sp>
          <p:nvSpPr>
            <p:cNvPr id="53259" name="Text Box 10">
              <a:extLst>
                <a:ext uri="{FF2B5EF4-FFF2-40B4-BE49-F238E27FC236}">
                  <a16:creationId xmlns:a16="http://schemas.microsoft.com/office/drawing/2014/main" id="{B26F974B-19D6-5E4E-B28F-5700EC8CC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632"/>
              <a:ext cx="1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pitchFamily="2" charset="0"/>
                </a:rPr>
                <a:t> </a:t>
              </a:r>
              <a:r>
                <a:rPr kumimoji="0" lang="en-US" altLang="zh-CN" sz="1800">
                  <a:latin typeface="Helvetica" pitchFamily="2" charset="0"/>
                </a:rPr>
                <a:t>Shared code and data</a:t>
              </a:r>
            </a:p>
          </p:txBody>
        </p:sp>
        <p:sp>
          <p:nvSpPr>
            <p:cNvPr id="53260" name="Rectangle 11">
              <a:extLst>
                <a:ext uri="{FF2B5EF4-FFF2-40B4-BE49-F238E27FC236}">
                  <a16:creationId xmlns:a16="http://schemas.microsoft.com/office/drawing/2014/main" id="{76381A63-3643-2E4C-B8BD-FB6CEE6943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53261" name="Rectangle 12">
              <a:extLst>
                <a:ext uri="{FF2B5EF4-FFF2-40B4-BE49-F238E27FC236}">
                  <a16:creationId xmlns:a16="http://schemas.microsoft.com/office/drawing/2014/main" id="{056E3754-F13A-C849-B461-D894602141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:a16="http://schemas.microsoft.com/office/drawing/2014/main" id="{E5A22A93-1BB9-FC49-AE24-8D6AC90C1C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 1</a:t>
              </a:r>
            </a:p>
          </p:txBody>
        </p:sp>
        <p:sp>
          <p:nvSpPr>
            <p:cNvPr id="53263" name="Text Box 14">
              <a:extLst>
                <a:ext uri="{FF2B5EF4-FFF2-40B4-BE49-F238E27FC236}">
                  <a16:creationId xmlns:a16="http://schemas.microsoft.com/office/drawing/2014/main" id="{47B4C187-F4B2-BD43-B853-02AF2BBC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785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1 (main thread)</a:t>
              </a:r>
            </a:p>
          </p:txBody>
        </p:sp>
        <p:sp>
          <p:nvSpPr>
            <p:cNvPr id="53264" name="Text Box 15">
              <a:extLst>
                <a:ext uri="{FF2B5EF4-FFF2-40B4-BE49-F238E27FC236}">
                  <a16:creationId xmlns:a16="http://schemas.microsoft.com/office/drawing/2014/main" id="{C42CEDBA-B5F3-3049-A803-7EB9E1BB5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brk pointer</a:t>
              </a:r>
              <a:endParaRPr kumimoji="0" lang="zh-CN" alt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265" name="Text Box 16">
              <a:extLst>
                <a:ext uri="{FF2B5EF4-FFF2-40B4-BE49-F238E27FC236}">
                  <a16:creationId xmlns:a16="http://schemas.microsoft.com/office/drawing/2014/main" id="{A6853517-F797-F649-A304-CEF26E552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2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SP2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PC2</a:t>
              </a:r>
            </a:p>
          </p:txBody>
        </p:sp>
        <p:sp>
          <p:nvSpPr>
            <p:cNvPr id="24594" name="Rectangle 17">
              <a:extLst>
                <a:ext uri="{FF2B5EF4-FFF2-40B4-BE49-F238E27FC236}">
                  <a16:creationId xmlns:a16="http://schemas.microsoft.com/office/drawing/2014/main" id="{2923916E-F60A-1543-88EA-B4A29DBC40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 2</a:t>
              </a:r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26DDF570-2545-3E4F-81CE-84436157D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85"/>
              <a:ext cx="1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2 (</a:t>
              </a:r>
              <a:r>
                <a:rPr kumimoji="0" lang="en-US" altLang="zh-CN" sz="1800">
                  <a:solidFill>
                    <a:srgbClr val="FF0000"/>
                  </a:solidFill>
                  <a:latin typeface="Helvetica" pitchFamily="2" charset="0"/>
                </a:rPr>
                <a:t>peer thread</a:t>
              </a:r>
              <a:r>
                <a:rPr kumimoji="0" lang="en-US" altLang="zh-CN" sz="1800">
                  <a:latin typeface="Helvetica" pitchFamily="2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1">
            <a:extLst>
              <a:ext uri="{FF2B5EF4-FFF2-40B4-BE49-F238E27FC236}">
                <a16:creationId xmlns:a16="http://schemas.microsoft.com/office/drawing/2014/main" id="{3936B906-691B-1244-840E-F1A89899D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View of Threads</a:t>
            </a:r>
          </a:p>
        </p:txBody>
      </p:sp>
      <p:sp>
        <p:nvSpPr>
          <p:cNvPr id="55299" name="Rectangle 32">
            <a:extLst>
              <a:ext uri="{FF2B5EF4-FFF2-40B4-BE49-F238E27FC236}">
                <a16:creationId xmlns:a16="http://schemas.microsoft.com/office/drawing/2014/main" id="{ED8563C2-1192-5541-86F6-FFC21B89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Threads associated with process form a pool of peers</a:t>
            </a:r>
          </a:p>
          <a:p>
            <a:pPr lvl="1"/>
            <a:r>
              <a:rPr kumimoji="0" lang="en-US" altLang="zh-CN" sz="2000">
                <a:ea typeface="宋体" panose="02010600030101010101" pitchFamily="2" charset="-122"/>
              </a:rPr>
              <a:t>Unlike processes which form a tree hierarchy</a:t>
            </a:r>
          </a:p>
        </p:txBody>
      </p:sp>
      <p:sp>
        <p:nvSpPr>
          <p:cNvPr id="55300" name="Oval 5">
            <a:extLst>
              <a:ext uri="{FF2B5EF4-FFF2-40B4-BE49-F238E27FC236}">
                <a16:creationId xmlns:a16="http://schemas.microsoft.com/office/drawing/2014/main" id="{993B8716-8A27-094E-82C4-B9921A4E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886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P1</a:t>
            </a:r>
          </a:p>
        </p:txBody>
      </p:sp>
      <p:sp>
        <p:nvSpPr>
          <p:cNvPr id="55301" name="Oval 6">
            <a:extLst>
              <a:ext uri="{FF2B5EF4-FFF2-40B4-BE49-F238E27FC236}">
                <a16:creationId xmlns:a16="http://schemas.microsoft.com/office/drawing/2014/main" id="{027C0BBC-88BA-284A-8DD1-1228C9F5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2" name="Line 7">
            <a:extLst>
              <a:ext uri="{FF2B5EF4-FFF2-40B4-BE49-F238E27FC236}">
                <a16:creationId xmlns:a16="http://schemas.microsoft.com/office/drawing/2014/main" id="{744E2A6D-D216-7044-9907-F91366FF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3505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3" name="Line 8">
            <a:extLst>
              <a:ext uri="{FF2B5EF4-FFF2-40B4-BE49-F238E27FC236}">
                <a16:creationId xmlns:a16="http://schemas.microsoft.com/office/drawing/2014/main" id="{3EFA46E8-23E4-164C-B2C5-2F58AF992F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4138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4" name="Oval 9">
            <a:extLst>
              <a:ext uri="{FF2B5EF4-FFF2-40B4-BE49-F238E27FC236}">
                <a16:creationId xmlns:a16="http://schemas.microsoft.com/office/drawing/2014/main" id="{0BF4C543-CEF7-494E-A84D-932B3713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5" name="Oval 10">
            <a:extLst>
              <a:ext uri="{FF2B5EF4-FFF2-40B4-BE49-F238E27FC236}">
                <a16:creationId xmlns:a16="http://schemas.microsoft.com/office/drawing/2014/main" id="{26CFB5D0-B607-FD45-AE5E-CB92F5EE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DA999F85-667B-8D4E-B93E-DAFFB3CFA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id="{DB098403-468A-484D-8F06-12EA1672C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8" name="Oval 13">
            <a:extLst>
              <a:ext uri="{FF2B5EF4-FFF2-40B4-BE49-F238E27FC236}">
                <a16:creationId xmlns:a16="http://schemas.microsoft.com/office/drawing/2014/main" id="{CF5D6369-A902-9041-91C8-402AB7640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foo</a:t>
            </a:r>
          </a:p>
        </p:txBody>
      </p:sp>
      <p:sp>
        <p:nvSpPr>
          <p:cNvPr id="55309" name="Line 14">
            <a:extLst>
              <a:ext uri="{FF2B5EF4-FFF2-40B4-BE49-F238E27FC236}">
                <a16:creationId xmlns:a16="http://schemas.microsoft.com/office/drawing/2014/main" id="{E3A96F7E-A17E-564D-AD9E-86C322B4A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510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0" name="Oval 15">
            <a:extLst>
              <a:ext uri="{FF2B5EF4-FFF2-40B4-BE49-F238E27FC236}">
                <a16:creationId xmlns:a16="http://schemas.microsoft.com/office/drawing/2014/main" id="{E19C61A6-9205-784B-9DDF-23D83DA2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6172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bar</a:t>
            </a:r>
          </a:p>
        </p:txBody>
      </p:sp>
      <p:sp>
        <p:nvSpPr>
          <p:cNvPr id="55311" name="Line 16">
            <a:extLst>
              <a:ext uri="{FF2B5EF4-FFF2-40B4-BE49-F238E27FC236}">
                <a16:creationId xmlns:a16="http://schemas.microsoft.com/office/drawing/2014/main" id="{1138A475-3326-F14E-8522-0BE8CD80B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2" name="Oval 17">
            <a:extLst>
              <a:ext uri="{FF2B5EF4-FFF2-40B4-BE49-F238E27FC236}">
                <a16:creationId xmlns:a16="http://schemas.microsoft.com/office/drawing/2014/main" id="{585B6763-E71A-2B4D-9354-5F09142E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8100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T1</a:t>
            </a: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7D09027A-9F40-5748-B78E-BECAD277E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618" y="2678390"/>
            <a:ext cx="2151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Process hierarchy</a:t>
            </a:r>
          </a:p>
        </p:txBody>
      </p:sp>
      <p:sp>
        <p:nvSpPr>
          <p:cNvPr id="55314" name="Rectangle 19">
            <a:extLst>
              <a:ext uri="{FF2B5EF4-FFF2-40B4-BE49-F238E27FC236}">
                <a16:creationId xmlns:a16="http://schemas.microsoft.com/office/drawing/2014/main" id="{4DF770B6-A16F-AD4F-9C0A-8ED897DB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200400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6BA81F65-0722-C341-9DA2-C073DB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61" y="2678390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Threads associated with process foo</a:t>
            </a:r>
          </a:p>
        </p:txBody>
      </p:sp>
      <p:sp>
        <p:nvSpPr>
          <p:cNvPr id="55316" name="Oval 21">
            <a:extLst>
              <a:ext uri="{FF2B5EF4-FFF2-40B4-BE49-F238E27FC236}">
                <a16:creationId xmlns:a16="http://schemas.microsoft.com/office/drawing/2014/main" id="{04F67689-AECF-6044-BF2B-EE3C2A6C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2766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T2</a:t>
            </a:r>
          </a:p>
        </p:txBody>
      </p:sp>
      <p:sp>
        <p:nvSpPr>
          <p:cNvPr id="55317" name="Oval 22">
            <a:extLst>
              <a:ext uri="{FF2B5EF4-FFF2-40B4-BE49-F238E27FC236}">
                <a16:creationId xmlns:a16="http://schemas.microsoft.com/office/drawing/2014/main" id="{00F201E5-B0E1-3348-9D1B-E10ED01E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3505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T4</a:t>
            </a:r>
          </a:p>
        </p:txBody>
      </p:sp>
      <p:sp>
        <p:nvSpPr>
          <p:cNvPr id="55318" name="Oval 23">
            <a:extLst>
              <a:ext uri="{FF2B5EF4-FFF2-40B4-BE49-F238E27FC236}">
                <a16:creationId xmlns:a16="http://schemas.microsoft.com/office/drawing/2014/main" id="{56DC8C44-A7B3-9F4D-B334-07F5E976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T5</a:t>
            </a:r>
          </a:p>
        </p:txBody>
      </p:sp>
      <p:sp>
        <p:nvSpPr>
          <p:cNvPr id="55319" name="Oval 24">
            <a:extLst>
              <a:ext uri="{FF2B5EF4-FFF2-40B4-BE49-F238E27FC236}">
                <a16:creationId xmlns:a16="http://schemas.microsoft.com/office/drawing/2014/main" id="{48DD6D77-8910-5D42-9CE2-EC006079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3340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T3</a:t>
            </a:r>
          </a:p>
        </p:txBody>
      </p:sp>
      <p:sp>
        <p:nvSpPr>
          <p:cNvPr id="55320" name="Rectangle 25">
            <a:extLst>
              <a:ext uri="{FF2B5EF4-FFF2-40B4-BE49-F238E27FC236}">
                <a16:creationId xmlns:a16="http://schemas.microsoft.com/office/drawing/2014/main" id="{6809A7AF-3513-C04A-AA30-899CB5D9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4267200"/>
            <a:ext cx="2286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shared code, data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and kernel context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86AC2820-ACC3-AC4F-9B90-EC57619C8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138" y="48768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04E3C516-EE4B-A54F-A2B3-2BEF52CA56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0938" y="4876800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3" name="Line 28">
            <a:extLst>
              <a:ext uri="{FF2B5EF4-FFF2-40B4-BE49-F238E27FC236}">
                <a16:creationId xmlns:a16="http://schemas.microsoft.com/office/drawing/2014/main" id="{3BE8A9DE-F4F6-4848-A0B0-6974D288AF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2138" y="41910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4" name="Line 29">
            <a:extLst>
              <a:ext uri="{FF2B5EF4-FFF2-40B4-BE49-F238E27FC236}">
                <a16:creationId xmlns:a16="http://schemas.microsoft.com/office/drawing/2014/main" id="{0DE7A288-7575-1648-85C2-A83F55765B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6538" y="3733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5" name="Line 30">
            <a:extLst>
              <a:ext uri="{FF2B5EF4-FFF2-40B4-BE49-F238E27FC236}">
                <a16:creationId xmlns:a16="http://schemas.microsoft.com/office/drawing/2014/main" id="{5F623F14-9474-CB4E-80B9-848B5CB07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38862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6" name="Oval 4">
            <a:extLst>
              <a:ext uri="{FF2B5EF4-FFF2-40B4-BE49-F238E27FC236}">
                <a16:creationId xmlns:a16="http://schemas.microsoft.com/office/drawing/2014/main" id="{C6E2F2B2-2DC1-7048-ABB4-E609EB85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124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AC05CE92-C2ED-B44C-BF8F-D4BE1AB2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FFB075-0404-9B4D-A91C-E5ACC79E753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339FF71-4B9E-FC49-BD1D-90E410ECE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threads (Pthreads) interface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CF15751-C081-C848-BC9B-71A62187D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Pthreads: </a:t>
            </a:r>
            <a:r>
              <a:rPr kumimoji="0" lang="en-US" altLang="zh-CN" sz="2400">
                <a:ea typeface="宋体" panose="02010600030101010101" pitchFamily="2" charset="-122"/>
              </a:rPr>
              <a:t>Standard interface for ~60 functions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Manipulate threads from C programs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Creating and reaping threads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pthread_create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pthread_join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Determining your thread ID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pthread_self</a:t>
            </a:r>
          </a:p>
          <a:p>
            <a:pPr lvl="1"/>
            <a:r>
              <a:rPr kumimoji="0"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Terminating threads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pthread_cancel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pthread_exit</a:t>
            </a:r>
            <a:endParaRPr kumimoji="0" lang="en-US" altLang="zh-CN" b="1">
              <a:ea typeface="宋体" panose="02010600030101010101" pitchFamily="2" charset="-122"/>
            </a:endParaRP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kumimoji="0" lang="en-US" altLang="zh-CN">
                <a:ea typeface="宋体" panose="02010600030101010101" pitchFamily="2" charset="-122"/>
              </a:rPr>
              <a:t>  [terminates all threads] 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kumimoji="0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>
                <a:ea typeface="宋体" panose="02010600030101010101" pitchFamily="2" charset="-122"/>
              </a:rPr>
              <a:t>[terminates current thread]</a:t>
            </a:r>
            <a:endParaRPr kumimoji="0"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endParaRPr kumimoji="0"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95E3DA87-24A6-1446-9EA5-9E255DF10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Pthreads "hello, world" Program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6D185CE-FF4E-7946-AB8E-C4F39636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781800" cy="491172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/* </a:t>
            </a:r>
            <a:r>
              <a:rPr kumimoji="0" lang="en-US" altLang="zh-CN" sz="1800" dirty="0" err="1">
                <a:solidFill>
                  <a:srgbClr val="00B050"/>
                </a:solidFill>
                <a:latin typeface="Courier New" panose="02070309020205020404" pitchFamily="49" charset="0"/>
              </a:rPr>
              <a:t>hello.c</a:t>
            </a: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 - </a:t>
            </a:r>
            <a:r>
              <a:rPr kumimoji="0" lang="en-US" altLang="zh-CN" sz="1800" dirty="0" err="1">
                <a:solidFill>
                  <a:srgbClr val="00B050"/>
                </a:solidFill>
                <a:latin typeface="Courier New" panose="02070309020205020404" pitchFamily="49" charset="0"/>
              </a:rPr>
              <a:t>Pthreads</a:t>
            </a: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#include "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csapp.h</a:t>
            </a:r>
            <a:r>
              <a:rPr kumimoji="0" lang="en-US" altLang="zh-CN" sz="1800" dirty="0"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void *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(void *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vargp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pthread_t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tid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Pthread_create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(&amp;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tid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NULL, 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Pthread_join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tid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1053E9C2-964D-D949-B315-5BC4FB11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3348038"/>
            <a:ext cx="2406650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Thread attributes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(usually NULL)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5CE368CC-776F-924C-8DFB-A6CE497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5715000"/>
            <a:ext cx="2160588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Thread arguments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(void *p) 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44D00FCF-A830-B34F-B4F1-5D0D0D7B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4429125"/>
            <a:ext cx="2036762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Exit status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the peer thread</a:t>
            </a: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ED42B29-B2E2-6542-8571-0FA5A3F2C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3938588"/>
            <a:ext cx="1155700" cy="139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B61792C6-9D18-AA49-975A-2682635498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5508625"/>
            <a:ext cx="488950" cy="511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CEA0570F-06AF-CE4D-9EB1-3E7B060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3225" y="4806950"/>
            <a:ext cx="1654175" cy="831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8">
            <a:extLst>
              <a:ext uri="{FF2B5EF4-FFF2-40B4-BE49-F238E27FC236}">
                <a16:creationId xmlns:a16="http://schemas.microsoft.com/office/drawing/2014/main" id="{E9237E0B-EC8F-444B-B0D8-F408D6160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Threaded“hello, world”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A8DDE47-9BF4-6A48-B64E-C6CB0AF0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720850"/>
            <a:ext cx="1612900" cy="3683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main thread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7F61E50F-05B4-A040-B80F-054F8DF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239" y="2750622"/>
            <a:ext cx="1468671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peer thread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7863A7E5-ECB8-E148-9EF1-C40766BBA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205038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92F42FD9-7BEC-DE44-8877-5BB1463C8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340836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8C0D0CB-70CE-EF4D-881A-DDE263A0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3707953"/>
            <a:ext cx="183896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return NULL;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4B31AC49-B63F-F94D-AC5E-AC99D34B9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586038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AC8B4DBF-0659-7848-8B8A-D3003B02D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29" y="3651141"/>
            <a:ext cx="2749471" cy="6463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main thread waits for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peer  thread to terminate</a:t>
            </a:r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D50DFEA7-63D4-BB4D-9E65-9EB2EB7F0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950" y="4017963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4D632A1E-F80C-134A-9057-A03F5416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5145088"/>
            <a:ext cx="2014537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()</a:t>
            </a:r>
            <a:r>
              <a:rPr kumimoji="0" lang="en-US" altLang="zh-CN" sz="1800" b="0" dirty="0">
                <a:latin typeface="FandolSong" pitchFamily="2" charset="-128"/>
              </a:rPr>
              <a:t>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terminates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main thread and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any peer threads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ACC7E25-40ED-8A49-A177-BD32AE9A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8" y="2357438"/>
            <a:ext cx="237116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call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Pthread_create</a:t>
            </a:r>
            <a:r>
              <a:rPr kumimoji="0" lang="en-US" altLang="zh-CN" sz="1800" b="0" dirty="0">
                <a:latin typeface="FandolSong" pitchFamily="2" charset="-128"/>
              </a:rPr>
              <a:t>()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8A101497-731F-774A-BAA7-E95A0EF8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119438"/>
            <a:ext cx="218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call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Pthread_join</a:t>
            </a:r>
            <a:r>
              <a:rPr kumimoji="0" lang="en-US" altLang="zh-CN" sz="1800" b="0" dirty="0">
                <a:latin typeface="FandolSong" pitchFamily="2" charset="-128"/>
              </a:rPr>
              <a:t>()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DFE1A9C2-1D75-B54A-9A70-83F0177A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567238"/>
            <a:ext cx="25146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Pthread_join</a:t>
            </a:r>
            <a:r>
              <a:rPr kumimoji="0" lang="en-US" altLang="zh-CN" sz="1800" b="0" dirty="0">
                <a:latin typeface="FandolSong" pitchFamily="2" charset="-128"/>
              </a:rPr>
              <a:t>() returns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2D1730F2-BBC8-7E4A-8969-71C4DD2C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3357115"/>
            <a:ext cx="1287532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()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6FC0EB45-2557-534A-B629-C8F92830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3957638"/>
            <a:ext cx="1446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(peer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terminates)</a:t>
            </a:r>
          </a:p>
        </p:txBody>
      </p:sp>
      <p:sp>
        <p:nvSpPr>
          <p:cNvPr id="61457" name="Text Box 17">
            <a:extLst>
              <a:ext uri="{FF2B5EF4-FFF2-40B4-BE49-F238E27FC236}">
                <a16:creationId xmlns:a16="http://schemas.microsoft.com/office/drawing/2014/main" id="{C14D00C3-3CBA-5840-AF26-CBD97371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85" y="2662238"/>
            <a:ext cx="282641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Pthread_create</a:t>
            </a:r>
            <a:r>
              <a:rPr kumimoji="0" lang="en-US" altLang="zh-CN" sz="1800" b="0" dirty="0">
                <a:latin typeface="FandolSong" pitchFamily="2" charset="-128"/>
              </a:rPr>
              <a:t>() returns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7E541F8C-F6FD-904D-BADD-2275F04F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A1E8B-4B7A-B94D-9A0A-FA368E31819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1801B16-E218-684B-B482-5D3B74689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41F8EAA-FC86-8F47-A6FA-9C7063E86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Concurrency is a general phenomenon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Hardware exception handlers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Unix signal handlers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026F3B8C-7BA7-B24E-BD5F-45FC338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A4C58-9F75-824E-A093-3C34007941C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959F213-475C-6546-B0D2-39F6BF48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Thread-based concurrent server (cont)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A351757-96B6-3B4E-A195-63741930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0988"/>
            <a:ext cx="7848600" cy="53546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int listenfd, *connfdp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socklen_t clientlen;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struct sockaddr_in clientaddr;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pthread_t tid;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if (argc !=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fprintf(stderr, "usage: %s &lt;port&gt;\n",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listenfd = open_listenfd(argv[1]);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clientlen = sizeof(clientaddr);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= Malloc(sizeof(int));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*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 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= Accept(listenfd, </a:t>
            </a:r>
            <a:b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(&amp;tid, NULL,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53603C9F-012C-8947-BC7C-CDCBBD93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E1D97-3C2F-EB4A-85ED-B78362537F8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C053CA7-0A15-FC4A-B969-C2344EE40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Thread-based concurrent server (cont)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53A0F1-F87A-DB4E-9EBE-D03CD0B2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7338"/>
            <a:ext cx="7848600" cy="33956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(void *vargp)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int connfd = *((int *)vargp);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Free(vargp);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echo(connfd);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Close(connfd);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F9B4B41B-3D75-8E48-B309-882F79B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0D11A-A2A1-A449-99DB-C1C621DBCC7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505A3AE-C966-D84C-9214-3E71671F3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5C9342A-FDD1-934C-8A3A-CE6536F9A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run “detached” to avoid memory leak.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At any point in time, a thread is either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joinable</a:t>
            </a:r>
            <a:r>
              <a:rPr kumimoji="0" lang="en-US" altLang="zh-CN">
                <a:ea typeface="宋体" panose="02010600030101010101" pitchFamily="2" charset="-122"/>
              </a:rPr>
              <a:t> or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detached</a:t>
            </a:r>
            <a:endParaRPr kumimoji="0" lang="en-US" altLang="zh-CN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joinable thread can be reaped and killed by other threads.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be reaped (with </a:t>
            </a:r>
            <a:r>
              <a:rPr kumimoji="0"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pthread_join</a:t>
            </a:r>
            <a:r>
              <a:rPr kumimoji="0" lang="en-US" altLang="zh-CN">
                <a:ea typeface="宋体" panose="02010600030101010101" pitchFamily="2" charset="-122"/>
              </a:rPr>
              <a:t>) to free memory resources.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D04DBF6D-5495-6147-BF49-69106B1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7532B-B7AF-044D-AB48-B4CA8E8E64E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36F67E9-8707-DC46-80A4-D70A1CC1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877DB20-364D-4A4E-81B5-CBDEAF942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run “detached” to avoid memory leak.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Detached thread cannot be reaped or killed by other threads.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resources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automatically reaped on termination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Default state is joinable.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use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pthread_detach(pthread_self())</a:t>
            </a:r>
            <a:r>
              <a:rPr kumimoji="0" lang="en-US" altLang="zh-CN" b="1">
                <a:ea typeface="宋体" panose="02010600030101010101" pitchFamily="2" charset="-122"/>
              </a:rPr>
              <a:t> </a:t>
            </a:r>
            <a:r>
              <a:rPr kumimoji="0" lang="en-US" altLang="zh-CN">
                <a:ea typeface="宋体" panose="02010600030101010101" pitchFamily="2" charset="-122"/>
              </a:rPr>
              <a:t>to make detached.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E426F56F-0DC5-E144-A886-C3197882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78C19-099F-1040-810E-A554B20CC76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4597D5D-9CFD-124B-BE5E-DBF4D7B62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AE12D56-48E1-6040-A9E0-83BB96148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be careful to avoid unintended sharing.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For example, what happens if we pass the address </a:t>
            </a:r>
            <a:br>
              <a:rPr kumimoji="0" lang="en-US" altLang="zh-CN">
                <a:ea typeface="宋体" panose="02010600030101010101" pitchFamily="2" charset="-122"/>
              </a:rPr>
            </a:br>
            <a:r>
              <a:rPr kumimoji="0" lang="en-US" altLang="zh-CN">
                <a:ea typeface="宋体" panose="02010600030101010101" pitchFamily="2" charset="-122"/>
              </a:rPr>
              <a:t>of connfd to the thread routine?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Pthread_create(&amp;tid,NULL,thread,(void *)&amp;connfd)</a:t>
            </a:r>
            <a:r>
              <a:rPr kumimoji="0"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>
            <a:extLst>
              <a:ext uri="{FF2B5EF4-FFF2-40B4-BE49-F238E27FC236}">
                <a16:creationId xmlns:a16="http://schemas.microsoft.com/office/drawing/2014/main" id="{FAA66176-98FC-914D-9913-44A0E63D7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vs. Processes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759FB904-DDCD-F14B-B78A-56BA3B834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7388" cy="466725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How threads and processes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similar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has its own logical control flow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can run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concurrently</a:t>
            </a:r>
            <a:r>
              <a:rPr kumimoji="0" lang="en-US" altLang="zh-CN">
                <a:ea typeface="宋体" panose="02010600030101010101" pitchFamily="2" charset="-122"/>
              </a:rPr>
              <a:t> with others (possibly on different cores)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is context switched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>
            <a:extLst>
              <a:ext uri="{FF2B5EF4-FFF2-40B4-BE49-F238E27FC236}">
                <a16:creationId xmlns:a16="http://schemas.microsoft.com/office/drawing/2014/main" id="{8C6512F5-6542-CC41-91D8-5E59AD62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vs. Processes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C0539F60-57AB-554B-8D96-2075ADB38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676400"/>
            <a:ext cx="8307387" cy="474345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How threads and processes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Threads share code and some data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Processes (typically) do not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Threads are somewhat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less expensive</a:t>
            </a:r>
            <a:r>
              <a:rPr kumimoji="0" lang="en-US" altLang="zh-CN">
                <a:ea typeface="宋体" panose="02010600030101010101" pitchFamily="2" charset="-122"/>
              </a:rPr>
              <a:t> than processes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Process control (creating and reaping) is twice as expensive as thread control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Linux numbers: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~20K cycles to create and reap a process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~10K cycles (or less) to create and reap a thread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7E461E6C-225D-B948-A27E-FB9C0678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CE908-0DE3-6842-B153-C30D80949DE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BAEBC8C-989B-BD4F-A295-9D63D3F09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thread-based designs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987531D-3573-484B-8663-F1A232B76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81600"/>
          </a:xfrm>
        </p:spPr>
        <p:txBody>
          <a:bodyPr/>
          <a:lstStyle/>
          <a:p>
            <a:r>
              <a:rPr kumimoji="0" lang="en-US" altLang="zh-CN" dirty="0">
                <a:ea typeface="宋体" panose="02010600030101010101" pitchFamily="2" charset="-122"/>
              </a:rPr>
              <a:t>+ Easy to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 </a:t>
            </a:r>
            <a:r>
              <a:rPr kumimoji="0" lang="en-US" altLang="zh-CN" dirty="0">
                <a:ea typeface="宋体" panose="02010600030101010101" pitchFamily="2" charset="-122"/>
              </a:rPr>
              <a:t>data structures between threads</a:t>
            </a:r>
          </a:p>
          <a:p>
            <a:pPr lvl="1"/>
            <a:r>
              <a:rPr kumimoji="0" lang="en-US" altLang="zh-CN" dirty="0">
                <a:ea typeface="宋体" panose="02010600030101010101" pitchFamily="2" charset="-122"/>
              </a:rPr>
              <a:t>e.g., logging information, file cache.</a:t>
            </a:r>
          </a:p>
          <a:p>
            <a:r>
              <a:rPr kumimoji="0" lang="en-US" altLang="zh-CN" dirty="0">
                <a:ea typeface="宋体" panose="02010600030101010101" pitchFamily="2" charset="-122"/>
              </a:rPr>
              <a:t>+ Threads are more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efficient</a:t>
            </a:r>
            <a:r>
              <a:rPr kumimoji="0" lang="en-US" altLang="zh-CN" dirty="0">
                <a:ea typeface="宋体" panose="02010600030101010101" pitchFamily="2" charset="-122"/>
              </a:rPr>
              <a:t> than processes</a:t>
            </a:r>
          </a:p>
          <a:p>
            <a:pPr>
              <a:buFontTx/>
              <a:buNone/>
            </a:pPr>
            <a:endParaRPr kumimoji="0" lang="en-US" altLang="zh-CN" sz="1200" dirty="0">
              <a:ea typeface="宋体" panose="02010600030101010101" pitchFamily="2" charset="-122"/>
            </a:endParaRPr>
          </a:p>
          <a:p>
            <a:r>
              <a:rPr kumimoji="0" lang="en-US" altLang="zh-CN" dirty="0">
                <a:ea typeface="宋体" panose="02010600030101010101" pitchFamily="2" charset="-122"/>
              </a:rPr>
              <a:t>-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Unintentional</a:t>
            </a:r>
            <a:r>
              <a:rPr kumimoji="0" lang="en-US" altLang="zh-CN" dirty="0">
                <a:ea typeface="宋体" panose="02010600030101010101" pitchFamily="2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sharing</a:t>
            </a:r>
            <a:r>
              <a:rPr kumimoji="0" lang="en-US" altLang="zh-CN" dirty="0">
                <a:ea typeface="宋体" panose="02010600030101010101" pitchFamily="2" charset="-122"/>
              </a:rPr>
              <a:t> can introduce subtle and hard-to-reproduce errors!</a:t>
            </a:r>
          </a:p>
          <a:p>
            <a:pPr lvl="1"/>
            <a:r>
              <a:rPr kumimoji="0" lang="en-US" altLang="zh-CN" dirty="0">
                <a:ea typeface="宋体" panose="02010600030101010101" pitchFamily="2" charset="-122"/>
              </a:rPr>
              <a:t>The ease with which data can be shared is both the greatest strength and the greatest weakness of threads</a:t>
            </a:r>
          </a:p>
          <a:p>
            <a:pPr lvl="1"/>
            <a:r>
              <a:rPr kumimoji="0" lang="en-US" altLang="zh-CN" dirty="0">
                <a:ea typeface="宋体" panose="02010600030101010101" pitchFamily="2" charset="-122"/>
              </a:rPr>
              <a:t>Hard to know which data shared &amp; with private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85B137C4-E50D-1044-83B9-5B0A9F79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15B52-3E1F-F541-A9F7-818C6FDCC93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580DC41-4DB4-7445-920F-211576561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C8A3379A-5E00-D04D-BAD9-2E8BB8FE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5913"/>
            <a:ext cx="8278813" cy="1938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select.h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select (int 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maxfd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readset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NULL, NULL, NULL);</a:t>
            </a:r>
          </a:p>
          <a:p>
            <a:pPr algn="r">
              <a:spcBef>
                <a:spcPct val="0"/>
              </a:spcBef>
              <a:buFontTx/>
              <a:buNone/>
            </a:pPr>
            <a:endParaRPr kumimoji="0" lang="en-US" altLang="zh-CN" sz="2000" b="0" dirty="0">
              <a:latin typeface="FandolSong" pitchFamily="2" charset="-128"/>
              <a:cs typeface="Courier New" panose="02070309020205020404" pitchFamily="49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FandolSong" pitchFamily="2" charset="-128"/>
                <a:cs typeface="Courier New" panose="02070309020205020404" pitchFamily="49" charset="0"/>
              </a:rPr>
              <a:t>Return nonzero count of ready descriptors, -1 on error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251F0BB7-191D-F84C-AC29-FEE6AA2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BDD7AC-D680-8D4B-B4DB-A58E718FB6B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7DF83E3-65A9-684C-9A82-A8266F93B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EB4734F-2129-9D4E-B79A-54E8A3097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select() 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Sleeps until one or more file descriptors in the set readset are ready for reading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Returns the number of ready descriptors and sets each bit  of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readset </a:t>
            </a:r>
            <a:r>
              <a:rPr kumimoji="0" lang="en-US" altLang="zh-CN">
                <a:ea typeface="宋体" panose="02010600030101010101" pitchFamily="2" charset="-122"/>
              </a:rPr>
              <a:t>to indicate the ready status of its corresponding descriptor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0F47FAAB-8425-CE42-869E-90796DDB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58104-38F3-8E4B-A188-51C5D3D1CC7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6F9A3F9-B82D-544C-9834-71ACB171B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9C6F0D-5FBD-DF40-A82E-F87DB0E5E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Application-level concurrency is useful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Responding to asynchronous events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Computing in parallel on multiprocessor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Accessing slow I/O devices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Interacting with humans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Reducing latency by deferring work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Servicing multiple network clients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3BA97DAA-36A3-354A-BAA2-1BCE5BB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AF782-CDBB-3147-AD5D-82797FF68CB5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C00DB31-3A81-1745-B9D6-E7F39B93B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EE32405-AE0F-3C44-9819-7768918A7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readset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bit vector (max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FD_SETSIZE</a:t>
            </a:r>
            <a:r>
              <a:rPr kumimoji="0" lang="en-US" altLang="zh-CN">
                <a:ea typeface="宋体" panose="02010600030101010101" pitchFamily="2" charset="-122"/>
              </a:rPr>
              <a:t> bits) that indicates membership in a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descriptor 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if bit k is 1, then descriptor k is a member of  the descriptor set</a:t>
            </a:r>
          </a:p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maxfd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Cardinality of the readset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tests descriptors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0, 1, 2, ..., maxfd-1</a:t>
            </a:r>
            <a:r>
              <a:rPr kumimoji="0" lang="en-US" altLang="zh-CN">
                <a:ea typeface="宋体" panose="02010600030101010101" pitchFamily="2" charset="-122"/>
              </a:rPr>
              <a:t> for set membership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EB74E28F-76AB-0941-8980-25AEC24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E911B-08B5-0644-BE06-6954D9DD9DBC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86F429-EEFD-0049-8F43-3C1560653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 for manipulating set descriptors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EFEAE89-5639-E34B-A99F-831A0436A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3581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1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clear all bits in fdset.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FD_ZERO(fd_set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clear bit fd in fdset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FD_CLR(int fd, 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turn on bit fd in fdset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FD_SET(int fd, 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Is bit fd in fdset on?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FD_ISSET(int fd, *fdset);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78A67CD7-98B6-3747-891B-C27DB7C0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09DF0-6839-F741-8CD1-638E88946018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A95F031-CF01-9A4B-82A6-F13B9BF4D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3972" name="Text Box 5">
            <a:extLst>
              <a:ext uri="{FF2B5EF4-FFF2-40B4-BE49-F238E27FC236}">
                <a16:creationId xmlns:a16="http://schemas.microsoft.com/office/drawing/2014/main" id="{0F04DAAD-71F2-3643-B171-4CF7A5D26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054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>
              <a:buFontTx/>
              <a:buNone/>
            </a:pPr>
            <a:endParaRPr kumimoji="0" lang="en-US" altLang="zh-CN" sz="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argv)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listenfd, connfd;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socklen_t clientlen=sizeof(struct sockaddr_in);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sockaddr_in clientaddr;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fd_set read_set, ready_set;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(argc != 2) {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fprintf(stderr, “usage: %s &lt;port&gt;\n”,argv[0]);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exit(0);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listenfd = Open_listenfd(argv[1]);</a:t>
            </a:r>
          </a:p>
          <a:p>
            <a:pPr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CFD6C977-57FA-5547-8888-53706ED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DC9B3B-2B39-B949-8949-8B2F582EA04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49D846E-2152-7A46-92DF-3D2E67FED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EC66C191-239B-634C-8CCA-91972995F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51054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FD_ZERO(&amp;read_set);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FD_SET(STDIN_FILENO, &amp;read_set);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FD_SET(listenfd, &amp;read_set);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while(1)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ready_set = read_set;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(listenfd+1, &amp;ready_set,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NULL, NULL, NULL);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if (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FD_ISSET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STDIN_FILENO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&amp;ready_set)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/*read command line from stdin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command();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if (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FD_ISSET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&amp;ready_set)){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connfd = Accept(listenfd, 				        (SA *)&amp;clientaddr, &amp;clientlen);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echo(connfd);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45D4FC28-D51A-C64C-8243-8EC0F58E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4D39A1-93E9-8F4B-BAB5-E44CB30E741D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66EA7B9-D4EF-724F-9354-9C4EE218E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6020" name="Text Box 3">
            <a:extLst>
              <a:ext uri="{FF2B5EF4-FFF2-40B4-BE49-F238E27FC236}">
                <a16:creationId xmlns:a16="http://schemas.microsoft.com/office/drawing/2014/main" id="{0B54E298-D19F-414A-B14F-CF7D4F4C9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27432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void command(void)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buf[MAXLINE];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(!Fgets(buf, MAXLINE, stdin))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exit(0);	/* EOF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/*Process the input command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printf(“%s”, buf);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BCC0381E-A125-1D4C-B50E-21B707C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83CC9-3F0B-A64F-B9E5-0B1D190F2E4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2C3953F-8D19-A543-86C5-3B4B04895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C8A0334-9436-E448-ACDD-6A3D9248B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An event-based approach to concurrency: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Maintain a pool of connected descriptors.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Repeat the following forever: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use the Unix </a:t>
            </a:r>
            <a:r>
              <a:rPr kumimoji="0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kumimoji="0" lang="en-US" altLang="zh-CN">
                <a:ea typeface="宋体" panose="02010600030101010101" pitchFamily="2" charset="-122"/>
              </a:rPr>
              <a:t>function to block until: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(a) new connection request arrives on the listening descriptor.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(b) new data arrives on an existing connected descriptor.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 If (a), add the new connection to the pool of connections.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If (b), read any available data from the connection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close connection on EOF and remove it from the pool.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D3C32966-B2E4-D64D-BCE8-48337168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EE1F1F-1629-1B40-A2C6-C86222EFD0F9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4966CFF-B87C-DF41-B052-14C280BF3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E2D4802-BEC3-7F45-B47B-216AFC8A6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Writing an event-based server is akin to implementing your own application-specific threads package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9AC7FEA9-07D0-CE46-8FF6-B6B50C6C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CBF43-C02C-AA45-B532-E20AAC04F8D9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76928E5-87DF-AE45-81F9-1B6C401CA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0B48BB9-4CA1-584E-8D64-8A00C7474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482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#include “csapp.h”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typedef struct 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represents a pool of connected descriptors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maxfd;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fd_set read_set;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fd_set ready_set;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nready;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maxi;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clientfd[FD_SETSIZE];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rio_t clientrio[FD_SETSIZE];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 pool;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int byte_cnt=0; /*counts total bytes received by server */</a:t>
            </a:r>
            <a:endParaRPr kumimoji="0"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2DEBF31F-3226-4440-8DD2-07FFEFDE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C9C9A-C40B-0548-9731-36752D0DA22D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D7D8704-F0FA-1B44-81CA-5C24B4F6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BDE1092-2137-0142-95DB-3C8073A69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800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listenfd, connfd;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socketlen_t clientlen=sizeof(struct sockaddr_in);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struct sockaddr_in clientaddr;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static pool pool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if (argc!=2)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fprintf(stderr, “usage” %s &lt;port&gt;\n”,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listenfd=Open_listenfd(argv[1]);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init_pool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(listenfd, &amp;pool);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788E0362-DDB4-B346-AC05-292CEA3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CB303-276F-8E45-8675-3BE19C3F3D32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E159760-EA76-CA4E-8D97-5AFFCCF38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CB2F12E-B384-3640-9638-4657458D3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05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wait for listening/connected descriptor(s) to become ready*/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pool.ready_set=pool.read_set;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pool.nready=Select(pool.maxfd+1,&amp;pool_ready_set,				NULL,NULL,NULL);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If listening descriptor ready, add new client to pool*/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if (FD_ISSET(listenfd, &amp;pool.ready_set))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connfd=Accept(listenfd,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add_client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(connfd, &amp;pool);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/*Echo a text line form each ready connected descriptor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check_clients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(&amp;pool);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B2D4573F-FF0C-6541-A658-C26B65FB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0220F-2707-6F48-9BDE-4A882099FC4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86606A-0E18-E348-98D9-938F7E176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A089FA3-FA3C-6F48-883A-B00E5894D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Concurrent programming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Applications that use application-level concurrency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Three basic approaches for concurrent programming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Threads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I/O multiplexing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5C4FB377-E3BA-FB48-A616-913479B9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E9B84-1DA6-3A46-844D-6F4B55F763E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F8E33A3-52B4-D742-B397-DAE9A911E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19312B2-BB98-D04C-86E7-1C667B51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init_pool(int listenfd, pool *p)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/*Initially, there are no connected descriptors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p-&gt;maxi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i&lt;FD_SETSIZE;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p-&gt;clientfd[i]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Initially, listenfd is only member of select read set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p-&gt;maxfd = listenfd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FD_ZERO(&amp;p-&gt;read_set);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FD_SET(listenfd,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576E417F-0875-C843-822D-BE480EE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3DA37-51BB-5746-90D8-F5B9A42ABD6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583633F-7D10-2749-9CF9-61EA5639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8123F16-12AB-A14C-A6E0-1963012FE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572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add_client(int connfd, pool *p)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i;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p-&gt;nready--;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i&lt;FD_SETSIZE; i++) 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Find an available slot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if (p-&gt;clientfd[i]&lt;0)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Add connected descriptor to the pool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p-&gt;clientfd[i]=connfd;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Rio_readinitb(&amp;p-&gt;clientrio[i], connfd);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C532989E-CD66-0344-ACBC-A1231EB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02BFF-BD6D-5044-87A8-955E160716E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29AA9D8-EC18-E447-A964-AC521A8E6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FE5DE73-EA44-CE47-82B7-1E6DAD571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/*Add the descriptor to descriptor set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FD_SET(connfd,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Update max descriptor and pool highwater mark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if (connfd &gt; p-&gt;maxfd)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p-&gt;maxfd = connfd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if (i&gt;p-&gt;maxi)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p-&gt;maxi=i;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if (i==FD_SETSIZE) 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Couldn’t find an empty slot */</a:t>
            </a:r>
            <a:endParaRPr kumimoji="0" lang="en-US" altLang="zh-CN" sz="2400" b="1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app_error(“add_client error: Too many clients”);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2F4AD1F5-86C4-184E-8699-34D0794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91400D-20F2-A64B-82ED-C84EA474918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F5E3732-1799-BE40-924A-E101E35A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9EE14E5-84FB-7243-9945-CC51B624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void check_clients(pool *p)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int i, connfd 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char buf[MAXLINE];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rio_t rio;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(i&lt;=p-&gt;maxi) &amp;&amp; (p-&gt;nready&gt;0);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connfd = p-&gt;clientfd[i];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rio=p-&gt;clientrio[i];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/*If the descriptor is ready, echo a text line from 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if ((connfd&gt;0) &amp;&amp; (FD_ISSET(connfd, &amp;p-&gt;ready_set)))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p-&gt;nready--;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ED1B24EB-71E6-154D-B0A8-D7DE7987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8804F-CE94-9A47-9461-E426DDB28BC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187AFEB7-411A-8344-9475-D6D03D717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33A4ACA-A9AB-554C-9BCB-272503338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if ((n=Rio_readlineb(&amp;rio, buf, MAXLINE))!=0)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byte_cnt +=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printf(“Server recerived %d (%d total)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	 bytes on fd %d\n”, n, byte_cnt, connfd);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Rio_writen(connfd, buf, 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kumimoji="0" lang="en-US" altLang="zh-CN" sz="18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EOF detected, remove descriptor from pool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Close(connfd);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FD_CLR(connfd,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P-&gt;clientfd[i]=-1;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0"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>
            <a:extLst>
              <a:ext uri="{FF2B5EF4-FFF2-40B4-BE49-F238E27FC236}">
                <a16:creationId xmlns:a16="http://schemas.microsoft.com/office/drawing/2014/main" id="{C568F53E-3923-D249-AD50-9C4197FA8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I/O Multiplexing</a:t>
            </a: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04EE7E93-F7A5-7446-8E70-04EDCC6C6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64500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One logical control flow.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Design of choice for high-performance Web servers and search engines.</a:t>
            </a:r>
          </a:p>
          <a:p>
            <a:pPr lvl="1">
              <a:lnSpc>
                <a:spcPct val="90000"/>
              </a:lnSpc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Significantly more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complex</a:t>
            </a:r>
            <a:r>
              <a:rPr kumimoji="0" lang="en-US" altLang="zh-CN">
                <a:ea typeface="宋体" panose="02010600030101010101" pitchFamily="2" charset="-122"/>
              </a:rPr>
              <a:t> to code than process- or thread-based designs.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Hard to provide fine-grained concurrency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E.g., our example will hang up with partial lines.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Cannot take advantage of multi-core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Single thread of control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B1C5EC7-2293-1F46-8C2A-A09E7B002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Approaches to Concurrency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361683AE-CCFA-7941-98C0-DC652F92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Processes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High overhead in adding/removing clients</a:t>
            </a:r>
          </a:p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Threads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Easy to share resources: Perhaps too easy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Medium overhead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Not much control over scheduling policies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Difficult to debug: </a:t>
            </a:r>
            <a:r>
              <a:rPr kumimoji="0" lang="en-US" sz="1800" dirty="0"/>
              <a:t>event orderings not repeatable</a:t>
            </a:r>
          </a:p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I/O Multiplexing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Tedious and low level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Total control over scheduling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Very low overhead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Cannot create as fine grained a level of concurrency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Does not make use of multi-core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27C3BABE-3958-3244-A88E-ACF8E19C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D47BF-ECC9-DA48-8B69-7A90B82EEB6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5B6D050-F93D-E740-821D-B0A46F028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460C31E-AB3C-5249-BCED-154DAE432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Concurrent programming is hard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The human mind trends to be </a:t>
            </a:r>
            <a:r>
              <a:rPr kumimoji="0"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cs typeface="宋体" charset="0"/>
              </a:rPr>
              <a:t>sequential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Thinking about </a:t>
            </a:r>
            <a:r>
              <a:rPr kumimoji="0"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cs typeface="宋体" charset="0"/>
              </a:rPr>
              <a:t>all possible </a:t>
            </a:r>
            <a:r>
              <a:rPr kumimoji="0" lang="en-US" altLang="zh-CN" dirty="0">
                <a:cs typeface="宋体" charset="0"/>
              </a:rPr>
              <a:t>sequences of events in a computer system is at least error prone and frequently impossible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Classical problem classes of concurrent programs</a:t>
            </a:r>
          </a:p>
          <a:p>
            <a:pPr lvl="2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Data races, deadlock, and </a:t>
            </a:r>
            <a:r>
              <a:rPr kumimoji="0" lang="en-US" altLang="zh-CN" dirty="0" err="1">
                <a:cs typeface="宋体" charset="0"/>
              </a:rPr>
              <a:t>livelock</a:t>
            </a:r>
            <a:r>
              <a:rPr kumimoji="0" lang="en-US" altLang="zh-CN" dirty="0">
                <a:cs typeface="宋体" charset="0"/>
              </a:rPr>
              <a:t>/starvation</a:t>
            </a:r>
          </a:p>
          <a:p>
            <a:pPr lvl="1">
              <a:lnSpc>
                <a:spcPct val="140000"/>
              </a:lnSpc>
              <a:defRPr/>
            </a:pPr>
            <a:endParaRPr kumimoji="0" lang="en-US" altLang="zh-CN" dirty="0"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CF1E2705-4FA5-AD49-AF62-00FE6F49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38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zh-CN" altLang="en-US" sz="1600" b="0" dirty="0">
              <a:latin typeface="FandolSong" pitchFamily="2" charset="-128"/>
            </a:endParaRPr>
          </a:p>
        </p:txBody>
      </p:sp>
      <p:grpSp>
        <p:nvGrpSpPr>
          <p:cNvPr id="16387" name="Group 56">
            <a:extLst>
              <a:ext uri="{FF2B5EF4-FFF2-40B4-BE49-F238E27FC236}">
                <a16:creationId xmlns:a16="http://schemas.microsoft.com/office/drawing/2014/main" id="{06B0AD57-4BAD-B945-97A7-37979DB052C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81425"/>
            <a:ext cx="6400800" cy="1371600"/>
            <a:chOff x="457200" y="4132968"/>
            <a:chExt cx="6400800" cy="1371600"/>
          </a:xfrm>
        </p:grpSpPr>
        <p:sp>
          <p:nvSpPr>
            <p:cNvPr id="16435" name="Rectangle 55">
              <a:extLst>
                <a:ext uri="{FF2B5EF4-FFF2-40B4-BE49-F238E27FC236}">
                  <a16:creationId xmlns:a16="http://schemas.microsoft.com/office/drawing/2014/main" id="{65C023D5-A83D-0645-AF80-12C664D4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endParaRPr kumimoji="0" lang="en-US" altLang="zh-CN" sz="1600" b="0" dirty="0">
                <a:latin typeface="FandolSong" pitchFamily="2" charset="-128"/>
              </a:endParaRPr>
            </a:p>
          </p:txBody>
        </p:sp>
        <p:grpSp>
          <p:nvGrpSpPr>
            <p:cNvPr id="16436" name="Group 4">
              <a:extLst>
                <a:ext uri="{FF2B5EF4-FFF2-40B4-BE49-F238E27FC236}">
                  <a16:creationId xmlns:a16="http://schemas.microsoft.com/office/drawing/2014/main" id="{EBDFF138-9E26-684D-A011-69E4E4781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16442" name="Line 5">
                <a:extLst>
                  <a:ext uri="{FF2B5EF4-FFF2-40B4-BE49-F238E27FC236}">
                    <a16:creationId xmlns:a16="http://schemas.microsoft.com/office/drawing/2014/main" id="{E0306E03-859C-0442-9D55-A9BAE486E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3" name="Line 6">
                <a:extLst>
                  <a:ext uri="{FF2B5EF4-FFF2-40B4-BE49-F238E27FC236}">
                    <a16:creationId xmlns:a16="http://schemas.microsoft.com/office/drawing/2014/main" id="{73F105E2-F604-6649-A387-2A318F159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4" name="Line 7">
                <a:extLst>
                  <a:ext uri="{FF2B5EF4-FFF2-40B4-BE49-F238E27FC236}">
                    <a16:creationId xmlns:a16="http://schemas.microsoft.com/office/drawing/2014/main" id="{E388D460-7C86-104F-B1B3-867F00E76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16437" name="Group 8">
              <a:extLst>
                <a:ext uri="{FF2B5EF4-FFF2-40B4-BE49-F238E27FC236}">
                  <a16:creationId xmlns:a16="http://schemas.microsoft.com/office/drawing/2014/main" id="{D66D1EB9-CC83-C344-B59E-2B343D32199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16439" name="Line 9">
                <a:extLst>
                  <a:ext uri="{FF2B5EF4-FFF2-40B4-BE49-F238E27FC236}">
                    <a16:creationId xmlns:a16="http://schemas.microsoft.com/office/drawing/2014/main" id="{E1FB3573-8730-BA44-9CF2-8C591771D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0" name="Line 10">
                <a:extLst>
                  <a:ext uri="{FF2B5EF4-FFF2-40B4-BE49-F238E27FC236}">
                    <a16:creationId xmlns:a16="http://schemas.microsoft.com/office/drawing/2014/main" id="{7830706F-8A66-AF4C-AFEB-DB0575B75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1" name="Line 11">
                <a:extLst>
                  <a:ext uri="{FF2B5EF4-FFF2-40B4-BE49-F238E27FC236}">
                    <a16:creationId xmlns:a16="http://schemas.microsoft.com/office/drawing/2014/main" id="{FD136A60-5076-D94D-B7C1-2D16A6A11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16438" name="Text Box 12">
              <a:extLst>
                <a:ext uri="{FF2B5EF4-FFF2-40B4-BE49-F238E27FC236}">
                  <a16:creationId xmlns:a16="http://schemas.microsoft.com/office/drawing/2014/main" id="{12CA220D-4B1D-E84E-9F73-B79CDEBA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C00000"/>
                  </a:solidFill>
                  <a:latin typeface="Calibri" panose="020F0502020204030204" pitchFamily="34" charset="0"/>
                </a:rPr>
                <a:t>Client / Server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C00000"/>
                  </a:solidFill>
                  <a:latin typeface="Calibri" panose="020F0502020204030204" pitchFamily="34" charset="0"/>
                </a:rPr>
                <a:t>Session</a:t>
              </a:r>
            </a:p>
          </p:txBody>
        </p:sp>
      </p:grpSp>
      <p:sp>
        <p:nvSpPr>
          <p:cNvPr id="16388" name="Rectangle 13">
            <a:extLst>
              <a:ext uri="{FF2B5EF4-FFF2-40B4-BE49-F238E27FC236}">
                <a16:creationId xmlns:a16="http://schemas.microsoft.com/office/drawing/2014/main" id="{B253173D-6FFE-0C44-85D0-8098F28B2B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ctr"/>
            <a:r>
              <a:rPr lang="en-US" altLang="zh-CN" b="0">
                <a:ea typeface="宋体" panose="02010600030101010101" pitchFamily="2" charset="-122"/>
              </a:rPr>
              <a:t>Iterative Echo Server</a:t>
            </a:r>
          </a:p>
        </p:txBody>
      </p:sp>
      <p:sp>
        <p:nvSpPr>
          <p:cNvPr id="16389" name="Text Box 14">
            <a:extLst>
              <a:ext uri="{FF2B5EF4-FFF2-40B4-BE49-F238E27FC236}">
                <a16:creationId xmlns:a16="http://schemas.microsoft.com/office/drawing/2014/main" id="{5461884D-32FF-764E-91E7-320B9E7B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762000"/>
            <a:ext cx="78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i="1">
                <a:solidFill>
                  <a:srgbClr val="C00000"/>
                </a:solidFill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16390" name="Text Box 15">
            <a:extLst>
              <a:ext uri="{FF2B5EF4-FFF2-40B4-BE49-F238E27FC236}">
                <a16:creationId xmlns:a16="http://schemas.microsoft.com/office/drawing/2014/main" id="{01CAF956-5E57-3843-B6E0-A45E906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762000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i="1">
                <a:solidFill>
                  <a:srgbClr val="C00000"/>
                </a:solidFill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16391" name="Line 16">
            <a:extLst>
              <a:ext uri="{FF2B5EF4-FFF2-40B4-BE49-F238E27FC236}">
                <a16:creationId xmlns:a16="http://schemas.microsoft.com/office/drawing/2014/main" id="{5DBE2419-4A42-D14E-AF8B-458D55D71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6775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2" name="Line 17">
            <a:extLst>
              <a:ext uri="{FF2B5EF4-FFF2-40B4-BE49-F238E27FC236}">
                <a16:creationId xmlns:a16="http://schemas.microsoft.com/office/drawing/2014/main" id="{AB18198B-90A8-3B49-A96A-C153AD527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93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3" name="Line 18">
            <a:extLst>
              <a:ext uri="{FF2B5EF4-FFF2-40B4-BE49-F238E27FC236}">
                <a16:creationId xmlns:a16="http://schemas.microsoft.com/office/drawing/2014/main" id="{6C24CC42-F439-304A-9B02-8CAA703EB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57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4" name="Line 19">
            <a:extLst>
              <a:ext uri="{FF2B5EF4-FFF2-40B4-BE49-F238E27FC236}">
                <a16:creationId xmlns:a16="http://schemas.microsoft.com/office/drawing/2014/main" id="{C49D3E21-2533-814D-9AF7-7B1046283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038475"/>
            <a:ext cx="0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5" name="Line 20">
            <a:extLst>
              <a:ext uri="{FF2B5EF4-FFF2-40B4-BE49-F238E27FC236}">
                <a16:creationId xmlns:a16="http://schemas.microsoft.com/office/drawing/2014/main" id="{A57C9499-4EE6-274A-AF20-E1C4DB59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59163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6" name="Rectangle 21">
            <a:extLst>
              <a:ext uri="{FF2B5EF4-FFF2-40B4-BE49-F238E27FC236}">
                <a16:creationId xmlns:a16="http://schemas.microsoft.com/office/drawing/2014/main" id="{0E612F20-24C2-F14F-BF84-8A126F6B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6397" name="Rectangle 22">
            <a:extLst>
              <a:ext uri="{FF2B5EF4-FFF2-40B4-BE49-F238E27FC236}">
                <a16:creationId xmlns:a16="http://schemas.microsoft.com/office/drawing/2014/main" id="{A0F1CDCB-396F-9C4C-932A-B0804206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2877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6398" name="Rectangle 23">
            <a:extLst>
              <a:ext uri="{FF2B5EF4-FFF2-40B4-BE49-F238E27FC236}">
                <a16:creationId xmlns:a16="http://schemas.microsoft.com/office/drawing/2014/main" id="{BB82C3C4-97CA-AF4B-A6B6-EC7B50C1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186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bind</a:t>
            </a:r>
          </a:p>
        </p:txBody>
      </p:sp>
      <p:sp>
        <p:nvSpPr>
          <p:cNvPr id="16399" name="Rectangle 24">
            <a:extLst>
              <a:ext uri="{FF2B5EF4-FFF2-40B4-BE49-F238E27FC236}">
                <a16:creationId xmlns:a16="http://schemas.microsoft.com/office/drawing/2014/main" id="{89ACF278-A857-084A-BD05-AB5DBBA9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748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listen</a:t>
            </a:r>
          </a:p>
        </p:txBody>
      </p:sp>
      <p:grpSp>
        <p:nvGrpSpPr>
          <p:cNvPr id="16400" name="Group 25">
            <a:extLst>
              <a:ext uri="{FF2B5EF4-FFF2-40B4-BE49-F238E27FC236}">
                <a16:creationId xmlns:a16="http://schemas.microsoft.com/office/drawing/2014/main" id="{046E4BA5-8361-ED47-ACD2-EA5722A9F64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27438"/>
            <a:ext cx="4267200" cy="1392237"/>
            <a:chOff x="1296" y="2506"/>
            <a:chExt cx="2688" cy="877"/>
          </a:xfrm>
        </p:grpSpPr>
        <p:sp>
          <p:nvSpPr>
            <p:cNvPr id="16425" name="Line 26">
              <a:extLst>
                <a:ext uri="{FF2B5EF4-FFF2-40B4-BE49-F238E27FC236}">
                  <a16:creationId xmlns:a16="http://schemas.microsoft.com/office/drawing/2014/main" id="{55DC6D57-8210-7E43-93E2-A68248745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6" name="Line 27">
              <a:extLst>
                <a:ext uri="{FF2B5EF4-FFF2-40B4-BE49-F238E27FC236}">
                  <a16:creationId xmlns:a16="http://schemas.microsoft.com/office/drawing/2014/main" id="{BF221938-483B-0741-91AD-698F1C3E8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7" name="Line 28">
              <a:extLst>
                <a:ext uri="{FF2B5EF4-FFF2-40B4-BE49-F238E27FC236}">
                  <a16:creationId xmlns:a16="http://schemas.microsoft.com/office/drawing/2014/main" id="{F3D6FFD9-526B-4D4C-879A-CEDAF90AD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8" name="Line 29">
              <a:extLst>
                <a:ext uri="{FF2B5EF4-FFF2-40B4-BE49-F238E27FC236}">
                  <a16:creationId xmlns:a16="http://schemas.microsoft.com/office/drawing/2014/main" id="{D67D8E57-B8B3-8242-AA82-89CF08D2E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9" name="Line 30">
              <a:extLst>
                <a:ext uri="{FF2B5EF4-FFF2-40B4-BE49-F238E27FC236}">
                  <a16:creationId xmlns:a16="http://schemas.microsoft.com/office/drawing/2014/main" id="{259E5991-D907-1647-B944-F60A542D6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30" name="Line 31">
              <a:extLst>
                <a:ext uri="{FF2B5EF4-FFF2-40B4-BE49-F238E27FC236}">
                  <a16:creationId xmlns:a16="http://schemas.microsoft.com/office/drawing/2014/main" id="{36CC741C-00A1-B148-8C97-ECB5C10C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31" name="Rectangle 32">
              <a:extLst>
                <a:ext uri="{FF2B5EF4-FFF2-40B4-BE49-F238E27FC236}">
                  <a16:creationId xmlns:a16="http://schemas.microsoft.com/office/drawing/2014/main" id="{D4FAF8C8-2FCE-6F45-B83F-B0EB6204F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32" name="Rectangle 33">
              <a:extLst>
                <a:ext uri="{FF2B5EF4-FFF2-40B4-BE49-F238E27FC236}">
                  <a16:creationId xmlns:a16="http://schemas.microsoft.com/office/drawing/2014/main" id="{E55209A5-0FFD-7345-8DF4-4B526C2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rio_writen</a:t>
              </a:r>
            </a:p>
          </p:txBody>
        </p:sp>
        <p:sp>
          <p:nvSpPr>
            <p:cNvPr id="16433" name="Rectangle 34">
              <a:extLst>
                <a:ext uri="{FF2B5EF4-FFF2-40B4-BE49-F238E27FC236}">
                  <a16:creationId xmlns:a16="http://schemas.microsoft.com/office/drawing/2014/main" id="{57B5C73A-F4D5-4A49-9F87-85F35FC6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34" name="Rectangle 35">
              <a:extLst>
                <a:ext uri="{FF2B5EF4-FFF2-40B4-BE49-F238E27FC236}">
                  <a16:creationId xmlns:a16="http://schemas.microsoft.com/office/drawing/2014/main" id="{17C8F960-04B5-CE44-996C-25F472162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rio_writen</a:t>
              </a:r>
            </a:p>
          </p:txBody>
        </p:sp>
      </p:grpSp>
      <p:sp>
        <p:nvSpPr>
          <p:cNvPr id="16401" name="Text Box 36">
            <a:extLst>
              <a:ext uri="{FF2B5EF4-FFF2-40B4-BE49-F238E27FC236}">
                <a16:creationId xmlns:a16="http://schemas.microsoft.com/office/drawing/2014/main" id="{FF1FD320-9517-744F-BA4A-1AC909D8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2849563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grpSp>
        <p:nvGrpSpPr>
          <p:cNvPr id="16402" name="Group 37">
            <a:extLst>
              <a:ext uri="{FF2B5EF4-FFF2-40B4-BE49-F238E27FC236}">
                <a16:creationId xmlns:a16="http://schemas.microsoft.com/office/drawing/2014/main" id="{A155F99C-6088-564F-8CEB-F37C42E0948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71863"/>
            <a:ext cx="5105400" cy="2911475"/>
            <a:chOff x="1296" y="2400"/>
            <a:chExt cx="3216" cy="1834"/>
          </a:xfrm>
        </p:grpSpPr>
        <p:sp>
          <p:nvSpPr>
            <p:cNvPr id="16414" name="Line 38">
              <a:extLst>
                <a:ext uri="{FF2B5EF4-FFF2-40B4-BE49-F238E27FC236}">
                  <a16:creationId xmlns:a16="http://schemas.microsoft.com/office/drawing/2014/main" id="{F7FEC322-83E5-AB4C-914C-11AD6865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5" name="Line 39">
              <a:extLst>
                <a:ext uri="{FF2B5EF4-FFF2-40B4-BE49-F238E27FC236}">
                  <a16:creationId xmlns:a16="http://schemas.microsoft.com/office/drawing/2014/main" id="{2882FFD0-2490-104B-9815-B9026E7DC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6" name="Line 40">
              <a:extLst>
                <a:ext uri="{FF2B5EF4-FFF2-40B4-BE49-F238E27FC236}">
                  <a16:creationId xmlns:a16="http://schemas.microsoft.com/office/drawing/2014/main" id="{202F425A-B43F-084C-9D5B-75B985ECA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7" name="Line 41">
              <a:extLst>
                <a:ext uri="{FF2B5EF4-FFF2-40B4-BE49-F238E27FC236}">
                  <a16:creationId xmlns:a16="http://schemas.microsoft.com/office/drawing/2014/main" id="{369A1B15-8827-D94E-B40A-8A2C0A04B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8" name="Rectangle 42">
              <a:extLst>
                <a:ext uri="{FF2B5EF4-FFF2-40B4-BE49-F238E27FC236}">
                  <a16:creationId xmlns:a16="http://schemas.microsoft.com/office/drawing/2014/main" id="{E3CE0F0D-6513-9D4C-8B1C-A5CC58825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19" name="Rectangle 43">
              <a:extLst>
                <a:ext uri="{FF2B5EF4-FFF2-40B4-BE49-F238E27FC236}">
                  <a16:creationId xmlns:a16="http://schemas.microsoft.com/office/drawing/2014/main" id="{870F7756-0F2C-E344-B632-638AB1BA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6420" name="Rectangle 44">
              <a:extLst>
                <a:ext uri="{FF2B5EF4-FFF2-40B4-BE49-F238E27FC236}">
                  <a16:creationId xmlns:a16="http://schemas.microsoft.com/office/drawing/2014/main" id="{FCEAAEDB-64AD-974B-BE94-8FB37ACF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6421" name="Text Box 45">
              <a:extLst>
                <a:ext uri="{FF2B5EF4-FFF2-40B4-BE49-F238E27FC236}">
                  <a16:creationId xmlns:a16="http://schemas.microsoft.com/office/drawing/2014/main" id="{D63C1553-6A72-4A46-BA3F-4A1E9A844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alibri" panose="020F0502020204030204" pitchFamily="34" charset="0"/>
                </a:rPr>
                <a:t>EOF</a:t>
              </a:r>
            </a:p>
          </p:txBody>
        </p:sp>
        <p:sp>
          <p:nvSpPr>
            <p:cNvPr id="16422" name="Line 46">
              <a:extLst>
                <a:ext uri="{FF2B5EF4-FFF2-40B4-BE49-F238E27FC236}">
                  <a16:creationId xmlns:a16="http://schemas.microsoft.com/office/drawing/2014/main" id="{A7FD8306-26F3-1743-B45D-70F911A5C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3" name="Line 47">
              <a:extLst>
                <a:ext uri="{FF2B5EF4-FFF2-40B4-BE49-F238E27FC236}">
                  <a16:creationId xmlns:a16="http://schemas.microsoft.com/office/drawing/2014/main" id="{2D2B5B68-262A-F143-AEDA-601293B51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4" name="Line 48">
              <a:extLst>
                <a:ext uri="{FF2B5EF4-FFF2-40B4-BE49-F238E27FC236}">
                  <a16:creationId xmlns:a16="http://schemas.microsoft.com/office/drawing/2014/main" id="{F95F4CDD-B4A8-4C45-882C-07762923B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16403" name="Text Box 49">
            <a:extLst>
              <a:ext uri="{FF2B5EF4-FFF2-40B4-BE49-F238E27FC236}">
                <a16:creationId xmlns:a16="http://schemas.microsoft.com/office/drawing/2014/main" id="{9DE42A55-FDC9-3E49-9F8C-4DA490AE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22738"/>
            <a:ext cx="1674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Await connection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next client</a:t>
            </a:r>
          </a:p>
        </p:txBody>
      </p:sp>
      <p:sp>
        <p:nvSpPr>
          <p:cNvPr id="16404" name="AutoShape 50">
            <a:extLst>
              <a:ext uri="{FF2B5EF4-FFF2-40B4-BE49-F238E27FC236}">
                <a16:creationId xmlns:a16="http://schemas.microsoft.com/office/drawing/2014/main" id="{C618CB0B-2B65-A34E-BC32-49B5754F4B5F}"/>
              </a:ext>
            </a:extLst>
          </p:cNvPr>
          <p:cNvSpPr>
            <a:spLocks/>
          </p:cNvSpPr>
          <p:nvPr/>
        </p:nvSpPr>
        <p:spPr bwMode="auto">
          <a:xfrm>
            <a:off x="6629400" y="12493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16405" name="Text Box 51">
            <a:extLst>
              <a:ext uri="{FF2B5EF4-FFF2-40B4-BE49-F238E27FC236}">
                <a16:creationId xmlns:a16="http://schemas.microsoft.com/office/drawing/2014/main" id="{14A31F60-D6BA-5742-9C34-333FDFC5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35163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open_listenfd</a:t>
            </a:r>
          </a:p>
        </p:txBody>
      </p:sp>
      <p:sp>
        <p:nvSpPr>
          <p:cNvPr id="16406" name="AutoShape 52">
            <a:extLst>
              <a:ext uri="{FF2B5EF4-FFF2-40B4-BE49-F238E27FC236}">
                <a16:creationId xmlns:a16="http://schemas.microsoft.com/office/drawing/2014/main" id="{EA00E9C2-9624-1741-B899-4B52225B6E58}"/>
              </a:ext>
            </a:extLst>
          </p:cNvPr>
          <p:cNvSpPr>
            <a:spLocks/>
          </p:cNvSpPr>
          <p:nvPr/>
        </p:nvSpPr>
        <p:spPr bwMode="auto">
          <a:xfrm>
            <a:off x="1905000" y="12493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16407" name="Text Box 53">
            <a:extLst>
              <a:ext uri="{FF2B5EF4-FFF2-40B4-BE49-F238E27FC236}">
                <a16:creationId xmlns:a16="http://schemas.microsoft.com/office/drawing/2014/main" id="{EAAE650E-E488-C34E-8DF3-118EB2D8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4413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open_clientfd</a:t>
            </a:r>
          </a:p>
        </p:txBody>
      </p:sp>
      <p:sp>
        <p:nvSpPr>
          <p:cNvPr id="16408" name="Rectangle 54">
            <a:extLst>
              <a:ext uri="{FF2B5EF4-FFF2-40B4-BE49-F238E27FC236}">
                <a16:creationId xmlns:a16="http://schemas.microsoft.com/office/drawing/2014/main" id="{77416BF0-C585-8D44-8DBF-7D6B37C5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893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accept</a:t>
            </a:r>
          </a:p>
        </p:txBody>
      </p:sp>
      <p:sp>
        <p:nvSpPr>
          <p:cNvPr id="16409" name="Rectangle 55">
            <a:extLst>
              <a:ext uri="{FF2B5EF4-FFF2-40B4-BE49-F238E27FC236}">
                <a16:creationId xmlns:a16="http://schemas.microsoft.com/office/drawing/2014/main" id="{D75235A1-DAF7-0E4E-A6EE-B246294D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893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16410" name="Line 17">
            <a:extLst>
              <a:ext uri="{FF2B5EF4-FFF2-40B4-BE49-F238E27FC236}">
                <a16:creationId xmlns:a16="http://schemas.microsoft.com/office/drawing/2014/main" id="{F1AD2ABD-A935-3D4C-B6FC-29753A8FA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30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411" name="Rectangle 21">
            <a:extLst>
              <a:ext uri="{FF2B5EF4-FFF2-40B4-BE49-F238E27FC236}">
                <a16:creationId xmlns:a16="http://schemas.microsoft.com/office/drawing/2014/main" id="{0B94E496-5EC3-424A-996D-7BD6DCDB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08108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getaddrinfo</a:t>
            </a:r>
          </a:p>
        </p:txBody>
      </p:sp>
      <p:sp>
        <p:nvSpPr>
          <p:cNvPr id="16412" name="Line 16">
            <a:extLst>
              <a:ext uri="{FF2B5EF4-FFF2-40B4-BE49-F238E27FC236}">
                <a16:creationId xmlns:a16="http://schemas.microsoft.com/office/drawing/2014/main" id="{A7172A59-8946-7E48-BAC4-D57520047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19225"/>
            <a:ext cx="0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413" name="Rectangle 21">
            <a:extLst>
              <a:ext uri="{FF2B5EF4-FFF2-40B4-BE49-F238E27FC236}">
                <a16:creationId xmlns:a16="http://schemas.microsoft.com/office/drawing/2014/main" id="{18E6F2E7-74A3-A148-9C8D-56BDC6B8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getaddrinfo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9450F6-DB3D-AC4D-BAFD-8B0244F11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Review: Iterative Echo Server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43BAF2B-8BBE-B04D-8A78-87814C8C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69363" cy="43021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int main(int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argc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char **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int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struct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sockaddr_in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socklen_t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sizeof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Open_listenfd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800" dirty="0"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while (1)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 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= Accept(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(SA *)&amp;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&amp;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   echo(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   Close(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AF0BBD8-29ED-3E42-82A2-D313EBEDF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791200"/>
            <a:ext cx="8307387" cy="1019175"/>
          </a:xfrm>
        </p:spPr>
        <p:txBody>
          <a:bodyPr/>
          <a:lstStyle/>
          <a:p>
            <a:pPr lvl="1"/>
            <a:r>
              <a:rPr kumimoji="0" lang="en-US" altLang="zh-CN">
                <a:ea typeface="宋体" panose="02010600030101010101" pitchFamily="2" charset="-122"/>
              </a:rPr>
              <a:t>Accept a connection request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Handle echo requests until client terminates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A7B49A7-E2CA-E141-A942-E4A93500E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501775"/>
            <a:ext cx="8305800" cy="4419600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Iterative servers process one request at a time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E57D675-2679-7C4D-9C65-22812E6EE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Iterative Servers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8A86D05-1D9D-3543-91E7-6D2D6926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124075"/>
            <a:ext cx="104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1</a:t>
            </a:r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42696108-CB98-0E45-9227-D62817EA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2124075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server</a:t>
            </a:r>
          </a:p>
        </p:txBody>
      </p:sp>
      <p:grpSp>
        <p:nvGrpSpPr>
          <p:cNvPr id="20486" name="Group 44">
            <a:extLst>
              <a:ext uri="{FF2B5EF4-FFF2-40B4-BE49-F238E27FC236}">
                <a16:creationId xmlns:a16="http://schemas.microsoft.com/office/drawing/2014/main" id="{AA124249-7B66-4D48-B9AC-8160414B19AA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2719388"/>
            <a:ext cx="4419600" cy="3910012"/>
            <a:chOff x="2209800" y="2643188"/>
            <a:chExt cx="4419600" cy="3519487"/>
          </a:xfrm>
        </p:grpSpPr>
        <p:sp>
          <p:nvSpPr>
            <p:cNvPr id="20513" name="Line 4">
              <a:extLst>
                <a:ext uri="{FF2B5EF4-FFF2-40B4-BE49-F238E27FC236}">
                  <a16:creationId xmlns:a16="http://schemas.microsoft.com/office/drawing/2014/main" id="{5AC75408-B313-F14C-9C34-D94BFF7DB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0514" name="Line 6">
              <a:extLst>
                <a:ext uri="{FF2B5EF4-FFF2-40B4-BE49-F238E27FC236}">
                  <a16:creationId xmlns:a16="http://schemas.microsoft.com/office/drawing/2014/main" id="{C025300C-B707-3141-9FCC-EC65155B2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0515" name="Line 8">
              <a:extLst>
                <a:ext uri="{FF2B5EF4-FFF2-40B4-BE49-F238E27FC236}">
                  <a16:creationId xmlns:a16="http://schemas.microsoft.com/office/drawing/2014/main" id="{536BC0BA-F60D-D44B-ABD9-684103432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0487" name="Text Box 9">
            <a:extLst>
              <a:ext uri="{FF2B5EF4-FFF2-40B4-BE49-F238E27FC236}">
                <a16:creationId xmlns:a16="http://schemas.microsoft.com/office/drawing/2014/main" id="{7C81985D-D896-3F4A-9807-50F70A5F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2124075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2</a:t>
            </a:r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9D71625C-AE1E-9D4B-BA4F-BF2891484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27320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9" name="Text Box 11">
            <a:extLst>
              <a:ext uri="{FF2B5EF4-FFF2-40B4-BE49-F238E27FC236}">
                <a16:creationId xmlns:a16="http://schemas.microsoft.com/office/drawing/2014/main" id="{4859FB5B-A038-CB4E-A130-BF5496B6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58127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0490" name="Text Box 12">
            <a:extLst>
              <a:ext uri="{FF2B5EF4-FFF2-40B4-BE49-F238E27FC236}">
                <a16:creationId xmlns:a16="http://schemas.microsoft.com/office/drawing/2014/main" id="{BEFA0E1A-D0CC-5B4D-BB53-CA6F123F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2982913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0491" name="Text Box 17">
            <a:extLst>
              <a:ext uri="{FF2B5EF4-FFF2-40B4-BE49-F238E27FC236}">
                <a16:creationId xmlns:a16="http://schemas.microsoft.com/office/drawing/2014/main" id="{F76CB0CB-63DB-5540-BF7D-4A63794D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2971800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0492" name="Line 18">
            <a:extLst>
              <a:ext uri="{FF2B5EF4-FFF2-40B4-BE49-F238E27FC236}">
                <a16:creationId xmlns:a16="http://schemas.microsoft.com/office/drawing/2014/main" id="{511A5C52-7F0C-B34C-AAEF-FFF20DE8A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4975" y="32004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3" name="Text Box 19">
            <a:extLst>
              <a:ext uri="{FF2B5EF4-FFF2-40B4-BE49-F238E27FC236}">
                <a16:creationId xmlns:a16="http://schemas.microsoft.com/office/drawing/2014/main" id="{1A3208EC-1BA7-0A44-9C08-DA832B42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3417888"/>
            <a:ext cx="87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494" name="Text Box 20">
            <a:extLst>
              <a:ext uri="{FF2B5EF4-FFF2-40B4-BE49-F238E27FC236}">
                <a16:creationId xmlns:a16="http://schemas.microsoft.com/office/drawing/2014/main" id="{536504AC-BB9D-F440-BB7F-8DBF9510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3759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0495" name="Text Box 22">
            <a:extLst>
              <a:ext uri="{FF2B5EF4-FFF2-40B4-BE49-F238E27FC236}">
                <a16:creationId xmlns:a16="http://schemas.microsoft.com/office/drawing/2014/main" id="{98614405-AC23-3F4C-87FD-BDA285C93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0496" name="Text Box 24">
            <a:extLst>
              <a:ext uri="{FF2B5EF4-FFF2-40B4-BE49-F238E27FC236}">
                <a16:creationId xmlns:a16="http://schemas.microsoft.com/office/drawing/2014/main" id="{1676C46D-95E4-F844-8523-A0CCFF75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659313"/>
            <a:ext cx="874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0497" name="Text Box 25">
            <a:extLst>
              <a:ext uri="{FF2B5EF4-FFF2-40B4-BE49-F238E27FC236}">
                <a16:creationId xmlns:a16="http://schemas.microsoft.com/office/drawing/2014/main" id="{342EC6BE-939E-2541-B5B5-25B71A08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5133975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0498" name="Text Box 29">
            <a:extLst>
              <a:ext uri="{FF2B5EF4-FFF2-40B4-BE49-F238E27FC236}">
                <a16:creationId xmlns:a16="http://schemas.microsoft.com/office/drawing/2014/main" id="{615173B8-4E41-1949-8DE5-ACEB92E2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530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499" name="Text Box 32">
            <a:extLst>
              <a:ext uri="{FF2B5EF4-FFF2-40B4-BE49-F238E27FC236}">
                <a16:creationId xmlns:a16="http://schemas.microsoft.com/office/drawing/2014/main" id="{2650EBD6-6F5A-FA48-B183-913C04B15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761038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994B1194-7809-854D-AFED-AE9869C5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4613275"/>
            <a:ext cx="87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0501" name="TextBox 36">
            <a:extLst>
              <a:ext uri="{FF2B5EF4-FFF2-40B4-BE49-F238E27FC236}">
                <a16:creationId xmlns:a16="http://schemas.microsoft.com/office/drawing/2014/main" id="{D993D25D-B8D8-614B-8EA3-D1015FD64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279900"/>
            <a:ext cx="173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Wait for Client 1</a:t>
            </a:r>
          </a:p>
        </p:txBody>
      </p:sp>
      <p:sp>
        <p:nvSpPr>
          <p:cNvPr id="20502" name="Line 10">
            <a:extLst>
              <a:ext uri="{FF2B5EF4-FFF2-40B4-BE49-F238E27FC236}">
                <a16:creationId xmlns:a16="http://schemas.microsoft.com/office/drawing/2014/main" id="{F447FBD3-5FFD-4941-8A9F-3E5CE66A2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3638550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3" name="Line 27">
            <a:extLst>
              <a:ext uri="{FF2B5EF4-FFF2-40B4-BE49-F238E27FC236}">
                <a16:creationId xmlns:a16="http://schemas.microsoft.com/office/drawing/2014/main" id="{9658F474-1D95-224E-91C6-56D7483CF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1175" y="54975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4" name="Text Box 30">
            <a:extLst>
              <a:ext uri="{FF2B5EF4-FFF2-40B4-BE49-F238E27FC236}">
                <a16:creationId xmlns:a16="http://schemas.microsoft.com/office/drawing/2014/main" id="{69678060-24B6-2E46-90CA-ECBFE3F6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0505" name="Line 10">
            <a:extLst>
              <a:ext uri="{FF2B5EF4-FFF2-40B4-BE49-F238E27FC236}">
                <a16:creationId xmlns:a16="http://schemas.microsoft.com/office/drawing/2014/main" id="{F68EAF35-DD0B-F54A-8FF7-514A89167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48625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6" name="Text Box 30">
            <a:extLst>
              <a:ext uri="{FF2B5EF4-FFF2-40B4-BE49-F238E27FC236}">
                <a16:creationId xmlns:a16="http://schemas.microsoft.com/office/drawing/2014/main" id="{C6165CCC-B758-3745-8C9E-33ED0AAD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6034088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507" name="Line 34">
            <a:extLst>
              <a:ext uri="{FF2B5EF4-FFF2-40B4-BE49-F238E27FC236}">
                <a16:creationId xmlns:a16="http://schemas.microsoft.com/office/drawing/2014/main" id="{592834CD-94BC-D943-A157-9E95EB21B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975" y="640556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8" name="Text Box 30">
            <a:extLst>
              <a:ext uri="{FF2B5EF4-FFF2-40B4-BE49-F238E27FC236}">
                <a16:creationId xmlns:a16="http://schemas.microsoft.com/office/drawing/2014/main" id="{622168FD-8CC5-0841-A484-61FA4C46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64135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  <p:sp>
        <p:nvSpPr>
          <p:cNvPr id="20509" name="Line 27">
            <a:extLst>
              <a:ext uri="{FF2B5EF4-FFF2-40B4-BE49-F238E27FC236}">
                <a16:creationId xmlns:a16="http://schemas.microsoft.com/office/drawing/2014/main" id="{4F14BD12-F965-FB43-9BB0-E01A80EC6A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175" y="40243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511BDB9B-2FCF-F842-BE2B-035F11B89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4043363"/>
            <a:ext cx="874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511" name="Text Box 22">
            <a:extLst>
              <a:ext uri="{FF2B5EF4-FFF2-40B4-BE49-F238E27FC236}">
                <a16:creationId xmlns:a16="http://schemas.microsoft.com/office/drawing/2014/main" id="{34A08F71-F8B0-D04F-B3D3-4089EF1B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049713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  <p:sp>
        <p:nvSpPr>
          <p:cNvPr id="20512" name="Right Brace 35">
            <a:extLst>
              <a:ext uri="{FF2B5EF4-FFF2-40B4-BE49-F238E27FC236}">
                <a16:creationId xmlns:a16="http://schemas.microsoft.com/office/drawing/2014/main" id="{E9C6D860-F312-D54D-ACD4-E369AE405EC7}"/>
              </a:ext>
            </a:extLst>
          </p:cNvPr>
          <p:cNvSpPr>
            <a:spLocks/>
          </p:cNvSpPr>
          <p:nvPr/>
        </p:nvSpPr>
        <p:spPr bwMode="auto">
          <a:xfrm>
            <a:off x="6477000" y="3389313"/>
            <a:ext cx="457200" cy="1981200"/>
          </a:xfrm>
          <a:prstGeom prst="rightBrace">
            <a:avLst>
              <a:gd name="adj1" fmla="val 31718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kumimoji="0" lang="en-US" altLang="zh-CN" sz="16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15614</TotalTime>
  <Words>3835</Words>
  <Application>Microsoft Macintosh PowerPoint</Application>
  <PresentationFormat>如螢幕大小 (4:3)</PresentationFormat>
  <Paragraphs>726</Paragraphs>
  <Slides>56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6" baseType="lpstr">
      <vt:lpstr>FandolSong</vt:lpstr>
      <vt:lpstr>宋体</vt:lpstr>
      <vt:lpstr>Calibri</vt:lpstr>
      <vt:lpstr>Candara</vt:lpstr>
      <vt:lpstr>Comic Sans MS</vt:lpstr>
      <vt:lpstr>Courier New</vt:lpstr>
      <vt:lpstr>Helvetica</vt:lpstr>
      <vt:lpstr>Times New Roman</vt:lpstr>
      <vt:lpstr>Wingdings</vt:lpstr>
      <vt:lpstr>icfp99</vt:lpstr>
      <vt:lpstr>Concurrent Programming</vt:lpstr>
      <vt:lpstr>Outline</vt:lpstr>
      <vt:lpstr>Concurrency</vt:lpstr>
      <vt:lpstr>Concurrency</vt:lpstr>
      <vt:lpstr>Concurrency</vt:lpstr>
      <vt:lpstr>Concurrency</vt:lpstr>
      <vt:lpstr>Iterative Echo Server</vt:lpstr>
      <vt:lpstr>Review: Iterative Echo Server</vt:lpstr>
      <vt:lpstr>Iterative Servers</vt:lpstr>
      <vt:lpstr>Fundamental Flaw of Iterative Servers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Process-Based Concurrent Server</vt:lpstr>
      <vt:lpstr>Concurrent Programming with Processes</vt:lpstr>
      <vt:lpstr>Implementation issues with process</vt:lpstr>
      <vt:lpstr>Implementation issues with process</vt:lpstr>
      <vt:lpstr>Pros and cons of process</vt:lpstr>
      <vt:lpstr>Pros and cons of process</vt:lpstr>
      <vt:lpstr>Traditional view of a process</vt:lpstr>
      <vt:lpstr>Alternate view of a process</vt:lpstr>
      <vt:lpstr>A process with multiple threads</vt:lpstr>
      <vt:lpstr>A process with multiple threads</vt:lpstr>
      <vt:lpstr>Logical View of Threads</vt:lpstr>
      <vt:lpstr>Posix threads (Pthreads) interface</vt:lpstr>
      <vt:lpstr>The Pthreads "hello, world" Program</vt:lpstr>
      <vt:lpstr>Execution of Threaded“hello, world”</vt:lpstr>
      <vt:lpstr>Thread-based concurrent server (cont)</vt:lpstr>
      <vt:lpstr>Thread-based concurrent server (cont)</vt:lpstr>
      <vt:lpstr>Issues with thread-based servers</vt:lpstr>
      <vt:lpstr>Issues with thread-based servers</vt:lpstr>
      <vt:lpstr>Issues with thread-based servers</vt:lpstr>
      <vt:lpstr>Threads vs. Processes</vt:lpstr>
      <vt:lpstr>Threads vs. Processes</vt:lpstr>
      <vt:lpstr>Pros and cons of thread-based designs</vt:lpstr>
      <vt:lpstr>I/O multiplexing: select() function</vt:lpstr>
      <vt:lpstr>I/O multiplexing: select() function</vt:lpstr>
      <vt:lpstr>I/O multiplexing: select() function</vt:lpstr>
      <vt:lpstr>Macros for manipulating set descriptors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Pros and Cons of I/O Multiplexing</vt:lpstr>
      <vt:lpstr>Approaches to Concurrency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455</cp:revision>
  <dcterms:created xsi:type="dcterms:W3CDTF">2000-01-15T07:54:11Z</dcterms:created>
  <dcterms:modified xsi:type="dcterms:W3CDTF">2020-12-06T11:53:21Z</dcterms:modified>
</cp:coreProperties>
</file>