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sldIdLst>
    <p:sldId id="1353" r:id="rId2"/>
    <p:sldId id="1356" r:id="rId3"/>
    <p:sldId id="1358" r:id="rId4"/>
    <p:sldId id="860" r:id="rId5"/>
    <p:sldId id="956" r:id="rId6"/>
    <p:sldId id="1357" r:id="rId7"/>
    <p:sldId id="1135" r:id="rId8"/>
    <p:sldId id="1355" r:id="rId9"/>
    <p:sldId id="1354" r:id="rId10"/>
    <p:sldId id="1138" r:id="rId11"/>
    <p:sldId id="1139" r:id="rId12"/>
    <p:sldId id="1140" r:id="rId13"/>
    <p:sldId id="1141" r:id="rId14"/>
    <p:sldId id="1142" r:id="rId15"/>
    <p:sldId id="1200" r:id="rId16"/>
    <p:sldId id="1201" r:id="rId17"/>
    <p:sldId id="1202" r:id="rId18"/>
    <p:sldId id="1203" r:id="rId19"/>
    <p:sldId id="1204" r:id="rId20"/>
    <p:sldId id="1205" r:id="rId21"/>
    <p:sldId id="1206" r:id="rId22"/>
    <p:sldId id="1145" r:id="rId23"/>
    <p:sldId id="1146" r:id="rId24"/>
    <p:sldId id="1213" r:id="rId25"/>
    <p:sldId id="1209" r:id="rId26"/>
    <p:sldId id="1212" r:id="rId27"/>
    <p:sldId id="1210" r:id="rId28"/>
    <p:sldId id="1211" r:id="rId29"/>
    <p:sldId id="1147" r:id="rId30"/>
    <p:sldId id="1148" r:id="rId31"/>
    <p:sldId id="1149" r:id="rId32"/>
    <p:sldId id="1150" r:id="rId33"/>
    <p:sldId id="1151" r:id="rId34"/>
    <p:sldId id="1152" r:id="rId35"/>
    <p:sldId id="1153" r:id="rId36"/>
    <p:sldId id="1154" r:id="rId37"/>
    <p:sldId id="1155" r:id="rId38"/>
    <p:sldId id="1156" r:id="rId39"/>
    <p:sldId id="1157" r:id="rId40"/>
    <p:sldId id="1158" r:id="rId41"/>
    <p:sldId id="1159" r:id="rId42"/>
    <p:sldId id="1160" r:id="rId43"/>
    <p:sldId id="1161" r:id="rId44"/>
    <p:sldId id="1162" r:id="rId45"/>
    <p:sldId id="1163" r:id="rId46"/>
    <p:sldId id="1164" r:id="rId47"/>
    <p:sldId id="1165" r:id="rId48"/>
    <p:sldId id="1166" r:id="rId49"/>
    <p:sldId id="1194" r:id="rId50"/>
    <p:sldId id="1195" r:id="rId51"/>
    <p:sldId id="1169" r:id="rId52"/>
    <p:sldId id="1222" r:id="rId53"/>
    <p:sldId id="1170" r:id="rId54"/>
    <p:sldId id="1171" r:id="rId55"/>
    <p:sldId id="1214" r:id="rId56"/>
    <p:sldId id="1215" r:id="rId57"/>
    <p:sldId id="1216" r:id="rId58"/>
    <p:sldId id="1217" r:id="rId59"/>
    <p:sldId id="1218" r:id="rId60"/>
    <p:sldId id="1219" r:id="rId61"/>
    <p:sldId id="1220" r:id="rId62"/>
    <p:sldId id="1221" r:id="rId63"/>
    <p:sldId id="1173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6" autoAdjust="0"/>
    <p:restoredTop sz="78499" autoAdjust="0"/>
  </p:normalViewPr>
  <p:slideViewPr>
    <p:cSldViewPr>
      <p:cViewPr varScale="1">
        <p:scale>
          <a:sx n="69" d="100"/>
          <a:sy n="69" d="100"/>
        </p:scale>
        <p:origin x="200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8F5430-2F5C-D640-A133-4A4A555BA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4EB0B5-48D4-DA40-AB7C-C7F5F30E2B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EE83AB2-FDFF-4647-803C-72C294AECC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646C40F-E1E6-C948-BF95-0D27E5AA33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4F8D303-BCB6-3B47-8E10-F52F007C7B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599B965-C693-334D-B6BE-3BA2D6B65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312431-EE56-2345-A6F5-2018D54597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9C665BD-4A1E-4E4C-9AE9-A31E32A8C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209C03-EE2E-DA44-8DE7-B646734C285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527EA91-F37C-9244-A9C0-C5DF26667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8CA7942-0E9D-0E41-A647-23EBE2D85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E4A855F-6311-EE4A-A506-C0101A04F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56C84DF-EE5B-ED4D-A76D-EE643DF8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Hardware is complex, various, and renewable.</a:t>
            </a:r>
          </a:p>
          <a:p>
            <a:pPr eaLnBrk="1" hangingPunct="1"/>
            <a:r>
              <a:rPr lang="en-US" altLang="zh-CN"/>
              <a:t>OS should hide</a:t>
            </a:r>
            <a:r>
              <a:rPr lang="zh-CN" altLang="en-US"/>
              <a:t> </a:t>
            </a:r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for applications.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87108BC-4594-CC4D-BE6B-9CD5E51E1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0349CF3-6684-2A4C-BEF4-07B98A854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CPU and memory are assigned by OS (fork and malloc), and directly used by application.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001CBA5-EED5-1B48-B4B2-1A5C836BB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CB88E97-EEEC-EF4B-9062-57F7C494C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Applications rely on system call to access hardware devices indirectly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E5C0AB5-60D9-084B-B061-CDABE68C2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09DC073-9E04-C343-B8B6-BF5471C2A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OS controls all of hardware devices.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Q: Why we choose different designs to access/control CPU/Memory and I/O devices? (answer later)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E927309-0BAB-5343-B3AC-CB4EDFABD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CBAB2744-E255-4B42-B1EE-8EA4CFE25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61637A2-483E-8C4A-B8FA-A13C13581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5430AFE-1364-0142-A32C-85DE473451D4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F9397E8-EE87-B748-98DA-A38E4AFC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B948C1D-F4D9-5D45-B079-D8DC436ED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55A4449F-64A5-414A-97B7-0B80075DE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264C090-910D-5243-9BA0-BC96CB2E5BE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DB046B4-85AC-B543-86E2-00F930208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5476E56-0F9E-D34D-B7D4-4500E2633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81229EA4-CDA6-ED48-A8D1-328229DDF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7580936-18CC-DE46-BDE2-18D6F285A44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0DEDAE2-EBD5-C040-87A6-6E691C6C8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138CC8-FDD2-E346-97D6-EE6CB0DA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2F17269-162E-C242-90A1-E1EAAF452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F65A601-4EEB-564B-AC6D-AA0ED962965B}" type="slidenum">
              <a:rPr lang="zh-CN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954C2E2-5BE9-694E-9CBB-7589D4588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2426366-4BFF-E940-A60F-3260B7E8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7453081-8DA8-AD4A-AC13-F0C7F422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DD0FC67-1C09-6E48-9389-6CD2DA02E02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A698B65-EC57-8444-92A6-F63940664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85BCE31-FFB1-694F-AA9B-DCB1D5501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E5752BFD-2EC3-8E49-B7D3-DD04CA596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801D8D-165D-494E-95F2-5183E9F3293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F686374-6450-A24F-91CE-F9DC79369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4E04B38-E598-F846-A63A-DE6AD0C9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5548A0C0-4AAA-CA48-AA8E-C32D7B91B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220789C-9EFD-2D48-B1FB-77B330A77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B9A5FF0-2192-9143-89F6-A79A3969F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B9FDF57-D3DF-2C46-8FB9-3CA00362C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CB110171-41CB-5149-8266-D39449E6D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0DA968E0-CC3C-EC4B-858B-093BE434F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59BFA506-4C98-DB40-9A48-AF5A84EDA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22E60349-C451-DA4C-B883-181537637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1F84E722-FCE8-A544-BB8F-1B445AFE9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E838A1F-BE1F-FA48-BDE1-8A99DB53F633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93CC51-E620-D74E-8E43-F33A50517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C233CE-E325-4145-8EE8-B34B61E9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CEE280A-0C7E-C344-9397-F7A542380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A2ED473-C27F-B448-9B89-31654BF69114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51A8CB6-9CF5-0B4D-A7AD-DB2D4AE94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AE15217-FB1B-254B-A2AD-2817345D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68E696BD-09C1-9348-AE38-83D420986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EBC6813-39EA-984B-95C6-2B2B35E7B6D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3751EA4-5DF4-444A-B127-E315AE54E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CD87187-2B4C-6B48-B3C9-A1D2F456E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6BEB8115-C95F-324F-A94D-6609E525D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92C338A-2E0F-E344-91CA-46AB5713FF9E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A421A04-8F97-DB45-AC80-099A666C9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0214228-41C3-B245-AF8B-AAEBEB749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B51D076D-1E6A-F84B-BDF2-7E6EFD904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DA90B35-E14A-2344-80AF-92826AF062BE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D0D42C8-2721-FC41-B149-D29A99411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76A5F12-6CB2-944F-8677-E40DEB930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9B255192-C1F2-A345-90F4-0DC3758C9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EF02F892-BDA0-1046-81C9-0E2949AB1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5DBC895-F682-5B4E-AC1C-EA7EB54AE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BE3E205-C722-FE41-AB53-DE8C99930852}" type="slidenum">
              <a:rPr lang="zh-CN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1579F5A-E307-7A46-B33F-3AFA2B15C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E908E4-4F3F-F94A-9DF1-FF8D6CE7D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03B1F1FF-850F-BF45-9BF2-C4064C783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C8C07AA7-31F2-314A-A0DB-AC8E05120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5C2B5778-B09B-8E4E-A140-F3C3E77BF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0F44762-96F3-C14F-8B3D-E6E5A6A2E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6B3D4C8-23F5-E44E-B670-8B95011F3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7FB5A446-78FD-764F-B483-4A9ABA495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9E5653E0-0D56-1747-9916-4A84659BB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47B5BB7-B582-384D-A9AC-08FBD8A07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EA0AEE95-E670-D345-BB4C-521600406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072289E9-F8F0-A54B-8E7A-EB535AC6F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EAF8AE74-6C4F-E84F-917F-39F21540D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31CD64CF-BA88-1D45-940C-14602FEB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E0647B45-DA41-6245-A3BE-8CCF30B05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9DD9C97A-4DC6-DF46-8F1D-3B627099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Q: why we use register to pass parameter for system calls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ED0FC28C-6439-744C-93E1-B12ADFAFB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C889CCBE-80E6-194A-9CAB-075CD0D13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2FBA0DD2-868C-0340-ADA7-62C18EC33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FC20113F-10B8-E74A-A88D-6D1AC630B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4727992A-82FD-F248-916E-FA7D9EB28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DAB3081C-150C-7048-A203-7AB7B0E1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8033757-FA5D-BA48-957F-4DD6C269A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8AE657-354A-FA45-93E1-B1DFBECFB97A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146DACF-A7F9-894E-8D53-9C44B66E7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377E2F6-E811-E24C-8F1B-A37760A24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0BC538DC-B8BB-C247-9006-67BE185A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02141822-B6CF-C54C-A7B4-645D777EC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08E067BA-EEB0-CC41-943D-76C06A2E4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02CF5825-082F-3248-907A-E5913956A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A78566DD-9780-054B-8668-00443B3BA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092E1178-94AA-804E-926A-0B36EA9CA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A59A81E4-B121-C147-93AD-83BF3F322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C0E08F87-25EE-4C4C-ADF5-3B39A8AA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3748430C-DC13-3645-B675-CFAEADE51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99AFCB57-44C6-D44E-AC30-F02E083D0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D174135A-094F-8247-B603-AB9786ED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92C66C0F-CD6A-1E45-8B64-A8C56B49E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Fault: software error </a:t>
            </a:r>
          </a:p>
          <a:p>
            <a:pPr eaLnBrk="1" hangingPunct="1"/>
            <a:r>
              <a:rPr lang="en-US" altLang="zh-CN"/>
              <a:t>Abort: hardware error (fatal)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7539522E-F97E-2245-A75E-164E7BFE7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832382EE-56AE-9C40-AAE1-5337750E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45F5441A-5CE0-634D-88EF-03DD58472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C3186C51-BC9F-924E-B442-8C079CCA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D641D1DE-B94B-5C42-8633-F0C622DB4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9B1D6763-B3EB-AF4C-BB0B-1A402967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D76B52F2-4D6C-554A-93F2-78434068F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562AA829-05F8-BA4D-AE42-E8DFDB385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FEAF8767-1B9D-C54F-A937-AAB2AEAC5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9538F8-2EC6-484C-AE3F-D293445FF57F}" type="slidenum">
              <a:rPr lang="zh-CN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59548F6-F2E7-3143-A322-BBBC317B9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904D9C9-8523-D447-99BF-A1CF0FAC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A507FFC1-44A5-7E49-9F21-6D0049E75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7455946C-7511-B64E-BE50-D6996D07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5ACE64C2-C4D1-3B44-B46B-D4B209A0D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2CB72777-3495-E04D-AA71-AA38E5B36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F3F6D4FD-9089-A34F-AB59-0BA587B04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73242D92-9796-0E4F-909B-DBDFCA297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DA9F1603-C24A-B64F-809D-B4B8A183A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C75D08F9-CB15-1745-9D26-ACB842116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BC7EFC54-A396-FC46-ADDC-9CCA1FEF8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B377A0BD-93BA-8244-9081-0E6FB79F4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68B2BA23-8D0E-D245-B30E-F03922776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437E5B-C104-6840-BE14-794539C01204}" type="slidenum">
              <a:rPr lang="zh-CN" altLang="en-US" sz="1200" b="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2657F9D0-C7A3-A54C-A150-088A2A8AD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6849FD6-324D-7D43-A863-DB8FFDE3A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D8F40330-E189-794B-BA63-AFCBD0E23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7C65F0-BEE2-3349-B0E4-7AE060209BE0}" type="slidenum">
              <a:rPr lang="zh-CN" altLang="en-US" sz="1200" b="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3EA9BC1-BD87-6141-8C3D-E268CA884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478C278-9528-B64B-9BD0-D86C99172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70537EEB-06A2-7B4A-A0F2-BB20F9584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9906590-E6B2-AC40-BF80-0F0EE3EBEB49}" type="slidenum">
              <a:rPr lang="zh-CN" altLang="en-US" sz="1200" b="0" smtClean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C327394-C751-8748-941B-027EDE1E3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E33E739-AAC8-F94E-86B5-F15BAF44C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696EA21-BDCD-784A-A373-32D673E76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6A91DB3-D489-D345-B252-DC1A760F82B1}" type="slidenum">
              <a:rPr lang="zh-CN" altLang="en-US" sz="1200" b="0" smtClean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64DCC1E6-9E43-8045-A2A3-5BA97A2AC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6E0681F-CFF1-D74F-8A6D-8AE422F0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5029AA98-73A9-394B-9470-72C24498B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3FEDA0-04DD-F84B-AD7B-3731B9C0F5A9}" type="slidenum">
              <a:rPr lang="zh-CN" altLang="en-US" sz="1200" b="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B944EB20-79E7-5E48-B7D3-AFB713AC4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A66B736-24B0-EE4F-A053-A38EFE55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6DC67515-1552-834C-BECD-F70023BB9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A1AC768-4D7B-5340-841C-15493D18AAE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1F99140-6CC3-5A4F-BB0D-FA3F4957E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6196580-4417-D84E-B376-4402B27E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DF44AA42-71C6-DA43-8CE4-E8BC6F796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829E370-932D-4741-87A8-C3D4BF7B523A}" type="slidenum">
              <a:rPr lang="zh-CN" altLang="en-US" sz="1200" b="0" smtClean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9424AF48-C71E-334D-AB16-478E9513B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D8F1EE2C-CFE4-7D40-970B-887ADA1B1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why we need a separate hardware device (DMA) to do the copy from disk to memory?</a:t>
            </a:r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4F8DDE82-635B-AD40-994E-341969CC2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9B13F67-09BE-5940-B3C5-15BABE42127C}" type="slidenum">
              <a:rPr lang="zh-CN" altLang="en-US" sz="1200" b="0" smtClean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91A230E-2972-6749-A081-4F6CCD4E3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BD6F7E9-71F6-5449-83CE-FCAF84BDB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E7B69EB3-5C47-DB40-99C6-E8F63E0E1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4" name="Rectangle 3">
            <a:extLst>
              <a:ext uri="{FF2B5EF4-FFF2-40B4-BE49-F238E27FC236}">
                <a16:creationId xmlns:a16="http://schemas.microsoft.com/office/drawing/2014/main" id="{FE44CDF3-AA56-7943-96B5-928C45F34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>
            <a:extLst>
              <a:ext uri="{FF2B5EF4-FFF2-40B4-BE49-F238E27FC236}">
                <a16:creationId xmlns:a16="http://schemas.microsoft.com/office/drawing/2014/main" id="{D3428B3C-5CD7-2E44-A874-A29698DAF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9F74BCFE-CC3A-1E42-BE9D-5DCE50CA3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Q: For async exceptions, kernel may return to another process (e.g., finish to read disk), how/where/when to return the current process?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1BF00EA-C7B6-3D41-929E-D9BF2D059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943521C-5574-694B-B45B-6F52994C4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BB2D9FD-642A-3146-9696-650136F79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BCF3142-DD7B-C249-BA7D-8D6B50833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94D7943-5F22-8B4D-A25D-970A4266E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0D6153A-B59D-BD4F-892F-6134EEAFF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AD16037-CE16-D040-A4CF-9BD8E35C8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27FE-8D1C-FF4F-B255-B12E973C3E92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3E04A47-BA47-B449-8B38-0ED290A9D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FD33254-AA0D-4E47-9DA2-B55F39E39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50DA-0AEA-3E4A-A12F-3620D4535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3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5E1A6-FE46-D340-8446-C14F8DB2D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A0CA-14C2-BD4C-AFEC-9512B9DF1DF9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C2E225-88CC-5846-AD4E-F57410A90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C46CAF-8C11-1845-9EF9-2B7EA21CD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B2C6E-3C0B-4343-A28A-4AC5F2F8A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F865F0-D8AD-FE42-BA04-49E8B46C0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A8DF2-DB84-4342-BBDE-8B09FA686838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F80F95-F9B2-AF46-9CC5-347D52E95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1405AD-9F50-9143-8077-875AC61BAF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5192-57C0-0247-887D-49789BCBF6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30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EFCF2-8D27-2940-877E-147AE7F4B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1510-96A6-6B49-ABBF-9BBEA1C6787E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44DD9-0C7F-D545-95B4-9159AB7C8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E0B81-CDA3-E543-A87D-200579357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C8C9-C1A5-EB42-B844-42FFA8E24C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2F4B0E-44D3-0247-956C-297EC54D0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49E23-A760-4149-A529-4DB87DC05A64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87F43A-DF3A-AA4A-9F5A-E26AD603F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DB6963-1AA0-8647-BDB9-F0FD4BD86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B156-8CD6-0243-B860-39B8C220F5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8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A209A4-6956-D346-8229-312C186A2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570DA-C513-FD42-B3C6-23B1FD17583E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4B0D0F-5D73-374A-B184-BCD3248E2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A83A3-C1CE-3448-B1B8-7503BD7BF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F745-0C9D-9143-8064-C49650FC4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8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249A0-785E-9245-8819-585E7678F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0243-B67E-5E43-99C8-48B7DFCD8A2A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20999-0D77-074E-B57F-40752142B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44678-F583-E949-9868-EB03CB936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D6065-19B7-2A4B-BC40-98579979AD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1C9383-F90E-DE48-A41D-DA92906A4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937CE-67D5-E74E-8415-23892A843D9D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4DD020-6D58-A64D-A140-58376A9AD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B76823-9CFC-6D41-8B6B-4BC953ED9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BEA4B-D6B6-914C-907E-4CD85FFFD1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7C0EB3-C970-2448-B7E1-FEC9097E9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12388-306D-6A44-9B9B-DEA470417435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B6B57-0B43-0D46-831A-68EBEFDCA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18D178-4F7B-7645-9E92-9EEE7C67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1A2-B66D-AB4C-B8BC-6FD223BEF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87D91C-9536-A94C-B08D-913F5872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9FEE-1776-684B-867F-EC19D2E307CD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E59ECF-F5EC-5746-970D-EBC3FE1B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FB27D7-5C8D-2F44-8341-155E8B630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A0D15-0BDD-F541-B31F-A2E981E02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7D58-BCEB-F54E-925E-18121DD0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A47B-1115-6845-B011-2F695C3B9D6F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DA2F5-2B75-D642-B761-F54262880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71A16-8FCE-544A-B9FF-FA8F06B0A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169D-A56F-FE4E-B583-4E987FA9F0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2D3AD-4D74-5F4B-B3C1-BF9AF59B4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9F44-2C9E-8842-8610-86CDC629409F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BE2E0-8E21-F646-BBF2-3732C8AAE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B6FFE-51D3-844D-8A37-14193C364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5364-BFED-284A-A6A3-79CBA42F63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081A83-C94B-674F-82CD-B20C37FBD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70E2E1-012C-C048-A447-A829FFA76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3E1C0D-F84F-F54B-8D13-12388964EC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039EAA77-8E29-2D4D-91F8-BF2ABC9134D1}" type="datetime1">
              <a:rPr lang="zh-CN" altLang="en-US"/>
              <a:pPr>
                <a:defRPr/>
              </a:pPr>
              <a:t>2020/11/9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989502-D508-A248-AF65-EB5A11A265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63633BB-1239-8344-B46E-F7CC3BC991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5E6986-E87E-5144-8E29-4A6D1169C0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A1714C4-947A-FA41-81A2-72AB60EE0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pads.se.sjtu.edu.cn/courses/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.sjtu.edu.cn/courses/1763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pads.se.sjtu.edu.cn/courses/ic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95BD7986-411C-DF47-A933-1C08C24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3B8D9-08D6-0F46-9111-154F11EFB65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09CC982-EA40-0440-B1FC-2BC46891B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DD683D-3CF0-6849-B564-FDD5FC660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65688"/>
          </a:xfrm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老师：陈榕、臧斌宇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助教：刘年、易纪非、</a:t>
            </a:r>
            <a:r>
              <a:rPr lang="zh-CN" altLang="en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吴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新月、宋小牛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https://ipads.se.sjtu.edu.cn/courses/ics/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上学期没有选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计算机系统基础（汇编）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 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日前完成注册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账号：学号；密码：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（初始密码，登录后修改）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CANVAS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https://oc.sjtu.edu.cn/courses/17634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直播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上课时间：周四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9-10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节课（</a:t>
            </a:r>
            <a:r>
              <a:rPr lang="en-US" altLang="zh-CN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16:00-17:40</a:t>
            </a: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习题课：每周三 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18:00-20:00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（第二周开始）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defRPr/>
            </a:pPr>
            <a:endPara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D1F707AF-3BBC-974F-BBCF-B7D773FFA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an Operating System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ACD2DCC-B25B-7842-B157-537C1B152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3147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Operating System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 program that manages the computer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also provides a basis for application programs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acts as an intermediary between a user of a computer and the computer hardware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0A65034F-B13A-AA49-ABB7-E6EF628F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02113"/>
            <a:ext cx="8393113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63D77B2-488B-F940-813D-2B793C0ED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5842" name="组合 22">
            <a:extLst>
              <a:ext uri="{FF2B5EF4-FFF2-40B4-BE49-F238E27FC236}">
                <a16:creationId xmlns:a16="http://schemas.microsoft.com/office/drawing/2014/main" id="{69F2F4E2-FB1E-5844-85FB-9165E3DBFA99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5868" name="椭圆 5">
              <a:extLst>
                <a:ext uri="{FF2B5EF4-FFF2-40B4-BE49-F238E27FC236}">
                  <a16:creationId xmlns:a16="http://schemas.microsoft.com/office/drawing/2014/main" id="{1D32F3C0-9DE3-6243-A878-DEA2FCF71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5869" name="文本框 6">
              <a:extLst>
                <a:ext uri="{FF2B5EF4-FFF2-40B4-BE49-F238E27FC236}">
                  <a16:creationId xmlns:a16="http://schemas.microsoft.com/office/drawing/2014/main" id="{6FCCAAC0-EC0A-9346-8396-BCB4DACEF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843" name="组合 25">
            <a:extLst>
              <a:ext uri="{FF2B5EF4-FFF2-40B4-BE49-F238E27FC236}">
                <a16:creationId xmlns:a16="http://schemas.microsoft.com/office/drawing/2014/main" id="{23C918A2-CEA8-9846-A72D-95293DB275F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5866" name="圆角矩形 1">
              <a:extLst>
                <a:ext uri="{FF2B5EF4-FFF2-40B4-BE49-F238E27FC236}">
                  <a16:creationId xmlns:a16="http://schemas.microsoft.com/office/drawing/2014/main" id="{C4BB8741-72B8-734E-BF82-1A164245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5867" name="文本框 13">
              <a:extLst>
                <a:ext uri="{FF2B5EF4-FFF2-40B4-BE49-F238E27FC236}">
                  <a16:creationId xmlns:a16="http://schemas.microsoft.com/office/drawing/2014/main" id="{4C378AAC-069E-B449-86B8-3035CA98B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89" name="下箭头 15">
            <a:extLst>
              <a:ext uri="{FF2B5EF4-FFF2-40B4-BE49-F238E27FC236}">
                <a16:creationId xmlns:a16="http://schemas.microsoft.com/office/drawing/2014/main" id="{56F2859D-82D3-744E-AA31-996634DD0D8B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2C23EDB-C185-474D-8BEC-7D11BB1A10F6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文本框 27">
            <a:extLst>
              <a:ext uri="{FF2B5EF4-FFF2-40B4-BE49-F238E27FC236}">
                <a16:creationId xmlns:a16="http://schemas.microsoft.com/office/drawing/2014/main" id="{A1B02FC3-8CDF-A744-B3F0-B59F24C8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0" name="文本框 31">
            <a:extLst>
              <a:ext uri="{FF2B5EF4-FFF2-40B4-BE49-F238E27FC236}">
                <a16:creationId xmlns:a16="http://schemas.microsoft.com/office/drawing/2014/main" id="{C22E7E5E-E107-B844-A3B3-9423F2CF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1" name="下箭头 32">
            <a:extLst>
              <a:ext uri="{FF2B5EF4-FFF2-40B4-BE49-F238E27FC236}">
                <a16:creationId xmlns:a16="http://schemas.microsoft.com/office/drawing/2014/main" id="{96E929FE-ED15-AF4D-A1A4-28BF31E0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6407" name="下箭头 33">
            <a:extLst>
              <a:ext uri="{FF2B5EF4-FFF2-40B4-BE49-F238E27FC236}">
                <a16:creationId xmlns:a16="http://schemas.microsoft.com/office/drawing/2014/main" id="{AD67713F-32FC-764A-8F84-E0A68F781410}"/>
              </a:ext>
            </a:extLst>
          </p:cNvPr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40" name="直角上箭头 39">
            <a:extLst>
              <a:ext uri="{FF2B5EF4-FFF2-40B4-BE49-F238E27FC236}">
                <a16:creationId xmlns:a16="http://schemas.microsoft.com/office/drawing/2014/main" id="{B64B89AD-8900-594A-B8C5-662D2CB887B6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48" name="直角上箭头 47">
            <a:extLst>
              <a:ext uri="{FF2B5EF4-FFF2-40B4-BE49-F238E27FC236}">
                <a16:creationId xmlns:a16="http://schemas.microsoft.com/office/drawing/2014/main" id="{684AB880-3FFC-D940-88F6-7EC1021F9E4F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5865" name="下箭头 49">
            <a:extLst>
              <a:ext uri="{FF2B5EF4-FFF2-40B4-BE49-F238E27FC236}">
                <a16:creationId xmlns:a16="http://schemas.microsoft.com/office/drawing/2014/main" id="{843D5BE2-CC01-5140-8FF7-52CD2A98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64276014-E29A-6944-BA33-45E4C35E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7890" name="组合 22">
            <a:extLst>
              <a:ext uri="{FF2B5EF4-FFF2-40B4-BE49-F238E27FC236}">
                <a16:creationId xmlns:a16="http://schemas.microsoft.com/office/drawing/2014/main" id="{32B8B930-3F2A-D647-B0DB-8EF162A6A26C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7916" name="椭圆 5">
              <a:extLst>
                <a:ext uri="{FF2B5EF4-FFF2-40B4-BE49-F238E27FC236}">
                  <a16:creationId xmlns:a16="http://schemas.microsoft.com/office/drawing/2014/main" id="{8C58F34B-A926-E242-84DF-EBE014A1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7917" name="文本框 6">
              <a:extLst>
                <a:ext uri="{FF2B5EF4-FFF2-40B4-BE49-F238E27FC236}">
                  <a16:creationId xmlns:a16="http://schemas.microsoft.com/office/drawing/2014/main" id="{A06D9D5E-EE8C-BA42-9BD8-192E0FE8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891" name="组合 25">
            <a:extLst>
              <a:ext uri="{FF2B5EF4-FFF2-40B4-BE49-F238E27FC236}">
                <a16:creationId xmlns:a16="http://schemas.microsoft.com/office/drawing/2014/main" id="{B014FF15-37DC-1A45-BF9E-585B169C2B3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</p:grpSpPr>
        <p:sp>
          <p:nvSpPr>
            <p:cNvPr id="37914" name="圆角矩形 1">
              <a:extLst>
                <a:ext uri="{FF2B5EF4-FFF2-40B4-BE49-F238E27FC236}">
                  <a16:creationId xmlns:a16="http://schemas.microsoft.com/office/drawing/2014/main" id="{F081D203-8697-464D-984C-E4C45FF00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7915" name="文本框 13">
              <a:extLst>
                <a:ext uri="{FF2B5EF4-FFF2-40B4-BE49-F238E27FC236}">
                  <a16:creationId xmlns:a16="http://schemas.microsoft.com/office/drawing/2014/main" id="{0B21E340-ADE3-1A49-9E56-826C126A7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92" name="下箭头 15">
            <a:extLst>
              <a:ext uri="{FF2B5EF4-FFF2-40B4-BE49-F238E27FC236}">
                <a16:creationId xmlns:a16="http://schemas.microsoft.com/office/drawing/2014/main" id="{70741ED7-09CD-2E43-9F10-C31139152E1F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5" name="表格 26">
            <a:extLst>
              <a:ext uri="{FF2B5EF4-FFF2-40B4-BE49-F238E27FC236}">
                <a16:creationId xmlns:a16="http://schemas.microsoft.com/office/drawing/2014/main" id="{96D72C8B-4E9E-254F-83CA-09D8FB100357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07" name="文本框 27">
            <a:extLst>
              <a:ext uri="{FF2B5EF4-FFF2-40B4-BE49-F238E27FC236}">
                <a16:creationId xmlns:a16="http://schemas.microsoft.com/office/drawing/2014/main" id="{D0695C15-733C-7245-8BC7-55299BDB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8" name="文本框 31">
            <a:extLst>
              <a:ext uri="{FF2B5EF4-FFF2-40B4-BE49-F238E27FC236}">
                <a16:creationId xmlns:a16="http://schemas.microsoft.com/office/drawing/2014/main" id="{35563A87-CE52-6E4E-92A6-9D8622E5E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9" name="下箭头 32">
            <a:extLst>
              <a:ext uri="{FF2B5EF4-FFF2-40B4-BE49-F238E27FC236}">
                <a16:creationId xmlns:a16="http://schemas.microsoft.com/office/drawing/2014/main" id="{82FA9D27-7BFC-AA4E-B4F9-947483E6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7910" name="下箭头 33">
            <a:extLst>
              <a:ext uri="{FF2B5EF4-FFF2-40B4-BE49-F238E27FC236}">
                <a16:creationId xmlns:a16="http://schemas.microsoft.com/office/drawing/2014/main" id="{7DA2050A-763C-404C-B794-BABAF4AB4127}"/>
              </a:ext>
            </a:extLst>
          </p:cNvPr>
          <p:cNvSpPr>
            <a:spLocks noChangeArrowheads="1"/>
          </p:cNvSpPr>
          <p:nvPr/>
        </p:nvSpPr>
        <p:spPr bwMode="auto">
          <a:xfrm rot="-2713259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1" name="直角上箭头 39">
            <a:extLst>
              <a:ext uri="{FF2B5EF4-FFF2-40B4-BE49-F238E27FC236}">
                <a16:creationId xmlns:a16="http://schemas.microsoft.com/office/drawing/2014/main" id="{708EB287-3448-7D41-8912-C7E96A4C5E0C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2" name="直角上箭头 47">
            <a:extLst>
              <a:ext uri="{FF2B5EF4-FFF2-40B4-BE49-F238E27FC236}">
                <a16:creationId xmlns:a16="http://schemas.microsoft.com/office/drawing/2014/main" id="{28EC4FE4-10BD-1043-9EA8-29CD3BAC7979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3" name="下箭头 49">
            <a:extLst>
              <a:ext uri="{FF2B5EF4-FFF2-40B4-BE49-F238E27FC236}">
                <a16:creationId xmlns:a16="http://schemas.microsoft.com/office/drawing/2014/main" id="{6C807F2F-29E9-1546-A6A5-BA92AAC7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1A9CADA-3DDB-2447-AAA9-D1D6321D3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pSp>
        <p:nvGrpSpPr>
          <p:cNvPr id="39938" name="组合 22">
            <a:extLst>
              <a:ext uri="{FF2B5EF4-FFF2-40B4-BE49-F238E27FC236}">
                <a16:creationId xmlns:a16="http://schemas.microsoft.com/office/drawing/2014/main" id="{CD367548-69AF-E340-A91B-3F6FEEAC15F4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2114550"/>
            <a:ext cx="1778000" cy="685800"/>
            <a:chOff x="2514600" y="2514600"/>
            <a:chExt cx="2676447" cy="914400"/>
          </a:xfrm>
        </p:grpSpPr>
        <p:sp>
          <p:nvSpPr>
            <p:cNvPr id="39963" name="椭圆 5">
              <a:extLst>
                <a:ext uri="{FF2B5EF4-FFF2-40B4-BE49-F238E27FC236}">
                  <a16:creationId xmlns:a16="http://schemas.microsoft.com/office/drawing/2014/main" id="{3F4B3774-FD0D-9A4C-B5ED-885B2C08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26670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9964" name="文本框 6">
              <a:extLst>
                <a:ext uri="{FF2B5EF4-FFF2-40B4-BE49-F238E27FC236}">
                  <a16:creationId xmlns:a16="http://schemas.microsoft.com/office/drawing/2014/main" id="{AD5D8764-E9C5-3241-B4F5-56431CBD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317" y="2697676"/>
              <a:ext cx="2215730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5">
            <a:extLst>
              <a:ext uri="{FF2B5EF4-FFF2-40B4-BE49-F238E27FC236}">
                <a16:creationId xmlns:a16="http://schemas.microsoft.com/office/drawing/2014/main" id="{FCA98651-C795-1C47-A9D7-128BEEFC64C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57550"/>
            <a:ext cx="2628900" cy="685800"/>
            <a:chOff x="3886200" y="3429000"/>
            <a:chExt cx="3505200" cy="9144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" name="圆角矩形 1">
              <a:extLst>
                <a:ext uri="{FF2B5EF4-FFF2-40B4-BE49-F238E27FC236}">
                  <a16:creationId xmlns:a16="http://schemas.microsoft.com/office/drawing/2014/main" id="{D0807844-1055-AA4E-9882-7BFB518C2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429000"/>
              <a:ext cx="3505200" cy="9144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24" name="文本框 13">
              <a:extLst>
                <a:ext uri="{FF2B5EF4-FFF2-40B4-BE49-F238E27FC236}">
                  <a16:creationId xmlns:a16="http://schemas.microsoft.com/office/drawing/2014/main" id="{2E5A7681-82E3-674E-AA11-9EAC3429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2614391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Operating System</a:t>
              </a: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15">
            <a:extLst>
              <a:ext uri="{FF2B5EF4-FFF2-40B4-BE49-F238E27FC236}">
                <a16:creationId xmlns:a16="http://schemas.microsoft.com/office/drawing/2014/main" id="{C9D887B7-1CF2-3041-AD9D-FCA055266E79}"/>
              </a:ext>
            </a:extLst>
          </p:cNvPr>
          <p:cNvSpPr>
            <a:spLocks noChangeArrowheads="1"/>
          </p:cNvSpPr>
          <p:nvPr/>
        </p:nvSpPr>
        <p:spPr bwMode="auto">
          <a:xfrm rot="3247865">
            <a:off x="2854325" y="3765551"/>
            <a:ext cx="363537" cy="1236662"/>
          </a:xfrm>
          <a:prstGeom prst="downArrow">
            <a:avLst>
              <a:gd name="adj1" fmla="val 50000"/>
              <a:gd name="adj2" fmla="val 103060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E0193A11-0267-7A47-A701-22C5B78FD305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743450"/>
          <a:ext cx="5086350" cy="67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endParaRPr lang="zh-CN" altLang="en-US" sz="1400" b="0" i="0" dirty="0">
                        <a:latin typeface="FandolSong" pitchFamily="2" charset="-128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5" name="文本框 27">
            <a:extLst>
              <a:ext uri="{FF2B5EF4-FFF2-40B4-BE49-F238E27FC236}">
                <a16:creationId xmlns:a16="http://schemas.microsoft.com/office/drawing/2014/main" id="{7ACE84ED-9118-034E-A516-BD34712F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868863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56" name="文本框 31">
            <a:extLst>
              <a:ext uri="{FF2B5EF4-FFF2-40B4-BE49-F238E27FC236}">
                <a16:creationId xmlns:a16="http://schemas.microsoft.com/office/drawing/2014/main" id="{DECEDB6B-3CC1-6E43-B383-C7F95376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872038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下箭头 32">
            <a:extLst>
              <a:ext uri="{FF2B5EF4-FFF2-40B4-BE49-F238E27FC236}">
                <a16:creationId xmlns:a16="http://schemas.microsoft.com/office/drawing/2014/main" id="{4D87A732-E777-334D-8C7C-1D2AB8DE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954463"/>
            <a:ext cx="363537" cy="788987"/>
          </a:xfrm>
          <a:prstGeom prst="downArrow">
            <a:avLst>
              <a:gd name="adj1" fmla="val 50000"/>
              <a:gd name="adj2" fmla="val 4995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0" name="下箭头 33">
            <a:extLst>
              <a:ext uri="{FF2B5EF4-FFF2-40B4-BE49-F238E27FC236}">
                <a16:creationId xmlns:a16="http://schemas.microsoft.com/office/drawing/2014/main" id="{1624D54B-9D34-F343-A4BA-4DB703574D2B}"/>
              </a:ext>
            </a:extLst>
          </p:cNvPr>
          <p:cNvSpPr>
            <a:spLocks noChangeArrowheads="1"/>
          </p:cNvSpPr>
          <p:nvPr/>
        </p:nvSpPr>
        <p:spPr bwMode="auto">
          <a:xfrm rot="18886741">
            <a:off x="5441950" y="3876675"/>
            <a:ext cx="341313" cy="1008063"/>
          </a:xfrm>
          <a:prstGeom prst="downArrow">
            <a:avLst>
              <a:gd name="adj1" fmla="val 50000"/>
              <a:gd name="adj2" fmla="val 105888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1" name="直角上箭头 39">
            <a:extLst>
              <a:ext uri="{FF2B5EF4-FFF2-40B4-BE49-F238E27FC236}">
                <a16:creationId xmlns:a16="http://schemas.microsoft.com/office/drawing/2014/main" id="{EB6B9592-2A0C-7743-BB2A-49E7964D1BC1}"/>
              </a:ext>
            </a:extLst>
          </p:cNvPr>
          <p:cNvSpPr/>
          <p:nvPr/>
        </p:nvSpPr>
        <p:spPr bwMode="auto">
          <a:xfrm rot="10800000">
            <a:off x="1962150" y="2325688"/>
            <a:ext cx="1428750" cy="2400300"/>
          </a:xfrm>
          <a:prstGeom prst="bentUpArrow">
            <a:avLst>
              <a:gd name="adj1" fmla="val 11730"/>
              <a:gd name="adj2" fmla="val 10946"/>
              <a:gd name="adj3" fmla="val 198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2" name="直角上箭头 47">
            <a:extLst>
              <a:ext uri="{FF2B5EF4-FFF2-40B4-BE49-F238E27FC236}">
                <a16:creationId xmlns:a16="http://schemas.microsoft.com/office/drawing/2014/main" id="{318A9F0C-7C9C-8A4E-B0AB-ADDE71B1C2FC}"/>
              </a:ext>
            </a:extLst>
          </p:cNvPr>
          <p:cNvSpPr/>
          <p:nvPr/>
        </p:nvSpPr>
        <p:spPr bwMode="auto">
          <a:xfrm rot="10800000" flipH="1">
            <a:off x="5276850" y="2352675"/>
            <a:ext cx="1314450" cy="2400300"/>
          </a:xfrm>
          <a:prstGeom prst="bentUpArrow">
            <a:avLst>
              <a:gd name="adj1" fmla="val 13068"/>
              <a:gd name="adj2" fmla="val 12075"/>
              <a:gd name="adj3" fmla="val 229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3" name="下箭头 49">
            <a:extLst>
              <a:ext uri="{FF2B5EF4-FFF2-40B4-BE49-F238E27FC236}">
                <a16:creationId xmlns:a16="http://schemas.microsoft.com/office/drawing/2014/main" id="{51399A51-F5AF-D743-A50E-F8D03A7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811463"/>
            <a:ext cx="365125" cy="446087"/>
          </a:xfrm>
          <a:prstGeom prst="downArrow">
            <a:avLst>
              <a:gd name="adj1" fmla="val 50000"/>
              <a:gd name="adj2" fmla="val 49724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39962" name="Rectangle 17">
            <a:extLst>
              <a:ext uri="{FF2B5EF4-FFF2-40B4-BE49-F238E27FC236}">
                <a16:creationId xmlns:a16="http://schemas.microsoft.com/office/drawing/2014/main" id="{719E00CE-117C-CC4A-B93A-F87A7422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01613"/>
            <a:ext cx="381000" cy="51117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EB66D47-520A-1E44-8361-437313D52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primary purposes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27DE5A8D-D080-8F4B-BC4A-1969C4DB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31470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Protect hardware from misuse by applications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宋体" panose="02010600030101010101" pitchFamily="2" charset="-122"/>
              </a:rPr>
              <a:t>Provide applications with simple and uniform mechanisms for manipulating hardware devices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BD1B4D16-054B-CB40-9F0A-4558DCF7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5F618-55C5-2940-BEC9-59AB172F6C9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9F2655B-ECE4-ED40-9721-3087AD4B5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87151C-1A8F-B243-9B4D-22B8AD327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Fundamental abstractions: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Process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6DD2199D-D8C2-F940-8124-0FD85691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732F0-F2AD-504F-B6A6-262965CDDE2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6082" name="Picture 4">
            <a:extLst>
              <a:ext uri="{FF2B5EF4-FFF2-40B4-BE49-F238E27FC236}">
                <a16:creationId xmlns:a16="http://schemas.microsoft.com/office/drawing/2014/main" id="{8A7B55F7-7C24-0046-9B90-82B6FBA4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2">
            <a:extLst>
              <a:ext uri="{FF2B5EF4-FFF2-40B4-BE49-F238E27FC236}">
                <a16:creationId xmlns:a16="http://schemas.microsoft.com/office/drawing/2014/main" id="{985A2496-DB9B-7C4F-8AAF-34E4A6BA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Abstractions Provided by 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07DB1A46-80C3-0D4B-8F6A-07779BA5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B7717-B418-2A4E-A1B8-ED9EF656252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286B674-2F14-C440-BDBC-B4C9FE2B1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A10B187-5351-004D-BB45-21430C267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When a program runs on a modern system, 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operating system provides the illusion </a:t>
            </a:r>
          </a:p>
          <a:p>
            <a:pPr lvl="2">
              <a:lnSpc>
                <a:spcPct val="12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that the program is the only one running on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80961090-5AB6-A446-8558-8BE890D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4117E-B2CB-6E4E-8FE8-18697525ACA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133FB24-74D7-4746-B573-24E9511C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Process: phenomenon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20D7BA2-80B7-8C4A-A676-011DA2535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program appears to have exclusive use of all the processor, main memory, and I/O devices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program appears to execute the instructions in the program, one after the other, without interruption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code and data of the program appear to the only objects in the system’s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53FB536B-2631-9244-9BD5-BE3AD044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8109B-82F1-5E46-A788-B5DB90F50F1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B9F2010-9757-3149-B19E-B148AAC2B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0C85532-7121-F341-896E-9A1594553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Def: A </a:t>
            </a:r>
            <a:r>
              <a:rPr lang="en-US" altLang="zh-CN" i="1" dirty="0">
                <a:ea typeface="宋体" panose="02010600030101010101" pitchFamily="2" charset="-122"/>
              </a:rPr>
              <a:t>process</a:t>
            </a:r>
            <a:r>
              <a:rPr lang="en-US" altLang="zh-CN" dirty="0">
                <a:ea typeface="宋体" panose="02010600030101010101" pitchFamily="2" charset="-122"/>
              </a:rPr>
              <a:t> is an instance of a running program.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Process is one of the most profound ideas in computer science.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program in the system runs in the context of some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69C494DF-6542-C544-82D9-0ADEB11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45350-19CE-314F-92BE-97C92C75392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2A6D5F1-10C8-354A-ADE6-7A993BF92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计算机系统基础（系统软件）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CC0A1CBB-DF64-7A4A-B063-A4ED4ADB775C}"/>
              </a:ext>
            </a:extLst>
          </p:cNvPr>
          <p:cNvSpPr/>
          <p:nvPr/>
        </p:nvSpPr>
        <p:spPr>
          <a:xfrm>
            <a:off x="3810000" y="1649413"/>
            <a:ext cx="4648200" cy="4321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温馨提示：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课堂后请将昵称改为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提问发言请先“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举手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如遇系统卡顿，主动反馈并耐心等待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聊天室或微信群内留下与教学有关的问题或建议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请尽快熟悉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Zoom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Canvas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的操作方式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不迟到、不早退，按时完成作业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尊重并保护知识产权，不随意传播视频等课程资料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20D55ED-A335-D144-9A69-C13BC082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3352800"/>
            <a:ext cx="17526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微信群二维码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18B672A-43E6-6140-947E-C0559145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9413"/>
            <a:ext cx="3213100" cy="141287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ts val="42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ZOOM</a:t>
            </a:r>
            <a:r>
              <a:rPr lang="zh-CN" altLang="en-US" dirty="0"/>
              <a:t>直播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/>
              <a:t>房间号：</a:t>
            </a:r>
            <a:r>
              <a:rPr lang="en-US" altLang="zh-CN" sz="1800" b="0" dirty="0"/>
              <a:t>330931656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/>
              <a:t>密码：</a:t>
            </a:r>
            <a:r>
              <a:rPr lang="en-US" altLang="zh-CN" sz="1800" b="0" dirty="0"/>
              <a:t>02596530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75C4EF71-F169-8C41-949C-417BAA44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1"/>
          <a:stretch>
            <a:fillRect/>
          </a:stretch>
        </p:blipFill>
        <p:spPr bwMode="auto">
          <a:xfrm>
            <a:off x="908050" y="4029075"/>
            <a:ext cx="2063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2E64E734-E855-AE43-B991-4EE2616F4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64604AB9-542E-6246-813B-6ADCEE282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676400"/>
            <a:ext cx="8477250" cy="4038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parts in a process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user 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OS code</a:t>
            </a:r>
          </a:p>
          <a:p>
            <a:r>
              <a:rPr lang="en-US" altLang="zh-CN">
                <a:ea typeface="宋体" panose="02010600030101010101" pitchFamily="2" charset="-122"/>
              </a:rPr>
              <a:t>The OS 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called kernel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shared by all the processes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A7F764-988B-3C41-85D1-1CA6D367CCC2}"/>
              </a:ext>
            </a:extLst>
          </p:cNvPr>
          <p:cNvGraphicFramePr>
            <a:graphicFrameLocks noGrp="1"/>
          </p:cNvGraphicFramePr>
          <p:nvPr/>
        </p:nvGraphicFramePr>
        <p:xfrm>
          <a:off x="7097713" y="2076450"/>
          <a:ext cx="857250" cy="18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   Code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521">
                <a:tc>
                  <a:txBody>
                    <a:bodyPr/>
                    <a:lstStyle/>
                    <a:p>
                      <a:pPr algn="ctr"/>
                      <a:endParaRPr lang="en-US" altLang="zh-CN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57" marB="342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83" name="文本框 3">
            <a:extLst>
              <a:ext uri="{FF2B5EF4-FFF2-40B4-BE49-F238E27FC236}">
                <a16:creationId xmlns:a16="http://schemas.microsoft.com/office/drawing/2014/main" id="{BC8F1D77-2A02-7042-AF98-FFB6FD0D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43350"/>
            <a:ext cx="1004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组合 2">
            <a:extLst>
              <a:ext uri="{FF2B5EF4-FFF2-40B4-BE49-F238E27FC236}">
                <a16:creationId xmlns:a16="http://schemas.microsoft.com/office/drawing/2014/main" id="{EA77E439-B033-5745-A4AF-56EC9A75345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7543800" cy="5943600"/>
            <a:chOff x="76200" y="76200"/>
            <a:chExt cx="8810625" cy="6657975"/>
          </a:xfrm>
        </p:grpSpPr>
        <p:pic>
          <p:nvPicPr>
            <p:cNvPr id="56323" name="Picture 4">
              <a:extLst>
                <a:ext uri="{FF2B5EF4-FFF2-40B4-BE49-F238E27FC236}">
                  <a16:creationId xmlns:a16="http://schemas.microsoft.com/office/drawing/2014/main" id="{F5DFC49A-4AEC-EB49-B093-2CECCF686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76200"/>
              <a:ext cx="8810625" cy="665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4" name="矩形 6">
              <a:extLst>
                <a:ext uri="{FF2B5EF4-FFF2-40B4-BE49-F238E27FC236}">
                  <a16:creationId xmlns:a16="http://schemas.microsoft.com/office/drawing/2014/main" id="{530F2495-9E2E-4049-A253-ADDE342E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4" y="381000"/>
              <a:ext cx="3327400" cy="509587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virtual memory</a:t>
              </a:r>
              <a:endParaRPr lang="zh-CN" altLang="en-US" sz="15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25" name="矩形 1">
              <a:extLst>
                <a:ext uri="{FF2B5EF4-FFF2-40B4-BE49-F238E27FC236}">
                  <a16:creationId xmlns:a16="http://schemas.microsoft.com/office/drawing/2014/main" id="{21EFBF75-47D6-D246-95FA-0167A105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1" y="5853112"/>
              <a:ext cx="2025650" cy="23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56326" name="文本框 2">
              <a:extLst>
                <a:ext uri="{FF2B5EF4-FFF2-40B4-BE49-F238E27FC236}">
                  <a16:creationId xmlns:a16="http://schemas.microsoft.com/office/drawing/2014/main" id="{CA75EBCD-7311-6B49-9DAE-51B048148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723900"/>
              <a:ext cx="477784" cy="31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 b="0">
                  <a:latin typeface="Bookman Old Style" panose="020506040505050202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b="0" baseline="30000">
                  <a:latin typeface="Bookman Old Style" panose="020506040505050202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sz="1200" b="0" baseline="30000">
                <a:latin typeface="Bookman Old Style" panose="0205060405050502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327" name="直接箭头连接符 4">
              <a:extLst>
                <a:ext uri="{FF2B5EF4-FFF2-40B4-BE49-F238E27FC236}">
                  <a16:creationId xmlns:a16="http://schemas.microsoft.com/office/drawing/2014/main" id="{8C5DECA6-5D01-BE42-A90D-C9FA89FDF7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0111" y="890586"/>
              <a:ext cx="533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2" name="矩形 1">
            <a:extLst>
              <a:ext uri="{FF2B5EF4-FFF2-40B4-BE49-F238E27FC236}">
                <a16:creationId xmlns:a16="http://schemas.microsoft.com/office/drawing/2014/main" id="{633605E0-19EF-2C46-88A0-12ABE475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771650"/>
            <a:ext cx="28003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577362C-52AB-6842-BBE3-2F2D92B0F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User and Kernel Modes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AAD53833-7544-5E4F-8E68-2B304C2AF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running in kernel mode can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execute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instructions in the instruction set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access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memory locations in the system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running in user mode can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neither</a:t>
            </a:r>
            <a:r>
              <a:rPr lang="en-US" altLang="zh-CN" dirty="0">
                <a:ea typeface="宋体" panose="02010600030101010101" pitchFamily="2" charset="-122"/>
              </a:rPr>
              <a:t> execute privileged instructions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nor</a:t>
            </a:r>
            <a:r>
              <a:rPr lang="en-US" altLang="zh-CN" dirty="0">
                <a:ea typeface="宋体" panose="02010600030101010101" pitchFamily="2" charset="-122"/>
              </a:rPr>
              <a:t> directly reference code or data in the kernel area of the address space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only do above indirectly via system call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3DAE575-1D75-3F48-B340-FFDECA3E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Distinguish User and Kernel Modes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8F48797-15A2-C541-B608-DD25AE264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3646488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typically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mode bit </a:t>
            </a:r>
            <a:r>
              <a:rPr lang="en-US" altLang="zh-CN" dirty="0">
                <a:ea typeface="宋体" panose="02010600030101010101" pitchFamily="2" charset="-122"/>
              </a:rPr>
              <a:t>in some control registers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bit is set</a:t>
            </a:r>
          </a:p>
          <a:p>
            <a:pPr lvl="2"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it is in the kernel (supervisor) mode 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bit is clear</a:t>
            </a:r>
          </a:p>
          <a:p>
            <a:pPr lvl="2"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it is in the user mode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>
            <a:extLst>
              <a:ext uri="{FF2B5EF4-FFF2-40B4-BE49-F238E27FC236}">
                <a16:creationId xmlns:a16="http://schemas.microsoft.com/office/drawing/2014/main" id="{7375D588-748C-D344-A668-D6AD6F47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950AA-289F-2646-B341-D066362808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2466" name="Picture 4">
            <a:extLst>
              <a:ext uri="{FF2B5EF4-FFF2-40B4-BE49-F238E27FC236}">
                <a16:creationId xmlns:a16="http://schemas.microsoft.com/office/drawing/2014/main" id="{126B18EB-2F80-6244-A6DA-81FFBD6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7" name="Rectangle 2">
            <a:extLst>
              <a:ext uri="{FF2B5EF4-FFF2-40B4-BE49-F238E27FC236}">
                <a16:creationId xmlns:a16="http://schemas.microsoft.com/office/drawing/2014/main" id="{ECBF1284-16F9-0645-B63C-C1CB95378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Virtual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75380677-509C-3B45-978B-3EDF5B0C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62D95-DC2F-154A-BD8D-1A3B79C91A0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EC999A9-578E-9C4A-83BD-34A368308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B094609-4389-8C42-8677-60A851676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abstraction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process appears to have exclusive use of the main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address space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Program code and data (global variables)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Heap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Shared libraries (standard and math libraries)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Stack (function calls)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Kernel (operating system)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Hardware supports to translate the virtual address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B8ECB8E9-0371-574D-9C93-DC6577C5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6D692-6920-974E-9CFB-E5BB082710B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5F752CF-FED1-CB45-A8E6-2E6B9E82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Private address spaces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B1C2337-0986-4C4D-ABC1-34B540CFF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53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process has its own private address space</a:t>
            </a:r>
          </a:p>
        </p:txBody>
      </p:sp>
      <p:grpSp>
        <p:nvGrpSpPr>
          <p:cNvPr id="66564" name="Group 1">
            <a:extLst>
              <a:ext uri="{FF2B5EF4-FFF2-40B4-BE49-F238E27FC236}">
                <a16:creationId xmlns:a16="http://schemas.microsoft.com/office/drawing/2014/main" id="{EA562B7C-7027-C448-9115-D6772A46116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49488"/>
            <a:ext cx="6218238" cy="4456112"/>
            <a:chOff x="1066800" y="2249488"/>
            <a:chExt cx="6218237" cy="4456112"/>
          </a:xfrm>
        </p:grpSpPr>
        <p:grpSp>
          <p:nvGrpSpPr>
            <p:cNvPr id="66565" name="Group 4">
              <a:extLst>
                <a:ext uri="{FF2B5EF4-FFF2-40B4-BE49-F238E27FC236}">
                  <a16:creationId xmlns:a16="http://schemas.microsoft.com/office/drawing/2014/main" id="{243D9675-9D4A-8144-A290-B10D8F66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249488"/>
              <a:ext cx="4541837" cy="4456112"/>
              <a:chOff x="1728" y="1055"/>
              <a:chExt cx="2861" cy="3092"/>
            </a:xfrm>
          </p:grpSpPr>
          <p:sp>
            <p:nvSpPr>
              <p:cNvPr id="66568" name="Rectangle 5">
                <a:extLst>
                  <a:ext uri="{FF2B5EF4-FFF2-40B4-BE49-F238E27FC236}">
                    <a16:creationId xmlns:a16="http://schemas.microsoft.com/office/drawing/2014/main" id="{26933F6D-C25F-B445-B13A-B91A34B37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055"/>
                <a:ext cx="1405" cy="5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kernel virtual memory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(code, data, heap, stack)</a:t>
                </a:r>
              </a:p>
            </p:txBody>
          </p:sp>
          <p:sp>
            <p:nvSpPr>
              <p:cNvPr id="66569" name="Rectangle 6">
                <a:extLst>
                  <a:ext uri="{FF2B5EF4-FFF2-40B4-BE49-F238E27FC236}">
                    <a16:creationId xmlns:a16="http://schemas.microsoft.com/office/drawing/2014/main" id="{E0FECE05-5B8C-F64A-A751-C001B0C5B1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166"/>
                <a:ext cx="1405" cy="3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memory mapped region for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shared libraries</a:t>
                </a:r>
              </a:p>
            </p:txBody>
          </p:sp>
          <p:sp>
            <p:nvSpPr>
              <p:cNvPr id="66570" name="Rectangle 7">
                <a:extLst>
                  <a:ext uri="{FF2B5EF4-FFF2-40B4-BE49-F238E27FC236}">
                    <a16:creationId xmlns:a16="http://schemas.microsoft.com/office/drawing/2014/main" id="{1FD4435B-F88C-BD41-ABA2-C8E039FFB6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502"/>
                <a:ext cx="1405" cy="36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Helvetica" pitchFamily="2" charset="0"/>
                </a:endParaRPr>
              </a:p>
            </p:txBody>
          </p:sp>
          <p:sp>
            <p:nvSpPr>
              <p:cNvPr id="66571" name="Rectangle 8">
                <a:extLst>
                  <a:ext uri="{FF2B5EF4-FFF2-40B4-BE49-F238E27FC236}">
                    <a16:creationId xmlns:a16="http://schemas.microsoft.com/office/drawing/2014/main" id="{586347CD-139C-4544-8850-452DFD747B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2868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run-time heap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(managed by malloc)</a:t>
                </a:r>
              </a:p>
            </p:txBody>
          </p:sp>
          <p:sp>
            <p:nvSpPr>
              <p:cNvPr id="66572" name="Rectangle 9">
                <a:extLst>
                  <a:ext uri="{FF2B5EF4-FFF2-40B4-BE49-F238E27FC236}">
                    <a16:creationId xmlns:a16="http://schemas.microsoft.com/office/drawing/2014/main" id="{B02C7094-8E89-4148-B551-F78CFCB568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708"/>
                <a:ext cx="1405" cy="457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400" b="0">
                  <a:latin typeface="Helvetica" pitchFamily="2" charset="0"/>
                </a:endParaRPr>
              </a:p>
            </p:txBody>
          </p:sp>
          <p:sp>
            <p:nvSpPr>
              <p:cNvPr id="66573" name="Line 10">
                <a:extLst>
                  <a:ext uri="{FF2B5EF4-FFF2-40B4-BE49-F238E27FC236}">
                    <a16:creationId xmlns:a16="http://schemas.microsoft.com/office/drawing/2014/main" id="{3BBD5E8A-4BC0-3A45-B449-DBAA0A504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11" y="2668"/>
                <a:ext cx="1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4" name="Rectangle 11">
                <a:extLst>
                  <a:ext uri="{FF2B5EF4-FFF2-40B4-BE49-F238E27FC236}">
                    <a16:creationId xmlns:a16="http://schemas.microsoft.com/office/drawing/2014/main" id="{7393238F-BF0A-3547-B122-156F424071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1539"/>
                <a:ext cx="1405" cy="2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user stack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(created at runtime)</a:t>
                </a:r>
              </a:p>
            </p:txBody>
          </p:sp>
          <p:sp>
            <p:nvSpPr>
              <p:cNvPr id="66575" name="Line 12">
                <a:extLst>
                  <a:ext uri="{FF2B5EF4-FFF2-40B4-BE49-F238E27FC236}">
                    <a16:creationId xmlns:a16="http://schemas.microsoft.com/office/drawing/2014/main" id="{B2077BE4-A731-4D41-B130-7F44E6F079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11" y="2054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6" name="Line 13">
                <a:extLst>
                  <a:ext uri="{FF2B5EF4-FFF2-40B4-BE49-F238E27FC236}">
                    <a16:creationId xmlns:a16="http://schemas.microsoft.com/office/drawing/2014/main" id="{7DC913E5-742A-FD40-AD72-EAC769DC0C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611" y="1823"/>
                <a:ext cx="1" cy="1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77" name="Rectangle 14">
                <a:extLst>
                  <a:ext uri="{FF2B5EF4-FFF2-40B4-BE49-F238E27FC236}">
                    <a16:creationId xmlns:a16="http://schemas.microsoft.com/office/drawing/2014/main" id="{F0BD9A5B-3343-8A48-8C49-1D30496DFB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858"/>
                <a:ext cx="1405" cy="20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unused</a:t>
                </a:r>
              </a:p>
            </p:txBody>
          </p:sp>
          <p:sp>
            <p:nvSpPr>
              <p:cNvPr id="66578" name="Text Box 15">
                <a:extLst>
                  <a:ext uri="{FF2B5EF4-FFF2-40B4-BE49-F238E27FC236}">
                    <a16:creationId xmlns:a16="http://schemas.microsoft.com/office/drawing/2014/main" id="{F5EA4DAA-66D7-D742-BD65-7B78C351959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28" y="3936"/>
                <a:ext cx="1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66579" name="Text Box 16">
                <a:extLst>
                  <a:ext uri="{FF2B5EF4-FFF2-40B4-BE49-F238E27FC236}">
                    <a16:creationId xmlns:a16="http://schemas.microsoft.com/office/drawing/2014/main" id="{33549DB4-55EB-2C48-9180-8380B42F75D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55" y="1708"/>
                <a:ext cx="113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%esp (stack pointer)</a:t>
                </a:r>
              </a:p>
            </p:txBody>
          </p:sp>
          <p:sp>
            <p:nvSpPr>
              <p:cNvPr id="66580" name="Line 17">
                <a:extLst>
                  <a:ext uri="{FF2B5EF4-FFF2-40B4-BE49-F238E27FC236}">
                    <a16:creationId xmlns:a16="http://schemas.microsoft.com/office/drawing/2014/main" id="{10035CDE-8C1E-6D45-8212-FD1EFCE45C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292" y="1822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1" name="Text Box 18">
                <a:extLst>
                  <a:ext uri="{FF2B5EF4-FFF2-40B4-BE49-F238E27FC236}">
                    <a16:creationId xmlns:a16="http://schemas.microsoft.com/office/drawing/2014/main" id="{643D8A90-6991-8048-81C3-66CA29D389F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85" y="1150"/>
                <a:ext cx="637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memory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invisible to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user code</a:t>
                </a:r>
              </a:p>
            </p:txBody>
          </p:sp>
          <p:sp>
            <p:nvSpPr>
              <p:cNvPr id="66582" name="Line 19">
                <a:extLst>
                  <a:ext uri="{FF2B5EF4-FFF2-40B4-BE49-F238E27FC236}">
                    <a16:creationId xmlns:a16="http://schemas.microsoft.com/office/drawing/2014/main" id="{20CA32AD-A366-F441-BC65-F2ECFE6BF6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3340" y="1286"/>
                <a:ext cx="1" cy="23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3" name="Text Box 20">
                <a:extLst>
                  <a:ext uri="{FF2B5EF4-FFF2-40B4-BE49-F238E27FC236}">
                    <a16:creationId xmlns:a16="http://schemas.microsoft.com/office/drawing/2014/main" id="{441F7D31-BF22-4E41-B1C3-ACCB37D9B5C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04" y="2754"/>
                <a:ext cx="27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brk</a:t>
                </a:r>
              </a:p>
            </p:txBody>
          </p:sp>
          <p:sp>
            <p:nvSpPr>
              <p:cNvPr id="66584" name="Line 21">
                <a:extLst>
                  <a:ext uri="{FF2B5EF4-FFF2-40B4-BE49-F238E27FC236}">
                    <a16:creationId xmlns:a16="http://schemas.microsoft.com/office/drawing/2014/main" id="{727610B2-040F-6047-AF23-E7D497F8C3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3331" y="2860"/>
                <a:ext cx="192" cy="1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6585" name="Rectangle 25">
                <a:extLst>
                  <a:ext uri="{FF2B5EF4-FFF2-40B4-BE49-F238E27FC236}">
                    <a16:creationId xmlns:a16="http://schemas.microsoft.com/office/drawing/2014/main" id="{6B12BD3D-7C79-7049-9935-B90FC65201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205"/>
                <a:ext cx="1405" cy="31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read/write segment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(.data, .bss)</a:t>
                </a:r>
              </a:p>
            </p:txBody>
          </p:sp>
          <p:sp>
            <p:nvSpPr>
              <p:cNvPr id="66586" name="Rectangle 26">
                <a:extLst>
                  <a:ext uri="{FF2B5EF4-FFF2-40B4-BE49-F238E27FC236}">
                    <a16:creationId xmlns:a16="http://schemas.microsoft.com/office/drawing/2014/main" id="{2468A754-8F62-A94E-A2E5-B4A3808BFA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87" y="3521"/>
                <a:ext cx="1405" cy="3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read-only segment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(.init, .text, .rodata)</a:t>
                </a:r>
              </a:p>
            </p:txBody>
          </p:sp>
          <p:sp>
            <p:nvSpPr>
              <p:cNvPr id="66587" name="AutoShape 27">
                <a:extLst>
                  <a:ext uri="{FF2B5EF4-FFF2-40B4-BE49-F238E27FC236}">
                    <a16:creationId xmlns:a16="http://schemas.microsoft.com/office/drawing/2014/main" id="{0B5B3755-0D37-C549-9352-F9557F4277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40" y="3370"/>
                <a:ext cx="327" cy="323"/>
              </a:xfrm>
              <a:prstGeom prst="rightBrace">
                <a:avLst>
                  <a:gd name="adj1" fmla="val 13953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66588" name="Text Box 28">
                <a:extLst>
                  <a:ext uri="{FF2B5EF4-FFF2-40B4-BE49-F238E27FC236}">
                    <a16:creationId xmlns:a16="http://schemas.microsoft.com/office/drawing/2014/main" id="{3CB5ECAE-6810-0147-A214-C398022D157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17" y="3414"/>
                <a:ext cx="924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loaded from the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Helvetica" pitchFamily="2" charset="0"/>
                  </a:rPr>
                  <a:t>executable file</a:t>
                </a:r>
              </a:p>
            </p:txBody>
          </p:sp>
          <p:sp>
            <p:nvSpPr>
              <p:cNvPr id="66589" name="Line 30">
                <a:extLst>
                  <a:ext uri="{FF2B5EF4-FFF2-40B4-BE49-F238E27FC236}">
                    <a16:creationId xmlns:a16="http://schemas.microsoft.com/office/drawing/2014/main" id="{42AA167F-602C-6941-AB1E-3CFF006FB7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87" y="1539"/>
                <a:ext cx="140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66566" name="Text Box 29">
              <a:extLst>
                <a:ext uri="{FF2B5EF4-FFF2-40B4-BE49-F238E27FC236}">
                  <a16:creationId xmlns:a16="http://schemas.microsoft.com/office/drawing/2014/main" id="{77942C1D-999D-A445-9A2C-3971C9B129E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6800" y="6096000"/>
              <a:ext cx="1687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b="0">
                  <a:latin typeface="Courier New" panose="02070309020205020404" pitchFamily="49" charset="0"/>
                </a:rPr>
                <a:t>0x00400000(64)</a:t>
              </a:r>
            </a:p>
          </p:txBody>
        </p:sp>
        <p:cxnSp>
          <p:nvCxnSpPr>
            <p:cNvPr id="66567" name="直接箭头连接符 34">
              <a:extLst>
                <a:ext uri="{FF2B5EF4-FFF2-40B4-BE49-F238E27FC236}">
                  <a16:creationId xmlns:a16="http://schemas.microsoft.com/office/drawing/2014/main" id="{305117FB-EFAC-A34E-8043-230CA41A14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6248400"/>
              <a:ext cx="3048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>
            <a:extLst>
              <a:ext uri="{FF2B5EF4-FFF2-40B4-BE49-F238E27FC236}">
                <a16:creationId xmlns:a16="http://schemas.microsoft.com/office/drawing/2014/main" id="{A6E7EDBA-C372-2F41-9505-5605E73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9809A-568F-B042-944A-C47D71B342F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68610" name="Picture 4">
            <a:extLst>
              <a:ext uri="{FF2B5EF4-FFF2-40B4-BE49-F238E27FC236}">
                <a16:creationId xmlns:a16="http://schemas.microsoft.com/office/drawing/2014/main" id="{A0108182-1B58-AE4A-97EA-91D44324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226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F0EA13B5-6C35-C148-A1BA-3FD0BFE4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FandolSong" pitchFamily="2" charset="-128"/>
              </a:rPr>
              <a:t>Files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86A41342-C293-8749-A64D-EC9535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F0DE8-4897-574B-93BD-8788D46565E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9E665A4-DD54-2940-808C-5A217CC41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5CAF112-D29C-8A47-A6A2-21442089D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sequence of bytes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I/O device is modeled as a file</a:t>
            </a:r>
          </a:p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a small set of system calls reading and writing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input and output in the system is performed by Unix I/O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9A8CA4C4-06BF-064E-93F4-63FE1516D8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Exception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3">
            <a:extLst>
              <a:ext uri="{FF2B5EF4-FFF2-40B4-BE49-F238E27FC236}">
                <a16:creationId xmlns:a16="http://schemas.microsoft.com/office/drawing/2014/main" id="{782AE3A9-959D-9E4B-81D6-A595863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3424238"/>
            <a:ext cx="3363912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4A7EE59F-E2B6-EB4E-9E99-85947C7E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DD1DF-CE62-BB4C-9B19-ABD5CD2C3E8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168E458-EF1A-BD4F-B7F4-F5E31C839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计算机系统基础（组成）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9CC014D-358E-D345-B27A-99C5C0CC9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28775"/>
          </a:xfrm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主页：</a:t>
            </a:r>
            <a:r>
              <a:rPr 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https://ipads.se.sjtu.edu.cn/courses/ics/</a:t>
            </a:r>
            <a:endParaRPr 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上学期没有选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计算机系统基础（汇编）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的学生，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日前完成注册</a:t>
            </a:r>
            <a:endPara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200"/>
              </a:lnSpc>
              <a:spcBef>
                <a:spcPct val="0"/>
              </a:spcBef>
              <a:defRPr/>
            </a:pP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账号：学号； 初始密码：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  <a:r>
              <a:rPr lang="zh-CN" altLang="en-US" sz="1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（登录后修改）</a:t>
            </a:r>
            <a:endParaRPr lang="en-US" altLang="zh-CN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id="{EB2E13BA-32AE-8C4C-9480-70B040B0E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95600" cy="2767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2">
            <a:extLst>
              <a:ext uri="{FF2B5EF4-FFF2-40B4-BE49-F238E27FC236}">
                <a16:creationId xmlns:a16="http://schemas.microsoft.com/office/drawing/2014/main" id="{EEC6E354-8B57-DD4E-8900-B4A36B10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48225"/>
            <a:ext cx="990600" cy="228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2000" b="0" dirty="0">
              <a:latin typeface="FandolSong" pitchFamily="2" charset="-128"/>
            </a:endParaRPr>
          </a:p>
        </p:txBody>
      </p:sp>
      <p:cxnSp>
        <p:nvCxnSpPr>
          <p:cNvPr id="19463" name="Straight Arrow Connector 5">
            <a:extLst>
              <a:ext uri="{FF2B5EF4-FFF2-40B4-BE49-F238E27FC236}">
                <a16:creationId xmlns:a16="http://schemas.microsoft.com/office/drawing/2014/main" id="{F20DC9AA-DC09-8D43-98B7-9F746137C491}"/>
              </a:ext>
            </a:extLst>
          </p:cNvPr>
          <p:cNvCxnSpPr>
            <a:cxnSpLocks/>
            <a:stCxn id="19462" idx="3"/>
          </p:cNvCxnSpPr>
          <p:nvPr/>
        </p:nvCxnSpPr>
        <p:spPr bwMode="auto">
          <a:xfrm flipV="1">
            <a:off x="1828800" y="3652838"/>
            <a:ext cx="2362200" cy="13096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Box 7">
            <a:extLst>
              <a:ext uri="{FF2B5EF4-FFF2-40B4-BE49-F238E27FC236}">
                <a16:creationId xmlns:a16="http://schemas.microsoft.com/office/drawing/2014/main" id="{E6A3DF23-FD0F-B847-A83C-DEAAFF96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298825"/>
            <a:ext cx="1016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zh-TW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学号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5" name="TextBox 11">
            <a:extLst>
              <a:ext uri="{FF2B5EF4-FFF2-40B4-BE49-F238E27FC236}">
                <a16:creationId xmlns:a16="http://schemas.microsoft.com/office/drawing/2014/main" id="{EF60FF56-B677-A344-BA8D-AAEF7869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40163"/>
            <a:ext cx="1044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初始密码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466" name="Straight Arrow Connector 12">
            <a:extLst>
              <a:ext uri="{FF2B5EF4-FFF2-40B4-BE49-F238E27FC236}">
                <a16:creationId xmlns:a16="http://schemas.microsoft.com/office/drawing/2014/main" id="{9D536157-32AD-A54C-BFBD-44BDCE916A0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365283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Arrow Connector 16">
            <a:extLst>
              <a:ext uri="{FF2B5EF4-FFF2-40B4-BE49-F238E27FC236}">
                <a16:creationId xmlns:a16="http://schemas.microsoft.com/office/drawing/2014/main" id="{3521476C-2AD8-2247-B514-2ECD8A5A78DC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401478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8" name="Picture 15">
            <a:extLst>
              <a:ext uri="{FF2B5EF4-FFF2-40B4-BE49-F238E27FC236}">
                <a16:creationId xmlns:a16="http://schemas.microsoft.com/office/drawing/2014/main" id="{FABBDEA4-9515-CF4A-889E-DEECD3E59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4676775"/>
            <a:ext cx="16764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9" name="Picture 21">
            <a:extLst>
              <a:ext uri="{FF2B5EF4-FFF2-40B4-BE49-F238E27FC236}">
                <a16:creationId xmlns:a16="http://schemas.microsoft.com/office/drawing/2014/main" id="{0608DFAE-D9CE-6145-9450-C6387309F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4679950"/>
            <a:ext cx="1458912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70" name="Straight Arrow Connector 30">
            <a:extLst>
              <a:ext uri="{FF2B5EF4-FFF2-40B4-BE49-F238E27FC236}">
                <a16:creationId xmlns:a16="http://schemas.microsoft.com/office/drawing/2014/main" id="{8DB415C7-10C1-3F4B-8D15-50C48CA803AF}"/>
              </a:ext>
            </a:extLst>
          </p:cNvPr>
          <p:cNvCxnSpPr>
            <a:cxnSpLocks/>
          </p:cNvCxnSpPr>
          <p:nvPr/>
        </p:nvCxnSpPr>
        <p:spPr bwMode="auto">
          <a:xfrm flipH="1">
            <a:off x="7253288" y="5678488"/>
            <a:ext cx="3810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TextBox 34">
            <a:extLst>
              <a:ext uri="{FF2B5EF4-FFF2-40B4-BE49-F238E27FC236}">
                <a16:creationId xmlns:a16="http://schemas.microsoft.com/office/drawing/2014/main" id="{9FEB346B-4561-6F40-8F86-6376CFE1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2608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TW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密码保存</a:t>
            </a:r>
            <a:endParaRPr lang="zh-TW" altLang="zh-TW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BF05DA2-22E1-0C46-8667-BE86B37F2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Altering the Control Flow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725960D1-AE46-8F45-A3AE-F3440ACC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process running application code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initially in user mode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can we change the control flow from user mode to kernel mode?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We’ve discussed two mechanisms for changing the control flow: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jumps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call and return using the stack discipline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However, both can only alter control flow in the same mode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New instructions are introduced</a:t>
            </a:r>
          </a:p>
          <a:p>
            <a:pPr lvl="2"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syscall</a:t>
            </a:r>
            <a:r>
              <a:rPr lang="en-US" altLang="zh-CN" dirty="0">
                <a:ea typeface="宋体" panose="02010600030101010101" pitchFamily="2" charset="-122"/>
              </a:rPr>
              <a:t> / </a:t>
            </a:r>
            <a:r>
              <a:rPr lang="en-US" altLang="zh-CN" dirty="0" err="1">
                <a:ea typeface="宋体" panose="02010600030101010101" pitchFamily="2" charset="-122"/>
              </a:rPr>
              <a:t>sysret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E27283A2-7084-5B4A-A615-9F6669FF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BCECB0B-DAFD-1F42-800B-C9658EA46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0375" y="1524000"/>
            <a:ext cx="8531225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pair of instructions syscall/sysret are a hardware mechanism transfer of control between user and kernel mode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System Calls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procedure-like interface between user programs and operating systems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Controlled access to kernel services</a:t>
            </a:r>
          </a:p>
        </p:txBody>
      </p:sp>
      <p:grpSp>
        <p:nvGrpSpPr>
          <p:cNvPr id="76803" name="组合 2">
            <a:extLst>
              <a:ext uri="{FF2B5EF4-FFF2-40B4-BE49-F238E27FC236}">
                <a16:creationId xmlns:a16="http://schemas.microsoft.com/office/drawing/2014/main" id="{871B052F-DFB7-A24D-86B1-380A96B8AB3A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608513"/>
            <a:ext cx="5160962" cy="1547812"/>
            <a:chOff x="1995126" y="4260645"/>
            <a:chExt cx="6882197" cy="2063642"/>
          </a:xfrm>
        </p:grpSpPr>
        <p:sp>
          <p:nvSpPr>
            <p:cNvPr id="76804" name="Rectangle 5">
              <a:extLst>
                <a:ext uri="{FF2B5EF4-FFF2-40B4-BE49-F238E27FC236}">
                  <a16:creationId xmlns:a16="http://schemas.microsoft.com/office/drawing/2014/main" id="{8C7E0397-C865-5A4E-8FDB-50C87BE7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2952878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in user mode</a:t>
              </a:r>
            </a:p>
          </p:txBody>
        </p:sp>
        <p:sp>
          <p:nvSpPr>
            <p:cNvPr id="76805" name="Rectangle 6">
              <a:extLst>
                <a:ext uri="{FF2B5EF4-FFF2-40B4-BE49-F238E27FC236}">
                  <a16:creationId xmlns:a16="http://schemas.microsoft.com/office/drawing/2014/main" id="{9D7F3106-4773-8548-8099-62FC3350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2046597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Kernel mode</a:t>
              </a:r>
            </a:p>
          </p:txBody>
        </p:sp>
        <p:sp>
          <p:nvSpPr>
            <p:cNvPr id="76806" name="Line 7">
              <a:extLst>
                <a:ext uri="{FF2B5EF4-FFF2-40B4-BE49-F238E27FC236}">
                  <a16:creationId xmlns:a16="http://schemas.microsoft.com/office/drawing/2014/main" id="{77D1030B-BA9E-9E49-A261-BAC85ABE5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7" name="Line 8">
              <a:extLst>
                <a:ext uri="{FF2B5EF4-FFF2-40B4-BE49-F238E27FC236}">
                  <a16:creationId xmlns:a16="http://schemas.microsoft.com/office/drawing/2014/main" id="{6EB29DB0-698C-3943-8885-244165577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8" name="Line 9">
              <a:extLst>
                <a:ext uri="{FF2B5EF4-FFF2-40B4-BE49-F238E27FC236}">
                  <a16:creationId xmlns:a16="http://schemas.microsoft.com/office/drawing/2014/main" id="{50ACFE1F-F99C-A74C-BA13-20DC63D4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09" name="Line 10">
              <a:extLst>
                <a:ext uri="{FF2B5EF4-FFF2-40B4-BE49-F238E27FC236}">
                  <a16:creationId xmlns:a16="http://schemas.microsoft.com/office/drawing/2014/main" id="{59CAE170-9DEC-6747-B58A-491A08AD2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10" name="Line 11">
              <a:extLst>
                <a:ext uri="{FF2B5EF4-FFF2-40B4-BE49-F238E27FC236}">
                  <a16:creationId xmlns:a16="http://schemas.microsoft.com/office/drawing/2014/main" id="{C1F198F4-2B4A-4940-A0FC-4CE54B2F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76811" name="Rectangle 13">
              <a:extLst>
                <a:ext uri="{FF2B5EF4-FFF2-40B4-BE49-F238E27FC236}">
                  <a16:creationId xmlns:a16="http://schemas.microsoft.com/office/drawing/2014/main" id="{347C94A5-6223-D146-8CB3-A93BA2D7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System call codes</a:t>
              </a:r>
            </a:p>
          </p:txBody>
        </p:sp>
        <p:sp>
          <p:nvSpPr>
            <p:cNvPr id="35853" name="Rectangle 14">
              <a:extLst>
                <a:ext uri="{FF2B5EF4-FFF2-40B4-BE49-F238E27FC236}">
                  <a16:creationId xmlns:a16="http://schemas.microsoft.com/office/drawing/2014/main" id="{5090F50C-D046-164B-815F-FA7C8D89D3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03">
              <a:off x="5416114" y="5864995"/>
              <a:ext cx="1003433" cy="4592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i="1" dirty="0" err="1">
                  <a:latin typeface="Arial" panose="020B0604020202020204" pitchFamily="34" charset="0"/>
                </a:rPr>
                <a:t>sysret</a:t>
              </a:r>
              <a:endParaRPr lang="en-US" altLang="zh-CN" sz="1350" b="0" i="1" dirty="0">
                <a:latin typeface="Arial" panose="020B0604020202020204" pitchFamily="34" charset="0"/>
              </a:endParaRPr>
            </a:p>
          </p:txBody>
        </p:sp>
        <p:sp>
          <p:nvSpPr>
            <p:cNvPr id="76813" name="Text Box 16">
              <a:extLst>
                <a:ext uri="{FF2B5EF4-FFF2-40B4-BE49-F238E27FC236}">
                  <a16:creationId xmlns:a16="http://schemas.microsoft.com/office/drawing/2014/main" id="{50B84935-F443-B44C-BE26-BD0FAB1E1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116961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syscall</a:t>
              </a:r>
            </a:p>
          </p:txBody>
        </p:sp>
        <p:sp>
          <p:nvSpPr>
            <p:cNvPr id="76814" name="Text Box 17">
              <a:extLst>
                <a:ext uri="{FF2B5EF4-FFF2-40B4-BE49-F238E27FC236}">
                  <a16:creationId xmlns:a16="http://schemas.microsoft.com/office/drawing/2014/main" id="{43EF1126-9D34-FC44-843B-683DEC9E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65657553-F5C2-1E4A-8D95-9477F0D47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2C19D208-E82F-374A-A96C-9C35EAF72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2057400"/>
            <a:ext cx="756285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hello world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int main()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	write(1, "hello, world\n", 13);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_exit(0);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4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EC604A59-33D8-6941-A54D-1116C7822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0">
                <a:ea typeface="宋体" panose="02010600030101010101" pitchFamily="2" charset="-122"/>
              </a:rPr>
              <a:t>Typical system calls in Linux X86-64 systems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0AD143FA-57FC-E449-98E6-11940CC7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6172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100" b="0" dirty="0">
              <a:latin typeface="FandolSong" pitchFamily="2" charset="-128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F2081E-E4B8-8C4F-AFC9-E553420D6D6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1013"/>
          <a:ext cx="7924800" cy="2592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Number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Name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pause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signal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alarm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an alarm clock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fork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5" marB="1761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2E9F246-1663-884D-A978-0B96C51EC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BF577DCD-96D1-9A44-B98E-978D7CC9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2000250"/>
            <a:ext cx="821055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.section .data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string: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.ascii "hello, world\n"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string_end:</a:t>
            </a:r>
          </a:p>
          <a:p>
            <a:pPr>
              <a:buFontTx/>
              <a:buNone/>
            </a:pPr>
            <a:r>
              <a:rPr lang="da-DK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.equ len, string_end - string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.section .text</a:t>
            </a:r>
          </a:p>
          <a:p>
            <a:pPr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.globl main</a:t>
            </a:r>
          </a:p>
          <a:p>
            <a:pPr>
              <a:buFontTx/>
              <a:buAutoNum type="arabicPlain" startAt="8"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889F8796-9CA1-974B-AE5D-229BEF816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 Call Example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91173200-BC31-E740-B789-AF8225D50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524000"/>
            <a:ext cx="870585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First, call write(1, "hello, world\n", 13)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movq 	$1, %rax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is system call 1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movq 	$1, %rdi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Arg1:stdout has descriptor 1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movq 	$string, %rsi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Arg2:Hello world string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movq 	$len, %rdx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Arg3:string length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syscall    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b="1" i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Next, call exit(0)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	movq 	$60, %rax 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 is system call 60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movq 	$0, %rdi    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Arg1:exit status is 0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syscall 		  </a:t>
            </a:r>
            <a:r>
              <a:rPr lang="en-US" altLang="zh-CN" sz="1800" b="1" i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C0F7DCA1-F7F3-284F-88F9-F40A0B010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 Passing for System Calls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AB907D3F-C582-174D-A59D-27618F2D1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557463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Up to 6 parameters are passed between two modes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%rdi,%rsi,%rdx,%r10,%r8,%r9 </a:t>
            </a:r>
          </a:p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Caller saved registers must be saved in user mode if necessary</a:t>
            </a:r>
          </a:p>
          <a:p>
            <a:pPr lvl="1">
              <a:spcBef>
                <a:spcPts val="450"/>
              </a:spcBef>
            </a:pPr>
            <a:r>
              <a:rPr lang="en-US" altLang="zh-CN" dirty="0"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ea typeface="宋体" panose="02010600030101010101" pitchFamily="2" charset="-122"/>
              </a:rPr>
              <a:t>rcx</a:t>
            </a:r>
            <a:r>
              <a:rPr lang="en-US" altLang="zh-CN" dirty="0">
                <a:ea typeface="宋体" panose="02010600030101010101" pitchFamily="2" charset="-122"/>
              </a:rPr>
              <a:t> and %r11 are destroyed</a:t>
            </a:r>
          </a:p>
          <a:p>
            <a:pPr>
              <a:spcBef>
                <a:spcPts val="45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Returns integer in %</a:t>
            </a:r>
            <a:r>
              <a:rPr lang="en-US" altLang="zh-CN" sz="2400" dirty="0" err="1">
                <a:ea typeface="宋体" panose="02010600030101010101" pitchFamily="2" charset="-122"/>
              </a:rPr>
              <a:t>rax</a:t>
            </a:r>
            <a:r>
              <a:rPr lang="en-US" altLang="zh-CN" sz="2400" dirty="0">
                <a:ea typeface="宋体" panose="02010600030101010101" pitchFamily="2" charset="-122"/>
              </a:rPr>
              <a:t> whether it is succeeded </a:t>
            </a:r>
          </a:p>
        </p:txBody>
      </p:sp>
      <p:grpSp>
        <p:nvGrpSpPr>
          <p:cNvPr id="87043" name="组合 2">
            <a:extLst>
              <a:ext uri="{FF2B5EF4-FFF2-40B4-BE49-F238E27FC236}">
                <a16:creationId xmlns:a16="http://schemas.microsoft.com/office/drawing/2014/main" id="{9F328ED8-4013-2A4B-822E-2B7CCB19A949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267200"/>
            <a:ext cx="5999162" cy="1828800"/>
            <a:chOff x="1995126" y="4414838"/>
            <a:chExt cx="6882197" cy="1604962"/>
          </a:xfrm>
        </p:grpSpPr>
        <p:sp>
          <p:nvSpPr>
            <p:cNvPr id="87045" name="Rectangle 5">
              <a:extLst>
                <a:ext uri="{FF2B5EF4-FFF2-40B4-BE49-F238E27FC236}">
                  <a16:creationId xmlns:a16="http://schemas.microsoft.com/office/drawing/2014/main" id="{0BE37B9F-8827-304C-8D12-94D674FA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414838"/>
              <a:ext cx="2952878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in user mode</a:t>
              </a:r>
            </a:p>
          </p:txBody>
        </p:sp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4ACD4BAC-356C-1D49-A721-DBDB9389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2046597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Kernel mode</a:t>
              </a: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C99F8365-A6F7-F142-8895-E4498F9B4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43CB6459-5FBF-D24F-8FCA-85D40458D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2BCF051F-243B-7B49-84B1-ACD02E222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366AE1B9-E7FE-EE4F-98F1-AD85AC2CD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E3B49B99-EE0F-5641-B21E-0647D24D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2" name="Rectangle 13">
              <a:extLst>
                <a:ext uri="{FF2B5EF4-FFF2-40B4-BE49-F238E27FC236}">
                  <a16:creationId xmlns:a16="http://schemas.microsoft.com/office/drawing/2014/main" id="{3D46A857-7B34-2342-9D93-FC15908A9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System call codes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EC38D430-470B-E243-AB63-8A64CE13A8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6352">
              <a:off x="3863645" y="5436051"/>
              <a:ext cx="1003464" cy="458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i="1" dirty="0" err="1">
                  <a:latin typeface="Arial" panose="020B0604020202020204" pitchFamily="34" charset="0"/>
                </a:rPr>
                <a:t>sysret</a:t>
              </a:r>
              <a:endParaRPr lang="en-US" altLang="zh-CN" sz="1350" b="0" i="1" dirty="0">
                <a:latin typeface="Arial" panose="020B0604020202020204" pitchFamily="34" charset="0"/>
              </a:endParaRPr>
            </a:p>
          </p:txBody>
        </p:sp>
        <p:sp>
          <p:nvSpPr>
            <p:cNvPr id="87054" name="Text Box 16">
              <a:extLst>
                <a:ext uri="{FF2B5EF4-FFF2-40B4-BE49-F238E27FC236}">
                  <a16:creationId xmlns:a16="http://schemas.microsoft.com/office/drawing/2014/main" id="{ADEB3807-EA93-FF41-ADA2-3165F55F8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1169616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syscall</a:t>
              </a:r>
            </a:p>
          </p:txBody>
        </p:sp>
        <p:sp>
          <p:nvSpPr>
            <p:cNvPr id="87055" name="Text Box 17">
              <a:extLst>
                <a:ext uri="{FF2B5EF4-FFF2-40B4-BE49-F238E27FC236}">
                  <a16:creationId xmlns:a16="http://schemas.microsoft.com/office/drawing/2014/main" id="{2E43AA3C-B8B1-3543-946B-E3F008016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044" name="Rectangle 1">
            <a:extLst>
              <a:ext uri="{FF2B5EF4-FFF2-40B4-BE49-F238E27FC236}">
                <a16:creationId xmlns:a16="http://schemas.microsoft.com/office/drawing/2014/main" id="{D77A804E-F3EF-5447-A383-4E80ECC3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14411236-64F3-A84F-B064-B33005FD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111B5FA0-ED19-3F42-AEF6-E325BA328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34400" cy="4572000"/>
          </a:xfrm>
        </p:spPr>
        <p:txBody>
          <a:bodyPr/>
          <a:lstStyle/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Processor‘s state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encoded in various bits and signals inside the processor, such as kernel bit inside the processor    </a:t>
            </a:r>
          </a:p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Events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Significant changes in the processor ‘s state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Results of execution of </a:t>
            </a:r>
            <a:r>
              <a:rPr lang="en-US" altLang="zh-CN" dirty="0" err="1">
                <a:ea typeface="宋体" panose="02010600030101010101" pitchFamily="2" charset="-122"/>
              </a:rPr>
              <a:t>syscall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sysret</a:t>
            </a:r>
            <a:r>
              <a:rPr lang="en-US" altLang="zh-CN" dirty="0">
                <a:ea typeface="宋体" panose="02010600030101010101" pitchFamily="2" charset="-122"/>
              </a:rPr>
              <a:t> instructions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arrives from a disk or a network adapter.</a:t>
            </a:r>
          </a:p>
          <a:p>
            <a:pPr lvl="2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instruction doing divides by zero</a:t>
            </a:r>
          </a:p>
          <a:p>
            <a:pPr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Exception</a:t>
            </a:r>
          </a:p>
          <a:p>
            <a:pPr lvl="1">
              <a:spcBef>
                <a:spcPts val="225"/>
              </a:spcBef>
            </a:pPr>
            <a:r>
              <a:rPr lang="en-US" altLang="zh-CN" dirty="0">
                <a:ea typeface="宋体" panose="02010600030101010101" pitchFamily="2" charset="-122"/>
              </a:rPr>
              <a:t>A hardware mechanism transfers control to the kernel in response to some </a:t>
            </a:r>
            <a:r>
              <a:rPr lang="en-US" altLang="zh-CN" i="1" dirty="0">
                <a:ea typeface="宋体" panose="02010600030101010101" pitchFamily="2" charset="-122"/>
              </a:rPr>
              <a:t>event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6453E1DF-E9C1-2C43-A9A9-B85426CB6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Event &amp; Exception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721C16F3-02AD-5642-9592-1C75AD21E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763000" cy="2838450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Event may be related or unrelated to the execution of the current instruction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syscall, sysret (related) 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page fault, arithmetic overflow (related)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a system timer goes off, an I/O request completes (unrelated)</a:t>
            </a:r>
          </a:p>
        </p:txBody>
      </p:sp>
      <p:grpSp>
        <p:nvGrpSpPr>
          <p:cNvPr id="91139" name="组合 4">
            <a:extLst>
              <a:ext uri="{FF2B5EF4-FFF2-40B4-BE49-F238E27FC236}">
                <a16:creationId xmlns:a16="http://schemas.microsoft.com/office/drawing/2014/main" id="{B1116A99-8C3B-D942-8852-4B191EF97B5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7010400" cy="1828800"/>
            <a:chOff x="176573" y="3412435"/>
            <a:chExt cx="9910377" cy="2226365"/>
          </a:xfrm>
        </p:grpSpPr>
        <p:sp>
          <p:nvSpPr>
            <p:cNvPr id="91140" name="Rectangle 5">
              <a:extLst>
                <a:ext uri="{FF2B5EF4-FFF2-40B4-BE49-F238E27FC236}">
                  <a16:creationId xmlns:a16="http://schemas.microsoft.com/office/drawing/2014/main" id="{218F99CB-C765-004D-AD44-6A9F332E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91141" name="Rectangle 6">
              <a:extLst>
                <a:ext uri="{FF2B5EF4-FFF2-40B4-BE49-F238E27FC236}">
                  <a16:creationId xmlns:a16="http://schemas.microsoft.com/office/drawing/2014/main" id="{88480A9C-937C-2E41-8242-4950238B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91142" name="Line 7">
              <a:extLst>
                <a:ext uri="{FF2B5EF4-FFF2-40B4-BE49-F238E27FC236}">
                  <a16:creationId xmlns:a16="http://schemas.microsoft.com/office/drawing/2014/main" id="{415CEE7C-FDD2-D24A-9C33-C00B1380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3" name="Line 8">
              <a:extLst>
                <a:ext uri="{FF2B5EF4-FFF2-40B4-BE49-F238E27FC236}">
                  <a16:creationId xmlns:a16="http://schemas.microsoft.com/office/drawing/2014/main" id="{0A9032D1-D6FE-BE42-95E9-371ED23CE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4" name="Line 9">
              <a:extLst>
                <a:ext uri="{FF2B5EF4-FFF2-40B4-BE49-F238E27FC236}">
                  <a16:creationId xmlns:a16="http://schemas.microsoft.com/office/drawing/2014/main" id="{D8A1088D-85D2-4B41-A816-985B4895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5" name="Line 10">
              <a:extLst>
                <a:ext uri="{FF2B5EF4-FFF2-40B4-BE49-F238E27FC236}">
                  <a16:creationId xmlns:a16="http://schemas.microsoft.com/office/drawing/2014/main" id="{6F56EED4-CA01-724F-95B9-23F03216E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6" name="Line 11">
              <a:extLst>
                <a:ext uri="{FF2B5EF4-FFF2-40B4-BE49-F238E27FC236}">
                  <a16:creationId xmlns:a16="http://schemas.microsoft.com/office/drawing/2014/main" id="{719FA04E-0EA3-A94F-BC98-5A477EE28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1147" name="Rectangle 12">
              <a:extLst>
                <a:ext uri="{FF2B5EF4-FFF2-40B4-BE49-F238E27FC236}">
                  <a16:creationId xmlns:a16="http://schemas.microsoft.com/office/drawing/2014/main" id="{65A1E5B5-7962-C645-AFC3-FC00956A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589660" cy="346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</a:t>
              </a:r>
            </a:p>
          </p:txBody>
        </p:sp>
        <p:sp>
          <p:nvSpPr>
            <p:cNvPr id="91148" name="Rectangle 13">
              <a:extLst>
                <a:ext uri="{FF2B5EF4-FFF2-40B4-BE49-F238E27FC236}">
                  <a16:creationId xmlns:a16="http://schemas.microsoft.com/office/drawing/2014/main" id="{034A0D91-294C-544A-B121-BACEEC92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83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 processing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by </a:t>
              </a:r>
              <a:r>
                <a:rPr lang="en-US" altLang="zh-CN" sz="1800" b="0" i="1">
                  <a:latin typeface="Arial" panose="020B0604020202020204" pitchFamily="34" charset="0"/>
                </a:rPr>
                <a:t>exception handler</a:t>
              </a:r>
            </a:p>
          </p:txBody>
        </p:sp>
        <p:sp>
          <p:nvSpPr>
            <p:cNvPr id="91149" name="Rectangle 14">
              <a:extLst>
                <a:ext uri="{FF2B5EF4-FFF2-40B4-BE49-F238E27FC236}">
                  <a16:creationId xmlns:a16="http://schemas.microsoft.com/office/drawing/2014/main" id="{3365BC45-BCA1-954C-9371-9CAB98FFA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876800"/>
              <a:ext cx="2496105" cy="75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exception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return </a:t>
              </a:r>
              <a:r>
                <a:rPr lang="en-US" altLang="zh-CN" sz="1800" b="0">
                  <a:latin typeface="Arial" panose="020B0604020202020204" pitchFamily="34" charset="0"/>
                </a:rPr>
                <a:t>(optional)</a:t>
              </a:r>
            </a:p>
          </p:txBody>
        </p:sp>
        <p:sp>
          <p:nvSpPr>
            <p:cNvPr id="91150" name="Rectangle 15">
              <a:extLst>
                <a:ext uri="{FF2B5EF4-FFF2-40B4-BE49-F238E27FC236}">
                  <a16:creationId xmlns:a16="http://schemas.microsoft.com/office/drawing/2014/main" id="{E8569D37-7340-D24C-8E98-88EBE8AE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91151" name="Text Box 16">
              <a:extLst>
                <a:ext uri="{FF2B5EF4-FFF2-40B4-BE49-F238E27FC236}">
                  <a16:creationId xmlns:a16="http://schemas.microsoft.com/office/drawing/2014/main" id="{4E19767D-1681-6844-AEA5-FDE103324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969026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91152" name="Text Box 17">
              <a:extLst>
                <a:ext uri="{FF2B5EF4-FFF2-40B4-BE49-F238E27FC236}">
                  <a16:creationId xmlns:a16="http://schemas.microsoft.com/office/drawing/2014/main" id="{518F8365-DD46-3B47-B13B-314FFA43A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432852"/>
              <a:ext cx="904633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53" name="Line 18">
              <a:extLst>
                <a:ext uri="{FF2B5EF4-FFF2-40B4-BE49-F238E27FC236}">
                  <a16:creationId xmlns:a16="http://schemas.microsoft.com/office/drawing/2014/main" id="{0F6BD76E-2DE9-CF40-9FC0-63991E210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FD6036A8-6739-534E-BBD5-AE2419674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3EB1638-66F2-054F-9D52-48F6DBEC2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62100"/>
            <a:ext cx="8534400" cy="3314700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en-US" altLang="zh-CN" dirty="0"/>
              <a:t>Codes in kernel mode (OS)</a:t>
            </a:r>
          </a:p>
          <a:p>
            <a:pPr>
              <a:spcBef>
                <a:spcPts val="900"/>
              </a:spcBef>
              <a:defRPr/>
            </a:pPr>
            <a:r>
              <a:rPr lang="en-US" altLang="zh-CN" dirty="0"/>
              <a:t>When the exception handler finishes processing, handler does one of the following:</a:t>
            </a:r>
          </a:p>
          <a:p>
            <a:pPr marL="685800" lvl="1" indent="-385763">
              <a:spcBef>
                <a:spcPts val="90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returns control to the current instruction </a:t>
            </a:r>
            <a:r>
              <a:rPr lang="en-US" altLang="zh-CN" dirty="0" err="1">
                <a:ea typeface="+mn-ea"/>
                <a:cs typeface="+mn-cs"/>
              </a:rPr>
              <a:t>Icurr</a:t>
            </a:r>
            <a:r>
              <a:rPr lang="en-US" altLang="zh-CN" dirty="0">
                <a:ea typeface="+mn-ea"/>
                <a:cs typeface="+mn-cs"/>
              </a:rPr>
              <a:t> </a:t>
            </a:r>
          </a:p>
          <a:p>
            <a:pPr marL="685800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returns control to the next instruction </a:t>
            </a:r>
            <a:r>
              <a:rPr lang="en-US" altLang="zh-CN" dirty="0" err="1">
                <a:ea typeface="+mn-ea"/>
                <a:cs typeface="+mn-cs"/>
              </a:rPr>
              <a:t>Inext</a:t>
            </a:r>
            <a:endParaRPr lang="en-US" altLang="zh-CN" dirty="0">
              <a:ea typeface="+mn-ea"/>
              <a:cs typeface="+mn-cs"/>
            </a:endParaRPr>
          </a:p>
          <a:p>
            <a:pPr marL="685800" lvl="1" indent="-385763">
              <a:spcBef>
                <a:spcPts val="450"/>
              </a:spcBef>
              <a:buFont typeface="+mj-lt"/>
              <a:buAutoNum type="arabicPeriod"/>
              <a:defRPr/>
            </a:pPr>
            <a:r>
              <a:rPr lang="en-US" altLang="zh-CN" dirty="0">
                <a:ea typeface="+mn-ea"/>
                <a:cs typeface="+mn-cs"/>
              </a:rPr>
              <a:t>aborts the interrupted program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D90013BB-6F4C-0C40-AF7B-AFA9A714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DE750-9D06-A248-8315-E5E37CD7C4A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3A6897A-83A7-814B-8870-350DF7F2A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2589E68-7488-4A47-864F-BFF41FB0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(75%)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Final exam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</a:p>
          <a:p>
            <a:r>
              <a:rPr lang="en-US" altLang="zh-CN">
                <a:ea typeface="宋体" panose="02010600030101010101" pitchFamily="2" charset="-122"/>
              </a:rPr>
              <a:t>Quiz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(5%)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Times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 books/open notes</a:t>
            </a:r>
          </a:p>
          <a:p>
            <a:r>
              <a:rPr lang="en-US" altLang="zh-CN">
                <a:ea typeface="宋体" panose="02010600030101010101" pitchFamily="2" charset="-122"/>
              </a:rPr>
              <a:t>Labs (20%)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Lab7: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Tiny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Shell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Lab9: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Proxy</a:t>
            </a:r>
          </a:p>
          <a:p>
            <a:pPr lvl="1">
              <a:spcBef>
                <a:spcPts val="600"/>
              </a:spcBef>
            </a:pPr>
            <a:endParaRPr lang="en-US" altLang="zh-CN"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4798638E-0CCD-D848-B77E-7557BBDC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Table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0F8A7A5-36E8-4548-98B8-656EDA78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5013" y="1524000"/>
            <a:ext cx="2947987" cy="4197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1. Each type of event has a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unique </a:t>
            </a:r>
            <a:r>
              <a:rPr lang="en-US" altLang="zh-CN" sz="2000" dirty="0">
                <a:ea typeface="宋体" pitchFamily="2" charset="-122"/>
              </a:rPr>
              <a:t>exception number k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2. Exception table entry k points to a function (exception handler).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3. Handler k is called each time exception k occurs.</a:t>
            </a:r>
          </a:p>
        </p:txBody>
      </p:sp>
      <p:grpSp>
        <p:nvGrpSpPr>
          <p:cNvPr id="95235" name="Group 4">
            <a:extLst>
              <a:ext uri="{FF2B5EF4-FFF2-40B4-BE49-F238E27FC236}">
                <a16:creationId xmlns:a16="http://schemas.microsoft.com/office/drawing/2014/main" id="{AB3450CE-DAA0-B646-A404-9FF01162754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600200"/>
            <a:ext cx="4762500" cy="3579813"/>
            <a:chOff x="-195" y="581"/>
            <a:chExt cx="3312" cy="2539"/>
          </a:xfrm>
        </p:grpSpPr>
        <p:sp>
          <p:nvSpPr>
            <p:cNvPr id="95236" name="Rectangle 5">
              <a:extLst>
                <a:ext uri="{FF2B5EF4-FFF2-40B4-BE49-F238E27FC236}">
                  <a16:creationId xmlns:a16="http://schemas.microsoft.com/office/drawing/2014/main" id="{3A7C0218-E98B-304B-88A9-2FC31CAD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783"/>
              <a:ext cx="161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table</a:t>
              </a:r>
            </a:p>
          </p:txBody>
        </p:sp>
        <p:sp>
          <p:nvSpPr>
            <p:cNvPr id="95237" name="Rectangle 6">
              <a:extLst>
                <a:ext uri="{FF2B5EF4-FFF2-40B4-BE49-F238E27FC236}">
                  <a16:creationId xmlns:a16="http://schemas.microsoft.com/office/drawing/2014/main" id="{75A129A3-0AF0-1640-B41D-4417397D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749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38" name="Rectangle 7">
              <a:extLst>
                <a:ext uri="{FF2B5EF4-FFF2-40B4-BE49-F238E27FC236}">
                  <a16:creationId xmlns:a16="http://schemas.microsoft.com/office/drawing/2014/main" id="{65EDCAC2-5BC3-814F-BC5E-78EE98BC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893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39" name="Rectangle 8">
              <a:extLst>
                <a:ext uri="{FF2B5EF4-FFF2-40B4-BE49-F238E27FC236}">
                  <a16:creationId xmlns:a16="http://schemas.microsoft.com/office/drawing/2014/main" id="{7E465F6E-C1A5-3C40-B445-ECDD785F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037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40" name="Line 9">
              <a:extLst>
                <a:ext uri="{FF2B5EF4-FFF2-40B4-BE49-F238E27FC236}">
                  <a16:creationId xmlns:a16="http://schemas.microsoft.com/office/drawing/2014/main" id="{9520D5E8-FEE4-1B4D-837C-D21C4E831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960"/>
              <a:ext cx="1036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41" name="Text Box 11">
              <a:extLst>
                <a:ext uri="{FF2B5EF4-FFF2-40B4-BE49-F238E27FC236}">
                  <a16:creationId xmlns:a16="http://schemas.microsoft.com/office/drawing/2014/main" id="{74CE6F70-C01C-8D4A-80D9-E05CFA7D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" y="1662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5242" name="Text Box 12">
              <a:extLst>
                <a:ext uri="{FF2B5EF4-FFF2-40B4-BE49-F238E27FC236}">
                  <a16:creationId xmlns:a16="http://schemas.microsoft.com/office/drawing/2014/main" id="{8A2EFD35-1363-EB49-9CF8-3C8FF1A8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1824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5243" name="Text Box 13">
              <a:extLst>
                <a:ext uri="{FF2B5EF4-FFF2-40B4-BE49-F238E27FC236}">
                  <a16:creationId xmlns:a16="http://schemas.microsoft.com/office/drawing/2014/main" id="{BD350CB6-6853-FD48-A241-30CD1609D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2041"/>
              <a:ext cx="25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5244" name="Text Box 14">
              <a:extLst>
                <a:ext uri="{FF2B5EF4-FFF2-40B4-BE49-F238E27FC236}">
                  <a16:creationId xmlns:a16="http://schemas.microsoft.com/office/drawing/2014/main" id="{9988323A-FBEC-8847-B091-CDFF3909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2203"/>
              <a:ext cx="3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95245" name="Rectangle 15">
              <a:extLst>
                <a:ext uri="{FF2B5EF4-FFF2-40B4-BE49-F238E27FC236}">
                  <a16:creationId xmlns:a16="http://schemas.microsoft.com/office/drawing/2014/main" id="{848CC033-638E-9443-9D7B-66C2C653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427"/>
              <a:ext cx="128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FandolSong" pitchFamily="2" charset="-128"/>
              </a:endParaRPr>
            </a:p>
          </p:txBody>
        </p:sp>
        <p:sp>
          <p:nvSpPr>
            <p:cNvPr id="95246" name="Text Box 16">
              <a:extLst>
                <a:ext uri="{FF2B5EF4-FFF2-40B4-BE49-F238E27FC236}">
                  <a16:creationId xmlns:a16="http://schemas.microsoft.com/office/drawing/2014/main" id="{DD813EA7-D00E-E047-9449-289E8F4A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" y="2427"/>
              <a:ext cx="44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n-1</a:t>
              </a:r>
            </a:p>
          </p:txBody>
        </p:sp>
        <p:sp>
          <p:nvSpPr>
            <p:cNvPr id="95247" name="Line 18">
              <a:extLst>
                <a:ext uri="{FF2B5EF4-FFF2-40B4-BE49-F238E27FC236}">
                  <a16:creationId xmlns:a16="http://schemas.microsoft.com/office/drawing/2014/main" id="{E54B43BF-2CD5-E540-BC2B-B134A8BBA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096"/>
              <a:ext cx="1036" cy="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48" name="Rectangle 19">
              <a:extLst>
                <a:ext uri="{FF2B5EF4-FFF2-40B4-BE49-F238E27FC236}">
                  <a16:creationId xmlns:a16="http://schemas.microsoft.com/office/drawing/2014/main" id="{DB4E9F43-0CCE-7348-9552-EBB2D783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096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0</a:t>
              </a:r>
            </a:p>
          </p:txBody>
        </p:sp>
        <p:sp>
          <p:nvSpPr>
            <p:cNvPr id="95249" name="Rectangle 20">
              <a:extLst>
                <a:ext uri="{FF2B5EF4-FFF2-40B4-BE49-F238E27FC236}">
                  <a16:creationId xmlns:a16="http://schemas.microsoft.com/office/drawing/2014/main" id="{4115B96B-666D-5D45-BC0B-7E81F78C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528"/>
              <a:ext cx="1631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1</a:t>
              </a:r>
            </a:p>
          </p:txBody>
        </p:sp>
        <p:sp>
          <p:nvSpPr>
            <p:cNvPr id="95250" name="Line 22">
              <a:extLst>
                <a:ext uri="{FF2B5EF4-FFF2-40B4-BE49-F238E27FC236}">
                  <a16:creationId xmlns:a16="http://schemas.microsoft.com/office/drawing/2014/main" id="{6DF51B4B-F020-DE46-B86D-D57CF14E3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1528"/>
              <a:ext cx="1036" cy="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51" name="Rectangle 23">
              <a:extLst>
                <a:ext uri="{FF2B5EF4-FFF2-40B4-BE49-F238E27FC236}">
                  <a16:creationId xmlns:a16="http://schemas.microsoft.com/office/drawing/2014/main" id="{F28D599F-01CB-8D46-9119-61574D62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960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2</a:t>
              </a:r>
            </a:p>
          </p:txBody>
        </p:sp>
        <p:sp>
          <p:nvSpPr>
            <p:cNvPr id="95252" name="Rectangle 24">
              <a:extLst>
                <a:ext uri="{FF2B5EF4-FFF2-40B4-BE49-F238E27FC236}">
                  <a16:creationId xmlns:a16="http://schemas.microsoft.com/office/drawing/2014/main" id="{257FFF05-9FFE-9247-A3AF-4C64C8D8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84"/>
              <a:ext cx="172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exception handler n-1</a:t>
              </a:r>
            </a:p>
          </p:txBody>
        </p:sp>
        <p:sp>
          <p:nvSpPr>
            <p:cNvPr id="95253" name="Text Box 25">
              <a:extLst>
                <a:ext uri="{FF2B5EF4-FFF2-40B4-BE49-F238E27FC236}">
                  <a16:creationId xmlns:a16="http://schemas.microsoft.com/office/drawing/2014/main" id="{8E5E01E9-3A86-204C-976A-BAD0E2B9B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2356"/>
              <a:ext cx="3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95254" name="Line 27">
              <a:extLst>
                <a:ext uri="{FF2B5EF4-FFF2-40B4-BE49-F238E27FC236}">
                  <a16:creationId xmlns:a16="http://schemas.microsoft.com/office/drawing/2014/main" id="{310A524E-F6CA-5145-91F1-F22C14109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2512"/>
              <a:ext cx="1036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95255" name="Text Box 28">
              <a:extLst>
                <a:ext uri="{FF2B5EF4-FFF2-40B4-BE49-F238E27FC236}">
                  <a16:creationId xmlns:a16="http://schemas.microsoft.com/office/drawing/2014/main" id="{8A507CB4-41A7-574A-832C-D80B37A4B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5" y="581"/>
              <a:ext cx="111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Exception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numbers</a:t>
              </a:r>
            </a:p>
          </p:txBody>
        </p:sp>
        <p:sp>
          <p:nvSpPr>
            <p:cNvPr id="95256" name="Line 29">
              <a:extLst>
                <a:ext uri="{FF2B5EF4-FFF2-40B4-BE49-F238E27FC236}">
                  <a16:creationId xmlns:a16="http://schemas.microsoft.com/office/drawing/2014/main" id="{66280B21-33E8-2646-81A5-3427ADF87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008"/>
              <a:ext cx="12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498426FD-B5E6-CC48-A59D-9876000A4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Table</a:t>
            </a:r>
          </a:p>
        </p:txBody>
      </p:sp>
      <p:sp>
        <p:nvSpPr>
          <p:cNvPr id="97282" name="文本框 7">
            <a:extLst>
              <a:ext uri="{FF2B5EF4-FFF2-40B4-BE49-F238E27FC236}">
                <a16:creationId xmlns:a16="http://schemas.microsoft.com/office/drawing/2014/main" id="{57C1C6F1-2F14-7741-B063-3562D9BD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82775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number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283" name="文本框 10">
            <a:extLst>
              <a:ext uri="{FF2B5EF4-FFF2-40B4-BE49-F238E27FC236}">
                <a16:creationId xmlns:a16="http://schemas.microsoft.com/office/drawing/2014/main" id="{8260E1DB-89D1-CA4C-9F3A-88F2BC64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885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634313-E39C-E04C-8EBB-22D9D0DC4AE4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2209800"/>
          <a:ext cx="2286000" cy="246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Exception table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95" marB="4569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b="0" i="0" dirty="0">
                        <a:latin typeface="FandolSong" pitchFamily="2" charset="-128"/>
                      </a:endParaRPr>
                    </a:p>
                  </a:txBody>
                  <a:tcPr marT="45695" marB="456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7310" name="文本框 12">
            <a:extLst>
              <a:ext uri="{FF2B5EF4-FFF2-40B4-BE49-F238E27FC236}">
                <a16:creationId xmlns:a16="http://schemas.microsoft.com/office/drawing/2014/main" id="{9715F292-8A48-B84E-9E5C-7E9EEA5D2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2819400"/>
            <a:ext cx="206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entry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exception #k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311" name="组合 16">
            <a:extLst>
              <a:ext uri="{FF2B5EF4-FFF2-40B4-BE49-F238E27FC236}">
                <a16:creationId xmlns:a16="http://schemas.microsoft.com/office/drawing/2014/main" id="{8DECF975-1185-8347-A4F1-2544DB6CE847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3319463"/>
            <a:ext cx="457200" cy="457200"/>
            <a:chOff x="4038600" y="3442063"/>
            <a:chExt cx="457200" cy="457200"/>
          </a:xfrm>
        </p:grpSpPr>
        <p:sp>
          <p:nvSpPr>
            <p:cNvPr id="97315" name="流程图: 接点 13">
              <a:extLst>
                <a:ext uri="{FF2B5EF4-FFF2-40B4-BE49-F238E27FC236}">
                  <a16:creationId xmlns:a16="http://schemas.microsoft.com/office/drawing/2014/main" id="{45C459F4-1BE9-1346-8321-4B042917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442063"/>
              <a:ext cx="457200" cy="457200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97316" name="矩形 15">
              <a:extLst>
                <a:ext uri="{FF2B5EF4-FFF2-40B4-BE49-F238E27FC236}">
                  <a16:creationId xmlns:a16="http://schemas.microsoft.com/office/drawing/2014/main" id="{210CEDD4-EEBE-2546-831F-60466673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13" y="3471651"/>
              <a:ext cx="4427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0" dirty="0">
                <a:latin typeface="FandolSong" pitchFamily="2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312" name="直接箭头连接符 20">
            <a:extLst>
              <a:ext uri="{FF2B5EF4-FFF2-40B4-BE49-F238E27FC236}">
                <a16:creationId xmlns:a16="http://schemas.microsoft.com/office/drawing/2014/main" id="{9CE05624-4C2C-CD44-A902-AC60F137C69C}"/>
              </a:ext>
            </a:extLst>
          </p:cNvPr>
          <p:cNvCxnSpPr>
            <a:cxnSpLocks noChangeShapeType="1"/>
            <a:stCxn id="97282" idx="2"/>
            <a:endCxn id="97315" idx="0"/>
          </p:cNvCxnSpPr>
          <p:nvPr/>
        </p:nvCxnSpPr>
        <p:spPr bwMode="auto">
          <a:xfrm>
            <a:off x="3657600" y="2590800"/>
            <a:ext cx="14288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13" name="直接箭头连接符 22">
            <a:extLst>
              <a:ext uri="{FF2B5EF4-FFF2-40B4-BE49-F238E27FC236}">
                <a16:creationId xmlns:a16="http://schemas.microsoft.com/office/drawing/2014/main" id="{1948EC3B-A093-DF49-A80F-3A32BCEA8D7B}"/>
              </a:ext>
            </a:extLst>
          </p:cNvPr>
          <p:cNvCxnSpPr>
            <a:cxnSpLocks noChangeShapeType="1"/>
            <a:stCxn id="97283" idx="3"/>
            <a:endCxn id="97315" idx="2"/>
          </p:cNvCxnSpPr>
          <p:nvPr/>
        </p:nvCxnSpPr>
        <p:spPr bwMode="auto">
          <a:xfrm flipV="1">
            <a:off x="2266950" y="3548063"/>
            <a:ext cx="1176338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14" name="肘形连接符 24">
            <a:extLst>
              <a:ext uri="{FF2B5EF4-FFF2-40B4-BE49-F238E27FC236}">
                <a16:creationId xmlns:a16="http://schemas.microsoft.com/office/drawing/2014/main" id="{FF473026-C25D-5E41-BB79-AF1DC352A1B7}"/>
              </a:ext>
            </a:extLst>
          </p:cNvPr>
          <p:cNvCxnSpPr>
            <a:cxnSpLocks noChangeShapeType="1"/>
            <a:stCxn id="97316" idx="3"/>
          </p:cNvCxnSpPr>
          <p:nvPr/>
        </p:nvCxnSpPr>
        <p:spPr bwMode="auto">
          <a:xfrm flipV="1">
            <a:off x="3890963" y="3200400"/>
            <a:ext cx="2814637" cy="349250"/>
          </a:xfrm>
          <a:prstGeom prst="bentConnector3">
            <a:avLst>
              <a:gd name="adj1" fmla="val 7906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2CAEE2A2-6536-CC41-BE46-A1E288F3F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7A3D2921-CC8E-AC48-B6EE-E7FB1CC39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91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 handlers run in kernel mode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means they have complete access to all system resources</a:t>
            </a:r>
          </a:p>
          <a:p>
            <a:pPr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Processor pushes onto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kernel’s</a:t>
            </a:r>
            <a:r>
              <a:rPr lang="en-US" altLang="zh-CN">
                <a:ea typeface="宋体" panose="02010600030101010101" pitchFamily="2" charset="-122"/>
              </a:rPr>
              <a:t> stack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Necessary information will be necessary to restart the interrupted program when the handler returns</a:t>
            </a:r>
          </a:p>
          <a:p>
            <a:pPr lvl="1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Such as</a:t>
            </a: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Return address (either the current instruction or the next instruction)</a:t>
            </a:r>
          </a:p>
          <a:p>
            <a:pPr lvl="2">
              <a:spcBef>
                <a:spcPts val="450"/>
              </a:spcBef>
            </a:pPr>
            <a:r>
              <a:rPr lang="en-US" altLang="zh-CN">
                <a:ea typeface="宋体" panose="02010600030101010101" pitchFamily="2" charset="-122"/>
              </a:rPr>
              <a:t>The current condition codes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94AE8F25-2C56-004E-85F0-D8F1CA5331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7450"/>
            <a:ext cx="5829300" cy="1371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Classes of Exceptions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D04AE28-AE40-7341-9330-353CC67B3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F9D7E8-5E9B-6342-A50A-3DA36ED37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886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Caused by events that occur as a result of executing an instruction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en-US" altLang="zh-CN" dirty="0" err="1">
                <a:ea typeface="宋体" pitchFamily="2" charset="-122"/>
              </a:rPr>
              <a:t>syscall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Traps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Intentional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returns control to “next” instruction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syscall</a:t>
            </a:r>
            <a:r>
              <a:rPr lang="en-US" altLang="zh-CN" dirty="0">
                <a:ea typeface="宋体" pitchFamily="2" charset="-122"/>
              </a:rPr>
              <a:t>, breakpoint traps</a:t>
            </a:r>
            <a:endParaRPr lang="en-US" altLang="zh-CN" sz="21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D8CBA51F-AF33-134B-9F23-6C5B25E7B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B9294F1-CFC1-C448-B244-3C985E967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Faults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Unintentional</a:t>
            </a:r>
            <a:r>
              <a:rPr lang="en-US" altLang="zh-CN" dirty="0">
                <a:ea typeface="宋体" pitchFamily="2" charset="-122"/>
              </a:rPr>
              <a:t> but possibly recoverable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either re-executes faulting (“current”) instruction or aborts.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page faults </a:t>
            </a:r>
            <a:r>
              <a:rPr lang="en-US" altLang="zh-CN" dirty="0">
                <a:ea typeface="宋体" pitchFamily="2" charset="-122"/>
              </a:rPr>
              <a:t>(recoverable), protection faults (unrecoverable)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Aborts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Unintentional</a:t>
            </a:r>
            <a:r>
              <a:rPr lang="en-US" altLang="zh-CN" dirty="0">
                <a:ea typeface="宋体" pitchFamily="2" charset="-122"/>
              </a:rPr>
              <a:t> and unrecoverable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aborts current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ea typeface="宋体" pitchFamily="2" charset="-122"/>
              </a:rPr>
              <a:t>Examples: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parity error</a:t>
            </a:r>
            <a:r>
              <a:rPr lang="en-US" altLang="zh-CN" dirty="0">
                <a:ea typeface="宋体" pitchFamily="2" charset="-122"/>
              </a:rPr>
              <a:t>, machine check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0239A9DC-FA49-AB40-AB9A-167D765D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E08A1A27-8E04-5547-9EA7-B22C722DC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16462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portion (page) of user’s memory is not ready (on disk or allocation on demand)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96C18FA3-C450-0E4E-B494-CCD4290FF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276600"/>
            <a:ext cx="5000625" cy="19383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long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7524" name="Text Box 5">
            <a:extLst>
              <a:ext uri="{FF2B5EF4-FFF2-40B4-BE49-F238E27FC236}">
                <a16:creationId xmlns:a16="http://schemas.microsoft.com/office/drawing/2014/main" id="{5143F925-9B2E-5646-914D-F2B530F7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334000"/>
            <a:ext cx="7607300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08 1b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0x201b08(%rip)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4615D77-50BD-9441-9309-367669788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109570" name="Text Box 4">
            <a:extLst>
              <a:ext uri="{FF2B5EF4-FFF2-40B4-BE49-F238E27FC236}">
                <a16:creationId xmlns:a16="http://schemas.microsoft.com/office/drawing/2014/main" id="{2BF95A81-933D-914D-A4FF-DE90E3E8E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9571" name="Text Box 5">
            <a:extLst>
              <a:ext uri="{FF2B5EF4-FFF2-40B4-BE49-F238E27FC236}">
                <a16:creationId xmlns:a16="http://schemas.microsoft.com/office/drawing/2014/main" id="{13560768-D1D3-874E-862C-21406FF4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551238"/>
            <a:ext cx="7586662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08 1b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0x201b08(%rip)</a:t>
            </a:r>
          </a:p>
        </p:txBody>
      </p:sp>
      <p:grpSp>
        <p:nvGrpSpPr>
          <p:cNvPr id="109572" name="组合 4">
            <a:extLst>
              <a:ext uri="{FF2B5EF4-FFF2-40B4-BE49-F238E27FC236}">
                <a16:creationId xmlns:a16="http://schemas.microsoft.com/office/drawing/2014/main" id="{17144DBB-9CA9-6648-BAB8-5F1285DC9D1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7010400" cy="1828800"/>
            <a:chOff x="176573" y="3412435"/>
            <a:chExt cx="9910377" cy="2226365"/>
          </a:xfrm>
        </p:grpSpPr>
        <p:sp>
          <p:nvSpPr>
            <p:cNvPr id="109573" name="Rectangle 5">
              <a:extLst>
                <a:ext uri="{FF2B5EF4-FFF2-40B4-BE49-F238E27FC236}">
                  <a16:creationId xmlns:a16="http://schemas.microsoft.com/office/drawing/2014/main" id="{F53E8A92-6641-C14E-8AB5-A9B674B5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09574" name="Rectangle 6">
              <a:extLst>
                <a:ext uri="{FF2B5EF4-FFF2-40B4-BE49-F238E27FC236}">
                  <a16:creationId xmlns:a16="http://schemas.microsoft.com/office/drawing/2014/main" id="{E3BD72E3-5F3B-BC42-B7A9-7FF196FF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77B43424-33FD-B049-9E41-66B5630C8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6" name="Line 8">
              <a:extLst>
                <a:ext uri="{FF2B5EF4-FFF2-40B4-BE49-F238E27FC236}">
                  <a16:creationId xmlns:a16="http://schemas.microsoft.com/office/drawing/2014/main" id="{9233C211-5B32-2C45-800A-41E0A6944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7" name="Line 9">
              <a:extLst>
                <a:ext uri="{FF2B5EF4-FFF2-40B4-BE49-F238E27FC236}">
                  <a16:creationId xmlns:a16="http://schemas.microsoft.com/office/drawing/2014/main" id="{DC030CD6-E6E0-D74A-B8C7-6D4E86EBD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8" name="Line 10">
              <a:extLst>
                <a:ext uri="{FF2B5EF4-FFF2-40B4-BE49-F238E27FC236}">
                  <a16:creationId xmlns:a16="http://schemas.microsoft.com/office/drawing/2014/main" id="{29036E7A-03A8-DC42-976E-2FB002E0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79" name="Line 11">
              <a:extLst>
                <a:ext uri="{FF2B5EF4-FFF2-40B4-BE49-F238E27FC236}">
                  <a16:creationId xmlns:a16="http://schemas.microsoft.com/office/drawing/2014/main" id="{89C62331-79EF-834C-9F19-4234E97D4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9580" name="Rectangle 12">
              <a:extLst>
                <a:ext uri="{FF2B5EF4-FFF2-40B4-BE49-F238E27FC236}">
                  <a16:creationId xmlns:a16="http://schemas.microsoft.com/office/drawing/2014/main" id="{3D4CC889-7D2D-3747-88FC-D84B619E3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66217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Page fault</a:t>
              </a:r>
            </a:p>
          </p:txBody>
        </p:sp>
        <p:sp>
          <p:nvSpPr>
            <p:cNvPr id="109581" name="Rectangle 13">
              <a:extLst>
                <a:ext uri="{FF2B5EF4-FFF2-40B4-BE49-F238E27FC236}">
                  <a16:creationId xmlns:a16="http://schemas.microsoft.com/office/drawing/2014/main" id="{FEC9ABFE-3288-2D45-9226-CA9FCD0E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75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page and load into memory</a:t>
              </a:r>
            </a:p>
          </p:txBody>
        </p:sp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642B514A-FE39-4E41-BDB9-D8B1A1E497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01764">
              <a:off x="3933825" y="4741151"/>
              <a:ext cx="1136438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return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09583" name="Rectangle 15">
              <a:extLst>
                <a:ext uri="{FF2B5EF4-FFF2-40B4-BE49-F238E27FC236}">
                  <a16:creationId xmlns:a16="http://schemas.microsoft.com/office/drawing/2014/main" id="{37EEE94D-70E8-A141-8771-8A8B5852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109584" name="Text Box 16">
              <a:extLst>
                <a:ext uri="{FF2B5EF4-FFF2-40B4-BE49-F238E27FC236}">
                  <a16:creationId xmlns:a16="http://schemas.microsoft.com/office/drawing/2014/main" id="{72ACE1F6-9EFC-8F4D-85FE-8D10F9A46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067" y="4131292"/>
              <a:ext cx="1126712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endPara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5" name="Line 18">
              <a:extLst>
                <a:ext uri="{FF2B5EF4-FFF2-40B4-BE49-F238E27FC236}">
                  <a16:creationId xmlns:a16="http://schemas.microsoft.com/office/drawing/2014/main" id="{7DB3C961-090C-634C-8C13-22BB6F2C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BCA7FA69-A3A8-7C47-A73B-56BDF740F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#1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B210859-1EF0-1640-AE3F-9472800A8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3147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Memory Reference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Page fault</a:t>
            </a:r>
            <a:r>
              <a:rPr lang="en-US" altLang="zh-CN" dirty="0">
                <a:ea typeface="宋体" pitchFamily="2" charset="-122"/>
              </a:rPr>
              <a:t> handler must load page into physical memory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Returns to faulting instruction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Successful on second try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57DCF6C8-AB7E-E24C-AED8-084C60033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BC19C058-D841-AB42-A07F-6BB30443E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1371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 Reference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 writes to memory 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Address is not valid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8974D9BB-8972-034E-AB48-08951276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2971800"/>
            <a:ext cx="5000625" cy="1938338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1243D491-18EE-2C43-AF66-935A3706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105400"/>
            <a:ext cx="7607300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a8 a7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0x20a7a8(%rip)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0">
            <a:extLst>
              <a:ext uri="{FF2B5EF4-FFF2-40B4-BE49-F238E27FC236}">
                <a16:creationId xmlns:a16="http://schemas.microsoft.com/office/drawing/2014/main" id="{61AD122C-3C7C-C641-BCB9-36D57CCE0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BFF4C-E614-874F-B124-49A80E76B7A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BE3283D-48B8-8742-9735-B5E2D4D06E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Exceptional Control Flow 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12926EF5-AAAB-7344-A290-F60B6AC27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115714" name="Text Box 4">
            <a:extLst>
              <a:ext uri="{FF2B5EF4-FFF2-40B4-BE49-F238E27FC236}">
                <a16:creationId xmlns:a16="http://schemas.microsoft.com/office/drawing/2014/main" id="{B4EFD603-D8EB-0F42-847E-A2A334D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493838"/>
            <a:ext cx="5000625" cy="19399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int a[1000];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a[5000] = 13;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5715" name="Text Box 5">
            <a:extLst>
              <a:ext uri="{FF2B5EF4-FFF2-40B4-BE49-F238E27FC236}">
                <a16:creationId xmlns:a16="http://schemas.microsoft.com/office/drawing/2014/main" id="{311B1912-3B6D-4145-977E-3044DA60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551238"/>
            <a:ext cx="7510462" cy="904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4004ed: 48 c7 05 a8 a7 20 00 0d 00 00 00  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        movq $0xd, 0x20a7a8(%rip)</a:t>
            </a:r>
          </a:p>
        </p:txBody>
      </p:sp>
      <p:grpSp>
        <p:nvGrpSpPr>
          <p:cNvPr id="115716" name="组合 4">
            <a:extLst>
              <a:ext uri="{FF2B5EF4-FFF2-40B4-BE49-F238E27FC236}">
                <a16:creationId xmlns:a16="http://schemas.microsoft.com/office/drawing/2014/main" id="{721A1972-11EF-DE45-A939-B484BA28B3A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6892925" cy="1828800"/>
            <a:chOff x="176573" y="3412435"/>
            <a:chExt cx="9744640" cy="2226365"/>
          </a:xfrm>
        </p:grpSpPr>
        <p:sp>
          <p:nvSpPr>
            <p:cNvPr id="115719" name="Rectangle 5">
              <a:extLst>
                <a:ext uri="{FF2B5EF4-FFF2-40B4-BE49-F238E27FC236}">
                  <a16:creationId xmlns:a16="http://schemas.microsoft.com/office/drawing/2014/main" id="{1B9B8111-0E15-B04E-B0AF-C0625BB8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15720" name="Rectangle 6">
              <a:extLst>
                <a:ext uri="{FF2B5EF4-FFF2-40B4-BE49-F238E27FC236}">
                  <a16:creationId xmlns:a16="http://schemas.microsoft.com/office/drawing/2014/main" id="{C9F5055B-D58A-D649-AFBA-5A408C49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15721" name="Line 7">
              <a:extLst>
                <a:ext uri="{FF2B5EF4-FFF2-40B4-BE49-F238E27FC236}">
                  <a16:creationId xmlns:a16="http://schemas.microsoft.com/office/drawing/2014/main" id="{FB302D95-9494-5346-8B23-EA71596C2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2" name="Line 8">
              <a:extLst>
                <a:ext uri="{FF2B5EF4-FFF2-40B4-BE49-F238E27FC236}">
                  <a16:creationId xmlns:a16="http://schemas.microsoft.com/office/drawing/2014/main" id="{855CA441-7725-2544-BFCA-5F4148885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3" name="Line 9">
              <a:extLst>
                <a:ext uri="{FF2B5EF4-FFF2-40B4-BE49-F238E27FC236}">
                  <a16:creationId xmlns:a16="http://schemas.microsoft.com/office/drawing/2014/main" id="{79458190-B0EB-154D-90BC-8BCB5A439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4" name="Line 11">
              <a:extLst>
                <a:ext uri="{FF2B5EF4-FFF2-40B4-BE49-F238E27FC236}">
                  <a16:creationId xmlns:a16="http://schemas.microsoft.com/office/drawing/2014/main" id="{42EF0424-939C-6A44-9485-427380025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15725" name="Rectangle 12">
              <a:extLst>
                <a:ext uri="{FF2B5EF4-FFF2-40B4-BE49-F238E27FC236}">
                  <a16:creationId xmlns:a16="http://schemas.microsoft.com/office/drawing/2014/main" id="{FB594778-5447-474C-BD1D-942293A8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1662175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Page fault</a:t>
              </a:r>
            </a:p>
          </p:txBody>
        </p:sp>
        <p:sp>
          <p:nvSpPr>
            <p:cNvPr id="115726" name="Rectangle 13">
              <a:extLst>
                <a:ext uri="{FF2B5EF4-FFF2-40B4-BE49-F238E27FC236}">
                  <a16:creationId xmlns:a16="http://schemas.microsoft.com/office/drawing/2014/main" id="{F3BE6E42-9A23-774F-8F7C-98DADC63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12" y="4570271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 invalid address</a:t>
              </a:r>
            </a:p>
          </p:txBody>
        </p:sp>
        <p:sp>
          <p:nvSpPr>
            <p:cNvPr id="115727" name="Rectangle 15">
              <a:extLst>
                <a:ext uri="{FF2B5EF4-FFF2-40B4-BE49-F238E27FC236}">
                  <a16:creationId xmlns:a16="http://schemas.microsoft.com/office/drawing/2014/main" id="{92347D45-794D-924E-9768-D50F374D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3" y="4213225"/>
              <a:ext cx="1161690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event 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17A24112-273C-5246-A1A3-743BB3F4F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128" y="4131292"/>
              <a:ext cx="1126750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endPara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729" name="Line 18">
              <a:extLst>
                <a:ext uri="{FF2B5EF4-FFF2-40B4-BE49-F238E27FC236}">
                  <a16:creationId xmlns:a16="http://schemas.microsoft.com/office/drawing/2014/main" id="{DBB25348-0A2C-B046-B988-0237A8608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24363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115717" name="Line 11">
            <a:extLst>
              <a:ext uri="{FF2B5EF4-FFF2-40B4-BE49-F238E27FC236}">
                <a16:creationId xmlns:a16="http://schemas.microsoft.com/office/drawing/2014/main" id="{AC753DAB-EECE-E543-AA36-A2C67B5D6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8" y="5891213"/>
            <a:ext cx="48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15718" name="Rectangle 17">
            <a:extLst>
              <a:ext uri="{FF2B5EF4-FFF2-40B4-BE49-F238E27FC236}">
                <a16:creationId xmlns:a16="http://schemas.microsoft.com/office/drawing/2014/main" id="{2A58AC4B-DCD2-394C-9A9D-DFC0E6FF7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5740400"/>
            <a:ext cx="19907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59" tIns="33335" rIns="67859" bIns="3333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A067DB49-4D34-5A45-9795-315ACB6DB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Example #2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FB378D5-36EC-6C47-8213-C9E67305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527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Memory Reference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Page fault handler detects invalid address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Sends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SIGSEG</a:t>
            </a:r>
            <a:r>
              <a:rPr lang="en-US" altLang="zh-CN" dirty="0">
                <a:ea typeface="宋体" pitchFamily="2" charset="-122"/>
              </a:rPr>
              <a:t> signal to user process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User process exits with “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segmentation fault</a:t>
            </a:r>
            <a:r>
              <a:rPr lang="en-US" altLang="zh-CN" dirty="0">
                <a:ea typeface="宋体" pitchFamily="2" charset="-122"/>
              </a:rPr>
              <a:t>”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0C2802F4-330E-5B4A-B6C1-FE482B192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Synchronous exceptions</a:t>
            </a: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96AC75A3-61CD-1445-830D-AB996ED84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620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100" b="0" dirty="0">
                <a:latin typeface="FandolSong" pitchFamily="2" charset="-128"/>
              </a:rPr>
              <a:t>Exceptions in x86-64 systems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AE6036-83BB-B54E-9A61-CFE29A601EA5}"/>
              </a:ext>
            </a:extLst>
          </p:cNvPr>
          <p:cNvGraphicFramePr>
            <a:graphicFrameLocks noGrp="1"/>
          </p:cNvGraphicFramePr>
          <p:nvPr/>
        </p:nvGraphicFramePr>
        <p:xfrm>
          <a:off x="801688" y="2209800"/>
          <a:ext cx="6894512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Number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Description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Exception class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0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Divide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error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13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General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protection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14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Page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fault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Fault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18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Machine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check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Abort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32~255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OS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defined exception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Interrupt</a:t>
                      </a:r>
                      <a:r>
                        <a:rPr lang="en-US" altLang="zh-CN" sz="15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or trap</a:t>
                      </a:r>
                      <a:endParaRPr lang="zh-CN" altLang="en-US" sz="15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7" marR="51437" marT="25716" marB="2571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5E16757F-8F3E-4B4A-928A-28095F5C6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8E31E745-87C0-AD41-8CEE-5608B4B95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8172450" cy="1216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Caused by events external to the processor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Indicated by setting the processor’s interrupt pin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handler returns to “next” instruction.</a:t>
            </a:r>
          </a:p>
        </p:txBody>
      </p:sp>
      <p:grpSp>
        <p:nvGrpSpPr>
          <p:cNvPr id="121859" name="组合 1">
            <a:extLst>
              <a:ext uri="{FF2B5EF4-FFF2-40B4-BE49-F238E27FC236}">
                <a16:creationId xmlns:a16="http://schemas.microsoft.com/office/drawing/2014/main" id="{1370996F-C523-4947-AA17-47F7530F0BA5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946400"/>
            <a:ext cx="7639050" cy="3225800"/>
            <a:chOff x="457200" y="2786569"/>
            <a:chExt cx="8509000" cy="3309883"/>
          </a:xfrm>
        </p:grpSpPr>
        <p:sp>
          <p:nvSpPr>
            <p:cNvPr id="121860" name="Line 3">
              <a:extLst>
                <a:ext uri="{FF2B5EF4-FFF2-40B4-BE49-F238E27FC236}">
                  <a16:creationId xmlns:a16="http://schemas.microsoft.com/office/drawing/2014/main" id="{2CCA7E3B-D87E-2347-9C96-D6E1F4AA1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3057511"/>
              <a:ext cx="0" cy="753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1" name="Line 4">
              <a:extLst>
                <a:ext uri="{FF2B5EF4-FFF2-40B4-BE49-F238E27FC236}">
                  <a16:creationId xmlns:a16="http://schemas.microsoft.com/office/drawing/2014/main" id="{72C21962-1B74-9446-A339-4B68C2A4E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9450" y="2927107"/>
              <a:ext cx="6350" cy="8210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2" name="Line 5">
              <a:extLst>
                <a:ext uri="{FF2B5EF4-FFF2-40B4-BE49-F238E27FC236}">
                  <a16:creationId xmlns:a16="http://schemas.microsoft.com/office/drawing/2014/main" id="{1E59FDA3-18F9-494A-8AB7-584D093D7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5663" y="2993640"/>
              <a:ext cx="0" cy="754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3" name="Line 7">
              <a:extLst>
                <a:ext uri="{FF2B5EF4-FFF2-40B4-BE49-F238E27FC236}">
                  <a16:creationId xmlns:a16="http://schemas.microsoft.com/office/drawing/2014/main" id="{A1A9512D-8468-3145-8B16-EFE56A046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2863" y="3758762"/>
              <a:ext cx="0" cy="753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4" name="Line 9">
              <a:extLst>
                <a:ext uri="{FF2B5EF4-FFF2-40B4-BE49-F238E27FC236}">
                  <a16:creationId xmlns:a16="http://schemas.microsoft.com/office/drawing/2014/main" id="{8E453938-4395-274C-9F99-62C414F9F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758762"/>
              <a:ext cx="6350" cy="701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5" name="Line 10">
              <a:extLst>
                <a:ext uri="{FF2B5EF4-FFF2-40B4-BE49-F238E27FC236}">
                  <a16:creationId xmlns:a16="http://schemas.microsoft.com/office/drawing/2014/main" id="{1C187415-E1C9-0441-A789-7978F6B74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625" y="3885173"/>
              <a:ext cx="0" cy="1434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6" name="Line 11">
              <a:extLst>
                <a:ext uri="{FF2B5EF4-FFF2-40B4-BE49-F238E27FC236}">
                  <a16:creationId xmlns:a16="http://schemas.microsoft.com/office/drawing/2014/main" id="{3B5E2124-32AF-3E4C-BA50-2C073DA2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4419600"/>
              <a:ext cx="0" cy="1180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7" name="Line 14">
              <a:extLst>
                <a:ext uri="{FF2B5EF4-FFF2-40B4-BE49-F238E27FC236}">
                  <a16:creationId xmlns:a16="http://schemas.microsoft.com/office/drawing/2014/main" id="{7A38B520-7441-264E-9E9F-23CA79A2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0888" y="4383812"/>
              <a:ext cx="11112" cy="1178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8" name="Line 15">
              <a:extLst>
                <a:ext uri="{FF2B5EF4-FFF2-40B4-BE49-F238E27FC236}">
                  <a16:creationId xmlns:a16="http://schemas.microsoft.com/office/drawing/2014/main" id="{11F614ED-DD86-3A42-BF46-6009E3CA2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4525" y="4275210"/>
              <a:ext cx="6350" cy="1287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69" name="Line 16">
              <a:extLst>
                <a:ext uri="{FF2B5EF4-FFF2-40B4-BE49-F238E27FC236}">
                  <a16:creationId xmlns:a16="http://schemas.microsoft.com/office/drawing/2014/main" id="{D4BFE8BE-56A9-1D46-A1C9-47A8AAD1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625" y="5257800"/>
              <a:ext cx="0" cy="344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70" name="Line 17">
              <a:extLst>
                <a:ext uri="{FF2B5EF4-FFF2-40B4-BE49-F238E27FC236}">
                  <a16:creationId xmlns:a16="http://schemas.microsoft.com/office/drawing/2014/main" id="{5B1346E4-BC48-CC4E-9BC4-EAAC8D915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813" y="3503278"/>
              <a:ext cx="0" cy="16579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71" name="Rectangle 18">
              <a:extLst>
                <a:ext uri="{FF2B5EF4-FFF2-40B4-BE49-F238E27FC236}">
                  <a16:creationId xmlns:a16="http://schemas.microsoft.com/office/drawing/2014/main" id="{119C6D83-3915-CD47-B479-CB4BC7D1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268399"/>
              <a:ext cx="8280400" cy="29673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Local/IO Bus</a:t>
              </a:r>
            </a:p>
          </p:txBody>
        </p:sp>
        <p:sp>
          <p:nvSpPr>
            <p:cNvPr id="121872" name="Rectangle 19">
              <a:extLst>
                <a:ext uri="{FF2B5EF4-FFF2-40B4-BE49-F238E27FC236}">
                  <a16:creationId xmlns:a16="http://schemas.microsoft.com/office/drawing/2014/main" id="{7DC2F714-04ED-0F4F-9275-2A085D1F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0" y="4876800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21873" name="Rectangle 20">
              <a:extLst>
                <a:ext uri="{FF2B5EF4-FFF2-40B4-BE49-F238E27FC236}">
                  <a16:creationId xmlns:a16="http://schemas.microsoft.com/office/drawing/2014/main" id="{D2814532-4EC5-704A-9C82-E7045B155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76800"/>
              <a:ext cx="1027112" cy="4351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1874" name="Rectangle 21">
              <a:extLst>
                <a:ext uri="{FF2B5EF4-FFF2-40B4-BE49-F238E27FC236}">
                  <a16:creationId xmlns:a16="http://schemas.microsoft.com/office/drawing/2014/main" id="{78248DFD-2653-C64E-A3D0-91036AC4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5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Serial 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75" name="Rectangle 22">
              <a:extLst>
                <a:ext uri="{FF2B5EF4-FFF2-40B4-BE49-F238E27FC236}">
                  <a16:creationId xmlns:a16="http://schemas.microsoft.com/office/drawing/2014/main" id="{B1D60325-3A1A-3444-B763-68341DD78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13" y="4876800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Video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1876" name="Rectangle 23">
              <a:extLst>
                <a:ext uri="{FF2B5EF4-FFF2-40B4-BE49-F238E27FC236}">
                  <a16:creationId xmlns:a16="http://schemas.microsoft.com/office/drawing/2014/main" id="{ECEA18B7-2780-D940-A765-EBF7BEB8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688" y="55297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Display</a:t>
              </a:r>
            </a:p>
          </p:txBody>
        </p:sp>
        <p:sp>
          <p:nvSpPr>
            <p:cNvPr id="121877" name="Rectangle 24">
              <a:extLst>
                <a:ext uri="{FF2B5EF4-FFF2-40B4-BE49-F238E27FC236}">
                  <a16:creationId xmlns:a16="http://schemas.microsoft.com/office/drawing/2014/main" id="{07E3D25B-FA22-0241-8EC8-C4341405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5562600"/>
              <a:ext cx="1039812" cy="435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Network</a:t>
              </a:r>
            </a:p>
          </p:txBody>
        </p:sp>
        <p:sp>
          <p:nvSpPr>
            <p:cNvPr id="121878" name="Rectangle 25">
              <a:extLst>
                <a:ext uri="{FF2B5EF4-FFF2-40B4-BE49-F238E27FC236}">
                  <a16:creationId xmlns:a16="http://schemas.microsoft.com/office/drawing/2014/main" id="{6AF2D58B-F9B1-6442-A729-75E7EF0E4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460697"/>
              <a:ext cx="141446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Processor</a:t>
              </a:r>
            </a:p>
          </p:txBody>
        </p:sp>
        <p:sp>
          <p:nvSpPr>
            <p:cNvPr id="121879" name="Rectangle 26">
              <a:extLst>
                <a:ext uri="{FF2B5EF4-FFF2-40B4-BE49-F238E27FC236}">
                  <a16:creationId xmlns:a16="http://schemas.microsoft.com/office/drawing/2014/main" id="{C96879AD-4B9F-8241-B3F5-F9E97ED1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460697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Interrupt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0" name="Rectangle 27">
              <a:extLst>
                <a:ext uri="{FF2B5EF4-FFF2-40B4-BE49-F238E27FC236}">
                  <a16:creationId xmlns:a16="http://schemas.microsoft.com/office/drawing/2014/main" id="{6F4AC933-2D7F-9644-B8B1-83DD661A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4876800"/>
              <a:ext cx="10271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IDE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1" name="Rectangle 29">
              <a:extLst>
                <a:ext uri="{FF2B5EF4-FFF2-40B4-BE49-F238E27FC236}">
                  <a16:creationId xmlns:a16="http://schemas.microsoft.com/office/drawing/2014/main" id="{41361C52-7020-9743-9544-5C925F6C7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13" y="3460697"/>
              <a:ext cx="1614487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USB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2" name="Rectangle 31">
              <a:extLst>
                <a:ext uri="{FF2B5EF4-FFF2-40B4-BE49-F238E27FC236}">
                  <a16:creationId xmlns:a16="http://schemas.microsoft.com/office/drawing/2014/main" id="{6283F2B5-878C-6D40-925D-DDAEB285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3460697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Keyboard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1883" name="Line 32">
              <a:extLst>
                <a:ext uri="{FF2B5EF4-FFF2-40B4-BE49-F238E27FC236}">
                  <a16:creationId xmlns:a16="http://schemas.microsoft.com/office/drawing/2014/main" id="{831B3E99-13E0-CE45-869C-E75E1B64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763" y="3689568"/>
              <a:ext cx="442912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1884" name="Rectangle 33">
              <a:extLst>
                <a:ext uri="{FF2B5EF4-FFF2-40B4-BE49-F238E27FC236}">
                  <a16:creationId xmlns:a16="http://schemas.microsoft.com/office/drawing/2014/main" id="{986D9222-AD9F-5F4B-80B1-BC791C22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2786569"/>
              <a:ext cx="1230312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21885" name="Rectangle 34">
              <a:extLst>
                <a:ext uri="{FF2B5EF4-FFF2-40B4-BE49-F238E27FC236}">
                  <a16:creationId xmlns:a16="http://schemas.microsoft.com/office/drawing/2014/main" id="{9EB2E2D4-331B-6946-A698-02C29453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786569"/>
              <a:ext cx="755650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21886" name="Rectangle 35">
              <a:extLst>
                <a:ext uri="{FF2B5EF4-FFF2-40B4-BE49-F238E27FC236}">
                  <a16:creationId xmlns:a16="http://schemas.microsoft.com/office/drawing/2014/main" id="{B5093145-0552-184A-ADB1-2F5ECC08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786569"/>
              <a:ext cx="1230313" cy="413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67757" tIns="33284" rIns="67757" bIns="33284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Printer</a:t>
              </a:r>
            </a:p>
          </p:txBody>
        </p:sp>
        <p:sp>
          <p:nvSpPr>
            <p:cNvPr id="121887" name="AutoShape 37">
              <a:extLst>
                <a:ext uri="{FF2B5EF4-FFF2-40B4-BE49-F238E27FC236}">
                  <a16:creationId xmlns:a16="http://schemas.microsoft.com/office/drawing/2014/main" id="{B24CAB67-D91D-A34F-8180-D3550AE5D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24" y="5427651"/>
              <a:ext cx="595017" cy="640258"/>
            </a:xfrm>
            <a:prstGeom prst="flowChartMagneticDisk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73" tIns="34287" rIns="68573" bIns="34287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21888" name="AutoShape 39">
              <a:extLst>
                <a:ext uri="{FF2B5EF4-FFF2-40B4-BE49-F238E27FC236}">
                  <a16:creationId xmlns:a16="http://schemas.microsoft.com/office/drawing/2014/main" id="{1D9E956D-0FAF-2847-AC3B-11D2F234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463" y="5456194"/>
              <a:ext cx="958363" cy="640258"/>
            </a:xfrm>
            <a:prstGeom prst="flowChartMagneticDisk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73" tIns="34287" rIns="68573" bIns="34287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Helvetica" pitchFamily="2" charset="0"/>
                </a:rPr>
                <a:t>CDROM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044F2F44-2F50-7244-B1AE-3FD244E41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DAB47F79-0FDC-5948-B619-FE46ECD71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I/O interrupts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ctl-c at the keyboard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packet from a network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arrival of a data sector from a disk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Hard reset interrupt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the reset button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Soft reset interrupt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hitting ctl-alt-delete on a PC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>
            <a:extLst>
              <a:ext uri="{FF2B5EF4-FFF2-40B4-BE49-F238E27FC236}">
                <a16:creationId xmlns:a16="http://schemas.microsoft.com/office/drawing/2014/main" id="{5F9F42BC-36A5-6448-B394-629658B5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F0F3B-3FE6-1840-A4DD-C4C9D1B75B7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62872F7-F5F5-E048-AB59-B91FA39E4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Interrupt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B95269B-5986-494A-83BD-349C91B49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devices trigger interrupts by signaling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pin</a:t>
            </a:r>
            <a:r>
              <a:rPr lang="en-US" altLang="zh-CN">
                <a:ea typeface="宋体" panose="02010600030101010101" pitchFamily="2" charset="-122"/>
              </a:rPr>
              <a:t> on the processor chip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network adapters, disk controllers, timer chips </a:t>
            </a:r>
          </a:p>
          <a:p>
            <a:r>
              <a:rPr lang="en-US" altLang="zh-CN">
                <a:ea typeface="宋体" panose="02010600030101010101" pitchFamily="2" charset="-122"/>
              </a:rPr>
              <a:t>I/O devices place a number onto the system bus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the device that caused the interrupt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Cause the CPU stop what it is currently working on,  and jump to an operating system routine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>
            <a:extLst>
              <a:ext uri="{FF2B5EF4-FFF2-40B4-BE49-F238E27FC236}">
                <a16:creationId xmlns:a16="http://schemas.microsoft.com/office/drawing/2014/main" id="{7E2095AC-2985-CB45-9600-07B49365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F4DD2-49BE-A042-B344-D2B942D8286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28002" name="Group 5">
            <a:extLst>
              <a:ext uri="{FF2B5EF4-FFF2-40B4-BE49-F238E27FC236}">
                <a16:creationId xmlns:a16="http://schemas.microsoft.com/office/drawing/2014/main" id="{1E051DD8-CE1E-324F-9493-12F6612CD58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57200"/>
            <a:ext cx="8553450" cy="6096000"/>
            <a:chOff x="476" y="480"/>
            <a:chExt cx="5388" cy="4509"/>
          </a:xfrm>
        </p:grpSpPr>
        <p:sp>
          <p:nvSpPr>
            <p:cNvPr id="128009" name="Rectangle 21">
              <a:extLst>
                <a:ext uri="{FF2B5EF4-FFF2-40B4-BE49-F238E27FC236}">
                  <a16:creationId xmlns:a16="http://schemas.microsoft.com/office/drawing/2014/main" id="{61AEAB5A-4575-A549-9E57-FBB24FAC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768"/>
              <a:ext cx="1872" cy="1536"/>
            </a:xfrm>
            <a:prstGeom prst="rect">
              <a:avLst/>
            </a:prstGeom>
            <a:solidFill>
              <a:schemeClr val="bg1"/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0" name="Rectangle 6">
              <a:extLst>
                <a:ext uri="{FF2B5EF4-FFF2-40B4-BE49-F238E27FC236}">
                  <a16:creationId xmlns:a16="http://schemas.microsoft.com/office/drawing/2014/main" id="{DA51842F-326E-E940-B184-FE203CB3A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728"/>
              <a:ext cx="81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28011" name="AutoShape 7">
              <a:extLst>
                <a:ext uri="{FF2B5EF4-FFF2-40B4-BE49-F238E27FC236}">
                  <a16:creationId xmlns:a16="http://schemas.microsoft.com/office/drawing/2014/main" id="{3FCDDB73-621A-D349-930B-77A30EC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2" name="Rectangle 8">
              <a:extLst>
                <a:ext uri="{FF2B5EF4-FFF2-40B4-BE49-F238E27FC236}">
                  <a16:creationId xmlns:a16="http://schemas.microsoft.com/office/drawing/2014/main" id="{BA724CD1-9CFB-7547-A76C-F3529053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720"/>
              <a:ext cx="573" cy="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bridge</a:t>
              </a:r>
            </a:p>
          </p:txBody>
        </p:sp>
        <p:sp>
          <p:nvSpPr>
            <p:cNvPr id="128013" name="AutoShape 9">
              <a:extLst>
                <a:ext uri="{FF2B5EF4-FFF2-40B4-BE49-F238E27FC236}">
                  <a16:creationId xmlns:a16="http://schemas.microsoft.com/office/drawing/2014/main" id="{17FD067A-183E-DB47-9E61-07D7CD49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4" name="Rectangle 10">
              <a:extLst>
                <a:ext uri="{FF2B5EF4-FFF2-40B4-BE49-F238E27FC236}">
                  <a16:creationId xmlns:a16="http://schemas.microsoft.com/office/drawing/2014/main" id="{B36FDA3C-7603-3A40-A743-2D1566E4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28015" name="Rectangle 11">
              <a:extLst>
                <a:ext uri="{FF2B5EF4-FFF2-40B4-BE49-F238E27FC236}">
                  <a16:creationId xmlns:a16="http://schemas.microsoft.com/office/drawing/2014/main" id="{A80E3B14-64E9-0E4C-A71D-B9D4435F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6" name="Rectangle 12">
              <a:extLst>
                <a:ext uri="{FF2B5EF4-FFF2-40B4-BE49-F238E27FC236}">
                  <a16:creationId xmlns:a16="http://schemas.microsoft.com/office/drawing/2014/main" id="{7374613C-9CFB-B54A-910A-F29B13A8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7" name="Rectangle 13">
              <a:extLst>
                <a:ext uri="{FF2B5EF4-FFF2-40B4-BE49-F238E27FC236}">
                  <a16:creationId xmlns:a16="http://schemas.microsoft.com/office/drawing/2014/main" id="{19424CE8-2143-F546-95C1-C40A5FCD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8" name="Rectangle 14">
              <a:extLst>
                <a:ext uri="{FF2B5EF4-FFF2-40B4-BE49-F238E27FC236}">
                  <a16:creationId xmlns:a16="http://schemas.microsoft.com/office/drawing/2014/main" id="{D9400ECF-B04E-004A-9CDC-8DD7F20F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19" name="Rectangle 15">
              <a:extLst>
                <a:ext uri="{FF2B5EF4-FFF2-40B4-BE49-F238E27FC236}">
                  <a16:creationId xmlns:a16="http://schemas.microsoft.com/office/drawing/2014/main" id="{970C2E66-6A77-3543-9EE4-C848A6C2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0" name="AutoShape 16">
              <a:extLst>
                <a:ext uri="{FF2B5EF4-FFF2-40B4-BE49-F238E27FC236}">
                  <a16:creationId xmlns:a16="http://schemas.microsoft.com/office/drawing/2014/main" id="{3CB1B8D3-4C95-8142-86B9-2C9A1F66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1" name="AutoShape 17">
              <a:extLst>
                <a:ext uri="{FF2B5EF4-FFF2-40B4-BE49-F238E27FC236}">
                  <a16:creationId xmlns:a16="http://schemas.microsoft.com/office/drawing/2014/main" id="{A5D8D81C-F847-6645-9962-C924FDB19E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91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2" name="Rectangle 18">
              <a:extLst>
                <a:ext uri="{FF2B5EF4-FFF2-40B4-BE49-F238E27FC236}">
                  <a16:creationId xmlns:a16="http://schemas.microsoft.com/office/drawing/2014/main" id="{539C8AE5-779C-F14C-8D88-99B4F546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28023" name="Text Box 19">
              <a:extLst>
                <a:ext uri="{FF2B5EF4-FFF2-40B4-BE49-F238E27FC236}">
                  <a16:creationId xmlns:a16="http://schemas.microsoft.com/office/drawing/2014/main" id="{C355B7E6-747F-1A49-BB93-3F4F65E6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776"/>
              <a:ext cx="90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28024" name="AutoShape 20">
              <a:extLst>
                <a:ext uri="{FF2B5EF4-FFF2-40B4-BE49-F238E27FC236}">
                  <a16:creationId xmlns:a16="http://schemas.microsoft.com/office/drawing/2014/main" id="{DECA1F29-FAFC-684F-A11F-C9D7E51E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25" name="Text Box 22">
              <a:extLst>
                <a:ext uri="{FF2B5EF4-FFF2-40B4-BE49-F238E27FC236}">
                  <a16:creationId xmlns:a16="http://schemas.microsoft.com/office/drawing/2014/main" id="{71B0B4C4-3EF9-804D-A1D5-632806861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480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28026" name="Text Box 23">
              <a:extLst>
                <a:ext uri="{FF2B5EF4-FFF2-40B4-BE49-F238E27FC236}">
                  <a16:creationId xmlns:a16="http://schemas.microsoft.com/office/drawing/2014/main" id="{3BF8BA8A-511F-5941-843C-9871244FF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1362"/>
              <a:ext cx="91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system bus</a:t>
              </a:r>
            </a:p>
          </p:txBody>
        </p:sp>
        <p:sp>
          <p:nvSpPr>
            <p:cNvPr id="128027" name="Line 24">
              <a:extLst>
                <a:ext uri="{FF2B5EF4-FFF2-40B4-BE49-F238E27FC236}">
                  <a16:creationId xmlns:a16="http://schemas.microsoft.com/office/drawing/2014/main" id="{C6654CE8-372D-134C-A93C-8A130012F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" y="1584"/>
              <a:ext cx="21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28" name="Text Box 25">
              <a:extLst>
                <a:ext uri="{FF2B5EF4-FFF2-40B4-BE49-F238E27FC236}">
                  <a16:creationId xmlns:a16="http://schemas.microsoft.com/office/drawing/2014/main" id="{A9C0C40E-680C-1A47-9761-926FE83EC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362"/>
              <a:ext cx="9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memory bus</a:t>
              </a:r>
            </a:p>
          </p:txBody>
        </p:sp>
        <p:sp>
          <p:nvSpPr>
            <p:cNvPr id="128029" name="Line 26">
              <a:extLst>
                <a:ext uri="{FF2B5EF4-FFF2-40B4-BE49-F238E27FC236}">
                  <a16:creationId xmlns:a16="http://schemas.microsoft.com/office/drawing/2014/main" id="{E6A85A36-85E7-D546-AA77-098CCD70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58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0" name="AutoShape 27">
              <a:extLst>
                <a:ext uri="{FF2B5EF4-FFF2-40B4-BE49-F238E27FC236}">
                  <a16:creationId xmlns:a16="http://schemas.microsoft.com/office/drawing/2014/main" id="{116A7E0D-8BC7-BC47-8F4F-DC73D943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1" name="AutoShape 28">
              <a:extLst>
                <a:ext uri="{FF2B5EF4-FFF2-40B4-BE49-F238E27FC236}">
                  <a16:creationId xmlns:a16="http://schemas.microsoft.com/office/drawing/2014/main" id="{7E55A082-8B17-AD46-933F-9A7F22266B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35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2" name="Rectangle 29">
              <a:extLst>
                <a:ext uri="{FF2B5EF4-FFF2-40B4-BE49-F238E27FC236}">
                  <a16:creationId xmlns:a16="http://schemas.microsoft.com/office/drawing/2014/main" id="{54ACB386-0A19-914F-ABB3-703AEBA83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4022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8033" name="AutoShape 30">
              <a:extLst>
                <a:ext uri="{FF2B5EF4-FFF2-40B4-BE49-F238E27FC236}">
                  <a16:creationId xmlns:a16="http://schemas.microsoft.com/office/drawing/2014/main" id="{65BDC186-FA88-4F4F-A3F5-2A7BC5D796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67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4" name="Rectangle 31">
              <a:extLst>
                <a:ext uri="{FF2B5EF4-FFF2-40B4-BE49-F238E27FC236}">
                  <a16:creationId xmlns:a16="http://schemas.microsoft.com/office/drawing/2014/main" id="{ABA60ECE-9CEF-1D49-80DB-1CE17E434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176"/>
              <a:ext cx="816" cy="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28035" name="AutoShape 32">
              <a:extLst>
                <a:ext uri="{FF2B5EF4-FFF2-40B4-BE49-F238E27FC236}">
                  <a16:creationId xmlns:a16="http://schemas.microsoft.com/office/drawing/2014/main" id="{4A681E50-96F7-7546-8F02-3FE5B8B9A2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11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36" name="Rectangle 33">
              <a:extLst>
                <a:ext uri="{FF2B5EF4-FFF2-40B4-BE49-F238E27FC236}">
                  <a16:creationId xmlns:a16="http://schemas.microsoft.com/office/drawing/2014/main" id="{1BE3B005-FB20-FC4E-85F7-4483F4BA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168"/>
              <a:ext cx="720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28037" name="Line 34">
              <a:extLst>
                <a:ext uri="{FF2B5EF4-FFF2-40B4-BE49-F238E27FC236}">
                  <a16:creationId xmlns:a16="http://schemas.microsoft.com/office/drawing/2014/main" id="{CEAAB31C-9BF0-BD47-B205-34F019E99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8" name="Line 35">
              <a:extLst>
                <a:ext uri="{FF2B5EF4-FFF2-40B4-BE49-F238E27FC236}">
                  <a16:creationId xmlns:a16="http://schemas.microsoft.com/office/drawing/2014/main" id="{7A99496A-35EB-6C43-B87C-65295586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6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39" name="Text Box 36">
              <a:extLst>
                <a:ext uri="{FF2B5EF4-FFF2-40B4-BE49-F238E27FC236}">
                  <a16:creationId xmlns:a16="http://schemas.microsoft.com/office/drawing/2014/main" id="{CBAE52BB-AFE4-9049-AE08-A1B97385E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3737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28040" name="Text Box 37">
              <a:extLst>
                <a:ext uri="{FF2B5EF4-FFF2-40B4-BE49-F238E27FC236}">
                  <a16:creationId xmlns:a16="http://schemas.microsoft.com/office/drawing/2014/main" id="{AD994F78-0511-AB46-95EF-8373EFC70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746"/>
              <a:ext cx="7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28041" name="Line 38">
              <a:extLst>
                <a:ext uri="{FF2B5EF4-FFF2-40B4-BE49-F238E27FC236}">
                  <a16:creationId xmlns:a16="http://schemas.microsoft.com/office/drawing/2014/main" id="{31654123-E2D0-C24E-9392-C4F50F43D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5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42" name="Text Box 39">
              <a:extLst>
                <a:ext uri="{FF2B5EF4-FFF2-40B4-BE49-F238E27FC236}">
                  <a16:creationId xmlns:a16="http://schemas.microsoft.com/office/drawing/2014/main" id="{64FF7F12-1DCD-1249-A5E8-ADEE5E1E5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2" y="3693"/>
              <a:ext cx="65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28043" name="Line 40">
              <a:extLst>
                <a:ext uri="{FF2B5EF4-FFF2-40B4-BE49-F238E27FC236}">
                  <a16:creationId xmlns:a16="http://schemas.microsoft.com/office/drawing/2014/main" id="{330B7899-EFDC-8F49-AE9B-C2EE75FE8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441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8044" name="AutoShape 41">
              <a:extLst>
                <a:ext uri="{FF2B5EF4-FFF2-40B4-BE49-F238E27FC236}">
                  <a16:creationId xmlns:a16="http://schemas.microsoft.com/office/drawing/2014/main" id="{9FA57273-2BCB-584C-B677-95162818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4605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28045" name="AutoShape 42">
              <a:extLst>
                <a:ext uri="{FF2B5EF4-FFF2-40B4-BE49-F238E27FC236}">
                  <a16:creationId xmlns:a16="http://schemas.microsoft.com/office/drawing/2014/main" id="{F61DA110-145A-5A48-9E6C-C5BE3617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584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6" name="Rectangle 43">
              <a:extLst>
                <a:ext uri="{FF2B5EF4-FFF2-40B4-BE49-F238E27FC236}">
                  <a16:creationId xmlns:a16="http://schemas.microsoft.com/office/drawing/2014/main" id="{025835A3-B0CF-874C-9214-05105762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7" name="Rectangle 44">
              <a:extLst>
                <a:ext uri="{FF2B5EF4-FFF2-40B4-BE49-F238E27FC236}">
                  <a16:creationId xmlns:a16="http://schemas.microsoft.com/office/drawing/2014/main" id="{BF2C2B2A-0F93-394D-BAFD-1C958BCA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8" name="Rectangle 45">
              <a:extLst>
                <a:ext uri="{FF2B5EF4-FFF2-40B4-BE49-F238E27FC236}">
                  <a16:creationId xmlns:a16="http://schemas.microsoft.com/office/drawing/2014/main" id="{94265678-BE84-E14B-BD10-76F281A8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49" name="Text Box 46">
              <a:extLst>
                <a:ext uri="{FF2B5EF4-FFF2-40B4-BE49-F238E27FC236}">
                  <a16:creationId xmlns:a16="http://schemas.microsoft.com/office/drawing/2014/main" id="{DBF50B19-7B91-F849-A900-667877989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2800"/>
              <a:ext cx="6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28050" name="Rectangle 47">
              <a:extLst>
                <a:ext uri="{FF2B5EF4-FFF2-40B4-BE49-F238E27FC236}">
                  <a16:creationId xmlns:a16="http://schemas.microsoft.com/office/drawing/2014/main" id="{9A7EE19B-E60E-844F-A7B3-59C0F6C73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1" name="Rectangle 48">
              <a:extLst>
                <a:ext uri="{FF2B5EF4-FFF2-40B4-BE49-F238E27FC236}">
                  <a16:creationId xmlns:a16="http://schemas.microsoft.com/office/drawing/2014/main" id="{8B9A3A64-31B7-4345-BDE5-BC6A1001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2" name="Rectangle 49">
              <a:extLst>
                <a:ext uri="{FF2B5EF4-FFF2-40B4-BE49-F238E27FC236}">
                  <a16:creationId xmlns:a16="http://schemas.microsoft.com/office/drawing/2014/main" id="{F9494BD5-9DA2-BC48-87AC-79701EE1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3" name="Rectangle 50">
              <a:extLst>
                <a:ext uri="{FF2B5EF4-FFF2-40B4-BE49-F238E27FC236}">
                  <a16:creationId xmlns:a16="http://schemas.microsoft.com/office/drawing/2014/main" id="{536EF590-F54E-734A-A2FC-E1F038F4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592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28054" name="Text Box 51">
              <a:extLst>
                <a:ext uri="{FF2B5EF4-FFF2-40B4-BE49-F238E27FC236}">
                  <a16:creationId xmlns:a16="http://schemas.microsoft.com/office/drawing/2014/main" id="{59AE4FCE-6C1D-7D4D-B4C7-07FF82E0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40"/>
              <a:ext cx="156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Expansion slots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other devices such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as network adapters</a:t>
              </a:r>
            </a:p>
          </p:txBody>
        </p:sp>
      </p:grpSp>
      <p:sp>
        <p:nvSpPr>
          <p:cNvPr id="128003" name="Rectangle 29">
            <a:extLst>
              <a:ext uri="{FF2B5EF4-FFF2-40B4-BE49-F238E27FC236}">
                <a16:creationId xmlns:a16="http://schemas.microsoft.com/office/drawing/2014/main" id="{39EB5818-0FAE-5440-BE9A-D39CCB1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4800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Host Bus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Adaptor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SCSI/SATA</a:t>
            </a:r>
          </a:p>
        </p:txBody>
      </p:sp>
      <p:sp>
        <p:nvSpPr>
          <p:cNvPr id="128004" name="Line 40">
            <a:extLst>
              <a:ext uri="{FF2B5EF4-FFF2-40B4-BE49-F238E27FC236}">
                <a16:creationId xmlns:a16="http://schemas.microsoft.com/office/drawing/2014/main" id="{A50A6B6D-BA53-944C-B59C-C08AAE882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9339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28005" name="Line 35">
            <a:extLst>
              <a:ext uri="{FF2B5EF4-FFF2-40B4-BE49-F238E27FC236}">
                <a16:creationId xmlns:a16="http://schemas.microsoft.com/office/drawing/2014/main" id="{9BEA7268-E85C-7F4B-9B2C-0F94C4732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7244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28006" name="Text Box 37">
            <a:extLst>
              <a:ext uri="{FF2B5EF4-FFF2-40B4-BE49-F238E27FC236}">
                <a16:creationId xmlns:a16="http://schemas.microsoft.com/office/drawing/2014/main" id="{87A83089-BE49-1149-9F08-C96C1270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345113"/>
            <a:ext cx="1747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solid stat disk</a:t>
            </a:r>
          </a:p>
        </p:txBody>
      </p:sp>
      <p:sp>
        <p:nvSpPr>
          <p:cNvPr id="128007" name="Rectangle 21">
            <a:extLst>
              <a:ext uri="{FF2B5EF4-FFF2-40B4-BE49-F238E27FC236}">
                <a16:creationId xmlns:a16="http://schemas.microsoft.com/office/drawing/2014/main" id="{B75C02AF-DFF6-A545-91FC-2DA46109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95875"/>
            <a:ext cx="1593850" cy="1631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0" dirty="0">
              <a:latin typeface="FandolSong" pitchFamily="2" charset="-128"/>
            </a:endParaRPr>
          </a:p>
        </p:txBody>
      </p:sp>
      <p:sp>
        <p:nvSpPr>
          <p:cNvPr id="128008" name="Text Box 39">
            <a:extLst>
              <a:ext uri="{FF2B5EF4-FFF2-40B4-BE49-F238E27FC236}">
                <a16:creationId xmlns:a16="http://schemas.microsoft.com/office/drawing/2014/main" id="{E287A3DD-1854-D04D-8669-DADFDAE3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Disk drive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>
            <a:extLst>
              <a:ext uri="{FF2B5EF4-FFF2-40B4-BE49-F238E27FC236}">
                <a16:creationId xmlns:a16="http://schemas.microsoft.com/office/drawing/2014/main" id="{E93A0B50-1C06-1645-B25B-245E75B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632CC-95B8-284E-BF40-53CF42AA09E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FC2EA1C4-D76C-8A49-9054-195ED6260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Memory-mapped I/O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B3EB36C-2F16-8743-AA3B-F5B282B3A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Port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reserved address in the address space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the CPU to communicate with an I/O device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device is associated with (or mapped to)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or more ports when it is attached to the bus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>
            <a:extLst>
              <a:ext uri="{FF2B5EF4-FFF2-40B4-BE49-F238E27FC236}">
                <a16:creationId xmlns:a16="http://schemas.microsoft.com/office/drawing/2014/main" id="{48459058-CB84-3C4D-A8A7-5B47CAA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50368-BBB3-8D49-BDCB-18DFF4C6063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E2F50814-C585-EE48-B379-5D098E8A3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2099" name="Group 50">
            <a:extLst>
              <a:ext uri="{FF2B5EF4-FFF2-40B4-BE49-F238E27FC236}">
                <a16:creationId xmlns:a16="http://schemas.microsoft.com/office/drawing/2014/main" id="{1E60794D-BAF0-0D4C-BD2C-EE1FE835D0F7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2100" name="Rectangle 51">
              <a:extLst>
                <a:ext uri="{FF2B5EF4-FFF2-40B4-BE49-F238E27FC236}">
                  <a16:creationId xmlns:a16="http://schemas.microsoft.com/office/drawing/2014/main" id="{DD4B13D8-36C8-DA48-8985-B003817C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2101" name="AutoShape 52">
              <a:extLst>
                <a:ext uri="{FF2B5EF4-FFF2-40B4-BE49-F238E27FC236}">
                  <a16:creationId xmlns:a16="http://schemas.microsoft.com/office/drawing/2014/main" id="{BF392984-66D0-5146-A5C5-475E841D3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2" name="Rectangle 53">
              <a:extLst>
                <a:ext uri="{FF2B5EF4-FFF2-40B4-BE49-F238E27FC236}">
                  <a16:creationId xmlns:a16="http://schemas.microsoft.com/office/drawing/2014/main" id="{E97AC727-B4BA-6E46-AF13-FB07CB47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2103" name="AutoShape 54">
              <a:extLst>
                <a:ext uri="{FF2B5EF4-FFF2-40B4-BE49-F238E27FC236}">
                  <a16:creationId xmlns:a16="http://schemas.microsoft.com/office/drawing/2014/main" id="{15B49788-DF18-5144-925A-F9316C39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4" name="Rectangle 55">
              <a:extLst>
                <a:ext uri="{FF2B5EF4-FFF2-40B4-BE49-F238E27FC236}">
                  <a16:creationId xmlns:a16="http://schemas.microsoft.com/office/drawing/2014/main" id="{905A94ED-447B-8148-809C-E797F304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5" name="Rectangle 56">
              <a:extLst>
                <a:ext uri="{FF2B5EF4-FFF2-40B4-BE49-F238E27FC236}">
                  <a16:creationId xmlns:a16="http://schemas.microsoft.com/office/drawing/2014/main" id="{4ECCD9D5-FD68-F540-8564-E021B38F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6" name="Rectangle 57">
              <a:extLst>
                <a:ext uri="{FF2B5EF4-FFF2-40B4-BE49-F238E27FC236}">
                  <a16:creationId xmlns:a16="http://schemas.microsoft.com/office/drawing/2014/main" id="{E4D763C0-B6D5-2844-AE96-FB933EEB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7" name="Rectangle 58">
              <a:extLst>
                <a:ext uri="{FF2B5EF4-FFF2-40B4-BE49-F238E27FC236}">
                  <a16:creationId xmlns:a16="http://schemas.microsoft.com/office/drawing/2014/main" id="{BC70A82E-1DAF-2E4A-80B0-9F3AA881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8" name="Rectangle 59">
              <a:extLst>
                <a:ext uri="{FF2B5EF4-FFF2-40B4-BE49-F238E27FC236}">
                  <a16:creationId xmlns:a16="http://schemas.microsoft.com/office/drawing/2014/main" id="{E099463C-8260-1643-81F8-91810C09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09" name="AutoShape 60">
              <a:extLst>
                <a:ext uri="{FF2B5EF4-FFF2-40B4-BE49-F238E27FC236}">
                  <a16:creationId xmlns:a16="http://schemas.microsoft.com/office/drawing/2014/main" id="{ED3CB984-E35C-F84E-8313-B6A31DA1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0" name="AutoShape 61">
              <a:extLst>
                <a:ext uri="{FF2B5EF4-FFF2-40B4-BE49-F238E27FC236}">
                  <a16:creationId xmlns:a16="http://schemas.microsoft.com/office/drawing/2014/main" id="{2CDDA9AC-D591-AE40-AB4A-C5B09B2DFB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1" name="Rectangle 62">
              <a:extLst>
                <a:ext uri="{FF2B5EF4-FFF2-40B4-BE49-F238E27FC236}">
                  <a16:creationId xmlns:a16="http://schemas.microsoft.com/office/drawing/2014/main" id="{9D5B4371-675D-2D41-B8BB-2ECBD253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2112" name="Text Box 63">
              <a:extLst>
                <a:ext uri="{FF2B5EF4-FFF2-40B4-BE49-F238E27FC236}">
                  <a16:creationId xmlns:a16="http://schemas.microsoft.com/office/drawing/2014/main" id="{AC61166D-FFFF-E944-A3C8-0DDC4998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2113" name="AutoShape 64">
              <a:extLst>
                <a:ext uri="{FF2B5EF4-FFF2-40B4-BE49-F238E27FC236}">
                  <a16:creationId xmlns:a16="http://schemas.microsoft.com/office/drawing/2014/main" id="{8B8A7CA5-CBD6-024A-9875-93A2B23A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4" name="Rectangle 65">
              <a:extLst>
                <a:ext uri="{FF2B5EF4-FFF2-40B4-BE49-F238E27FC236}">
                  <a16:creationId xmlns:a16="http://schemas.microsoft.com/office/drawing/2014/main" id="{3401FDF2-CBD5-504A-A491-AEDE7512F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5" name="Text Box 66">
              <a:extLst>
                <a:ext uri="{FF2B5EF4-FFF2-40B4-BE49-F238E27FC236}">
                  <a16:creationId xmlns:a16="http://schemas.microsoft.com/office/drawing/2014/main" id="{135E8EFB-03A6-2446-98F7-F0BDA60B9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2116" name="AutoShape 67">
              <a:extLst>
                <a:ext uri="{FF2B5EF4-FFF2-40B4-BE49-F238E27FC236}">
                  <a16:creationId xmlns:a16="http://schemas.microsoft.com/office/drawing/2014/main" id="{9F94C3F9-B5DC-E44A-A54B-7B4BBF88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7" name="AutoShape 68">
              <a:extLst>
                <a:ext uri="{FF2B5EF4-FFF2-40B4-BE49-F238E27FC236}">
                  <a16:creationId xmlns:a16="http://schemas.microsoft.com/office/drawing/2014/main" id="{FECA3A3E-738A-0F49-934F-FE3A48EAC8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18" name="Rectangle 69">
              <a:extLst>
                <a:ext uri="{FF2B5EF4-FFF2-40B4-BE49-F238E27FC236}">
                  <a16:creationId xmlns:a16="http://schemas.microsoft.com/office/drawing/2014/main" id="{4613401C-026E-A74A-83A2-78B580F2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2119" name="AutoShape 70">
              <a:extLst>
                <a:ext uri="{FF2B5EF4-FFF2-40B4-BE49-F238E27FC236}">
                  <a16:creationId xmlns:a16="http://schemas.microsoft.com/office/drawing/2014/main" id="{356BAA42-E05A-1C4A-909E-0D5BC6BBC8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20" name="Rectangle 71">
              <a:extLst>
                <a:ext uri="{FF2B5EF4-FFF2-40B4-BE49-F238E27FC236}">
                  <a16:creationId xmlns:a16="http://schemas.microsoft.com/office/drawing/2014/main" id="{04F450F4-4667-344D-BB8F-EBCAF497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2121" name="AutoShape 72">
              <a:extLst>
                <a:ext uri="{FF2B5EF4-FFF2-40B4-BE49-F238E27FC236}">
                  <a16:creationId xmlns:a16="http://schemas.microsoft.com/office/drawing/2014/main" id="{056FEEB8-6A82-AA46-8531-571B00C7C6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22" name="Rectangle 73">
              <a:extLst>
                <a:ext uri="{FF2B5EF4-FFF2-40B4-BE49-F238E27FC236}">
                  <a16:creationId xmlns:a16="http://schemas.microsoft.com/office/drawing/2014/main" id="{C52699BF-D04E-0044-B58A-C1EDABC3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2123" name="Line 74">
              <a:extLst>
                <a:ext uri="{FF2B5EF4-FFF2-40B4-BE49-F238E27FC236}">
                  <a16:creationId xmlns:a16="http://schemas.microsoft.com/office/drawing/2014/main" id="{07260B4D-DF4C-A44B-9ED2-6A70E52DB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4" name="Line 75">
              <a:extLst>
                <a:ext uri="{FF2B5EF4-FFF2-40B4-BE49-F238E27FC236}">
                  <a16:creationId xmlns:a16="http://schemas.microsoft.com/office/drawing/2014/main" id="{9A52E67F-F376-A642-B561-0CF31FE09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5" name="Text Box 76">
              <a:extLst>
                <a:ext uri="{FF2B5EF4-FFF2-40B4-BE49-F238E27FC236}">
                  <a16:creationId xmlns:a16="http://schemas.microsoft.com/office/drawing/2014/main" id="{D8FEB30B-9BBF-F94E-BFE4-78C0AA0FC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2126" name="Text Box 77">
              <a:extLst>
                <a:ext uri="{FF2B5EF4-FFF2-40B4-BE49-F238E27FC236}">
                  <a16:creationId xmlns:a16="http://schemas.microsoft.com/office/drawing/2014/main" id="{4A074010-0369-D94F-8E10-47FE18D3C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2127" name="Line 78">
              <a:extLst>
                <a:ext uri="{FF2B5EF4-FFF2-40B4-BE49-F238E27FC236}">
                  <a16:creationId xmlns:a16="http://schemas.microsoft.com/office/drawing/2014/main" id="{D263036C-4329-C545-A7E6-D761FC81C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28" name="Text Box 79">
              <a:extLst>
                <a:ext uri="{FF2B5EF4-FFF2-40B4-BE49-F238E27FC236}">
                  <a16:creationId xmlns:a16="http://schemas.microsoft.com/office/drawing/2014/main" id="{9E3E88B6-6CB9-6349-B37A-17256F0E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2129" name="Line 80">
              <a:extLst>
                <a:ext uri="{FF2B5EF4-FFF2-40B4-BE49-F238E27FC236}">
                  <a16:creationId xmlns:a16="http://schemas.microsoft.com/office/drawing/2014/main" id="{F8D76249-ACF8-8C46-ADAD-9D6E1679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0" name="AutoShape 81">
              <a:extLst>
                <a:ext uri="{FF2B5EF4-FFF2-40B4-BE49-F238E27FC236}">
                  <a16:creationId xmlns:a16="http://schemas.microsoft.com/office/drawing/2014/main" id="{A8A00DD3-2107-EC4C-8728-F7DE969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2131" name="AutoShape 82">
              <a:extLst>
                <a:ext uri="{FF2B5EF4-FFF2-40B4-BE49-F238E27FC236}">
                  <a16:creationId xmlns:a16="http://schemas.microsoft.com/office/drawing/2014/main" id="{8541941F-2CFB-0548-B9E6-F1743E137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2" name="Rectangle 83">
              <a:extLst>
                <a:ext uri="{FF2B5EF4-FFF2-40B4-BE49-F238E27FC236}">
                  <a16:creationId xmlns:a16="http://schemas.microsoft.com/office/drawing/2014/main" id="{8D6A3C91-E2D5-F643-9659-E7247EEA7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3" name="Rectangle 84">
              <a:extLst>
                <a:ext uri="{FF2B5EF4-FFF2-40B4-BE49-F238E27FC236}">
                  <a16:creationId xmlns:a16="http://schemas.microsoft.com/office/drawing/2014/main" id="{3656FB7F-DEBC-8147-ADB3-964FCA19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4" name="Rectangle 85">
              <a:extLst>
                <a:ext uri="{FF2B5EF4-FFF2-40B4-BE49-F238E27FC236}">
                  <a16:creationId xmlns:a16="http://schemas.microsoft.com/office/drawing/2014/main" id="{DE514225-C850-754D-BF94-E1AB4AD83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5" name="Text Box 86">
              <a:extLst>
                <a:ext uri="{FF2B5EF4-FFF2-40B4-BE49-F238E27FC236}">
                  <a16:creationId xmlns:a16="http://schemas.microsoft.com/office/drawing/2014/main" id="{8F6B9AE9-2922-BE46-807F-49E9CC0B4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2136" name="Rectangle 87">
              <a:extLst>
                <a:ext uri="{FF2B5EF4-FFF2-40B4-BE49-F238E27FC236}">
                  <a16:creationId xmlns:a16="http://schemas.microsoft.com/office/drawing/2014/main" id="{9836B7D5-3BF5-664A-A202-5EC96A62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2137" name="Line 88">
              <a:extLst>
                <a:ext uri="{FF2B5EF4-FFF2-40B4-BE49-F238E27FC236}">
                  <a16:creationId xmlns:a16="http://schemas.microsoft.com/office/drawing/2014/main" id="{E98BED48-91DD-554C-ABAD-477D3DFC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8" name="Line 89">
              <a:extLst>
                <a:ext uri="{FF2B5EF4-FFF2-40B4-BE49-F238E27FC236}">
                  <a16:creationId xmlns:a16="http://schemas.microsoft.com/office/drawing/2014/main" id="{E51A9D30-0137-7343-B2C7-CDD90ACFC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39" name="Line 90">
              <a:extLst>
                <a:ext uri="{FF2B5EF4-FFF2-40B4-BE49-F238E27FC236}">
                  <a16:creationId xmlns:a16="http://schemas.microsoft.com/office/drawing/2014/main" id="{73A77E9D-9FF9-3042-9FC4-806D18309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40" name="Line 91">
              <a:extLst>
                <a:ext uri="{FF2B5EF4-FFF2-40B4-BE49-F238E27FC236}">
                  <a16:creationId xmlns:a16="http://schemas.microsoft.com/office/drawing/2014/main" id="{AB17B5BA-AF59-B84F-8A25-144BD7DE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2141" name="Rectangle 92">
              <a:extLst>
                <a:ext uri="{FF2B5EF4-FFF2-40B4-BE49-F238E27FC236}">
                  <a16:creationId xmlns:a16="http://schemas.microsoft.com/office/drawing/2014/main" id="{EFD4DEC5-2717-2541-A1D3-2A78A4340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2142" name="Text Box 93">
              <a:extLst>
                <a:ext uri="{FF2B5EF4-FFF2-40B4-BE49-F238E27FC236}">
                  <a16:creationId xmlns:a16="http://schemas.microsoft.com/office/drawing/2014/main" id="{B9ECC354-C914-3C48-8CAA-3618AECD0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1. CPU initiates a disk read by writing a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command</a:t>
              </a:r>
              <a:r>
                <a:rPr lang="en-US" altLang="zh-CN" sz="2000" b="0">
                  <a:latin typeface="Helvetica" pitchFamily="2" charset="0"/>
                </a:rPr>
                <a:t>,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logical block number</a:t>
              </a:r>
              <a:r>
                <a:rPr lang="en-US" altLang="zh-CN" sz="2000" b="0">
                  <a:latin typeface="Helvetica" pitchFamily="2" charset="0"/>
                </a:rPr>
                <a:t>, and </a:t>
              </a:r>
              <a:r>
                <a:rPr lang="en-US" altLang="zh-CN" sz="2000" b="0">
                  <a:solidFill>
                    <a:srgbClr val="7030A0"/>
                  </a:solidFill>
                  <a:latin typeface="Helvetica" pitchFamily="2" charset="0"/>
                </a:rPr>
                <a:t>destination memory address </a:t>
              </a:r>
              <a:r>
                <a:rPr lang="en-US" altLang="zh-CN" sz="2000" b="0">
                  <a:latin typeface="Helvetica" pitchFamily="2" charset="0"/>
                </a:rPr>
                <a:t>to a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port</a:t>
              </a:r>
              <a:r>
                <a:rPr lang="en-US" altLang="zh-CN" sz="2000" b="0">
                  <a:latin typeface="Helvetica" pitchFamily="2" charset="0"/>
                </a:rPr>
                <a:t> (address) associated with disk controller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5">
            <a:extLst>
              <a:ext uri="{FF2B5EF4-FFF2-40B4-BE49-F238E27FC236}">
                <a16:creationId xmlns:a16="http://schemas.microsoft.com/office/drawing/2014/main" id="{75E72101-853D-4C4C-842E-89E1FA83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A7E69-2DE8-AC4E-A27B-3B4B69B34BE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CB9B4F6-4272-0749-991A-183886E6C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4147" name="Group 50">
            <a:extLst>
              <a:ext uri="{FF2B5EF4-FFF2-40B4-BE49-F238E27FC236}">
                <a16:creationId xmlns:a16="http://schemas.microsoft.com/office/drawing/2014/main" id="{833DBF3D-BFE7-E64A-AA40-C4309EF48E9B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62963" cy="5213350"/>
            <a:chOff x="94" y="554"/>
            <a:chExt cx="5483" cy="3622"/>
          </a:xfrm>
        </p:grpSpPr>
        <p:sp>
          <p:nvSpPr>
            <p:cNvPr id="134148" name="Rectangle 51">
              <a:extLst>
                <a:ext uri="{FF2B5EF4-FFF2-40B4-BE49-F238E27FC236}">
                  <a16:creationId xmlns:a16="http://schemas.microsoft.com/office/drawing/2014/main" id="{49A0A82A-6100-3C4E-B4AE-F4C9EFC2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4149" name="AutoShape 52">
              <a:extLst>
                <a:ext uri="{FF2B5EF4-FFF2-40B4-BE49-F238E27FC236}">
                  <a16:creationId xmlns:a16="http://schemas.microsoft.com/office/drawing/2014/main" id="{E854BDEF-AE61-A649-9DA5-890479AA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0" name="Rectangle 53">
              <a:extLst>
                <a:ext uri="{FF2B5EF4-FFF2-40B4-BE49-F238E27FC236}">
                  <a16:creationId xmlns:a16="http://schemas.microsoft.com/office/drawing/2014/main" id="{1D5C2F3F-03DA-8644-B1CF-4BF9FE3D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4151" name="AutoShape 54">
              <a:extLst>
                <a:ext uri="{FF2B5EF4-FFF2-40B4-BE49-F238E27FC236}">
                  <a16:creationId xmlns:a16="http://schemas.microsoft.com/office/drawing/2014/main" id="{DFB1C7C9-1299-B04E-9EA4-26840F2D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2" name="Rectangle 55">
              <a:extLst>
                <a:ext uri="{FF2B5EF4-FFF2-40B4-BE49-F238E27FC236}">
                  <a16:creationId xmlns:a16="http://schemas.microsoft.com/office/drawing/2014/main" id="{DADD9DDE-918A-134A-8C91-51FD23B4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3" name="Rectangle 56">
              <a:extLst>
                <a:ext uri="{FF2B5EF4-FFF2-40B4-BE49-F238E27FC236}">
                  <a16:creationId xmlns:a16="http://schemas.microsoft.com/office/drawing/2014/main" id="{AA3A192D-CB5E-174B-BC52-F34E590BC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4" name="Rectangle 57">
              <a:extLst>
                <a:ext uri="{FF2B5EF4-FFF2-40B4-BE49-F238E27FC236}">
                  <a16:creationId xmlns:a16="http://schemas.microsoft.com/office/drawing/2014/main" id="{88B7A198-9223-834D-9CBA-1A2631FC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5" name="Rectangle 58">
              <a:extLst>
                <a:ext uri="{FF2B5EF4-FFF2-40B4-BE49-F238E27FC236}">
                  <a16:creationId xmlns:a16="http://schemas.microsoft.com/office/drawing/2014/main" id="{03E3F1A7-CFFE-AF45-8F42-B2901B96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6" name="Rectangle 59">
              <a:extLst>
                <a:ext uri="{FF2B5EF4-FFF2-40B4-BE49-F238E27FC236}">
                  <a16:creationId xmlns:a16="http://schemas.microsoft.com/office/drawing/2014/main" id="{5FB12A67-DE47-3A4F-AB18-F18AEDD48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7" name="AutoShape 60">
              <a:extLst>
                <a:ext uri="{FF2B5EF4-FFF2-40B4-BE49-F238E27FC236}">
                  <a16:creationId xmlns:a16="http://schemas.microsoft.com/office/drawing/2014/main" id="{EDE6C0F5-DDEC-5241-AD58-D126F767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8" name="AutoShape 61">
              <a:extLst>
                <a:ext uri="{FF2B5EF4-FFF2-40B4-BE49-F238E27FC236}">
                  <a16:creationId xmlns:a16="http://schemas.microsoft.com/office/drawing/2014/main" id="{F02A2DF9-ECC3-3142-9686-91E8D94E72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59" name="Rectangle 62">
              <a:extLst>
                <a:ext uri="{FF2B5EF4-FFF2-40B4-BE49-F238E27FC236}">
                  <a16:creationId xmlns:a16="http://schemas.microsoft.com/office/drawing/2014/main" id="{B56DA60B-7739-4548-AEBC-A77E190D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4160" name="Text Box 63">
              <a:extLst>
                <a:ext uri="{FF2B5EF4-FFF2-40B4-BE49-F238E27FC236}">
                  <a16:creationId xmlns:a16="http://schemas.microsoft.com/office/drawing/2014/main" id="{45AF1DBA-9901-EB4F-90F5-6EF89F66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4161" name="AutoShape 64">
              <a:extLst>
                <a:ext uri="{FF2B5EF4-FFF2-40B4-BE49-F238E27FC236}">
                  <a16:creationId xmlns:a16="http://schemas.microsoft.com/office/drawing/2014/main" id="{F6546BDB-BC86-AC44-A321-0977E0A2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2" name="Rectangle 65">
              <a:extLst>
                <a:ext uri="{FF2B5EF4-FFF2-40B4-BE49-F238E27FC236}">
                  <a16:creationId xmlns:a16="http://schemas.microsoft.com/office/drawing/2014/main" id="{7640B320-496D-4D42-A035-513F2906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3" name="Text Box 66">
              <a:extLst>
                <a:ext uri="{FF2B5EF4-FFF2-40B4-BE49-F238E27FC236}">
                  <a16:creationId xmlns:a16="http://schemas.microsoft.com/office/drawing/2014/main" id="{0BDFFA86-5665-7549-9F48-BEA0DCD3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4164" name="AutoShape 67">
              <a:extLst>
                <a:ext uri="{FF2B5EF4-FFF2-40B4-BE49-F238E27FC236}">
                  <a16:creationId xmlns:a16="http://schemas.microsoft.com/office/drawing/2014/main" id="{D9825A32-C80D-9940-9D9C-D43C06D79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5" name="AutoShape 68">
              <a:extLst>
                <a:ext uri="{FF2B5EF4-FFF2-40B4-BE49-F238E27FC236}">
                  <a16:creationId xmlns:a16="http://schemas.microsoft.com/office/drawing/2014/main" id="{46871F50-1C7A-9C45-8716-C9EDC7772A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6" name="Rectangle 69">
              <a:extLst>
                <a:ext uri="{FF2B5EF4-FFF2-40B4-BE49-F238E27FC236}">
                  <a16:creationId xmlns:a16="http://schemas.microsoft.com/office/drawing/2014/main" id="{9455D3A5-AB7F-E34B-871C-080920D6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4167" name="AutoShape 70">
              <a:extLst>
                <a:ext uri="{FF2B5EF4-FFF2-40B4-BE49-F238E27FC236}">
                  <a16:creationId xmlns:a16="http://schemas.microsoft.com/office/drawing/2014/main" id="{81CF3F3D-D70D-3448-AAF4-2E2D91819E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68" name="Rectangle 71">
              <a:extLst>
                <a:ext uri="{FF2B5EF4-FFF2-40B4-BE49-F238E27FC236}">
                  <a16:creationId xmlns:a16="http://schemas.microsoft.com/office/drawing/2014/main" id="{D134F63A-543D-8847-8203-39910C63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4169" name="AutoShape 72">
              <a:extLst>
                <a:ext uri="{FF2B5EF4-FFF2-40B4-BE49-F238E27FC236}">
                  <a16:creationId xmlns:a16="http://schemas.microsoft.com/office/drawing/2014/main" id="{3183CC1B-C83C-8C4E-9ED0-55D19D7326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70" name="Rectangle 73">
              <a:extLst>
                <a:ext uri="{FF2B5EF4-FFF2-40B4-BE49-F238E27FC236}">
                  <a16:creationId xmlns:a16="http://schemas.microsoft.com/office/drawing/2014/main" id="{D78A2EE3-1361-654B-9F36-584FA418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4171" name="Line 74">
              <a:extLst>
                <a:ext uri="{FF2B5EF4-FFF2-40B4-BE49-F238E27FC236}">
                  <a16:creationId xmlns:a16="http://schemas.microsoft.com/office/drawing/2014/main" id="{39EDAFB2-A815-B04C-9292-A3EB50ED2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2" name="Line 75">
              <a:extLst>
                <a:ext uri="{FF2B5EF4-FFF2-40B4-BE49-F238E27FC236}">
                  <a16:creationId xmlns:a16="http://schemas.microsoft.com/office/drawing/2014/main" id="{A6A959F1-AA6F-A145-BC04-723543436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3" name="Text Box 76">
              <a:extLst>
                <a:ext uri="{FF2B5EF4-FFF2-40B4-BE49-F238E27FC236}">
                  <a16:creationId xmlns:a16="http://schemas.microsoft.com/office/drawing/2014/main" id="{6822A33E-666B-E345-ABFB-4B64E7FB8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4174" name="Text Box 77">
              <a:extLst>
                <a:ext uri="{FF2B5EF4-FFF2-40B4-BE49-F238E27FC236}">
                  <a16:creationId xmlns:a16="http://schemas.microsoft.com/office/drawing/2014/main" id="{AE82FCB8-9472-A548-B059-9E680E96D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4175" name="Line 78">
              <a:extLst>
                <a:ext uri="{FF2B5EF4-FFF2-40B4-BE49-F238E27FC236}">
                  <a16:creationId xmlns:a16="http://schemas.microsoft.com/office/drawing/2014/main" id="{7285E1CC-F36D-2A4C-A34D-E6902CC60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6" name="Text Box 79">
              <a:extLst>
                <a:ext uri="{FF2B5EF4-FFF2-40B4-BE49-F238E27FC236}">
                  <a16:creationId xmlns:a16="http://schemas.microsoft.com/office/drawing/2014/main" id="{298A55AA-CD10-1045-A158-5C03B0BC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4177" name="Line 80">
              <a:extLst>
                <a:ext uri="{FF2B5EF4-FFF2-40B4-BE49-F238E27FC236}">
                  <a16:creationId xmlns:a16="http://schemas.microsoft.com/office/drawing/2014/main" id="{EDB3A6C8-7D82-334F-81E7-57BCC1F0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78" name="AutoShape 81">
              <a:extLst>
                <a:ext uri="{FF2B5EF4-FFF2-40B4-BE49-F238E27FC236}">
                  <a16:creationId xmlns:a16="http://schemas.microsoft.com/office/drawing/2014/main" id="{3927B93D-85D2-DE43-BE14-6089F0FB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4179" name="AutoShape 82">
              <a:extLst>
                <a:ext uri="{FF2B5EF4-FFF2-40B4-BE49-F238E27FC236}">
                  <a16:creationId xmlns:a16="http://schemas.microsoft.com/office/drawing/2014/main" id="{FC67C2BF-2F5D-094D-B846-A192A677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0" name="Rectangle 83">
              <a:extLst>
                <a:ext uri="{FF2B5EF4-FFF2-40B4-BE49-F238E27FC236}">
                  <a16:creationId xmlns:a16="http://schemas.microsoft.com/office/drawing/2014/main" id="{15146BA1-E7C0-A645-8242-921009C25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1" name="Rectangle 84">
              <a:extLst>
                <a:ext uri="{FF2B5EF4-FFF2-40B4-BE49-F238E27FC236}">
                  <a16:creationId xmlns:a16="http://schemas.microsoft.com/office/drawing/2014/main" id="{2267DECF-E5E2-7E48-B07F-C4A4CC0E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2" name="Rectangle 85">
              <a:extLst>
                <a:ext uri="{FF2B5EF4-FFF2-40B4-BE49-F238E27FC236}">
                  <a16:creationId xmlns:a16="http://schemas.microsoft.com/office/drawing/2014/main" id="{2D3071FB-4AA1-B84F-A01C-03309EC78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3" name="Text Box 86">
              <a:extLst>
                <a:ext uri="{FF2B5EF4-FFF2-40B4-BE49-F238E27FC236}">
                  <a16:creationId xmlns:a16="http://schemas.microsoft.com/office/drawing/2014/main" id="{9090EA71-0555-DC47-8BDC-5A9686D84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4184" name="Rectangle 87">
              <a:extLst>
                <a:ext uri="{FF2B5EF4-FFF2-40B4-BE49-F238E27FC236}">
                  <a16:creationId xmlns:a16="http://schemas.microsoft.com/office/drawing/2014/main" id="{18EE8F99-104C-1745-BB98-3DB99A92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4185" name="Line 88">
              <a:extLst>
                <a:ext uri="{FF2B5EF4-FFF2-40B4-BE49-F238E27FC236}">
                  <a16:creationId xmlns:a16="http://schemas.microsoft.com/office/drawing/2014/main" id="{E5702D50-12E4-3247-A11E-DE309C1C6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1976"/>
              <a:ext cx="1268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6" name="Line 89">
              <a:extLst>
                <a:ext uri="{FF2B5EF4-FFF2-40B4-BE49-F238E27FC236}">
                  <a16:creationId xmlns:a16="http://schemas.microsoft.com/office/drawing/2014/main" id="{E2138A86-17DE-744B-849D-54BD3DFC4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76"/>
              <a:ext cx="0" cy="715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7" name="Line 90">
              <a:extLst>
                <a:ext uri="{FF2B5EF4-FFF2-40B4-BE49-F238E27FC236}">
                  <a16:creationId xmlns:a16="http://schemas.microsoft.com/office/drawing/2014/main" id="{BAA01D51-5C56-0245-AB43-3A07F8113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8" name="Line 91">
              <a:extLst>
                <a:ext uri="{FF2B5EF4-FFF2-40B4-BE49-F238E27FC236}">
                  <a16:creationId xmlns:a16="http://schemas.microsoft.com/office/drawing/2014/main" id="{C3EA1461-AF61-DE4B-8F61-9BE2E3616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4189" name="Rectangle 92">
              <a:extLst>
                <a:ext uri="{FF2B5EF4-FFF2-40B4-BE49-F238E27FC236}">
                  <a16:creationId xmlns:a16="http://schemas.microsoft.com/office/drawing/2014/main" id="{784281BA-BF36-7F4A-8C25-377FA7A4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4190" name="Text Box 93">
              <a:extLst>
                <a:ext uri="{FF2B5EF4-FFF2-40B4-BE49-F238E27FC236}">
                  <a16:creationId xmlns:a16="http://schemas.microsoft.com/office/drawing/2014/main" id="{F72937B4-3C72-3942-98CA-F59A3A584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610"/>
              <a:ext cx="3291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2. Disk controller reads the sector and performs a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</a:t>
              </a:r>
              <a:r>
                <a:rPr lang="en-US" altLang="zh-CN" sz="2000" b="0">
                  <a:latin typeface="Helvetica" pitchFamily="2" charset="0"/>
                </a:rPr>
                <a:t> (direct memory access) transfer into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main memory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A5E4F0DC-8246-0147-B225-16D30DA0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98DDD-5977-534B-8348-0220B3FAE28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EB8B1B-1CFB-7F49-80A1-1F29296E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DFAC4E-555A-9648-B341-73A2DA6A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Exceptions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1.7, 8.1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5">
            <a:extLst>
              <a:ext uri="{FF2B5EF4-FFF2-40B4-BE49-F238E27FC236}">
                <a16:creationId xmlns:a16="http://schemas.microsoft.com/office/drawing/2014/main" id="{B46E9E2F-E965-BD4C-B9B6-8DDDA66D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EE1D2-C79A-F642-980A-FA25C45E686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E654CCF-D177-834F-94A7-C8F4EDF9C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A24E3A-0022-3249-9091-BC9A23E4C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34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 memory access </a:t>
            </a:r>
          </a:p>
          <a:p>
            <a:r>
              <a:rPr lang="en-US" altLang="zh-CN">
                <a:ea typeface="宋体" panose="02010600030101010101" pitchFamily="2" charset="-122"/>
              </a:rPr>
              <a:t>A device performs a read or write bus transaction on its own, without any involvement of the CPU</a:t>
            </a:r>
          </a:p>
          <a:p>
            <a:r>
              <a:rPr lang="en-US" altLang="zh-CN">
                <a:ea typeface="宋体" panose="02010600030101010101" pitchFamily="2" charset="-122"/>
              </a:rPr>
              <a:t>The transfer of data is known as a DMA transfer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FE7F6FAB-DE7F-D846-8D24-E5A1F30E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>
            <a:extLst>
              <a:ext uri="{FF2B5EF4-FFF2-40B4-BE49-F238E27FC236}">
                <a16:creationId xmlns:a16="http://schemas.microsoft.com/office/drawing/2014/main" id="{855E8DE1-EF3C-F44A-B6CD-FA2CD5A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D5E18-5814-444D-927D-384A168D450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86A221F-84F7-034C-8CD8-0028BA6D5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 disk sector</a:t>
            </a:r>
          </a:p>
        </p:txBody>
      </p:sp>
      <p:grpSp>
        <p:nvGrpSpPr>
          <p:cNvPr id="138243" name="Group 50">
            <a:extLst>
              <a:ext uri="{FF2B5EF4-FFF2-40B4-BE49-F238E27FC236}">
                <a16:creationId xmlns:a16="http://schemas.microsoft.com/office/drawing/2014/main" id="{E6954714-69D7-3047-A72A-C78F44080D64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416050"/>
            <a:ext cx="8477250" cy="5213350"/>
            <a:chOff x="94" y="554"/>
            <a:chExt cx="5493" cy="3622"/>
          </a:xfrm>
        </p:grpSpPr>
        <p:sp>
          <p:nvSpPr>
            <p:cNvPr id="138245" name="Rectangle 51">
              <a:extLst>
                <a:ext uri="{FF2B5EF4-FFF2-40B4-BE49-F238E27FC236}">
                  <a16:creationId xmlns:a16="http://schemas.microsoft.com/office/drawing/2014/main" id="{409C13C0-6F26-3145-B757-9681D7E0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28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memory</a:t>
              </a:r>
            </a:p>
          </p:txBody>
        </p:sp>
        <p:sp>
          <p:nvSpPr>
            <p:cNvPr id="138246" name="AutoShape 52">
              <a:extLst>
                <a:ext uri="{FF2B5EF4-FFF2-40B4-BE49-F238E27FC236}">
                  <a16:creationId xmlns:a16="http://schemas.microsoft.com/office/drawing/2014/main" id="{674F0572-7BFD-7046-B072-31B46F30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1824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47" name="Rectangle 53">
              <a:extLst>
                <a:ext uri="{FF2B5EF4-FFF2-40B4-BE49-F238E27FC236}">
                  <a16:creationId xmlns:a16="http://schemas.microsoft.com/office/drawing/2014/main" id="{E85F0214-7BE3-914C-9D88-F9F2FD06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4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Helvetica" pitchFamily="2" charset="0"/>
              </a:endParaRPr>
            </a:p>
          </p:txBody>
        </p:sp>
        <p:sp>
          <p:nvSpPr>
            <p:cNvPr id="138248" name="AutoShape 54">
              <a:extLst>
                <a:ext uri="{FF2B5EF4-FFF2-40B4-BE49-F238E27FC236}">
                  <a16:creationId xmlns:a16="http://schemas.microsoft.com/office/drawing/2014/main" id="{EA2FF02B-19A6-B04A-B748-A7AD84382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824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49" name="Rectangle 55">
              <a:extLst>
                <a:ext uri="{FF2B5EF4-FFF2-40B4-BE49-F238E27FC236}">
                  <a16:creationId xmlns:a16="http://schemas.microsoft.com/office/drawing/2014/main" id="{EC8A63C6-3600-1440-9880-50A17F80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0" name="Rectangle 56">
              <a:extLst>
                <a:ext uri="{FF2B5EF4-FFF2-40B4-BE49-F238E27FC236}">
                  <a16:creationId xmlns:a16="http://schemas.microsoft.com/office/drawing/2014/main" id="{71E2DAD1-905C-8749-B128-CBD246AE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1" name="Rectangle 57">
              <a:extLst>
                <a:ext uri="{FF2B5EF4-FFF2-40B4-BE49-F238E27FC236}">
                  <a16:creationId xmlns:a16="http://schemas.microsoft.com/office/drawing/2014/main" id="{7F81A7D3-E725-3F43-82D0-F1A62480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2" name="Rectangle 58">
              <a:extLst>
                <a:ext uri="{FF2B5EF4-FFF2-40B4-BE49-F238E27FC236}">
                  <a16:creationId xmlns:a16="http://schemas.microsoft.com/office/drawing/2014/main" id="{77457261-C847-9843-BEA2-E424E9D1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3" name="Rectangle 59">
              <a:extLst>
                <a:ext uri="{FF2B5EF4-FFF2-40B4-BE49-F238E27FC236}">
                  <a16:creationId xmlns:a16="http://schemas.microsoft.com/office/drawing/2014/main" id="{F056BA4C-359F-F444-9250-AC8AC5D0A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4" name="AutoShape 60">
              <a:extLst>
                <a:ext uri="{FF2B5EF4-FFF2-40B4-BE49-F238E27FC236}">
                  <a16:creationId xmlns:a16="http://schemas.microsoft.com/office/drawing/2014/main" id="{EB051AA5-A417-0E4C-8794-444FFE52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00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5" name="AutoShape 61">
              <a:extLst>
                <a:ext uri="{FF2B5EF4-FFF2-40B4-BE49-F238E27FC236}">
                  <a16:creationId xmlns:a16="http://schemas.microsoft.com/office/drawing/2014/main" id="{5485A64B-1FEB-BA40-947A-787B28D1F6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20" y="1248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6" name="Rectangle 62">
              <a:extLst>
                <a:ext uri="{FF2B5EF4-FFF2-40B4-BE49-F238E27FC236}">
                  <a16:creationId xmlns:a16="http://schemas.microsoft.com/office/drawing/2014/main" id="{7308DC7C-2665-AE40-9389-F34FA2BA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912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ALU</a:t>
              </a:r>
            </a:p>
          </p:txBody>
        </p:sp>
        <p:sp>
          <p:nvSpPr>
            <p:cNvPr id="138257" name="Text Box 63">
              <a:extLst>
                <a:ext uri="{FF2B5EF4-FFF2-40B4-BE49-F238E27FC236}">
                  <a16:creationId xmlns:a16="http://schemas.microsoft.com/office/drawing/2014/main" id="{22E33831-48E3-5C48-95BD-BB45299F6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784"/>
              <a:ext cx="92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register file</a:t>
              </a:r>
            </a:p>
          </p:txBody>
        </p:sp>
        <p:sp>
          <p:nvSpPr>
            <p:cNvPr id="138258" name="AutoShape 64">
              <a:extLst>
                <a:ext uri="{FF2B5EF4-FFF2-40B4-BE49-F238E27FC236}">
                  <a16:creationId xmlns:a16="http://schemas.microsoft.com/office/drawing/2014/main" id="{101F2699-3593-8F49-BC34-5AC45A91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536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59" name="Rectangle 65">
              <a:extLst>
                <a:ext uri="{FF2B5EF4-FFF2-40B4-BE49-F238E27FC236}">
                  <a16:creationId xmlns:a16="http://schemas.microsoft.com/office/drawing/2014/main" id="{1BD899CC-A5BC-734C-822C-13627A21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768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0" name="Text Box 66">
              <a:extLst>
                <a:ext uri="{FF2B5EF4-FFF2-40B4-BE49-F238E27FC236}">
                  <a16:creationId xmlns:a16="http://schemas.microsoft.com/office/drawing/2014/main" id="{0224D196-3859-1249-80AA-1013978C9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54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CPU chip</a:t>
              </a:r>
            </a:p>
          </p:txBody>
        </p:sp>
        <p:sp>
          <p:nvSpPr>
            <p:cNvPr id="138261" name="AutoShape 67">
              <a:extLst>
                <a:ext uri="{FF2B5EF4-FFF2-40B4-BE49-F238E27FC236}">
                  <a16:creationId xmlns:a16="http://schemas.microsoft.com/office/drawing/2014/main" id="{4201C225-27A8-6E46-AE09-0F872E2E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256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2" name="AutoShape 68">
              <a:extLst>
                <a:ext uri="{FF2B5EF4-FFF2-40B4-BE49-F238E27FC236}">
                  <a16:creationId xmlns:a16="http://schemas.microsoft.com/office/drawing/2014/main" id="{E675AC57-455A-6D44-9FE0-36DF2105B0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3" name="Rectangle 69">
              <a:extLst>
                <a:ext uri="{FF2B5EF4-FFF2-40B4-BE49-F238E27FC236}">
                  <a16:creationId xmlns:a16="http://schemas.microsoft.com/office/drawing/2014/main" id="{41DDA134-A147-B143-B3E3-F2873B01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8264" name="AutoShape 70">
              <a:extLst>
                <a:ext uri="{FF2B5EF4-FFF2-40B4-BE49-F238E27FC236}">
                  <a16:creationId xmlns:a16="http://schemas.microsoft.com/office/drawing/2014/main" id="{3689640D-4856-8D48-BC3C-0458A1CE62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96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5" name="Rectangle 71">
              <a:extLst>
                <a:ext uri="{FF2B5EF4-FFF2-40B4-BE49-F238E27FC236}">
                  <a16:creationId xmlns:a16="http://schemas.microsoft.com/office/drawing/2014/main" id="{49AA57DC-C246-CF40-AF13-F6FE86FA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176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adapter</a:t>
              </a:r>
            </a:p>
          </p:txBody>
        </p:sp>
        <p:sp>
          <p:nvSpPr>
            <p:cNvPr id="138266" name="AutoShape 72">
              <a:extLst>
                <a:ext uri="{FF2B5EF4-FFF2-40B4-BE49-F238E27FC236}">
                  <a16:creationId xmlns:a16="http://schemas.microsoft.com/office/drawing/2014/main" id="{0A9C0CCB-7B35-F34F-8C0C-1851D42FBC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0" y="272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67" name="Rectangle 73">
              <a:extLst>
                <a:ext uri="{FF2B5EF4-FFF2-40B4-BE49-F238E27FC236}">
                  <a16:creationId xmlns:a16="http://schemas.microsoft.com/office/drawing/2014/main" id="{0ED76A27-F6C5-7847-8720-8482A1C3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168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controller</a:t>
              </a:r>
            </a:p>
          </p:txBody>
        </p:sp>
        <p:sp>
          <p:nvSpPr>
            <p:cNvPr id="138268" name="Line 74">
              <a:extLst>
                <a:ext uri="{FF2B5EF4-FFF2-40B4-BE49-F238E27FC236}">
                  <a16:creationId xmlns:a16="http://schemas.microsoft.com/office/drawing/2014/main" id="{10D0FBCF-954B-3046-8CFC-DCF03A591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69" name="Line 75">
              <a:extLst>
                <a:ext uri="{FF2B5EF4-FFF2-40B4-BE49-F238E27FC236}">
                  <a16:creationId xmlns:a16="http://schemas.microsoft.com/office/drawing/2014/main" id="{050E17D3-9F2D-7649-8A9A-0AFD2420F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0" name="Text Box 76">
              <a:extLst>
                <a:ext uri="{FF2B5EF4-FFF2-40B4-BE49-F238E27FC236}">
                  <a16:creationId xmlns:a16="http://schemas.microsoft.com/office/drawing/2014/main" id="{F3011D92-AD6D-474C-80EE-AA8A3802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3625"/>
              <a:ext cx="6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mouse</a:t>
              </a:r>
            </a:p>
          </p:txBody>
        </p:sp>
        <p:sp>
          <p:nvSpPr>
            <p:cNvPr id="138271" name="Text Box 77">
              <a:extLst>
                <a:ext uri="{FF2B5EF4-FFF2-40B4-BE49-F238E27FC236}">
                  <a16:creationId xmlns:a16="http://schemas.microsoft.com/office/drawing/2014/main" id="{5741EFA3-B3D8-EE4A-8AC7-B462E8DD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625"/>
              <a:ext cx="7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keyboard</a:t>
              </a:r>
            </a:p>
          </p:txBody>
        </p:sp>
        <p:sp>
          <p:nvSpPr>
            <p:cNvPr id="138272" name="Line 78">
              <a:extLst>
                <a:ext uri="{FF2B5EF4-FFF2-40B4-BE49-F238E27FC236}">
                  <a16:creationId xmlns:a16="http://schemas.microsoft.com/office/drawing/2014/main" id="{721EE4A0-FD37-B149-89D4-984CC427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3" name="Text Box 79">
              <a:extLst>
                <a:ext uri="{FF2B5EF4-FFF2-40B4-BE49-F238E27FC236}">
                  <a16:creationId xmlns:a16="http://schemas.microsoft.com/office/drawing/2014/main" id="{79F6A08D-2410-AC40-BBE5-5FD16215B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25"/>
              <a:ext cx="6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monitor</a:t>
              </a:r>
            </a:p>
          </p:txBody>
        </p:sp>
        <p:sp>
          <p:nvSpPr>
            <p:cNvPr id="138274" name="Line 80">
              <a:extLst>
                <a:ext uri="{FF2B5EF4-FFF2-40B4-BE49-F238E27FC236}">
                  <a16:creationId xmlns:a16="http://schemas.microsoft.com/office/drawing/2014/main" id="{80B33126-6227-514E-8AD9-7B5E5D03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35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75" name="AutoShape 81">
              <a:extLst>
                <a:ext uri="{FF2B5EF4-FFF2-40B4-BE49-F238E27FC236}">
                  <a16:creationId xmlns:a16="http://schemas.microsoft.com/office/drawing/2014/main" id="{BF20A08F-D2F4-D549-BF1A-51BC7DFC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disk</a:t>
              </a:r>
            </a:p>
          </p:txBody>
        </p:sp>
        <p:sp>
          <p:nvSpPr>
            <p:cNvPr id="138276" name="AutoShape 82">
              <a:extLst>
                <a:ext uri="{FF2B5EF4-FFF2-40B4-BE49-F238E27FC236}">
                  <a16:creationId xmlns:a16="http://schemas.microsoft.com/office/drawing/2014/main" id="{AEB877E2-79D0-4E4A-BA1A-419F221C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2584"/>
              <a:ext cx="4392" cy="248"/>
            </a:xfrm>
            <a:prstGeom prst="leftRightArrow">
              <a:avLst>
                <a:gd name="adj1" fmla="val 48611"/>
                <a:gd name="adj2" fmla="val 91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7" name="Rectangle 83">
              <a:extLst>
                <a:ext uri="{FF2B5EF4-FFF2-40B4-BE49-F238E27FC236}">
                  <a16:creationId xmlns:a16="http://schemas.microsoft.com/office/drawing/2014/main" id="{C5F38B67-E11D-BF42-AEE4-5B57BAE5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691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8" name="Rectangle 84">
              <a:extLst>
                <a:ext uri="{FF2B5EF4-FFF2-40B4-BE49-F238E27FC236}">
                  <a16:creationId xmlns:a16="http://schemas.microsoft.com/office/drawing/2014/main" id="{F7CA5137-7041-BB4C-A100-18B40BA9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68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79" name="Rectangle 85">
              <a:extLst>
                <a:ext uri="{FF2B5EF4-FFF2-40B4-BE49-F238E27FC236}">
                  <a16:creationId xmlns:a16="http://schemas.microsoft.com/office/drawing/2014/main" id="{1CFBF19B-AC8E-B74D-85A2-14185349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679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80" name="Text Box 86">
              <a:extLst>
                <a:ext uri="{FF2B5EF4-FFF2-40B4-BE49-F238E27FC236}">
                  <a16:creationId xmlns:a16="http://schemas.microsoft.com/office/drawing/2014/main" id="{2B112F70-4AD2-2540-8DD6-004C2DC22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434"/>
              <a:ext cx="6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I/O bus</a:t>
              </a:r>
            </a:p>
          </p:txBody>
        </p:sp>
        <p:sp>
          <p:nvSpPr>
            <p:cNvPr id="138281" name="Rectangle 87">
              <a:extLst>
                <a:ext uri="{FF2B5EF4-FFF2-40B4-BE49-F238E27FC236}">
                  <a16:creationId xmlns:a16="http://schemas.microsoft.com/office/drawing/2014/main" id="{3844B615-0939-594E-BEBA-1A0EE50E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640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FandolSong" pitchFamily="2" charset="-128"/>
              </a:endParaRPr>
            </a:p>
          </p:txBody>
        </p:sp>
        <p:sp>
          <p:nvSpPr>
            <p:cNvPr id="138282" name="Line 88">
              <a:extLst>
                <a:ext uri="{FF2B5EF4-FFF2-40B4-BE49-F238E27FC236}">
                  <a16:creationId xmlns:a16="http://schemas.microsoft.com/office/drawing/2014/main" id="{93ABE3B8-5B38-5448-9F55-786B69893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1635"/>
              <a:ext cx="642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3" name="Line 89">
              <a:extLst>
                <a:ext uri="{FF2B5EF4-FFF2-40B4-BE49-F238E27FC236}">
                  <a16:creationId xmlns:a16="http://schemas.microsoft.com/office/drawing/2014/main" id="{15D8DAA9-FAEE-CA46-B89B-9EBA7DFE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635"/>
              <a:ext cx="0" cy="1056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4" name="Line 90">
              <a:extLst>
                <a:ext uri="{FF2B5EF4-FFF2-40B4-BE49-F238E27FC236}">
                  <a16:creationId xmlns:a16="http://schemas.microsoft.com/office/drawing/2014/main" id="{28790C2D-CEF1-B541-93B5-8FF9455D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5" y="2709"/>
              <a:ext cx="711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5" name="Line 91">
              <a:extLst>
                <a:ext uri="{FF2B5EF4-FFF2-40B4-BE49-F238E27FC236}">
                  <a16:creationId xmlns:a16="http://schemas.microsoft.com/office/drawing/2014/main" id="{BD3A1460-E17A-C346-AC23-A8A13B31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83"/>
              <a:ext cx="0" cy="493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38286" name="Rectangle 92">
              <a:extLst>
                <a:ext uri="{FF2B5EF4-FFF2-40B4-BE49-F238E27FC236}">
                  <a16:creationId xmlns:a16="http://schemas.microsoft.com/office/drawing/2014/main" id="{A8D803F6-3DFA-0C4C-8EBD-4F40B761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44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bus interface</a:t>
              </a:r>
            </a:p>
          </p:txBody>
        </p:sp>
        <p:sp>
          <p:nvSpPr>
            <p:cNvPr id="138287" name="Text Box 93">
              <a:extLst>
                <a:ext uri="{FF2B5EF4-FFF2-40B4-BE49-F238E27FC236}">
                  <a16:creationId xmlns:a16="http://schemas.microsoft.com/office/drawing/2014/main" id="{8D5DE56E-EA33-394A-A6EF-99003CF5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610"/>
              <a:ext cx="293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3. When the 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DMA transfer </a:t>
              </a:r>
              <a:r>
                <a:rPr lang="en-US" altLang="zh-CN" sz="2000" b="0">
                  <a:latin typeface="Helvetica" pitchFamily="2" charset="0"/>
                </a:rPr>
                <a:t>completes, the disk controller notifies the CPU with an </a:t>
              </a:r>
              <a:r>
                <a:rPr lang="en-US" altLang="zh-CN" sz="2000" b="0" i="1">
                  <a:solidFill>
                    <a:srgbClr val="FF0000"/>
                  </a:solidFill>
                  <a:latin typeface="Helvetica" pitchFamily="2" charset="0"/>
                </a:rPr>
                <a:t>interrupt</a:t>
              </a:r>
              <a:r>
                <a:rPr lang="en-US" altLang="zh-CN" sz="2000" b="0">
                  <a:solidFill>
                    <a:srgbClr val="FF0000"/>
                  </a:solidFill>
                  <a:latin typeface="Helvetica" pitchFamily="2" charset="0"/>
                </a:rPr>
                <a:t> </a:t>
              </a:r>
              <a:r>
                <a:rPr lang="en-US" altLang="zh-CN" sz="2000" b="0">
                  <a:latin typeface="Helvetica" pitchFamily="2" charset="0"/>
                </a:rPr>
                <a:t>(i.e., asserts a special “interrupt” pin on the CPU)</a:t>
              </a:r>
              <a:endParaRPr lang="en-US" altLang="zh-CN" sz="2000" b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</p:grpSp>
      <p:sp>
        <p:nvSpPr>
          <p:cNvPr id="138244" name="Text Box 86">
            <a:extLst>
              <a:ext uri="{FF2B5EF4-FFF2-40B4-BE49-F238E27FC236}">
                <a16:creationId xmlns:a16="http://schemas.microsoft.com/office/drawing/2014/main" id="{649D9654-5310-1241-8A03-12621E22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5257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itchFamily="2" charset="0"/>
              </a:rPr>
              <a:t>Interrupt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F53FF330-0344-6345-82EB-CB830F390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Asynchronous exceptions (interrupts)</a:t>
            </a:r>
          </a:p>
        </p:txBody>
      </p:sp>
      <p:grpSp>
        <p:nvGrpSpPr>
          <p:cNvPr id="140290" name="组合 4">
            <a:extLst>
              <a:ext uri="{FF2B5EF4-FFF2-40B4-BE49-F238E27FC236}">
                <a16:creationId xmlns:a16="http://schemas.microsoft.com/office/drawing/2014/main" id="{39B08ED7-B20A-3E4B-9FB1-8542CB46EAF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8153400" cy="2357438"/>
            <a:chOff x="-1439245" y="3412435"/>
            <a:chExt cx="11526195" cy="2597423"/>
          </a:xfrm>
        </p:grpSpPr>
        <p:sp>
          <p:nvSpPr>
            <p:cNvPr id="140292" name="Rectangle 5">
              <a:extLst>
                <a:ext uri="{FF2B5EF4-FFF2-40B4-BE49-F238E27FC236}">
                  <a16:creationId xmlns:a16="http://schemas.microsoft.com/office/drawing/2014/main" id="{40150A03-6BCA-5245-BD7F-4ED0404B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236" y="3412435"/>
              <a:ext cx="2511969" cy="50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User Process</a:t>
              </a:r>
            </a:p>
          </p:txBody>
        </p:sp>
        <p:sp>
          <p:nvSpPr>
            <p:cNvPr id="140293" name="Rectangle 6">
              <a:extLst>
                <a:ext uri="{FF2B5EF4-FFF2-40B4-BE49-F238E27FC236}">
                  <a16:creationId xmlns:a16="http://schemas.microsoft.com/office/drawing/2014/main" id="{E553EA44-3C69-6348-A9AE-9118059A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140294" name="Line 7">
              <a:extLst>
                <a:ext uri="{FF2B5EF4-FFF2-40B4-BE49-F238E27FC236}">
                  <a16:creationId xmlns:a16="http://schemas.microsoft.com/office/drawing/2014/main" id="{C2AAD1F7-1F0C-2845-BFBD-D186F2ED1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92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5" name="Line 8">
              <a:extLst>
                <a:ext uri="{FF2B5EF4-FFF2-40B4-BE49-F238E27FC236}">
                  <a16:creationId xmlns:a16="http://schemas.microsoft.com/office/drawing/2014/main" id="{6DA1B16F-DBD1-7642-ABE5-7B2BCFC3E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803913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6" name="Line 9">
              <a:extLst>
                <a:ext uri="{FF2B5EF4-FFF2-40B4-BE49-F238E27FC236}">
                  <a16:creationId xmlns:a16="http://schemas.microsoft.com/office/drawing/2014/main" id="{43A443F1-E6D6-0142-9F41-FB5503F77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856368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7" name="Line 10">
              <a:extLst>
                <a:ext uri="{FF2B5EF4-FFF2-40B4-BE49-F238E27FC236}">
                  <a16:creationId xmlns:a16="http://schemas.microsoft.com/office/drawing/2014/main" id="{48259290-0F75-3942-A979-734C7400D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5255" y="5022158"/>
              <a:ext cx="2814529" cy="431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8" name="Line 11">
              <a:extLst>
                <a:ext uri="{FF2B5EF4-FFF2-40B4-BE49-F238E27FC236}">
                  <a16:creationId xmlns:a16="http://schemas.microsoft.com/office/drawing/2014/main" id="{36837A41-8A41-5D4A-9AFC-99D09F9AC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5008146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40299" name="Rectangle 12">
              <a:extLst>
                <a:ext uri="{FF2B5EF4-FFF2-40B4-BE49-F238E27FC236}">
                  <a16:creationId xmlns:a16="http://schemas.microsoft.com/office/drawing/2014/main" id="{79AAF470-870D-7A4B-B293-954BB35D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778" y="4070970"/>
              <a:ext cx="4955186" cy="68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(2) Control passes to handler after current instruction finishes</a:t>
              </a:r>
            </a:p>
          </p:txBody>
        </p:sp>
        <p:sp>
          <p:nvSpPr>
            <p:cNvPr id="140300" name="Rectangle 13">
              <a:extLst>
                <a:ext uri="{FF2B5EF4-FFF2-40B4-BE49-F238E27FC236}">
                  <a16:creationId xmlns:a16="http://schemas.microsoft.com/office/drawing/2014/main" id="{F30DF7AE-7181-E846-BEEE-32FA242A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899537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(3)Interrupt handler runs</a:t>
              </a:r>
            </a:p>
          </p:txBody>
        </p:sp>
        <p:sp>
          <p:nvSpPr>
            <p:cNvPr id="140301" name="Rectangle 15">
              <a:extLst>
                <a:ext uri="{FF2B5EF4-FFF2-40B4-BE49-F238E27FC236}">
                  <a16:creationId xmlns:a16="http://schemas.microsoft.com/office/drawing/2014/main" id="{69238DC1-A39D-D044-A8FE-734A361E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39245" y="4269452"/>
              <a:ext cx="3412983" cy="98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Arial" panose="020B0604020202020204" pitchFamily="34" charset="0"/>
                </a:rPr>
                <a:t>(1)Interrupt pin goes high during execution of current instruction</a:t>
              </a:r>
            </a:p>
          </p:txBody>
        </p:sp>
        <p:sp>
          <p:nvSpPr>
            <p:cNvPr id="140302" name="Text Box 16">
              <a:extLst>
                <a:ext uri="{FF2B5EF4-FFF2-40B4-BE49-F238E27FC236}">
                  <a16:creationId xmlns:a16="http://schemas.microsoft.com/office/drawing/2014/main" id="{E7F49A63-F835-DD42-A96F-946F9F87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372" y="4352161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140303" name="Text Box 17">
              <a:extLst>
                <a:ext uri="{FF2B5EF4-FFF2-40B4-BE49-F238E27FC236}">
                  <a16:creationId xmlns:a16="http://schemas.microsoft.com/office/drawing/2014/main" id="{229EBA99-B640-4A4A-81AD-0DAA8C616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04" y="4771813"/>
              <a:ext cx="904632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0291" name="Rectangle 13">
            <a:extLst>
              <a:ext uri="{FF2B5EF4-FFF2-40B4-BE49-F238E27FC236}">
                <a16:creationId xmlns:a16="http://schemas.microsoft.com/office/drawing/2014/main" id="{5216ED66-E175-5841-992C-B153F854C228}"/>
              </a:ext>
            </a:extLst>
          </p:cNvPr>
          <p:cNvSpPr>
            <a:spLocks noChangeArrowheads="1"/>
          </p:cNvSpPr>
          <p:nvPr/>
        </p:nvSpPr>
        <p:spPr bwMode="auto">
          <a:xfrm rot="679085">
            <a:off x="3902075" y="3333750"/>
            <a:ext cx="2205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59" tIns="33335" rIns="67859" bIns="3333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Arial" panose="020B0604020202020204" pitchFamily="34" charset="0"/>
              </a:rPr>
              <a:t>(4)Handler returns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i="1">
                <a:latin typeface="Arial" panose="020B0604020202020204" pitchFamily="34" charset="0"/>
              </a:rPr>
              <a:t>to next instruction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5">
            <a:extLst>
              <a:ext uri="{FF2B5EF4-FFF2-40B4-BE49-F238E27FC236}">
                <a16:creationId xmlns:a16="http://schemas.microsoft.com/office/drawing/2014/main" id="{3481B493-7B6D-A54C-94F0-53041E94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686300"/>
            <a:ext cx="309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38" name="Rectangle 2">
            <a:extLst>
              <a:ext uri="{FF2B5EF4-FFF2-40B4-BE49-F238E27FC236}">
                <a16:creationId xmlns:a16="http://schemas.microsoft.com/office/drawing/2014/main" id="{92649D22-E54F-B543-8FE8-B1CE0C38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Exceptions</a:t>
            </a:r>
          </a:p>
        </p:txBody>
      </p:sp>
      <p:pic>
        <p:nvPicPr>
          <p:cNvPr id="142339" name="Picture 2">
            <a:extLst>
              <a:ext uri="{FF2B5EF4-FFF2-40B4-BE49-F238E27FC236}">
                <a16:creationId xmlns:a16="http://schemas.microsoft.com/office/drawing/2014/main" id="{82F289F0-ECB9-C44D-876A-D065282B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0326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0" name="Picture 3">
            <a:extLst>
              <a:ext uri="{FF2B5EF4-FFF2-40B4-BE49-F238E27FC236}">
                <a16:creationId xmlns:a16="http://schemas.microsoft.com/office/drawing/2014/main" id="{2E8CBD72-AC89-A94F-809B-21357DFF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314700"/>
            <a:ext cx="2678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1" name="Picture 4">
            <a:extLst>
              <a:ext uri="{FF2B5EF4-FFF2-40B4-BE49-F238E27FC236}">
                <a16:creationId xmlns:a16="http://schemas.microsoft.com/office/drawing/2014/main" id="{5B508F37-DBA5-D846-89F1-55671BEB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3257550"/>
            <a:ext cx="28654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2" name="Picture 6">
            <a:extLst>
              <a:ext uri="{FF2B5EF4-FFF2-40B4-BE49-F238E27FC236}">
                <a16:creationId xmlns:a16="http://schemas.microsoft.com/office/drawing/2014/main" id="{84A7155D-50EB-AB49-9428-89F019C5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729163"/>
            <a:ext cx="308610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43" name="TextBox 1">
            <a:extLst>
              <a:ext uri="{FF2B5EF4-FFF2-40B4-BE49-F238E27FC236}">
                <a16:creationId xmlns:a16="http://schemas.microsoft.com/office/drawing/2014/main" id="{9C68D57D-0031-404A-9E8B-848CD725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2862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Interrupt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4" name="TextBox 11">
            <a:extLst>
              <a:ext uri="{FF2B5EF4-FFF2-40B4-BE49-F238E27FC236}">
                <a16:creationId xmlns:a16="http://schemas.microsoft.com/office/drawing/2014/main" id="{2998091A-8297-934E-88EE-F66C9C6D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271963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Trap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5" name="TextBox 12">
            <a:extLst>
              <a:ext uri="{FF2B5EF4-FFF2-40B4-BE49-F238E27FC236}">
                <a16:creationId xmlns:a16="http://schemas.microsoft.com/office/drawing/2014/main" id="{CE71D1EA-FA33-9D41-932C-01F3ED542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5435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Fault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6" name="TextBox 13">
            <a:extLst>
              <a:ext uri="{FF2B5EF4-FFF2-40B4-BE49-F238E27FC236}">
                <a16:creationId xmlns:a16="http://schemas.microsoft.com/office/drawing/2014/main" id="{A20E6C79-A192-F04C-9BA2-5A022DAC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543550"/>
            <a:ext cx="1428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0" u="sng" dirty="0">
                <a:latin typeface="FandolSong" pitchFamily="2" charset="-128"/>
              </a:rPr>
              <a:t>Abort</a:t>
            </a:r>
            <a:endParaRPr lang="zh-CN" altLang="en-US" sz="1500" b="0" u="sng" dirty="0">
              <a:latin typeface="FandolSong" pitchFamily="2" charset="-128"/>
            </a:endParaRPr>
          </a:p>
        </p:txBody>
      </p:sp>
      <p:sp>
        <p:nvSpPr>
          <p:cNvPr id="142347" name="Rectangle 2">
            <a:extLst>
              <a:ext uri="{FF2B5EF4-FFF2-40B4-BE49-F238E27FC236}">
                <a16:creationId xmlns:a16="http://schemas.microsoft.com/office/drawing/2014/main" id="{013771BA-A9E4-6F41-A3CB-014CEA03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86013"/>
            <a:ext cx="523875" cy="6572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48" name="Rectangle 15">
            <a:extLst>
              <a:ext uri="{FF2B5EF4-FFF2-40B4-BE49-F238E27FC236}">
                <a16:creationId xmlns:a16="http://schemas.microsoft.com/office/drawing/2014/main" id="{003E31F1-7887-0745-9A1E-85C9830A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200400"/>
            <a:ext cx="2857500" cy="1371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49" name="Rectangle 16">
            <a:extLst>
              <a:ext uri="{FF2B5EF4-FFF2-40B4-BE49-F238E27FC236}">
                <a16:creationId xmlns:a16="http://schemas.microsoft.com/office/drawing/2014/main" id="{9AE08328-608C-AC43-9705-79D8B35B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572000"/>
            <a:ext cx="3200400" cy="12573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0" name="Rectangle 17">
            <a:extLst>
              <a:ext uri="{FF2B5EF4-FFF2-40B4-BE49-F238E27FC236}">
                <a16:creationId xmlns:a16="http://schemas.microsoft.com/office/drawing/2014/main" id="{F42EE9FB-CE3A-1848-A732-B100F960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572000"/>
            <a:ext cx="3086100" cy="12573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1" name="Rectangle 18">
            <a:extLst>
              <a:ext uri="{FF2B5EF4-FFF2-40B4-BE49-F238E27FC236}">
                <a16:creationId xmlns:a16="http://schemas.microsoft.com/office/drawing/2014/main" id="{930CF019-8E62-C04A-BD82-A205BCBC0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200400"/>
            <a:ext cx="3429000" cy="1371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500" b="0" dirty="0">
              <a:latin typeface="FandolSong" pitchFamily="2" charset="-128"/>
            </a:endParaRPr>
          </a:p>
        </p:txBody>
      </p:sp>
      <p:sp>
        <p:nvSpPr>
          <p:cNvPr id="142352" name="Rectangle 16">
            <a:extLst>
              <a:ext uri="{FF2B5EF4-FFF2-40B4-BE49-F238E27FC236}">
                <a16:creationId xmlns:a16="http://schemas.microsoft.com/office/drawing/2014/main" id="{623FFBC7-26BF-4C40-A063-122BB584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3038"/>
            <a:ext cx="381000" cy="512762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zh-TW" sz="2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D3198C0-3D92-E041-8DBA-525D1AD7C3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0050" y="2228850"/>
            <a:ext cx="5829300" cy="13716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Operating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117C2E8-897E-B241-B4BE-E7C5E5B4B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F4D478C-E90D-614D-8608-DF5448666A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39433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three components in computer hardware systems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Processor, main memory and I/O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80B9BF0E-24F5-2F4A-A9AA-3AB411978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D4847C4-3608-D54A-AC3F-90D815C401BF}"/>
              </a:ext>
            </a:extLst>
          </p:cNvPr>
          <p:cNvGraphicFramePr>
            <a:graphicFrameLocks noGrp="1"/>
          </p:cNvGraphicFramePr>
          <p:nvPr/>
        </p:nvGraphicFramePr>
        <p:xfrm>
          <a:off x="2105025" y="3744913"/>
          <a:ext cx="5086350" cy="67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Devices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66" marB="342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6" name="文本框 27">
            <a:extLst>
              <a:ext uri="{FF2B5EF4-FFF2-40B4-BE49-F238E27FC236}">
                <a16:creationId xmlns:a16="http://schemas.microsoft.com/office/drawing/2014/main" id="{5E947FB3-A672-F544-8261-C2D8C958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870325"/>
            <a:ext cx="1428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7" name="文本框 31">
            <a:extLst>
              <a:ext uri="{FF2B5EF4-FFF2-40B4-BE49-F238E27FC236}">
                <a16:creationId xmlns:a16="http://schemas.microsoft.com/office/drawing/2014/main" id="{7ABA43C4-53F5-724B-95CB-66185116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873500"/>
            <a:ext cx="178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58" name="组合 5">
            <a:extLst>
              <a:ext uri="{FF2B5EF4-FFF2-40B4-BE49-F238E27FC236}">
                <a16:creationId xmlns:a16="http://schemas.microsoft.com/office/drawing/2014/main" id="{DE812371-FFC8-024B-93C3-E436EF0D7673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1611313"/>
            <a:ext cx="4629150" cy="2133600"/>
            <a:chOff x="1704975" y="1273880"/>
            <a:chExt cx="4629150" cy="2736145"/>
          </a:xfrm>
        </p:grpSpPr>
        <p:grpSp>
          <p:nvGrpSpPr>
            <p:cNvPr id="31760" name="组合 3">
              <a:extLst>
                <a:ext uri="{FF2B5EF4-FFF2-40B4-BE49-F238E27FC236}">
                  <a16:creationId xmlns:a16="http://schemas.microsoft.com/office/drawing/2014/main" id="{85490177-9648-684F-873D-0C7CD1D02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875" y="1273880"/>
              <a:ext cx="1771650" cy="685800"/>
              <a:chOff x="3190875" y="1273880"/>
              <a:chExt cx="1771650" cy="685800"/>
            </a:xfrm>
          </p:grpSpPr>
          <p:sp>
            <p:nvSpPr>
              <p:cNvPr id="31770" name="椭圆 5">
                <a:extLst>
                  <a:ext uri="{FF2B5EF4-FFF2-40B4-BE49-F238E27FC236}">
                    <a16:creationId xmlns:a16="http://schemas.microsoft.com/office/drawing/2014/main" id="{1820C82D-AA5C-2940-AB0F-EC6F5B2C5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75" y="1273880"/>
                <a:ext cx="1771650" cy="6858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500" b="0" dirty="0">
                  <a:latin typeface="FandolSong" pitchFamily="2" charset="-128"/>
                </a:endParaRPr>
              </a:p>
            </p:txBody>
          </p:sp>
          <p:sp>
            <p:nvSpPr>
              <p:cNvPr id="31771" name="文本框 6">
                <a:extLst>
                  <a:ext uri="{FF2B5EF4-FFF2-40B4-BE49-F238E27FC236}">
                    <a16:creationId xmlns:a16="http://schemas.microsoft.com/office/drawing/2014/main" id="{AAB71FE2-F839-7C49-8EFD-8092ACA25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371601"/>
                <a:ext cx="147187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zh-CN" altLang="en-US" sz="2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761" name="组合 4">
              <a:extLst>
                <a:ext uri="{FF2B5EF4-FFF2-40B4-BE49-F238E27FC236}">
                  <a16:creationId xmlns:a16="http://schemas.microsoft.com/office/drawing/2014/main" id="{5783BF9C-09A8-C54B-ABB4-1D13C1EE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825" y="2542471"/>
              <a:ext cx="2628900" cy="608789"/>
              <a:chOff x="2790825" y="2542471"/>
              <a:chExt cx="2628900" cy="608789"/>
            </a:xfrm>
          </p:grpSpPr>
          <p:sp>
            <p:nvSpPr>
              <p:cNvPr id="31768" name="圆角矩形 1">
                <a:extLst>
                  <a:ext uri="{FF2B5EF4-FFF2-40B4-BE49-F238E27FC236}">
                    <a16:creationId xmlns:a16="http://schemas.microsoft.com/office/drawing/2014/main" id="{F394E575-02CB-2448-BCB9-713275E93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825" y="2542471"/>
                <a:ext cx="2628900" cy="608789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500" b="0" dirty="0">
                  <a:latin typeface="FandolSong" pitchFamily="2" charset="-128"/>
                </a:endParaRPr>
              </a:p>
            </p:txBody>
          </p:sp>
          <p:sp>
            <p:nvSpPr>
              <p:cNvPr id="31769" name="文本框 13">
                <a:extLst>
                  <a:ext uri="{FF2B5EF4-FFF2-40B4-BE49-F238E27FC236}">
                    <a16:creationId xmlns:a16="http://schemas.microsoft.com/office/drawing/2014/main" id="{E0F7B6E9-9F4F-E44D-AFF1-0DB089DF3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132" y="2641953"/>
                <a:ext cx="19607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Operating System</a:t>
                </a: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62" name="下箭头 15">
              <a:extLst>
                <a:ext uri="{FF2B5EF4-FFF2-40B4-BE49-F238E27FC236}">
                  <a16:creationId xmlns:a16="http://schemas.microsoft.com/office/drawing/2014/main" id="{BE8E9EF9-AAC5-6B4B-903E-BD60E0FC0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47865">
              <a:off x="2673909" y="3047078"/>
              <a:ext cx="363141" cy="1046915"/>
            </a:xfrm>
            <a:prstGeom prst="downArrow">
              <a:avLst>
                <a:gd name="adj1" fmla="val 50000"/>
                <a:gd name="adj2" fmla="val 10310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3" name="下箭头 32">
              <a:extLst>
                <a:ext uri="{FF2B5EF4-FFF2-40B4-BE49-F238E27FC236}">
                  <a16:creationId xmlns:a16="http://schemas.microsoft.com/office/drawing/2014/main" id="{164578AD-33EC-5747-8C79-97C49505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585" y="3211115"/>
              <a:ext cx="363140" cy="789385"/>
            </a:xfrm>
            <a:prstGeom prst="downArrow">
              <a:avLst>
                <a:gd name="adj1" fmla="val 50000"/>
                <a:gd name="adj2" fmla="val 5003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4" name="下箭头 33">
              <a:extLst>
                <a:ext uri="{FF2B5EF4-FFF2-40B4-BE49-F238E27FC236}">
                  <a16:creationId xmlns:a16="http://schemas.microsoft.com/office/drawing/2014/main" id="{14287D7B-0F99-A242-9509-8A73844BA2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13259">
              <a:off x="5143210" y="3111040"/>
              <a:ext cx="341709" cy="890710"/>
            </a:xfrm>
            <a:prstGeom prst="downArrow">
              <a:avLst>
                <a:gd name="adj1" fmla="val 50000"/>
                <a:gd name="adj2" fmla="val 10567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40" name="直角上箭头 39">
              <a:extLst>
                <a:ext uri="{FF2B5EF4-FFF2-40B4-BE49-F238E27FC236}">
                  <a16:creationId xmlns:a16="http://schemas.microsoft.com/office/drawing/2014/main" id="{4E0ECEDB-B568-4A46-A17D-4AF638CF0469}"/>
                </a:ext>
              </a:extLst>
            </p:cNvPr>
            <p:cNvSpPr/>
            <p:nvPr/>
          </p:nvSpPr>
          <p:spPr bwMode="auto">
            <a:xfrm rot="10800000">
              <a:off x="1704975" y="1583325"/>
              <a:ext cx="1428750" cy="2400234"/>
            </a:xfrm>
            <a:prstGeom prst="bentUpArrow">
              <a:avLst>
                <a:gd name="adj1" fmla="val 11730"/>
                <a:gd name="adj2" fmla="val 10946"/>
                <a:gd name="adj3" fmla="val 198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48" name="直角上箭头 47">
              <a:extLst>
                <a:ext uri="{FF2B5EF4-FFF2-40B4-BE49-F238E27FC236}">
                  <a16:creationId xmlns:a16="http://schemas.microsoft.com/office/drawing/2014/main" id="{F4B8AB62-8E89-7C41-BCEF-451FBF1FE1D6}"/>
                </a:ext>
              </a:extLst>
            </p:cNvPr>
            <p:cNvSpPr/>
            <p:nvPr/>
          </p:nvSpPr>
          <p:spPr bwMode="auto">
            <a:xfrm rot="10800000" flipH="1">
              <a:off x="5019675" y="1609790"/>
              <a:ext cx="1314450" cy="2400235"/>
            </a:xfrm>
            <a:prstGeom prst="bentUpArrow">
              <a:avLst>
                <a:gd name="adj1" fmla="val 13068"/>
                <a:gd name="adj2" fmla="val 12075"/>
                <a:gd name="adj3" fmla="val 2299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  <p:sp>
          <p:nvSpPr>
            <p:cNvPr id="31767" name="下箭头 49">
              <a:extLst>
                <a:ext uri="{FF2B5EF4-FFF2-40B4-BE49-F238E27FC236}">
                  <a16:creationId xmlns:a16="http://schemas.microsoft.com/office/drawing/2014/main" id="{A57E3717-323F-ED4A-B622-9CDD1266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676" y="2041387"/>
              <a:ext cx="364331" cy="446486"/>
            </a:xfrm>
            <a:prstGeom prst="downArrow">
              <a:avLst>
                <a:gd name="adj1" fmla="val 50000"/>
                <a:gd name="adj2" fmla="val 4987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500" b="0" dirty="0">
                <a:latin typeface="FandolSong" pitchFamily="2" charset="-128"/>
              </a:endParaRPr>
            </a:p>
          </p:txBody>
        </p:sp>
      </p:grpSp>
      <p:sp>
        <p:nvSpPr>
          <p:cNvPr id="31759" name="Rectangle 3">
            <a:extLst>
              <a:ext uri="{FF2B5EF4-FFF2-40B4-BE49-F238E27FC236}">
                <a16:creationId xmlns:a16="http://schemas.microsoft.com/office/drawing/2014/main" id="{E7C070DA-6CF9-3045-8DF7-E29CD8CC66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95800"/>
            <a:ext cx="8382000" cy="20383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Contemporary Applications never access I/O devices directly</a:t>
            </a:r>
          </a:p>
          <a:p>
            <a:r>
              <a:rPr lang="en-US" altLang="zh-CN">
                <a:ea typeface="宋体" panose="02010600030101010101" pitchFamily="2" charset="-122"/>
              </a:rPr>
              <a:t>They rely on the services provided by the operating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14264</TotalTime>
  <Words>2887</Words>
  <Application>Microsoft Macintosh PowerPoint</Application>
  <PresentationFormat>On-screen Show (4:3)</PresentationFormat>
  <Paragraphs>689</Paragraphs>
  <Slides>63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楷体</vt:lpstr>
      <vt:lpstr>等线 Light</vt:lpstr>
      <vt:lpstr>FandolSong</vt:lpstr>
      <vt:lpstr>微软雅黑</vt:lpstr>
      <vt:lpstr>宋体</vt:lpstr>
      <vt:lpstr>Arial</vt:lpstr>
      <vt:lpstr>Bookman Old Style</vt:lpstr>
      <vt:lpstr>Comic Sans MS</vt:lpstr>
      <vt:lpstr>Consolas</vt:lpstr>
      <vt:lpstr>Courier New</vt:lpstr>
      <vt:lpstr>Helvetica</vt:lpstr>
      <vt:lpstr>Times New Roman</vt:lpstr>
      <vt:lpstr>icfp99</vt:lpstr>
      <vt:lpstr>计算机系统基础（系统软件）</vt:lpstr>
      <vt:lpstr>计算机系统基础（系统软件）</vt:lpstr>
      <vt:lpstr>计算机系统基础（组成）</vt:lpstr>
      <vt:lpstr>Grading</vt:lpstr>
      <vt:lpstr>Exceptional Control Flow I</vt:lpstr>
      <vt:lpstr>Outline</vt:lpstr>
      <vt:lpstr>Operating Systems</vt:lpstr>
      <vt:lpstr>Operating Systems</vt:lpstr>
      <vt:lpstr>Operating Systems</vt:lpstr>
      <vt:lpstr>What Is an Operating System</vt:lpstr>
      <vt:lpstr>Operating Systems</vt:lpstr>
      <vt:lpstr>Operating Systems</vt:lpstr>
      <vt:lpstr>Operating Systems</vt:lpstr>
      <vt:lpstr>Two primary purposes</vt:lpstr>
      <vt:lpstr>Operating Systems</vt:lpstr>
      <vt:lpstr>PowerPoint Presentation</vt:lpstr>
      <vt:lpstr>Process: phenomenon</vt:lpstr>
      <vt:lpstr>Process: phenomenon</vt:lpstr>
      <vt:lpstr>Processes</vt:lpstr>
      <vt:lpstr>Process</vt:lpstr>
      <vt:lpstr>PowerPoint Presentation</vt:lpstr>
      <vt:lpstr>User and Kernel Modes</vt:lpstr>
      <vt:lpstr>Distinguish User and Kernel Modes</vt:lpstr>
      <vt:lpstr>PowerPoint Presentation</vt:lpstr>
      <vt:lpstr>Virtual Memory</vt:lpstr>
      <vt:lpstr>Private address spaces</vt:lpstr>
      <vt:lpstr>PowerPoint Presentation</vt:lpstr>
      <vt:lpstr>Files</vt:lpstr>
      <vt:lpstr>Exception</vt:lpstr>
      <vt:lpstr>Altering the Control Flow</vt:lpstr>
      <vt:lpstr>System Calls</vt:lpstr>
      <vt:lpstr>System Call Example</vt:lpstr>
      <vt:lpstr>Typical system calls in Linux X86-64 systems</vt:lpstr>
      <vt:lpstr>System Call Example</vt:lpstr>
      <vt:lpstr>System Call Example</vt:lpstr>
      <vt:lpstr>Parameter Passing for System Calls</vt:lpstr>
      <vt:lpstr>Event &amp; Exception</vt:lpstr>
      <vt:lpstr>Event &amp; Exception</vt:lpstr>
      <vt:lpstr>Exception handler</vt:lpstr>
      <vt:lpstr>Exception Table</vt:lpstr>
      <vt:lpstr>Exception Table</vt:lpstr>
      <vt:lpstr>Exception Handler</vt:lpstr>
      <vt:lpstr>Classes of Exceptions</vt:lpstr>
      <vt:lpstr>Synchronous exceptions</vt:lpstr>
      <vt:lpstr>Synchronous exceptions</vt:lpstr>
      <vt:lpstr>Fault Example #1</vt:lpstr>
      <vt:lpstr>Fault Example #1</vt:lpstr>
      <vt:lpstr>Fault Example #1</vt:lpstr>
      <vt:lpstr>Fault Example #2</vt:lpstr>
      <vt:lpstr>Fault Example #2</vt:lpstr>
      <vt:lpstr>Fault Example #2</vt:lpstr>
      <vt:lpstr>Synchronous exceptions</vt:lpstr>
      <vt:lpstr>Asynchronous exceptions (interrupts)</vt:lpstr>
      <vt:lpstr>Asynchronous exceptions (interrupts)</vt:lpstr>
      <vt:lpstr>Interrupt</vt:lpstr>
      <vt:lpstr>PowerPoint Presentation</vt:lpstr>
      <vt:lpstr>Memory-mapped I/O</vt:lpstr>
      <vt:lpstr>Reading a disk sector</vt:lpstr>
      <vt:lpstr>Reading a disk sector</vt:lpstr>
      <vt:lpstr>DMA</vt:lpstr>
      <vt:lpstr>Reading a disk sector</vt:lpstr>
      <vt:lpstr>Asynchronous exceptions (interrupts)</vt:lpstr>
      <vt:lpstr>Exceptions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458</cp:revision>
  <dcterms:created xsi:type="dcterms:W3CDTF">2000-01-15T07:54:11Z</dcterms:created>
  <dcterms:modified xsi:type="dcterms:W3CDTF">2020-11-09T08:30:11Z</dcterms:modified>
</cp:coreProperties>
</file>