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1238" r:id="rId2"/>
    <p:sldId id="1239" r:id="rId3"/>
    <p:sldId id="1240" r:id="rId4"/>
    <p:sldId id="1241" r:id="rId5"/>
    <p:sldId id="1242" r:id="rId6"/>
    <p:sldId id="1243" r:id="rId7"/>
    <p:sldId id="1291" r:id="rId8"/>
    <p:sldId id="1292" r:id="rId9"/>
    <p:sldId id="1244" r:id="rId10"/>
    <p:sldId id="1245" r:id="rId11"/>
    <p:sldId id="1293" r:id="rId12"/>
    <p:sldId id="1246" r:id="rId13"/>
    <p:sldId id="1247" r:id="rId14"/>
    <p:sldId id="1295" r:id="rId15"/>
    <p:sldId id="1248" r:id="rId16"/>
    <p:sldId id="1249" r:id="rId17"/>
    <p:sldId id="1294" r:id="rId18"/>
    <p:sldId id="1258" r:id="rId19"/>
    <p:sldId id="1252" r:id="rId20"/>
    <p:sldId id="1253" r:id="rId21"/>
    <p:sldId id="1254" r:id="rId22"/>
    <p:sldId id="1255" r:id="rId23"/>
    <p:sldId id="1256" r:id="rId24"/>
    <p:sldId id="1257" r:id="rId25"/>
    <p:sldId id="1221" r:id="rId26"/>
    <p:sldId id="1222" r:id="rId27"/>
    <p:sldId id="1296" r:id="rId28"/>
    <p:sldId id="1236" r:id="rId29"/>
    <p:sldId id="1298" r:id="rId30"/>
    <p:sldId id="1297" r:id="rId31"/>
    <p:sldId id="1223" r:id="rId32"/>
    <p:sldId id="1299" r:id="rId33"/>
    <p:sldId id="1225" r:id="rId34"/>
    <p:sldId id="1226" r:id="rId35"/>
    <p:sldId id="1228" r:id="rId36"/>
    <p:sldId id="1229" r:id="rId37"/>
    <p:sldId id="1230" r:id="rId38"/>
    <p:sldId id="1231" r:id="rId39"/>
    <p:sldId id="1235" r:id="rId40"/>
    <p:sldId id="1232" r:id="rId41"/>
    <p:sldId id="1233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78" autoAdjust="0"/>
    <p:restoredTop sz="81901" autoAdjust="0"/>
  </p:normalViewPr>
  <p:slideViewPr>
    <p:cSldViewPr>
      <p:cViewPr>
        <p:scale>
          <a:sx n="55" d="100"/>
          <a:sy n="55" d="100"/>
        </p:scale>
        <p:origin x="392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5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6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4BE85C-06EA-3A40-A05E-A7A725042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5B757-2882-1240-9F39-744F7B288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C4B46C-41C4-174F-9793-4FB75782708E}" type="datetimeFigureOut">
              <a:rPr lang="en-US" altLang="zh-CN" b="0">
                <a:latin typeface="Nanum Myeongjo" panose="02020603020101020101" pitchFamily="18" charset="-127"/>
              </a:rPr>
              <a:pPr>
                <a:defRPr/>
              </a:pPr>
              <a:t>7/19/20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5F333-E247-8844-93E4-38FB0C51C1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7B08-DBC4-ED4A-8D3B-56BE4308FE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36B581FE-97C0-F34A-A791-872C17BB7F43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FB71D97-29F8-9D41-8E0A-EA65BF96A2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B812848-ED7F-3944-AD49-0179AC25BA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6654AC-69F2-684B-B689-768E291A402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2781D6-7F07-BC4F-9075-183E595A32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A2C7469-100C-324D-B10F-547551C88D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9E0D847-8A94-9643-B2D0-06494CD11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66FADFE9-95D3-0C4B-8AB3-CDAACF7F928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F76EC0D-6778-CD4A-9EC7-2FA93FC97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D183136-C2BD-A940-8E58-1B6614028C92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173A6EA-4BEB-8547-9C5E-4279FEF361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9CDA380-7297-EA47-B027-C81E195D0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D28D51-FCE1-2B45-BE5A-FCA2763C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71B52A0-C9DC-9745-A2BC-1B85F6482C05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BD7E6C2-20D8-A144-A1D4-FECCC7CF2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BEF1013-10BF-444A-902F-AC496A313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433FD96-A1BD-A94C-AC4C-D9CAF64F9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D201F2-9EA8-FB41-8B3D-B22C49F043EA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5F4F82E-8DD8-9642-A866-C9ED9E435F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019F4CD-C79C-F640-AE42-565870EA2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37CC485-B308-C148-A491-59E05E0AE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4533335-C3E9-D045-BF1F-A31ECC0910AD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3D5BFE3-2E2D-6743-ABC1-B29FA3A9D3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F65BF2E-1CF3-B148-9C0D-78632DFC8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时钟周期</a:t>
            </a:r>
            <a:r>
              <a:rPr lang="en-US" altLang="zh-CN"/>
              <a:t>70ps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BEC20E6-C936-3C48-AB43-B34E04B0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6FB6621-E55F-CE4E-BEA3-CA325A2C5BEA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4AB419F-B8AD-D845-8C92-D9518DC975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CE70E31-66A3-A14D-AC07-26A3CB302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时钟周期</a:t>
            </a:r>
            <a:r>
              <a:rPr lang="en-US" altLang="zh-CN"/>
              <a:t>70ps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FA96D7D-0B19-BA46-9301-206A33371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4F59A98-DD84-D84A-84C8-F8343CF2B43B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620B5B4-1BD4-EB40-9CA0-0526916B86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383C4F1-5733-D047-BCEF-C303EF3C0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DC37EA0-8CBD-F94E-BCC1-AB99DF6C3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D035CC-A2DD-B644-A477-73406EBBEF52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9948937-F7DA-DD4E-A195-ED8BB2D8B1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1E63371-34DE-7C4A-87E6-39EB58588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BD74847-D457-AB46-A198-0A7B986A6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53FD246-BAA6-F24A-8FA6-1B4CD69E3F3B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F297881-8770-2E41-B386-4C2BF997E5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F8F9B54-163E-4D4F-8E20-44F90790D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A323C01-ABFE-E749-AD96-D6626B567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1AB76C0-4F71-6F4F-8EBE-003FB1665B96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4E940EA-37F1-174B-8A3B-094D0BD370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031CEC4-6A65-D24A-8F71-3B484B74F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这种</a:t>
            </a:r>
            <a:r>
              <a:rPr lang="en-US" altLang="zh-CN" dirty="0"/>
              <a:t>dependency</a:t>
            </a:r>
            <a:r>
              <a:rPr lang="zh-CN" altLang="en-US" dirty="0"/>
              <a:t>在</a:t>
            </a:r>
            <a:r>
              <a:rPr lang="en-US" altLang="zh-CN" dirty="0"/>
              <a:t>SEQ</a:t>
            </a:r>
            <a:r>
              <a:rPr lang="zh-CN" altLang="en-US" dirty="0"/>
              <a:t>和</a:t>
            </a:r>
            <a:r>
              <a:rPr lang="en-US" altLang="zh-CN" dirty="0"/>
              <a:t>SEQ+</a:t>
            </a:r>
            <a:r>
              <a:rPr lang="zh-CN" altLang="en-US" dirty="0"/>
              <a:t>中也是不存在的。道理和前面</a:t>
            </a:r>
            <a:r>
              <a:rPr lang="en-US" altLang="zh-CN" dirty="0"/>
              <a:t>data dependency</a:t>
            </a:r>
            <a:r>
              <a:rPr lang="zh-CN" altLang="en-US" dirty="0"/>
              <a:t>的道理相通。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2CEBF9E-A8F8-0948-9D57-071A7B05C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D63C50A-5582-8841-A40B-C87E57F9BF5F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FF99B55-A878-0148-858A-DE0DB0F23E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59AED4F-59F5-D54C-8C87-6FC759554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966CC6E-7C69-5A48-94AD-E9C804A65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3A67738-5011-3E42-B6E7-762426A85638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5FB54B2-3EE8-D34D-8408-462613F77E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6EFEF94-31AF-1148-8EB2-71B8783C5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6D951A3-5FD9-DC4C-949A-7705DEDBB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04A61EA-17A4-BB49-BC32-27C920DBFB57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F3CAFE7-B011-834F-8973-5A48129C1B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2992553-9710-0A47-8335-445BF5A43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A718E5C-55BD-7746-991A-711824471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881F4BD-0C32-784F-BDF7-868BCD0C6419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CA39AB0-59E2-6741-8FD3-1A331F415C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F114064-96DF-C943-819F-C1D733E0E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5CFD2AF-9D74-1249-8B00-9684AD756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9DEF7A0-0C32-2146-B95D-A1C50A9BA5A6}" type="slidenum">
              <a:rPr lang="zh-CN" altLang="en-US" sz="1200" b="0">
                <a:latin typeface="Nanum Myeongjo" panose="02020603020101020101" pitchFamily="18" charset="-127"/>
              </a:rPr>
              <a:pPr/>
              <a:t>21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BB0FD47-3B71-EB4F-98F3-0FFBAC8532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1398D2B-B872-FC48-A9C3-A85E2B20C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D292E01-C202-964E-86AB-9875FFA06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C06106A-FC9E-4C4E-8E72-2F9200A528F8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AA479CB-BD30-D344-822A-EA5AF766E2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90563"/>
            <a:ext cx="4529138" cy="33972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56DE6B1-48AE-B443-986F-4419C4642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可能初看上去非常古怪。明明计算下条指令地址</a:t>
            </a:r>
            <a:r>
              <a:rPr lang="en-US" altLang="zh-CN" dirty="0"/>
              <a:t>PC</a:t>
            </a:r>
            <a:r>
              <a:rPr lang="zh-CN" altLang="en-US" dirty="0"/>
              <a:t>应该是在本指令快结束时才能进行的。为什么放到了指令的开始呢。</a:t>
            </a:r>
          </a:p>
          <a:p>
            <a:pPr eaLnBrk="1" hangingPunct="1"/>
            <a:r>
              <a:rPr lang="zh-CN" altLang="en-US" dirty="0"/>
              <a:t>因为我们把计算下条指令地址变成了计算本条指令地址。也就是说算出来的</a:t>
            </a:r>
            <a:r>
              <a:rPr lang="en-US" altLang="zh-CN" dirty="0"/>
              <a:t>PC(</a:t>
            </a:r>
            <a:r>
              <a:rPr lang="zh-CN" altLang="en-US" dirty="0"/>
              <a:t>圆圈中的那个</a:t>
            </a:r>
            <a:r>
              <a:rPr lang="en-US" altLang="zh-CN" dirty="0"/>
              <a:t>)</a:t>
            </a:r>
            <a:r>
              <a:rPr lang="zh-CN" altLang="en-US" dirty="0"/>
              <a:t>不是下条指令的地址，而是本条指令的地址。</a:t>
            </a:r>
          </a:p>
          <a:p>
            <a:pPr eaLnBrk="1" hangingPunct="1"/>
            <a:r>
              <a:rPr lang="zh-CN" altLang="en-US" dirty="0"/>
              <a:t>相当于对时序进行切分时向前移动了一点。</a:t>
            </a:r>
          </a:p>
          <a:p>
            <a:pPr eaLnBrk="1" hangingPunct="1"/>
            <a:r>
              <a:rPr lang="zh-CN" altLang="en-US" dirty="0"/>
              <a:t>在这种情况下，虽然</a:t>
            </a:r>
            <a:r>
              <a:rPr lang="en-US" altLang="zh-CN" dirty="0" err="1"/>
              <a:t>lSA</a:t>
            </a:r>
            <a:r>
              <a:rPr lang="zh-CN" altLang="en-US" dirty="0"/>
              <a:t>说存在一个</a:t>
            </a:r>
            <a:r>
              <a:rPr lang="en-US" altLang="zh-CN" dirty="0"/>
              <a:t>PC</a:t>
            </a:r>
            <a:r>
              <a:rPr lang="zh-CN" altLang="en-US" dirty="0"/>
              <a:t>寄存器。但实际上并不存在这个寄存器。相反，存在其他几个寄存器</a:t>
            </a:r>
            <a:r>
              <a:rPr lang="en-US" altLang="zh-CN" dirty="0" err="1"/>
              <a:t>pIcode</a:t>
            </a:r>
            <a:r>
              <a:rPr lang="en-US" altLang="zh-CN" dirty="0"/>
              <a:t>, </a:t>
            </a:r>
            <a:r>
              <a:rPr lang="en-US" altLang="zh-CN" dirty="0" err="1"/>
              <a:t>pBch</a:t>
            </a:r>
            <a:r>
              <a:rPr lang="en-US" altLang="zh-CN" dirty="0"/>
              <a:t>, </a:t>
            </a:r>
            <a:r>
              <a:rPr lang="en-US" altLang="zh-CN" dirty="0" err="1"/>
              <a:t>pValM</a:t>
            </a:r>
            <a:r>
              <a:rPr lang="en-US" altLang="zh-CN" dirty="0"/>
              <a:t>, </a:t>
            </a:r>
            <a:r>
              <a:rPr lang="en-US" altLang="zh-CN" dirty="0" err="1"/>
              <a:t>pValC</a:t>
            </a:r>
            <a:r>
              <a:rPr lang="en-US" altLang="zh-CN" dirty="0"/>
              <a:t>, </a:t>
            </a:r>
            <a:r>
              <a:rPr lang="en-US" altLang="zh-CN" dirty="0" err="1"/>
              <a:t>pValP</a:t>
            </a:r>
            <a:r>
              <a:rPr lang="zh-CN" altLang="en-US" dirty="0"/>
              <a:t>。（但程序员不可见）</a:t>
            </a:r>
          </a:p>
          <a:p>
            <a:pPr eaLnBrk="1" hangingPunct="1"/>
            <a:r>
              <a:rPr lang="zh-CN" altLang="en-US" dirty="0"/>
              <a:t>另外，这种变换也没有引起问题。例如相对跳转</a:t>
            </a:r>
            <a:r>
              <a:rPr lang="en-US" altLang="zh-CN" dirty="0"/>
              <a:t>(PC-relative</a:t>
            </a:r>
            <a:r>
              <a:rPr lang="zh-CN" altLang="en-US" dirty="0"/>
              <a:t>寻址</a:t>
            </a:r>
            <a:r>
              <a:rPr lang="en-US" altLang="zh-CN" dirty="0"/>
              <a:t>)(</a:t>
            </a:r>
            <a:r>
              <a:rPr lang="zh-CN" altLang="en-US" dirty="0"/>
              <a:t>虽然</a:t>
            </a:r>
            <a:r>
              <a:rPr lang="en-US" altLang="zh-CN" dirty="0"/>
              <a:t>Y86</a:t>
            </a:r>
            <a:r>
              <a:rPr lang="zh-CN" altLang="en-US" dirty="0"/>
              <a:t>不存在这种寻址方式</a:t>
            </a:r>
            <a:r>
              <a:rPr lang="en-US" altLang="zh-CN" dirty="0"/>
              <a:t>)</a:t>
            </a:r>
            <a:r>
              <a:rPr lang="zh-CN" altLang="en-US" dirty="0"/>
              <a:t>，这种寻址方式实际上是在</a:t>
            </a:r>
            <a:r>
              <a:rPr lang="en-US" altLang="zh-CN" dirty="0"/>
              <a:t>Execute</a:t>
            </a:r>
            <a:r>
              <a:rPr lang="zh-CN" altLang="en-US" dirty="0"/>
              <a:t>阶段将</a:t>
            </a:r>
            <a:r>
              <a:rPr lang="en-US" altLang="zh-CN" dirty="0" err="1"/>
              <a:t>valP</a:t>
            </a:r>
            <a:r>
              <a:rPr lang="zh-CN" altLang="en-US" dirty="0"/>
              <a:t>的值</a:t>
            </a:r>
            <a:r>
              <a:rPr lang="en-US" altLang="zh-CN" dirty="0"/>
              <a:t>+</a:t>
            </a:r>
            <a:r>
              <a:rPr lang="zh-CN" altLang="en-US" dirty="0"/>
              <a:t>偏移量。所以没有使用</a:t>
            </a:r>
            <a:r>
              <a:rPr lang="en-US" altLang="zh-CN" dirty="0"/>
              <a:t>PC</a:t>
            </a:r>
            <a:r>
              <a:rPr lang="zh-CN" altLang="en-US" dirty="0"/>
              <a:t>的值，即使用了在</a:t>
            </a:r>
            <a:r>
              <a:rPr lang="en-US" altLang="zh-CN" dirty="0"/>
              <a:t>Fetch</a:t>
            </a:r>
            <a:r>
              <a:rPr lang="zh-CN" altLang="en-US" dirty="0"/>
              <a:t>之前新的</a:t>
            </a:r>
            <a:r>
              <a:rPr lang="en-US" altLang="zh-CN" dirty="0"/>
              <a:t>PC</a:t>
            </a:r>
            <a:r>
              <a:rPr lang="zh-CN" altLang="en-US" dirty="0"/>
              <a:t>也已经有了，所以对于其后的各个阶段来说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/>
              <a:t>SEQ</a:t>
            </a:r>
            <a:r>
              <a:rPr lang="zh-CN" altLang="en-US" dirty="0"/>
              <a:t>中的是一样的。</a:t>
            </a:r>
          </a:p>
          <a:p>
            <a:pPr eaLnBrk="1" hangingPunct="1"/>
            <a:r>
              <a:rPr lang="zh-CN" altLang="en-US" dirty="0"/>
              <a:t>这种变换的主要目的是要说明</a:t>
            </a:r>
            <a:r>
              <a:rPr lang="en-US" altLang="zh-CN" dirty="0"/>
              <a:t>ISA</a:t>
            </a:r>
            <a:r>
              <a:rPr lang="zh-CN" altLang="en-US" dirty="0"/>
              <a:t>和实现之间并不需要一一对应，只要语义一致就可以了。</a:t>
            </a:r>
          </a:p>
          <a:p>
            <a:pPr eaLnBrk="1" hangingPunct="1"/>
            <a:r>
              <a:rPr lang="zh-CN" altLang="en-US" dirty="0"/>
              <a:t>这种变换也方便了我们下面要实现的</a:t>
            </a:r>
            <a:r>
              <a:rPr lang="en-US" altLang="zh-CN" dirty="0"/>
              <a:t>PIPE</a:t>
            </a:r>
            <a:r>
              <a:rPr lang="zh-CN" altLang="en-US" dirty="0"/>
              <a:t>。因为</a:t>
            </a:r>
            <a:r>
              <a:rPr lang="en-US" altLang="zh-CN" dirty="0"/>
              <a:t>PIPE</a:t>
            </a:r>
            <a:r>
              <a:rPr lang="zh-CN" altLang="en-US" dirty="0"/>
              <a:t>的地址预测是在</a:t>
            </a:r>
            <a:r>
              <a:rPr lang="en-US" altLang="zh-CN" dirty="0"/>
              <a:t>fetch</a:t>
            </a:r>
            <a:r>
              <a:rPr lang="zh-CN" altLang="en-US" dirty="0"/>
              <a:t>阶段就做的。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779652B-2AFE-C84E-9824-4397FE15B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4BAC60D-49A1-E34E-A83E-5793EC042960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C4942BF-9AC7-9A4B-BBE0-32B6AD1FC0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5B7985A-6C7F-A54C-BDB6-FA6523803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B957863-47AC-984D-BB98-41D6613F6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79AD918-ED96-B248-8F68-3F0BA9CAEE2F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72E50D2-FA98-0141-8831-9208378E68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CAB8A9C-6FEB-4843-B8A3-8541DDFB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4512C44-F46E-CD4E-A6F2-18D6F07FE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3F25DED-3961-1D42-9529-A5D4B0017509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E04AE1E-9530-7343-8DDB-9BB1487A3B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C7DABA8-C9C8-4D4D-9A1D-EEABF0DEC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我们希望能够设计一个每条指令只用一个周期完成的</a:t>
            </a:r>
            <a:r>
              <a:rPr lang="en-US" altLang="zh-CN"/>
              <a:t>Pipleline CPU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CF40E60-E190-5241-9D61-E3BC1ABB7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EB54F48-F89E-054C-99F3-71E90A927B42}" type="slidenum">
              <a:rPr lang="zh-CN" altLang="en-US" sz="1200" b="0">
                <a:latin typeface="Nanum Myeongjo" panose="02020603020101020101" pitchFamily="18" charset="-127"/>
              </a:rPr>
              <a:pPr/>
              <a:t>26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AB5A336-A86A-6844-AEDF-498BCBE148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E32DD85-8434-AC4C-AE85-0AC1271FA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zh-CN" altLang="en-US" dirty="0"/>
              <a:t>整个硬件框图。实际上大部分内容与</a:t>
            </a:r>
            <a:r>
              <a:rPr lang="en-US" altLang="zh-CN" dirty="0"/>
              <a:t>SEQ+</a:t>
            </a:r>
            <a:r>
              <a:rPr lang="zh-CN" altLang="en-US" dirty="0"/>
              <a:t>相比，是相当类似或者说相同的。</a:t>
            </a:r>
          </a:p>
          <a:p>
            <a:pPr marL="228600" indent="-228600" eaLnBrk="1" hangingPunct="1"/>
            <a:r>
              <a:rPr lang="zh-CN" altLang="en-US" dirty="0"/>
              <a:t>变化有：</a:t>
            </a:r>
          </a:p>
          <a:p>
            <a:pPr marL="228600" indent="-228600" eaLnBrk="1" hangingPunct="1"/>
            <a:r>
              <a:rPr lang="zh-CN" altLang="en-US" dirty="0"/>
              <a:t>信号的重新组织与命名。在原有输入信号前面加上流水线寄存器名称（大写）以区分各自用到的信号。因为例如</a:t>
            </a:r>
            <a:r>
              <a:rPr lang="en-US" altLang="zh-CN" dirty="0" err="1"/>
              <a:t>icode</a:t>
            </a:r>
            <a:r>
              <a:rPr lang="zh-CN" altLang="en-US" dirty="0"/>
              <a:t>就在</a:t>
            </a:r>
            <a:r>
              <a:rPr lang="en-US" altLang="zh-CN" dirty="0"/>
              <a:t>Decode</a:t>
            </a:r>
            <a:r>
              <a:rPr lang="zh-CN" altLang="en-US" dirty="0"/>
              <a:t>、</a:t>
            </a:r>
            <a:r>
              <a:rPr lang="en-US" altLang="zh-CN" dirty="0"/>
              <a:t>Execute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Write back</a:t>
            </a:r>
            <a:r>
              <a:rPr lang="zh-CN" altLang="en-US" dirty="0"/>
              <a:t>阶段都存在，而且这些信号的内容还不同</a:t>
            </a:r>
            <a:r>
              <a:rPr lang="en-US" altLang="zh-CN" dirty="0"/>
              <a:t>(</a:t>
            </a:r>
            <a:r>
              <a:rPr lang="zh-CN" altLang="en-US" dirty="0"/>
              <a:t>因为属于不同的指令</a:t>
            </a:r>
            <a:r>
              <a:rPr lang="en-US" altLang="zh-CN" dirty="0"/>
              <a:t>)</a:t>
            </a:r>
            <a:r>
              <a:rPr lang="zh-CN" altLang="en-US" dirty="0"/>
              <a:t>，所以用流水线寄存器来加以区分。</a:t>
            </a:r>
            <a:r>
              <a:rPr lang="en-US" altLang="zh-CN" dirty="0" err="1"/>
              <a:t>D_icode</a:t>
            </a:r>
            <a:r>
              <a:rPr lang="en-US" altLang="zh-CN" dirty="0"/>
              <a:t>, </a:t>
            </a:r>
            <a:r>
              <a:rPr lang="en-US" altLang="zh-CN" dirty="0" err="1"/>
              <a:t>E_icode</a:t>
            </a:r>
            <a:r>
              <a:rPr lang="en-US" altLang="zh-CN" dirty="0"/>
              <a:t>, </a:t>
            </a:r>
            <a:r>
              <a:rPr lang="en-US" altLang="zh-CN" dirty="0" err="1"/>
              <a:t>M_icode</a:t>
            </a:r>
            <a:r>
              <a:rPr lang="en-US" altLang="zh-CN" dirty="0"/>
              <a:t>, and </a:t>
            </a:r>
            <a:r>
              <a:rPr lang="en-US" altLang="zh-CN" dirty="0" err="1"/>
              <a:t>W_icode</a:t>
            </a:r>
            <a:r>
              <a:rPr lang="en-US" altLang="zh-CN" dirty="0"/>
              <a:t>.  </a:t>
            </a:r>
          </a:p>
          <a:p>
            <a:pPr marL="228600" indent="-228600" eaLnBrk="1" hangingPunct="1"/>
            <a:r>
              <a:rPr lang="zh-CN" altLang="en-US" dirty="0"/>
              <a:t>如果这些信号是某一阶段产生的，则以小写字母作前缀。例如</a:t>
            </a:r>
            <a:r>
              <a:rPr lang="en-US" altLang="zh-CN" dirty="0" err="1"/>
              <a:t>valE</a:t>
            </a:r>
            <a:r>
              <a:rPr lang="zh-CN" altLang="en-US" dirty="0"/>
              <a:t>是由</a:t>
            </a:r>
            <a:r>
              <a:rPr lang="en-US" altLang="zh-CN" dirty="0"/>
              <a:t>Execute</a:t>
            </a:r>
            <a:r>
              <a:rPr lang="zh-CN" altLang="en-US" dirty="0"/>
              <a:t>阶段产生的，所以在</a:t>
            </a:r>
            <a:r>
              <a:rPr lang="en-US" altLang="zh-CN" dirty="0"/>
              <a:t>Execute</a:t>
            </a:r>
            <a:r>
              <a:rPr lang="zh-CN" altLang="en-US" dirty="0"/>
              <a:t>阶段，他的名字叫</a:t>
            </a:r>
            <a:r>
              <a:rPr lang="en-US" altLang="zh-CN" dirty="0" err="1"/>
              <a:t>e_valE</a:t>
            </a:r>
            <a:r>
              <a:rPr lang="en-US" altLang="zh-CN" dirty="0"/>
              <a:t>.</a:t>
            </a:r>
          </a:p>
          <a:p>
            <a:pPr marL="228600" indent="-228600" eaLnBrk="1" hangingPunct="1"/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Fetch</a:t>
            </a:r>
            <a:r>
              <a:rPr lang="zh-CN" altLang="en-US" dirty="0"/>
              <a:t>阶段增加了</a:t>
            </a:r>
            <a:r>
              <a:rPr lang="en-US" altLang="zh-CN" dirty="0"/>
              <a:t>Predict PC</a:t>
            </a:r>
            <a:r>
              <a:rPr lang="zh-CN" altLang="en-US" dirty="0"/>
              <a:t>部件来预测下一条指令的地址。</a:t>
            </a:r>
          </a:p>
          <a:p>
            <a:pPr marL="228600" indent="-228600" eaLnBrk="1" hangingPunct="1"/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 err="1"/>
              <a:t>valP</a:t>
            </a:r>
            <a:r>
              <a:rPr lang="zh-CN" altLang="en-US" dirty="0"/>
              <a:t>和</a:t>
            </a:r>
            <a:r>
              <a:rPr lang="en-US" altLang="zh-CN" dirty="0" err="1"/>
              <a:t>valA</a:t>
            </a:r>
            <a:r>
              <a:rPr lang="zh-CN" altLang="en-US" dirty="0"/>
              <a:t>在</a:t>
            </a:r>
            <a:r>
              <a:rPr lang="en-US" altLang="zh-CN" dirty="0"/>
              <a:t>Decode</a:t>
            </a:r>
            <a:r>
              <a:rPr lang="zh-CN" altLang="en-US" dirty="0"/>
              <a:t>阶段合并为一个信号，所以多了一个</a:t>
            </a:r>
            <a:r>
              <a:rPr lang="en-US" altLang="zh-CN" dirty="0"/>
              <a:t>Select A</a:t>
            </a:r>
            <a:r>
              <a:rPr lang="zh-CN" altLang="en-US" dirty="0"/>
              <a:t>部件。书上</a:t>
            </a:r>
            <a:r>
              <a:rPr lang="en-US" altLang="zh-CN" dirty="0"/>
              <a:t>P321</a:t>
            </a:r>
            <a:r>
              <a:rPr lang="zh-CN" altLang="en-US" dirty="0"/>
              <a:t>。主要用处是减少控制信号和寄存器的数目。因为只有</a:t>
            </a:r>
            <a:r>
              <a:rPr lang="en-US" altLang="zh-CN" dirty="0"/>
              <a:t>call</a:t>
            </a:r>
            <a:r>
              <a:rPr lang="zh-CN" altLang="en-US" dirty="0"/>
              <a:t>指令会在</a:t>
            </a:r>
            <a:r>
              <a:rPr lang="en-US" altLang="zh-CN" dirty="0"/>
              <a:t>memory</a:t>
            </a:r>
            <a:r>
              <a:rPr lang="zh-CN" altLang="en-US" dirty="0"/>
              <a:t>阶段用到</a:t>
            </a:r>
            <a:r>
              <a:rPr lang="en-US" altLang="zh-CN" dirty="0" err="1"/>
              <a:t>valP</a:t>
            </a:r>
            <a:r>
              <a:rPr lang="zh-CN" altLang="en-US" dirty="0"/>
              <a:t>，</a:t>
            </a:r>
          </a:p>
          <a:p>
            <a:pPr marL="228600" indent="-228600" eaLnBrk="1" hangingPunct="1"/>
            <a:r>
              <a:rPr lang="zh-CN" altLang="en-US" dirty="0"/>
              <a:t>只有</a:t>
            </a:r>
            <a:r>
              <a:rPr lang="en-US" altLang="zh-CN" dirty="0"/>
              <a:t>jump</a:t>
            </a:r>
            <a:r>
              <a:rPr lang="zh-CN" altLang="en-US" dirty="0"/>
              <a:t>指令会在</a:t>
            </a:r>
            <a:r>
              <a:rPr lang="en-US" altLang="zh-CN" dirty="0"/>
              <a:t>execute</a:t>
            </a:r>
            <a:r>
              <a:rPr lang="zh-CN" altLang="en-US" dirty="0"/>
              <a:t>阶段用到</a:t>
            </a:r>
            <a:r>
              <a:rPr lang="en-US" altLang="zh-CN" dirty="0" err="1"/>
              <a:t>valP</a:t>
            </a:r>
            <a:r>
              <a:rPr lang="zh-CN" altLang="en-US" dirty="0"/>
              <a:t>。这两种指令都不需要用到寄存器</a:t>
            </a:r>
            <a:r>
              <a:rPr lang="en-US" altLang="zh-CN" dirty="0"/>
              <a:t>A</a:t>
            </a:r>
            <a:r>
              <a:rPr lang="zh-CN" altLang="en-US" dirty="0"/>
              <a:t>。所以我们可以将这两个控制信号合并。这样，</a:t>
            </a:r>
            <a:r>
              <a:rPr lang="en-US" altLang="zh-CN" dirty="0"/>
              <a:t>SEQ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部件就不需要了。</a:t>
            </a:r>
          </a:p>
          <a:p>
            <a:pPr marL="228600" indent="-228600" eaLnBrk="1" hangingPunct="1"/>
            <a:r>
              <a:rPr lang="zh-CN" altLang="en-US" dirty="0"/>
              <a:t>因为在</a:t>
            </a:r>
            <a:r>
              <a:rPr lang="en-US" altLang="zh-CN" dirty="0"/>
              <a:t>Fetch</a:t>
            </a:r>
            <a:r>
              <a:rPr lang="zh-CN" altLang="en-US" dirty="0"/>
              <a:t>阶段本身就有</a:t>
            </a:r>
            <a:r>
              <a:rPr lang="en-US" altLang="zh-CN" dirty="0"/>
              <a:t>Predict PC</a:t>
            </a:r>
            <a:r>
              <a:rPr lang="zh-CN" altLang="en-US" dirty="0"/>
              <a:t>部件。这样</a:t>
            </a:r>
            <a:r>
              <a:rPr lang="en-US" altLang="zh-CN" dirty="0" err="1"/>
              <a:t>valP</a:t>
            </a:r>
            <a:r>
              <a:rPr lang="zh-CN" altLang="en-US" dirty="0"/>
              <a:t>在其他场合也不需要传播到</a:t>
            </a:r>
            <a:r>
              <a:rPr lang="en-US" altLang="zh-CN" dirty="0"/>
              <a:t>Fetch</a:t>
            </a:r>
            <a:r>
              <a:rPr lang="zh-CN" altLang="en-US" dirty="0"/>
              <a:t>阶段之外的场合去。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FF2D99BC-3894-3D49-BEB7-FA214D835A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A1A5CE53-C396-684F-A3F6-C5B47100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4E0FD3D-B145-1A4D-94F4-46F867118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04F29DF-9052-A642-8F93-0726DD02C351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B81BFA8-83C0-5C48-A4F2-666656F51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4969AD4-0ECB-9548-8BE4-6BD02E779DCD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06085DC-6B15-4042-B410-C3999711D6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8795698-8131-764E-B6B8-C458AFE3D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E194D57-CA4A-F24A-B623-A43B080E1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149D97-87CF-8C4B-AA6A-318AC2F170FD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D1A987B-E365-F74F-931A-95D1AB97DD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895B7BE-6A46-134C-92C6-56B6B9B7B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D221066-CE3E-2148-8CBA-C1D6EBC9D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E050AC4-807D-E048-A6D6-A4A5CF79AAA5}" type="slidenum">
              <a:rPr lang="zh-CN" altLang="en-US" sz="1200" b="0">
                <a:latin typeface="Nanum Myeongjo" panose="02020603020101020101" pitchFamily="18" charset="-127"/>
              </a:rPr>
              <a:pPr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1155A91-6D39-1348-A90E-8D101BC5B3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58664A0-0BA9-374D-BAA7-756AB33FF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BCA578C-B261-744B-9F03-E632AEEB2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156731-4BCC-324B-9F9C-1CC509CE85DD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0053D1D-7C42-C247-BC45-060E7CF4E3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7C9FA53-DE82-2247-870B-A8A285AC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zh-CN" altLang="en-US"/>
              <a:t>整个硬件框图。实际上大部分内容与</a:t>
            </a:r>
            <a:r>
              <a:rPr lang="en-US" altLang="zh-CN"/>
              <a:t>SEQ+</a:t>
            </a:r>
            <a:r>
              <a:rPr lang="zh-CN" altLang="en-US"/>
              <a:t>相比，是相当类似或者说相同的。</a:t>
            </a:r>
          </a:p>
          <a:p>
            <a:pPr marL="228600" indent="-228600" eaLnBrk="1" hangingPunct="1"/>
            <a:r>
              <a:rPr lang="zh-CN" altLang="en-US"/>
              <a:t>变化有：</a:t>
            </a:r>
          </a:p>
          <a:p>
            <a:pPr marL="228600" indent="-228600" eaLnBrk="1" hangingPunct="1"/>
            <a:r>
              <a:rPr lang="zh-CN" altLang="en-US"/>
              <a:t>信号的重新组织与命名。在原有输入信号前面加上流水线寄存器名称（大写）以区分各自用到的信号。因为例如</a:t>
            </a:r>
            <a:r>
              <a:rPr lang="en-US" altLang="zh-CN"/>
              <a:t>icode</a:t>
            </a:r>
            <a:r>
              <a:rPr lang="zh-CN" altLang="en-US"/>
              <a:t>就在</a:t>
            </a:r>
            <a:r>
              <a:rPr lang="en-US" altLang="zh-CN"/>
              <a:t>Decode</a:t>
            </a:r>
            <a:r>
              <a:rPr lang="zh-CN" altLang="en-US"/>
              <a:t>、</a:t>
            </a:r>
            <a:r>
              <a:rPr lang="en-US" altLang="zh-CN"/>
              <a:t>Execute</a:t>
            </a:r>
            <a:r>
              <a:rPr lang="zh-CN" altLang="en-US"/>
              <a:t>、</a:t>
            </a:r>
            <a:r>
              <a:rPr lang="en-US" altLang="zh-CN"/>
              <a:t>Memory</a:t>
            </a:r>
            <a:r>
              <a:rPr lang="zh-CN" altLang="en-US"/>
              <a:t>和</a:t>
            </a:r>
            <a:r>
              <a:rPr lang="en-US" altLang="zh-CN"/>
              <a:t>Write back</a:t>
            </a:r>
            <a:r>
              <a:rPr lang="zh-CN" altLang="en-US"/>
              <a:t>阶段都存在，而且这些信号的内容还不同</a:t>
            </a:r>
            <a:r>
              <a:rPr lang="en-US" altLang="zh-CN"/>
              <a:t>(</a:t>
            </a:r>
            <a:r>
              <a:rPr lang="zh-CN" altLang="en-US"/>
              <a:t>因为属于不同的指令</a:t>
            </a:r>
            <a:r>
              <a:rPr lang="en-US" altLang="zh-CN"/>
              <a:t>)</a:t>
            </a:r>
            <a:r>
              <a:rPr lang="zh-CN" altLang="en-US"/>
              <a:t>，所以用流水线寄存器来加以区分。</a:t>
            </a:r>
            <a:r>
              <a:rPr lang="en-US" altLang="zh-CN"/>
              <a:t>D_icode, E_icode, M_icode, and W_icode.  </a:t>
            </a:r>
          </a:p>
          <a:p>
            <a:pPr marL="228600" indent="-228600" eaLnBrk="1" hangingPunct="1"/>
            <a:r>
              <a:rPr lang="zh-CN" altLang="en-US"/>
              <a:t>如果这些信号是某一阶段产生的，则以小写字母作前缀。例如</a:t>
            </a:r>
            <a:r>
              <a:rPr lang="en-US" altLang="zh-CN"/>
              <a:t>valE</a:t>
            </a:r>
            <a:r>
              <a:rPr lang="zh-CN" altLang="en-US"/>
              <a:t>是由</a:t>
            </a:r>
            <a:r>
              <a:rPr lang="en-US" altLang="zh-CN"/>
              <a:t>Execute</a:t>
            </a:r>
            <a:r>
              <a:rPr lang="zh-CN" altLang="en-US"/>
              <a:t>阶段产生的，所以在</a:t>
            </a:r>
            <a:r>
              <a:rPr lang="en-US" altLang="zh-CN"/>
              <a:t>Execute</a:t>
            </a:r>
            <a:r>
              <a:rPr lang="zh-CN" altLang="en-US"/>
              <a:t>阶段，他的名字叫</a:t>
            </a:r>
            <a:r>
              <a:rPr lang="en-US" altLang="zh-CN"/>
              <a:t>e_valE.</a:t>
            </a:r>
          </a:p>
          <a:p>
            <a:pPr marL="228600" indent="-228600" eaLnBrk="1" hangingPunct="1"/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Fetch</a:t>
            </a:r>
            <a:r>
              <a:rPr lang="zh-CN" altLang="en-US"/>
              <a:t>阶段增加了</a:t>
            </a:r>
            <a:r>
              <a:rPr lang="en-US" altLang="zh-CN"/>
              <a:t>Predict PC</a:t>
            </a:r>
            <a:r>
              <a:rPr lang="zh-CN" altLang="en-US"/>
              <a:t>部件来预测下一条指令的地址。</a:t>
            </a:r>
          </a:p>
          <a:p>
            <a:pPr marL="228600" indent="-228600" eaLnBrk="1" hangingPunct="1"/>
            <a:r>
              <a:rPr lang="en-US" altLang="zh-CN"/>
              <a:t>3. </a:t>
            </a:r>
            <a:r>
              <a:rPr lang="zh-CN" altLang="en-US"/>
              <a:t>将</a:t>
            </a:r>
            <a:r>
              <a:rPr lang="en-US" altLang="zh-CN"/>
              <a:t>valP</a:t>
            </a:r>
            <a:r>
              <a:rPr lang="zh-CN" altLang="en-US"/>
              <a:t>和</a:t>
            </a:r>
            <a:r>
              <a:rPr lang="en-US" altLang="zh-CN"/>
              <a:t>valA</a:t>
            </a:r>
            <a:r>
              <a:rPr lang="zh-CN" altLang="en-US"/>
              <a:t>在</a:t>
            </a:r>
            <a:r>
              <a:rPr lang="en-US" altLang="zh-CN"/>
              <a:t>Decode</a:t>
            </a:r>
            <a:r>
              <a:rPr lang="zh-CN" altLang="en-US"/>
              <a:t>阶段合并为一个信号，所以多了一个</a:t>
            </a:r>
            <a:r>
              <a:rPr lang="en-US" altLang="zh-CN"/>
              <a:t>Select A</a:t>
            </a:r>
            <a:r>
              <a:rPr lang="zh-CN" altLang="en-US"/>
              <a:t>部件。书上</a:t>
            </a:r>
            <a:r>
              <a:rPr lang="en-US" altLang="zh-CN"/>
              <a:t>P321</a:t>
            </a:r>
            <a:r>
              <a:rPr lang="zh-CN" altLang="en-US"/>
              <a:t>。主要用处是减少控制信号和寄存器的数目。因为只有</a:t>
            </a:r>
            <a:r>
              <a:rPr lang="en-US" altLang="zh-CN"/>
              <a:t>call</a:t>
            </a:r>
            <a:r>
              <a:rPr lang="zh-CN" altLang="en-US"/>
              <a:t>指令会在</a:t>
            </a:r>
            <a:r>
              <a:rPr lang="en-US" altLang="zh-CN"/>
              <a:t>memory</a:t>
            </a:r>
            <a:r>
              <a:rPr lang="zh-CN" altLang="en-US"/>
              <a:t>阶段用到</a:t>
            </a:r>
            <a:r>
              <a:rPr lang="en-US" altLang="zh-CN"/>
              <a:t>valP</a:t>
            </a:r>
            <a:r>
              <a:rPr lang="zh-CN" altLang="en-US"/>
              <a:t>，</a:t>
            </a:r>
          </a:p>
          <a:p>
            <a:pPr marL="228600" indent="-228600" eaLnBrk="1" hangingPunct="1"/>
            <a:r>
              <a:rPr lang="zh-CN" altLang="en-US"/>
              <a:t>只有</a:t>
            </a:r>
            <a:r>
              <a:rPr lang="en-US" altLang="zh-CN"/>
              <a:t>jump</a:t>
            </a:r>
            <a:r>
              <a:rPr lang="zh-CN" altLang="en-US"/>
              <a:t>指令会在</a:t>
            </a:r>
            <a:r>
              <a:rPr lang="en-US" altLang="zh-CN"/>
              <a:t>execute</a:t>
            </a:r>
            <a:r>
              <a:rPr lang="zh-CN" altLang="en-US"/>
              <a:t>阶段用到</a:t>
            </a:r>
            <a:r>
              <a:rPr lang="en-US" altLang="zh-CN"/>
              <a:t>valP</a:t>
            </a:r>
            <a:r>
              <a:rPr lang="zh-CN" altLang="en-US"/>
              <a:t>。这两种指令都不需要用到寄存器</a:t>
            </a:r>
            <a:r>
              <a:rPr lang="en-US" altLang="zh-CN"/>
              <a:t>A</a:t>
            </a:r>
            <a:r>
              <a:rPr lang="zh-CN" altLang="en-US"/>
              <a:t>。所以我们可以将这两个控制信号合并。这样，</a:t>
            </a:r>
            <a:r>
              <a:rPr lang="en-US" altLang="zh-CN"/>
              <a:t>SEQ</a:t>
            </a:r>
            <a:r>
              <a:rPr lang="zh-CN" altLang="en-US"/>
              <a:t>中的</a:t>
            </a:r>
            <a:r>
              <a:rPr lang="en-US" altLang="zh-CN"/>
              <a:t>data</a:t>
            </a:r>
            <a:r>
              <a:rPr lang="zh-CN" altLang="en-US"/>
              <a:t>部件就不需要了。</a:t>
            </a:r>
          </a:p>
          <a:p>
            <a:pPr marL="228600" indent="-228600" eaLnBrk="1" hangingPunct="1"/>
            <a:r>
              <a:rPr lang="zh-CN" altLang="en-US"/>
              <a:t>因为在</a:t>
            </a:r>
            <a:r>
              <a:rPr lang="en-US" altLang="zh-CN"/>
              <a:t>Fetch</a:t>
            </a:r>
            <a:r>
              <a:rPr lang="zh-CN" altLang="en-US"/>
              <a:t>阶段本身就有</a:t>
            </a:r>
            <a:r>
              <a:rPr lang="en-US" altLang="zh-CN"/>
              <a:t>Predict PC</a:t>
            </a:r>
            <a:r>
              <a:rPr lang="zh-CN" altLang="en-US"/>
              <a:t>部件。这样</a:t>
            </a:r>
            <a:r>
              <a:rPr lang="en-US" altLang="zh-CN"/>
              <a:t>valP</a:t>
            </a:r>
            <a:r>
              <a:rPr lang="zh-CN" altLang="en-US"/>
              <a:t>在其他场合也不需要传播到</a:t>
            </a:r>
            <a:r>
              <a:rPr lang="en-US" altLang="zh-CN"/>
              <a:t>Fetch</a:t>
            </a:r>
            <a:r>
              <a:rPr lang="zh-CN" altLang="en-US"/>
              <a:t>阶段之外的场合去。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89F0F4A2-EDE5-DD43-A53C-79D0E260DD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6D255245-D1B0-154B-96EA-B4EBC93E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zh-CN" altLang="en-US" dirty="0"/>
              <a:t>整个硬件框图。实际上大部分内容与</a:t>
            </a:r>
            <a:r>
              <a:rPr lang="en-US" altLang="zh-CN" dirty="0"/>
              <a:t>SEQ+</a:t>
            </a:r>
            <a:r>
              <a:rPr lang="zh-CN" altLang="en-US" dirty="0"/>
              <a:t>相比，是相当类似或者说相同的。</a:t>
            </a:r>
          </a:p>
          <a:p>
            <a:pPr marL="228600" indent="-228600" eaLnBrk="1" hangingPunct="1"/>
            <a:r>
              <a:rPr lang="zh-CN" altLang="en-US" dirty="0"/>
              <a:t>变化有：</a:t>
            </a:r>
            <a:endParaRPr lang="en-US" altLang="zh-CN" dirty="0"/>
          </a:p>
          <a:p>
            <a:pPr marL="228600" indent="-228600" eaLnBrk="1" hangingPunct="1"/>
            <a:r>
              <a:rPr lang="zh-CN" altLang="en-US" dirty="0"/>
              <a:t>信号的重新组织与命名。在原有输入信号前面加上流水线寄存器名称（大写）以区分各自用到的信号。因为例如</a:t>
            </a:r>
            <a:r>
              <a:rPr lang="en-US" altLang="zh-CN" dirty="0" err="1"/>
              <a:t>icode</a:t>
            </a:r>
            <a:r>
              <a:rPr lang="zh-CN" altLang="en-US" dirty="0"/>
              <a:t>就在</a:t>
            </a:r>
            <a:r>
              <a:rPr lang="en-US" altLang="zh-CN" dirty="0"/>
              <a:t>Decode</a:t>
            </a:r>
            <a:r>
              <a:rPr lang="zh-CN" altLang="en-US" dirty="0"/>
              <a:t>、</a:t>
            </a:r>
            <a:r>
              <a:rPr lang="en-US" altLang="zh-CN" dirty="0"/>
              <a:t>Execute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Write back</a:t>
            </a:r>
            <a:r>
              <a:rPr lang="zh-CN" altLang="en-US" dirty="0"/>
              <a:t>阶段都存在，而且这些信号的内容还不同</a:t>
            </a:r>
            <a:r>
              <a:rPr lang="en-US" altLang="zh-CN" dirty="0"/>
              <a:t>(</a:t>
            </a:r>
            <a:r>
              <a:rPr lang="zh-CN" altLang="en-US" dirty="0"/>
              <a:t>因为属于不同的指令</a:t>
            </a:r>
            <a:r>
              <a:rPr lang="en-US" altLang="zh-CN" dirty="0"/>
              <a:t>)</a:t>
            </a:r>
            <a:r>
              <a:rPr lang="zh-CN" altLang="en-US" dirty="0"/>
              <a:t>，所以用流水线寄存器来加以区分。</a:t>
            </a:r>
            <a:r>
              <a:rPr lang="en-US" altLang="zh-CN" dirty="0" err="1"/>
              <a:t>D_icode</a:t>
            </a:r>
            <a:r>
              <a:rPr lang="en-US" altLang="zh-CN" dirty="0"/>
              <a:t>, </a:t>
            </a:r>
            <a:r>
              <a:rPr lang="en-US" altLang="zh-CN" dirty="0" err="1"/>
              <a:t>E_icode</a:t>
            </a:r>
            <a:r>
              <a:rPr lang="en-US" altLang="zh-CN" dirty="0"/>
              <a:t>, </a:t>
            </a:r>
            <a:r>
              <a:rPr lang="en-US" altLang="zh-CN" dirty="0" err="1"/>
              <a:t>M_icode</a:t>
            </a:r>
            <a:r>
              <a:rPr lang="en-US" altLang="zh-CN" dirty="0"/>
              <a:t>, and </a:t>
            </a:r>
            <a:r>
              <a:rPr lang="en-US" altLang="zh-CN" dirty="0" err="1"/>
              <a:t>W_icode</a:t>
            </a:r>
            <a:r>
              <a:rPr lang="en-US" altLang="zh-CN" dirty="0"/>
              <a:t>.  </a:t>
            </a:r>
          </a:p>
          <a:p>
            <a:pPr marL="228600" indent="-228600" eaLnBrk="1" hangingPunct="1"/>
            <a:r>
              <a:rPr lang="zh-CN" altLang="en-US" dirty="0"/>
              <a:t>如果这些信号是某一阶段产生的，则以小写字母作前缀。例如</a:t>
            </a:r>
            <a:r>
              <a:rPr lang="en-US" altLang="zh-CN" dirty="0" err="1"/>
              <a:t>valE</a:t>
            </a:r>
            <a:r>
              <a:rPr lang="zh-CN" altLang="en-US" dirty="0"/>
              <a:t>是由</a:t>
            </a:r>
            <a:r>
              <a:rPr lang="en-US" altLang="zh-CN" dirty="0"/>
              <a:t>Execute</a:t>
            </a:r>
            <a:r>
              <a:rPr lang="zh-CN" altLang="en-US" dirty="0"/>
              <a:t>阶段产生的，所以在</a:t>
            </a:r>
            <a:r>
              <a:rPr lang="en-US" altLang="zh-CN" dirty="0"/>
              <a:t>Execute</a:t>
            </a:r>
            <a:r>
              <a:rPr lang="zh-CN" altLang="en-US" dirty="0"/>
              <a:t>阶段，他的名字叫</a:t>
            </a:r>
            <a:r>
              <a:rPr lang="en-US" altLang="zh-CN" dirty="0" err="1"/>
              <a:t>e_valE</a:t>
            </a:r>
            <a:r>
              <a:rPr lang="en-US" altLang="zh-CN" dirty="0"/>
              <a:t>.</a:t>
            </a:r>
          </a:p>
          <a:p>
            <a:pPr marL="228600" indent="-228600" eaLnBrk="1" hangingPunct="1"/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Fetch</a:t>
            </a:r>
            <a:r>
              <a:rPr lang="zh-CN" altLang="en-US" dirty="0"/>
              <a:t>阶段增加了</a:t>
            </a:r>
            <a:r>
              <a:rPr lang="en-US" altLang="zh-CN" dirty="0"/>
              <a:t>Predict PC</a:t>
            </a:r>
            <a:r>
              <a:rPr lang="zh-CN" altLang="en-US" dirty="0"/>
              <a:t>部件来预测下一条指令的地址。</a:t>
            </a:r>
          </a:p>
          <a:p>
            <a:pPr marL="228600" indent="-228600" eaLnBrk="1" hangingPunct="1"/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 err="1"/>
              <a:t>valP</a:t>
            </a:r>
            <a:r>
              <a:rPr lang="zh-CN" altLang="en-US" dirty="0"/>
              <a:t>和</a:t>
            </a:r>
            <a:r>
              <a:rPr lang="en-US" altLang="zh-CN" dirty="0" err="1"/>
              <a:t>valA</a:t>
            </a:r>
            <a:r>
              <a:rPr lang="zh-CN" altLang="en-US" dirty="0"/>
              <a:t>在</a:t>
            </a:r>
            <a:r>
              <a:rPr lang="en-US" altLang="zh-CN" dirty="0"/>
              <a:t>Decode</a:t>
            </a:r>
            <a:r>
              <a:rPr lang="zh-CN" altLang="en-US" dirty="0"/>
              <a:t>阶段合并为一个信号，所以多了一个</a:t>
            </a:r>
            <a:r>
              <a:rPr lang="en-US" altLang="zh-CN" dirty="0"/>
              <a:t>Select A</a:t>
            </a:r>
            <a:r>
              <a:rPr lang="zh-CN" altLang="en-US" dirty="0"/>
              <a:t>部件。书上</a:t>
            </a:r>
            <a:r>
              <a:rPr lang="en-US" altLang="zh-CN" dirty="0"/>
              <a:t>P321</a:t>
            </a:r>
            <a:r>
              <a:rPr lang="zh-CN" altLang="en-US" dirty="0"/>
              <a:t>。主要用处是减少控制信号和寄存器的数目。因为只有</a:t>
            </a:r>
            <a:r>
              <a:rPr lang="en-US" altLang="zh-CN" dirty="0"/>
              <a:t>call</a:t>
            </a:r>
            <a:r>
              <a:rPr lang="zh-CN" altLang="en-US" dirty="0"/>
              <a:t>指令会在</a:t>
            </a:r>
            <a:r>
              <a:rPr lang="en-US" altLang="zh-CN" dirty="0"/>
              <a:t>memory</a:t>
            </a:r>
            <a:r>
              <a:rPr lang="zh-CN" altLang="en-US" dirty="0"/>
              <a:t>阶段用到</a:t>
            </a:r>
            <a:r>
              <a:rPr lang="en-US" altLang="zh-CN" dirty="0" err="1"/>
              <a:t>valP</a:t>
            </a:r>
            <a:r>
              <a:rPr lang="zh-CN" altLang="en-US" dirty="0"/>
              <a:t>，</a:t>
            </a:r>
          </a:p>
          <a:p>
            <a:pPr marL="228600" indent="-228600" eaLnBrk="1" hangingPunct="1"/>
            <a:r>
              <a:rPr lang="zh-CN" altLang="en-US" dirty="0"/>
              <a:t>只有</a:t>
            </a:r>
            <a:r>
              <a:rPr lang="en-US" altLang="zh-CN" dirty="0"/>
              <a:t>jump</a:t>
            </a:r>
            <a:r>
              <a:rPr lang="zh-CN" altLang="en-US" dirty="0"/>
              <a:t>指令会在</a:t>
            </a:r>
            <a:r>
              <a:rPr lang="en-US" altLang="zh-CN" dirty="0"/>
              <a:t>execute</a:t>
            </a:r>
            <a:r>
              <a:rPr lang="zh-CN" altLang="en-US" dirty="0"/>
              <a:t>阶段用到</a:t>
            </a:r>
            <a:r>
              <a:rPr lang="en-US" altLang="zh-CN" dirty="0" err="1"/>
              <a:t>valP</a:t>
            </a:r>
            <a:r>
              <a:rPr lang="zh-CN" altLang="en-US" dirty="0"/>
              <a:t>。这两种指令都不需要用到寄存器</a:t>
            </a:r>
            <a:r>
              <a:rPr lang="en-US" altLang="zh-CN" dirty="0"/>
              <a:t>A</a:t>
            </a:r>
            <a:r>
              <a:rPr lang="zh-CN" altLang="en-US" dirty="0"/>
              <a:t>。所以我们可以将这两个控制信号合并。这样，</a:t>
            </a:r>
            <a:r>
              <a:rPr lang="en-US" altLang="zh-CN" dirty="0"/>
              <a:t>SEQ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部件就不需要了。</a:t>
            </a:r>
          </a:p>
          <a:p>
            <a:pPr marL="228600" indent="-228600" eaLnBrk="1" hangingPunct="1"/>
            <a:r>
              <a:rPr lang="zh-CN" altLang="en-US" dirty="0"/>
              <a:t>因为在</a:t>
            </a:r>
            <a:r>
              <a:rPr lang="en-US" altLang="zh-CN" dirty="0"/>
              <a:t>Fetch</a:t>
            </a:r>
            <a:r>
              <a:rPr lang="zh-CN" altLang="en-US" dirty="0"/>
              <a:t>阶段本身就有</a:t>
            </a:r>
            <a:r>
              <a:rPr lang="en-US" altLang="zh-CN" dirty="0"/>
              <a:t>Predict PC</a:t>
            </a:r>
            <a:r>
              <a:rPr lang="zh-CN" altLang="en-US" dirty="0"/>
              <a:t>部件。这样</a:t>
            </a:r>
            <a:r>
              <a:rPr lang="en-US" altLang="zh-CN" dirty="0" err="1"/>
              <a:t>valP</a:t>
            </a:r>
            <a:r>
              <a:rPr lang="zh-CN" altLang="en-US" dirty="0"/>
              <a:t>在其他场合也不需要传播到</a:t>
            </a:r>
            <a:r>
              <a:rPr lang="en-US" altLang="zh-CN" dirty="0"/>
              <a:t>Fetch</a:t>
            </a:r>
            <a:r>
              <a:rPr lang="zh-CN" altLang="en-US" dirty="0"/>
              <a:t>阶段之外的场合去。</a:t>
            </a:r>
            <a:endParaRPr lang="en-US" altLang="zh-CN" dirty="0"/>
          </a:p>
          <a:p>
            <a:pPr marL="228600" indent="-228600"/>
            <a:endParaRPr lang="zh-CN" altLang="en-US" dirty="0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01B41B7-B5CE-8E46-A533-B7C1AFF45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EDED42C-A72C-954E-A29E-62408462EBCA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E14F878-3238-B84D-A9CA-D8C485D52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8302946-BF7D-0348-AEBC-E7E43DE9E7DC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4194C23-A65C-AF4A-9C1C-D4B206D860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FC82723-2BEE-2741-9BA9-94E511D92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0906F2D2-3768-454E-ABCB-785368D36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E3B921DF-72A4-3342-B320-DF67D16C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BE45010D-DA40-814E-AEDA-C3515B37A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FA7740C-BFC8-2A49-A694-E98D6F7ADA98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E273C449-E8F6-604E-B025-C02D5983E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AD030B8-7491-C548-BD3C-AD5DD11579F5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B13063E-E9B0-D545-81FD-DB72622C13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51BA9EB-A048-CA46-9D23-89ACCD813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255DE37C-224F-C24D-AC2C-0C4DD4F96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1480591-BC12-E445-B19B-BCD7F3AE8282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87C87A0-3511-8649-BE30-83BECFB8BD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83F66E3-AE34-4A46-8FD4-1134B5AD2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7EC5CB6-DED2-754A-8056-D8AAD0CC2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6F9DEA5-F30D-B840-A098-295C1C2D5408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2189D4D-9D5D-4149-9AAA-042B3AB631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5A89756-0A5E-1844-85DE-A5DB84BBF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7782F30-46BA-BB4A-A756-452C7161E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738A7EC-2F88-0042-B75A-5D892C346238}" type="slidenum">
              <a:rPr lang="zh-CN" altLang="en-US" sz="1200" b="0">
                <a:latin typeface="Nanum Myeongjo" panose="02020603020101020101" pitchFamily="18" charset="-127"/>
              </a:rPr>
              <a:pPr/>
              <a:t>37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B15DC79-1AC8-FD42-A4CB-2B380F917C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E909F13-0735-964A-AA1F-E90C95B65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AED7FB0-BDA2-844A-84AF-5E2BC6EB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3296C22-8544-A345-B722-D92AD8CC3662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731A142-36EF-2C46-86D1-F61BE6DE64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31CDA1AD-1163-2648-BB56-BFF2F7992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6B31F65F-30C3-A64D-A59C-1115AFA06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EBF696F-5090-754F-88DF-994BFA3A5064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001884D-A49E-8443-8F26-73DBD782B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A08FCC7-6840-1A4B-936F-279E7EDE2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FA1C588-2BFE-DE49-99AD-DF012C950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D6C8826-0F6C-2941-9D51-4415AB974DC3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04119A-E5B3-0043-8AF1-D0D9A041B9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02948A1-4CD2-CF43-B044-18F906B61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Clock Cycle</a:t>
            </a:r>
            <a:r>
              <a:rPr lang="zh-CN" altLang="en-US"/>
              <a:t>是</a:t>
            </a:r>
            <a:r>
              <a:rPr lang="en-US" altLang="zh-CN"/>
              <a:t>320ps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B8EED87-A1FD-EA44-9691-2F359E49A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0247BEC-34A9-DE4A-ADC9-83D1EC70B7E9}" type="slidenum">
              <a:rPr lang="zh-CN" altLang="en-US" sz="1200" b="0">
                <a:latin typeface="Nanum Myeongjo" panose="02020603020101020101" pitchFamily="18" charset="-127"/>
              </a:rPr>
              <a:pPr/>
              <a:t>40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C44C032-29E7-BD42-B14C-0907A56435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CF5CD7F-3691-0340-9FC4-8748E52CE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BF917E2-20E8-D842-A172-A42074D95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33876EF-8031-914A-911E-3FE4A4051A97}" type="slidenum">
              <a:rPr lang="zh-CN" altLang="en-US" sz="1200" b="0">
                <a:latin typeface="Nanum Myeongjo" panose="02020603020101020101" pitchFamily="18" charset="-127"/>
              </a:rPr>
              <a:pPr/>
              <a:t>41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9AC8029-4292-AD46-A811-B2AB9E0942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5DF8A47-6ED6-0C45-938D-3A3BC7522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17E23CC-0E03-7A4E-A27E-FD6C4B1E4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718F67C-FB21-D24A-971C-07F87771F3DA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BC0236F-3703-9942-8882-67D550ADD2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C134713-1060-914A-A9FD-FA627DF1E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Clock Cycle</a:t>
            </a:r>
            <a:r>
              <a:rPr lang="zh-CN" altLang="en-US" dirty="0"/>
              <a:t>是</a:t>
            </a:r>
            <a:r>
              <a:rPr lang="en-US" altLang="zh-CN" dirty="0"/>
              <a:t>120ps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之所以要增加阶段寄存器是因为</a:t>
            </a:r>
            <a:r>
              <a:rPr lang="en-US" altLang="zh-CN" dirty="0"/>
              <a:t>B</a:t>
            </a:r>
            <a:r>
              <a:rPr lang="zh-CN" altLang="en-US" dirty="0"/>
              <a:t>要用</a:t>
            </a:r>
            <a:r>
              <a:rPr lang="en-US" altLang="zh-CN" dirty="0"/>
              <a:t>A</a:t>
            </a:r>
            <a:r>
              <a:rPr lang="zh-CN" altLang="en-US" dirty="0"/>
              <a:t>的结果，原来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执行的是同一条指令，所以内容都是属于同一条指令的。</a:t>
            </a:r>
          </a:p>
          <a:p>
            <a:pPr eaLnBrk="1" hangingPunct="1"/>
            <a:r>
              <a:rPr lang="zh-CN" altLang="en-US" dirty="0"/>
              <a:t>现在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在一个</a:t>
            </a:r>
            <a:r>
              <a:rPr lang="en-US" altLang="zh-CN" dirty="0"/>
              <a:t>clock cycle</a:t>
            </a:r>
            <a:r>
              <a:rPr lang="zh-CN" altLang="en-US" dirty="0"/>
              <a:t>里执行的是两条指令的内容，而</a:t>
            </a:r>
            <a:r>
              <a:rPr lang="en-US" altLang="zh-CN" dirty="0"/>
              <a:t>B</a:t>
            </a:r>
            <a:r>
              <a:rPr lang="zh-CN" altLang="en-US" dirty="0"/>
              <a:t>所需要的</a:t>
            </a:r>
            <a:r>
              <a:rPr lang="en-US" altLang="zh-CN" dirty="0"/>
              <a:t>A</a:t>
            </a:r>
            <a:r>
              <a:rPr lang="zh-CN" altLang="en-US" dirty="0"/>
              <a:t>的内容是上个周期中</a:t>
            </a:r>
            <a:r>
              <a:rPr lang="en-US" altLang="zh-CN" dirty="0"/>
              <a:t>A</a:t>
            </a:r>
            <a:r>
              <a:rPr lang="zh-CN" altLang="en-US" dirty="0"/>
              <a:t>产生的。所以必须保留下来给</a:t>
            </a:r>
            <a:r>
              <a:rPr lang="en-US" altLang="zh-CN" dirty="0"/>
              <a:t>B</a:t>
            </a:r>
            <a:r>
              <a:rPr lang="zh-CN" altLang="en-US" dirty="0"/>
              <a:t>用。所以要增加阶段间的寄存器。用以存放中间结果。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36974EA-F213-0641-B36D-AE3F3A9F85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E073898-B53F-604C-ADCB-7D08873649A9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880A9EC-C075-A641-994B-D452518DE9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424357E-3BA0-5C41-A136-CE9045A7A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这就是时空图。</a:t>
            </a:r>
          </a:p>
          <a:p>
            <a:pPr eaLnBrk="1" hangingPunct="1"/>
            <a:r>
              <a:rPr lang="en-US" altLang="zh-CN"/>
              <a:t>OP</a:t>
            </a:r>
            <a:r>
              <a:rPr lang="zh-CN" altLang="en-US"/>
              <a:t>表示一条指令。</a:t>
            </a:r>
          </a:p>
          <a:p>
            <a:pPr eaLnBrk="1" hangingPunct="1"/>
            <a:r>
              <a:rPr lang="zh-CN" altLang="en-US"/>
              <a:t>原来</a:t>
            </a:r>
            <a:r>
              <a:rPr lang="en-US" altLang="zh-CN"/>
              <a:t>Unpipelined</a:t>
            </a:r>
            <a:r>
              <a:rPr lang="zh-CN" altLang="en-US"/>
              <a:t>时候一条指令执行完了，才能执行另外一条指令。现在几条指令可以</a:t>
            </a:r>
            <a:r>
              <a:rPr lang="en-US" altLang="zh-CN"/>
              <a:t>overlap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A3F5C0D-0803-C64D-B2CE-50C5854A6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C877237-1CC2-D243-863F-D9E7D5EFCE44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AB30814-C1EE-3A4E-BDD4-70E22284DD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7352343-B674-4144-9229-C91C1EE40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98C84C9-16E5-A742-9CE6-80A69D3FF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944E0DF-626B-AB48-AD32-9D1B80FC8182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F17F52-1AAB-6D47-8CB1-9F43CF41B4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8643F2D-328A-0D4D-9690-594BC8977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5CA5464-8B74-C645-AA00-ECDD466A6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CAC822E-CEF7-A240-93B3-82B051B69EE7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9A0D713-BFAF-C947-8C03-CB407C6AD1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B34A685-6E3F-8F41-BD51-873340C3D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Clock cycle</a:t>
            </a:r>
            <a:r>
              <a:rPr lang="zh-CN" altLang="en-US"/>
              <a:t>是</a:t>
            </a:r>
            <a:r>
              <a:rPr lang="en-US" altLang="zh-CN"/>
              <a:t>170ps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3EE237A-EE8D-A34F-A21B-A5F991D67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72518-6113-D041-8C5A-E0CC8A1A1F58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47207D-98E8-D54E-B1CB-3F26CBA06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259F495-96D8-ED4E-9789-3B0A120F2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27B03E-1B52-3E43-B5FB-DFAD17D260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07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F535F7-2082-134E-98B0-BF1BD6B5B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9A55-0F7D-6146-8295-F238D58894A2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11FAE0-F63C-B246-9F5E-5D08A0B75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4EEEAD-6192-5741-90C0-974CA7883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8A224-B6E0-0D40-B4B9-0167A33F43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9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CE9D33-1A5E-924D-9FD6-DE86D2242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45345-20E9-644E-99A5-66A9C08C48F4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5B6DD2-9C6D-8740-ADF2-F42965417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DB0DF-A235-EE46-9055-3F7E58E2B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68A79-B549-7B44-8539-DB552EDB78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4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4DED8-3DBC-BF40-B75E-2F19D8D04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C83C-92B4-6245-825B-692851039BE3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75A31D-1796-AA4F-B924-C48ED0218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E85279-A638-7545-A83B-572CE4B29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BACDE-ACDA-7C47-AD0F-19305196C8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37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D226DE-1041-D249-960B-589AFC223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2B1E-A4B9-7541-A73D-819022AFAD66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305002-BE8C-9E4D-BC32-91C7BE48A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777931-0D66-7240-87EF-39F7C557B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E2986-412B-E74D-993C-C0962D99C6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1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0A99E-3E64-B848-9306-239A28007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126B0-6D4F-DD4E-8299-792F9C526F3E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E473A-8A5B-EF40-94FC-5733C06F2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CE471-17E6-924D-9D1E-36F19473C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BC02F-55C8-EA4F-BB9F-CAE89BCA76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55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1B878A-3252-8E46-BD11-61C1891CBF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9989B-5E86-D043-A75E-6E89A96EEF6C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A859F5-6599-DC4D-A8CB-B0D7C337DB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7E8536-63F8-0D4F-B004-C4704B3424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42865-2AB4-C743-AFED-C0FE3B3E1A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5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C3DB68-B982-7942-B192-C2C91F08D5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3C155-EEAE-4643-9159-F69A539AFB2E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A5588A-61C1-6A41-99CE-01E9E0A7E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30A6D1-EC6C-4F4D-AD9E-C003DD0E0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754-FB95-434B-B856-6EAFE0F392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5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BC0E65-5188-A54A-9C32-C0AED0244A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7488-6BE0-A947-B7C0-6EAF10FED9AF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DCBCA61-881B-EA44-8795-6034F718E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FA129E-7884-A943-BF45-9876EE70D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AA810-ADFC-7D4C-A80F-C31F715334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6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F8F14-39FB-6E4C-B151-222CE3DC8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33C8A-8054-3044-ACAF-476C6D1422EC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B80B8-D6ED-AD4F-BE1C-3C0ADB382C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2CBDF-F7CC-9649-8529-6CB087048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EA7E4-4418-014C-A609-2C56685993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1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8BE3D-DDB5-F847-BC2C-0B19A48B5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40F6D-7D92-1D49-AC17-2405785CAA39}" type="datetime1">
              <a:rPr lang="zh-CN" altLang="en-US"/>
              <a:pPr>
                <a:defRPr/>
              </a:pPr>
              <a:t>2020/7/19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25EC8-B421-6A4A-83A6-00B53211C9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F7D1A-63CE-394D-B863-25925EEA6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E0752-1113-F44A-816F-1982541037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EECB02-0DE0-B040-ADC9-2BAB4F0A6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9A163B-7106-1448-81C7-4F4FF47D7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3ED1B4-9316-A846-9EE6-1DEB90D762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09994D54-18B2-F34B-9552-077DA88CBDCE}" type="datetime1">
              <a:rPr lang="zh-CN" altLang="en-US" smtClean="0"/>
              <a:pPr>
                <a:defRPr/>
              </a:pPr>
              <a:t>2020/7/19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41106D9-804A-6444-9372-0E0789DF40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C9AA8B-1BCD-7849-A902-471C1A0999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fld id="{5E3C6CDA-16EC-4F44-A3DC-8F8EEC0F0AE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4BE5A89-2927-434C-B50B-6770E8856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DED9BC1B-1194-424B-BD31-92F6D7107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9C833D-6CAB-C843-B541-6D6B95AC5C8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52418" name="Rectangle 2">
            <a:extLst>
              <a:ext uri="{FF2B5EF4-FFF2-40B4-BE49-F238E27FC236}">
                <a16:creationId xmlns:a16="http://schemas.microsoft.com/office/drawing/2014/main" id="{59DDD179-BE16-E54C-BE16-88A7F948D4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Principles of Pipeline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B1963954-BEF7-7349-9F73-862B718A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1980B-91E7-2F41-9384-6D85C03AE9F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8818CAA-D865-7B48-B6B1-54CF8B633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Limitations: Nonuniform Delays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B885788-8B58-0E4A-AB19-3011F85FC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Throughput limited by slowest stage</a:t>
            </a:r>
          </a:p>
          <a:p>
            <a:r>
              <a:rPr lang="en-US" altLang="zh-CN">
                <a:ea typeface="宋体" panose="02010600030101010101" pitchFamily="2" charset="-122"/>
              </a:rPr>
              <a:t>Other stages sit idle for much of the time</a:t>
            </a:r>
          </a:p>
          <a:p>
            <a:r>
              <a:rPr lang="en-US" altLang="zh-CN">
                <a:ea typeface="宋体" panose="02010600030101010101" pitchFamily="2" charset="-122"/>
              </a:rPr>
              <a:t>Challenging to partition system into balanced stages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889C87A0-E3A6-1E49-892F-C71BCFB4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EFC85-8F72-5445-BCD3-A20CFBA3533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8C326FD-1967-5141-AA2C-A5FF5A052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 Problem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61F1760-0725-5242-A746-1F4F767F6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305800" cy="3200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Creating pipelined versions of this design by inserting pipeline registers between pairs of these blocks. </a:t>
            </a:r>
          </a:p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1. By inserting a single, two, three register(s). Where should the register be inserted to maximize throughput? What would be the throughput and latency? </a:t>
            </a:r>
          </a:p>
          <a:p>
            <a:pPr marL="0" indent="0"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2. What is the minimum number of stages that would yield a design with the maximum achievable throughput?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pPr marL="0" indent="0"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25605" name="图片 1">
            <a:extLst>
              <a:ext uri="{FF2B5EF4-FFF2-40B4-BE49-F238E27FC236}">
                <a16:creationId xmlns:a16="http://schemas.microsoft.com/office/drawing/2014/main" id="{5A1CAF41-B6A8-3E4F-8276-870286EBA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1960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E5900714-4DF5-C24C-B89B-077CC22F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885ADC-13AB-544B-B1E4-F7A4CDE6195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3D13F7E-6CB7-1F41-B069-FEAD2ECBE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Limitations: Register Overhead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40336761-33C1-2240-A4D8-20B7D363CCFB}"/>
              </a:ext>
            </a:extLst>
          </p:cNvPr>
          <p:cNvGrpSpPr>
            <a:grpSpLocks/>
          </p:cNvGrpSpPr>
          <p:nvPr/>
        </p:nvGrpSpPr>
        <p:grpSpPr bwMode="auto">
          <a:xfrm>
            <a:off x="0" y="1447800"/>
            <a:ext cx="9113838" cy="3394075"/>
            <a:chOff x="228" y="739"/>
            <a:chExt cx="5341" cy="1549"/>
          </a:xfrm>
        </p:grpSpPr>
        <p:sp>
          <p:nvSpPr>
            <p:cNvPr id="27653" name="Rectangle 5">
              <a:extLst>
                <a:ext uri="{FF2B5EF4-FFF2-40B4-BE49-F238E27FC236}">
                  <a16:creationId xmlns:a16="http://schemas.microsoft.com/office/drawing/2014/main" id="{6E4EC32F-04FA-1642-BDC9-60540D3D8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9"/>
              <a:ext cx="201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Delay = 420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Throughput = 14.29 GOPS</a:t>
              </a:r>
            </a:p>
          </p:txBody>
        </p:sp>
        <p:grpSp>
          <p:nvGrpSpPr>
            <p:cNvPr id="27654" name="Group 6">
              <a:extLst>
                <a:ext uri="{FF2B5EF4-FFF2-40B4-BE49-F238E27FC236}">
                  <a16:creationId xmlns:a16="http://schemas.microsoft.com/office/drawing/2014/main" id="{D40ABC19-E12D-7A45-9543-9D4F780D9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739"/>
              <a:ext cx="5341" cy="1410"/>
              <a:chOff x="228" y="2563"/>
              <a:chExt cx="5341" cy="1410"/>
            </a:xfrm>
          </p:grpSpPr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54A6AEF5-BF1E-1745-8C2D-5BC891EA9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4997A97E-F963-A449-96C8-FD9145959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57" name="Line 9">
                <a:extLst>
                  <a:ext uri="{FF2B5EF4-FFF2-40B4-BE49-F238E27FC236}">
                    <a16:creationId xmlns:a16="http://schemas.microsoft.com/office/drawing/2014/main" id="{00446490-B47C-E54B-8ECE-6845C2EC0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725A8801-EE38-3C43-A071-396EDBF1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353778AA-AA2D-8340-A675-253348775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6EEA8B30-5E37-074F-A3B2-185C7C09B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C1FC77C9-2462-874F-8E8E-47696FD7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38CA7220-DA33-954E-80E3-7D1E2C94A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2139CC6D-2684-8E43-96E0-B949A7F25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341A00F5-66FA-074D-A3CE-E15953F8D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FD1E2077-11E2-8544-A446-751FDE173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8300F6DA-0648-7342-87AD-EEB67A9FF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67" name="Rectangle 19">
                <a:extLst>
                  <a:ext uri="{FF2B5EF4-FFF2-40B4-BE49-F238E27FC236}">
                    <a16:creationId xmlns:a16="http://schemas.microsoft.com/office/drawing/2014/main" id="{0116EDFD-308A-474B-8250-AB317EEC9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792"/>
                <a:ext cx="49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615" tIns="44513" rIns="90615" bIns="44513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Clock</a:t>
                </a:r>
              </a:p>
            </p:txBody>
          </p:sp>
          <p:sp>
            <p:nvSpPr>
              <p:cNvPr id="27668" name="Rectangle 20">
                <a:extLst>
                  <a:ext uri="{FF2B5EF4-FFF2-40B4-BE49-F238E27FC236}">
                    <a16:creationId xmlns:a16="http://schemas.microsoft.com/office/drawing/2014/main" id="{D8EA634F-49A9-C444-A9FF-10565EF85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27669" name="Line 21">
                <a:extLst>
                  <a:ext uri="{FF2B5EF4-FFF2-40B4-BE49-F238E27FC236}">
                    <a16:creationId xmlns:a16="http://schemas.microsoft.com/office/drawing/2014/main" id="{7F42A769-AADA-0247-94B7-447123B77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70" name="Rectangle 22">
                <a:extLst>
                  <a:ext uri="{FF2B5EF4-FFF2-40B4-BE49-F238E27FC236}">
                    <a16:creationId xmlns:a16="http://schemas.microsoft.com/office/drawing/2014/main" id="{E7B207DC-AF21-7042-938B-CAB1E90F7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Comb.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logic</a:t>
                </a:r>
              </a:p>
            </p:txBody>
          </p:sp>
          <p:sp>
            <p:nvSpPr>
              <p:cNvPr id="27671" name="Rectangle 23">
                <a:extLst>
                  <a:ext uri="{FF2B5EF4-FFF2-40B4-BE49-F238E27FC236}">
                    <a16:creationId xmlns:a16="http://schemas.microsoft.com/office/drawing/2014/main" id="{6538E17F-65CF-584B-B56A-9CC37E12E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" y="2563"/>
                <a:ext cx="46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50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72" name="Rectangle 24">
                <a:extLst>
                  <a:ext uri="{FF2B5EF4-FFF2-40B4-BE49-F238E27FC236}">
                    <a16:creationId xmlns:a16="http://schemas.microsoft.com/office/drawing/2014/main" id="{096EEA79-9162-8A4A-9507-93B67A95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2563"/>
                <a:ext cx="46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20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73" name="Rectangle 25">
                <a:extLst>
                  <a:ext uri="{FF2B5EF4-FFF2-40B4-BE49-F238E27FC236}">
                    <a16:creationId xmlns:a16="http://schemas.microsoft.com/office/drawing/2014/main" id="{0DBFEF6A-3E31-124D-94E1-0BEAD8E96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68974D39-8245-4945-9FC9-C47B9C757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AEE57DA0-D197-5B4B-8BDC-6B734628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Comb.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logic</a:t>
                </a:r>
              </a:p>
            </p:txBody>
          </p:sp>
          <p:sp>
            <p:nvSpPr>
              <p:cNvPr id="27676" name="Rectangle 28">
                <a:extLst>
                  <a:ext uri="{FF2B5EF4-FFF2-40B4-BE49-F238E27FC236}">
                    <a16:creationId xmlns:a16="http://schemas.microsoft.com/office/drawing/2014/main" id="{39A3B8D4-DFD4-F74A-B021-3905D7783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2563"/>
                <a:ext cx="46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50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Rectangle 29">
                <a:extLst>
                  <a:ext uri="{FF2B5EF4-FFF2-40B4-BE49-F238E27FC236}">
                    <a16:creationId xmlns:a16="http://schemas.microsoft.com/office/drawing/2014/main" id="{16A2D5A9-CA23-4A4B-B1DC-06A367C8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563"/>
                <a:ext cx="46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20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Rectangle 30">
                <a:extLst>
                  <a:ext uri="{FF2B5EF4-FFF2-40B4-BE49-F238E27FC236}">
                    <a16:creationId xmlns:a16="http://schemas.microsoft.com/office/drawing/2014/main" id="{42748CB4-4661-B644-8DDE-E3E44ACBA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27679" name="Line 31">
                <a:extLst>
                  <a:ext uri="{FF2B5EF4-FFF2-40B4-BE49-F238E27FC236}">
                    <a16:creationId xmlns:a16="http://schemas.microsoft.com/office/drawing/2014/main" id="{2B5AEEB4-1E61-424D-9114-C81A75E3E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80" name="Rectangle 32">
                <a:extLst>
                  <a:ext uri="{FF2B5EF4-FFF2-40B4-BE49-F238E27FC236}">
                    <a16:creationId xmlns:a16="http://schemas.microsoft.com/office/drawing/2014/main" id="{EA7124F5-99F1-F04D-B803-4BD3141F6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Comb.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logic</a:t>
                </a:r>
              </a:p>
            </p:txBody>
          </p:sp>
          <p:sp>
            <p:nvSpPr>
              <p:cNvPr id="27681" name="Rectangle 33">
                <a:extLst>
                  <a:ext uri="{FF2B5EF4-FFF2-40B4-BE49-F238E27FC236}">
                    <a16:creationId xmlns:a16="http://schemas.microsoft.com/office/drawing/2014/main" id="{D871C654-AE58-334A-9115-29E99B644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" y="2563"/>
                <a:ext cx="46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50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15C5697-F2D9-EF44-85ED-1E57875D6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563"/>
                <a:ext cx="46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20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83" name="Rectangle 35">
                <a:extLst>
                  <a:ext uri="{FF2B5EF4-FFF2-40B4-BE49-F238E27FC236}">
                    <a16:creationId xmlns:a16="http://schemas.microsoft.com/office/drawing/2014/main" id="{A23900E5-BA10-494A-8ADF-972CA3B98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27684" name="Line 36">
                <a:extLst>
                  <a:ext uri="{FF2B5EF4-FFF2-40B4-BE49-F238E27FC236}">
                    <a16:creationId xmlns:a16="http://schemas.microsoft.com/office/drawing/2014/main" id="{B522A6BD-2501-044B-95EA-EE7C6E010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9A016100-8CDA-F048-A21F-57458D5C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Comb.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logic</a:t>
                </a:r>
              </a:p>
            </p:txBody>
          </p:sp>
          <p:sp>
            <p:nvSpPr>
              <p:cNvPr id="27686" name="Rectangle 38">
                <a:extLst>
                  <a:ext uri="{FF2B5EF4-FFF2-40B4-BE49-F238E27FC236}">
                    <a16:creationId xmlns:a16="http://schemas.microsoft.com/office/drawing/2014/main" id="{CDE30C70-B50D-794F-AAC6-CF1E54FA6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563"/>
                <a:ext cx="46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50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87" name="Rectangle 39">
                <a:extLst>
                  <a:ext uri="{FF2B5EF4-FFF2-40B4-BE49-F238E27FC236}">
                    <a16:creationId xmlns:a16="http://schemas.microsoft.com/office/drawing/2014/main" id="{409FE667-3AC1-AF44-BF0F-8D8FE82EE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2563"/>
                <a:ext cx="46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20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88" name="Rectangle 40">
                <a:extLst>
                  <a:ext uri="{FF2B5EF4-FFF2-40B4-BE49-F238E27FC236}">
                    <a16:creationId xmlns:a16="http://schemas.microsoft.com/office/drawing/2014/main" id="{AFD22D07-ABFF-D440-B01A-409DE9ADF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27689" name="Line 41">
                <a:extLst>
                  <a:ext uri="{FF2B5EF4-FFF2-40B4-BE49-F238E27FC236}">
                    <a16:creationId xmlns:a16="http://schemas.microsoft.com/office/drawing/2014/main" id="{ED2A3F9D-3B7F-3748-9452-81CE184C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90" name="Rectangle 42">
                <a:extLst>
                  <a:ext uri="{FF2B5EF4-FFF2-40B4-BE49-F238E27FC236}">
                    <a16:creationId xmlns:a16="http://schemas.microsoft.com/office/drawing/2014/main" id="{E4124812-D26B-E94D-BF61-82CD08F5E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Comb.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logic</a:t>
                </a:r>
              </a:p>
            </p:txBody>
          </p:sp>
          <p:sp>
            <p:nvSpPr>
              <p:cNvPr id="27691" name="Rectangle 43">
                <a:extLst>
                  <a:ext uri="{FF2B5EF4-FFF2-40B4-BE49-F238E27FC236}">
                    <a16:creationId xmlns:a16="http://schemas.microsoft.com/office/drawing/2014/main" id="{AAF4A9FA-4CCC-544B-B10A-100C4F2AE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2563"/>
                <a:ext cx="46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50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92" name="Rectangle 44">
                <a:extLst>
                  <a:ext uri="{FF2B5EF4-FFF2-40B4-BE49-F238E27FC236}">
                    <a16:creationId xmlns:a16="http://schemas.microsoft.com/office/drawing/2014/main" id="{7E474576-AE59-AB4F-BF2E-CDABC02D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2563"/>
                <a:ext cx="46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20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93" name="Rectangle 45">
                <a:extLst>
                  <a:ext uri="{FF2B5EF4-FFF2-40B4-BE49-F238E27FC236}">
                    <a16:creationId xmlns:a16="http://schemas.microsoft.com/office/drawing/2014/main" id="{44A086FB-C2DD-1F44-B0E6-FEBE7DC7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27694" name="Line 46">
                <a:extLst>
                  <a:ext uri="{FF2B5EF4-FFF2-40B4-BE49-F238E27FC236}">
                    <a16:creationId xmlns:a16="http://schemas.microsoft.com/office/drawing/2014/main" id="{328149DE-DEFF-294A-9447-224041AF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45C78B64-2BD2-B946-8799-96309980C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666" tIns="41333" rIns="82666" bIns="41333" anchor="ctr"/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Comb.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logic</a:t>
                </a:r>
              </a:p>
            </p:txBody>
          </p:sp>
          <p:sp>
            <p:nvSpPr>
              <p:cNvPr id="27696" name="Rectangle 48">
                <a:extLst>
                  <a:ext uri="{FF2B5EF4-FFF2-40B4-BE49-F238E27FC236}">
                    <a16:creationId xmlns:a16="http://schemas.microsoft.com/office/drawing/2014/main" id="{29543939-861D-C849-806F-6EB5FD31F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7" y="2563"/>
                <a:ext cx="46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50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97" name="Rectangle 49">
                <a:extLst>
                  <a:ext uri="{FF2B5EF4-FFF2-40B4-BE49-F238E27FC236}">
                    <a16:creationId xmlns:a16="http://schemas.microsoft.com/office/drawing/2014/main" id="{FE330977-BAE7-8041-9A6A-F1C7C1117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9" y="2563"/>
                <a:ext cx="460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666" tIns="41333" rIns="82666" bIns="41333">
                <a:spAutoFit/>
              </a:bodyPr>
              <a:lstStyle>
                <a:lvl1pPr defTabSz="741363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741363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7413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74136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74136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7413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20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ps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Line 50">
                <a:extLst>
                  <a:ext uri="{FF2B5EF4-FFF2-40B4-BE49-F238E27FC236}">
                    <a16:creationId xmlns:a16="http://schemas.microsoft.com/office/drawing/2014/main" id="{1B9A92AB-12F6-0D45-A6F4-3375A69E5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4E7C737D-2E61-D24D-AAFC-EA31E289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ED91AD-3A6A-3F47-BA1A-80139086085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1F49820-C1AC-3447-86A7-9FFEC85C5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Limitations: Register Overhead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314ADC7-9701-264A-AC9E-0CEF1C20E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343400"/>
          </a:xfrm>
        </p:spPr>
        <p:txBody>
          <a:bodyPr/>
          <a:lstStyle/>
          <a:p>
            <a:pPr marL="385763" indent="-385763" defTabSz="912813">
              <a:tabLst>
                <a:tab pos="3484563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As try to deepen pipeline, overhead of loading registers becomes more significant</a:t>
            </a:r>
          </a:p>
          <a:p>
            <a:pPr marL="385763" indent="-385763" defTabSz="912813">
              <a:tabLst>
                <a:tab pos="3484563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Percentage of clock cycle spent loading register:</a:t>
            </a:r>
          </a:p>
          <a:p>
            <a:pPr lvl="1" indent="-246063" defTabSz="912813">
              <a:tabLst>
                <a:tab pos="3484563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1-stage pipeline: 	6.25% </a:t>
            </a:r>
          </a:p>
          <a:p>
            <a:pPr lvl="1" indent="-246063" defTabSz="912813">
              <a:tabLst>
                <a:tab pos="3484563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3-stage pipeline: 	16.67% </a:t>
            </a:r>
          </a:p>
          <a:p>
            <a:pPr lvl="1" indent="-246063" defTabSz="912813">
              <a:tabLst>
                <a:tab pos="3484563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6-stage pipeline: 	28.57%</a:t>
            </a:r>
          </a:p>
          <a:p>
            <a:pPr marL="385763" indent="-385763" defTabSz="912813">
              <a:tabLst>
                <a:tab pos="3484563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High speeds of modern processor designs obtained through very deep pipelining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4F2BC9DB-6A23-9941-82C8-B1C53576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CBDBC-11C7-0344-A322-7ED2C5D996D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3A178F1-A0C4-4C4D-9D19-41CFF15B9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Dependency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EC05058-7896-5C4A-A5B0-C84CE7AAA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By far, we have considered only systems in which the objects passing through the pipeline—whether cars, people, or instructions—are completely independent of one another.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For a system that executes machine programs such as x86-64 or Y86-64, however, there are potential dependencies between successive instructions</a:t>
            </a:r>
          </a:p>
        </p:txBody>
      </p:sp>
      <p:grpSp>
        <p:nvGrpSpPr>
          <p:cNvPr id="31749" name="Group 19">
            <a:extLst>
              <a:ext uri="{FF2B5EF4-FFF2-40B4-BE49-F238E27FC236}">
                <a16:creationId xmlns:a16="http://schemas.microsoft.com/office/drawing/2014/main" id="{A42CCAFE-3250-F040-832E-F108E76FF579}"/>
              </a:ext>
            </a:extLst>
          </p:cNvPr>
          <p:cNvGrpSpPr>
            <a:grpSpLocks/>
          </p:cNvGrpSpPr>
          <p:nvPr/>
        </p:nvGrpSpPr>
        <p:grpSpPr bwMode="auto">
          <a:xfrm>
            <a:off x="1146175" y="4559300"/>
            <a:ext cx="4187825" cy="1079500"/>
            <a:chOff x="1682" y="952"/>
            <a:chExt cx="2638" cy="779"/>
          </a:xfrm>
        </p:grpSpPr>
        <p:sp>
          <p:nvSpPr>
            <p:cNvPr id="31750" name="Rectangle 4">
              <a:extLst>
                <a:ext uri="{FF2B5EF4-FFF2-40B4-BE49-F238E27FC236}">
                  <a16:creationId xmlns:a16="http://schemas.microsoft.com/office/drawing/2014/main" id="{CE4E1F6A-EE71-B946-9697-CB200C5B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962"/>
              <a:ext cx="201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1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 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irmovq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$50, %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rax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1751" name="Rectangle 5">
              <a:extLst>
                <a:ext uri="{FF2B5EF4-FFF2-40B4-BE49-F238E27FC236}">
                  <a16:creationId xmlns:a16="http://schemas.microsoft.com/office/drawing/2014/main" id="{ACF6E8E3-2100-6B43-8824-A8C02930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250"/>
              <a:ext cx="2019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2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 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addq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%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rax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,  %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rbx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1752" name="Rectangle 6">
              <a:extLst>
                <a:ext uri="{FF2B5EF4-FFF2-40B4-BE49-F238E27FC236}">
                  <a16:creationId xmlns:a16="http://schemas.microsoft.com/office/drawing/2014/main" id="{8889054F-46FE-034C-806E-21B898DC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539"/>
              <a:ext cx="2019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3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 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mrmovq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100(%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rbx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),%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rdx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1753" name="Oval 12">
              <a:extLst>
                <a:ext uri="{FF2B5EF4-FFF2-40B4-BE49-F238E27FC236}">
                  <a16:creationId xmlns:a16="http://schemas.microsoft.com/office/drawing/2014/main" id="{268B4AB0-AD7D-864C-86DF-613A236A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48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1754" name="Line 14">
              <a:extLst>
                <a:ext uri="{FF2B5EF4-FFF2-40B4-BE49-F238E27FC236}">
                  <a16:creationId xmlns:a16="http://schemas.microsoft.com/office/drawing/2014/main" id="{C4C62F42-AEF3-4E46-A159-C9F231502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440"/>
              <a:ext cx="288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1755" name="Oval 15">
              <a:extLst>
                <a:ext uri="{FF2B5EF4-FFF2-40B4-BE49-F238E27FC236}">
                  <a16:creationId xmlns:a16="http://schemas.microsoft.com/office/drawing/2014/main" id="{F560C4A9-4869-C14B-B124-22E61EEB2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952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1756" name="Oval 16">
              <a:extLst>
                <a:ext uri="{FF2B5EF4-FFF2-40B4-BE49-F238E27FC236}">
                  <a16:creationId xmlns:a16="http://schemas.microsoft.com/office/drawing/2014/main" id="{C0F45CD5-01EB-C345-B951-D3B01972B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528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1757" name="Oval 17">
              <a:extLst>
                <a:ext uri="{FF2B5EF4-FFF2-40B4-BE49-F238E27FC236}">
                  <a16:creationId xmlns:a16="http://schemas.microsoft.com/office/drawing/2014/main" id="{A5F52B7D-15FE-7C44-87B7-50EB82E6E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240"/>
              <a:ext cx="52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1758" name="Line 18">
              <a:extLst>
                <a:ext uri="{FF2B5EF4-FFF2-40B4-BE49-F238E27FC236}">
                  <a16:creationId xmlns:a16="http://schemas.microsoft.com/office/drawing/2014/main" id="{80A3B197-BEC2-C440-A4C3-85FA124F1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152"/>
              <a:ext cx="57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BD69943-57B7-1748-8252-F549D682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FBD18B-36AE-5046-9906-CBB600C91AB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A32765B-13E1-A14B-BFF5-F2C800577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Dependencies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79C4502-C64A-004E-B64B-BE795DA7D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446713"/>
            <a:ext cx="8763000" cy="10302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operation depends on result from preceding one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C4ED612C-DEFB-8B4B-AED4-A1CC6184216B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1550988"/>
            <a:ext cx="4333895" cy="2644783"/>
            <a:chOff x="1152" y="720"/>
            <a:chExt cx="2727" cy="1663"/>
          </a:xfrm>
        </p:grpSpPr>
        <p:sp>
          <p:nvSpPr>
            <p:cNvPr id="33809" name="Line 5">
              <a:extLst>
                <a:ext uri="{FF2B5EF4-FFF2-40B4-BE49-F238E27FC236}">
                  <a16:creationId xmlns:a16="http://schemas.microsoft.com/office/drawing/2014/main" id="{7B1FCEAA-7158-6E45-B8BE-18ED277C7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3810" name="Rectangle 6">
              <a:extLst>
                <a:ext uri="{FF2B5EF4-FFF2-40B4-BE49-F238E27FC236}">
                  <a16:creationId xmlns:a16="http://schemas.microsoft.com/office/drawing/2014/main" id="{DC0F5294-B8F7-8A42-B0FD-64DA2B44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094"/>
              <a:ext cx="61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33811" name="Rectangle 7">
              <a:extLst>
                <a:ext uri="{FF2B5EF4-FFF2-40B4-BE49-F238E27FC236}">
                  <a16:creationId xmlns:a16="http://schemas.microsoft.com/office/drawing/2014/main" id="{4F11E77E-3A57-D842-94DB-E1A53B433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Combinational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</p:txBody>
        </p:sp>
        <p:sp>
          <p:nvSpPr>
            <p:cNvPr id="33812" name="Rectangle 8">
              <a:extLst>
                <a:ext uri="{FF2B5EF4-FFF2-40B4-BE49-F238E27FC236}">
                  <a16:creationId xmlns:a16="http://schemas.microsoft.com/office/drawing/2014/main" id="{86C793D9-6773-EA48-99E0-FAC74802A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3813" name="Line 9">
              <a:extLst>
                <a:ext uri="{FF2B5EF4-FFF2-40B4-BE49-F238E27FC236}">
                  <a16:creationId xmlns:a16="http://schemas.microsoft.com/office/drawing/2014/main" id="{9E4A052F-7DA1-1649-9257-1F683D0B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3814" name="Line 10">
              <a:extLst>
                <a:ext uri="{FF2B5EF4-FFF2-40B4-BE49-F238E27FC236}">
                  <a16:creationId xmlns:a16="http://schemas.microsoft.com/office/drawing/2014/main" id="{B67AB5A4-BD2B-044D-BE4E-DDB5C64C1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3815" name="Freeform 11">
              <a:extLst>
                <a:ext uri="{FF2B5EF4-FFF2-40B4-BE49-F238E27FC236}">
                  <a16:creationId xmlns:a16="http://schemas.microsoft.com/office/drawing/2014/main" id="{18781833-48EF-3840-87A6-1DC7D39B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>
                <a:gd name="T0" fmla="*/ 2496 w 2688"/>
                <a:gd name="T1" fmla="*/ 432 h 480"/>
                <a:gd name="T2" fmla="*/ 2688 w 2688"/>
                <a:gd name="T3" fmla="*/ 432 h 480"/>
                <a:gd name="T4" fmla="*/ 2688 w 2688"/>
                <a:gd name="T5" fmla="*/ 0 h 480"/>
                <a:gd name="T6" fmla="*/ 0 w 2688"/>
                <a:gd name="T7" fmla="*/ 0 h 480"/>
                <a:gd name="T8" fmla="*/ 0 w 2688"/>
                <a:gd name="T9" fmla="*/ 480 h 480"/>
                <a:gd name="T10" fmla="*/ 336 w 268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8"/>
                <a:gd name="T19" fmla="*/ 0 h 480"/>
                <a:gd name="T20" fmla="*/ 2688 w 2688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3798" name="Group 12">
            <a:extLst>
              <a:ext uri="{FF2B5EF4-FFF2-40B4-BE49-F238E27FC236}">
                <a16:creationId xmlns:a16="http://schemas.microsoft.com/office/drawing/2014/main" id="{B340185E-FC00-D04C-8828-E5A6A4A809B4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4076701"/>
            <a:ext cx="6408737" cy="1382728"/>
            <a:chOff x="912" y="2483"/>
            <a:chExt cx="4032" cy="869"/>
          </a:xfrm>
        </p:grpSpPr>
        <p:sp>
          <p:nvSpPr>
            <p:cNvPr id="33799" name="Line 13">
              <a:extLst>
                <a:ext uri="{FF2B5EF4-FFF2-40B4-BE49-F238E27FC236}">
                  <a16:creationId xmlns:a16="http://schemas.microsoft.com/office/drawing/2014/main" id="{D1F24DFB-9690-BC4A-BBB2-56C3F54BF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3800" name="Rectangle 14">
              <a:extLst>
                <a:ext uri="{FF2B5EF4-FFF2-40B4-BE49-F238E27FC236}">
                  <a16:creationId xmlns:a16="http://schemas.microsoft.com/office/drawing/2014/main" id="{F4F550A8-9B51-F241-A182-40C52262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3063"/>
              <a:ext cx="5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33801" name="Rectangle 15">
              <a:extLst>
                <a:ext uri="{FF2B5EF4-FFF2-40B4-BE49-F238E27FC236}">
                  <a16:creationId xmlns:a16="http://schemas.microsoft.com/office/drawing/2014/main" id="{2BCE49EF-EAF7-9C41-BB2A-AD7998D69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OP1</a:t>
              </a:r>
            </a:p>
          </p:txBody>
        </p:sp>
        <p:sp>
          <p:nvSpPr>
            <p:cNvPr id="33802" name="Rectangle 16">
              <a:extLst>
                <a:ext uri="{FF2B5EF4-FFF2-40B4-BE49-F238E27FC236}">
                  <a16:creationId xmlns:a16="http://schemas.microsoft.com/office/drawing/2014/main" id="{E1D26592-1F00-C841-AE57-47F2C9243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OP2</a:t>
              </a:r>
            </a:p>
          </p:txBody>
        </p:sp>
        <p:sp>
          <p:nvSpPr>
            <p:cNvPr id="33803" name="Rectangle 17">
              <a:extLst>
                <a:ext uri="{FF2B5EF4-FFF2-40B4-BE49-F238E27FC236}">
                  <a16:creationId xmlns:a16="http://schemas.microsoft.com/office/drawing/2014/main" id="{C476B599-1549-E946-AA15-0214D6BC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OP3</a:t>
              </a:r>
            </a:p>
          </p:txBody>
        </p:sp>
        <p:sp>
          <p:nvSpPr>
            <p:cNvPr id="33804" name="Rectangle 18">
              <a:extLst>
                <a:ext uri="{FF2B5EF4-FFF2-40B4-BE49-F238E27FC236}">
                  <a16:creationId xmlns:a16="http://schemas.microsoft.com/office/drawing/2014/main" id="{F38529D4-924D-4A4B-B8B9-58CCCBBB2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3805" name="Freeform 19">
              <a:extLst>
                <a:ext uri="{FF2B5EF4-FFF2-40B4-BE49-F238E27FC236}">
                  <a16:creationId xmlns:a16="http://schemas.microsoft.com/office/drawing/2014/main" id="{791AEE3E-983C-DF4C-B7C3-10EC897E3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0 h 600"/>
                <a:gd name="T4" fmla="*/ 264 w 264"/>
                <a:gd name="T5" fmla="*/ 0 h 600"/>
                <a:gd name="T6" fmla="*/ 171 w 264"/>
                <a:gd name="T7" fmla="*/ 0 h 600"/>
                <a:gd name="T8" fmla="*/ 129 w 264"/>
                <a:gd name="T9" fmla="*/ 0 h 600"/>
                <a:gd name="T10" fmla="*/ 78 w 264"/>
                <a:gd name="T11" fmla="*/ 0 h 600"/>
                <a:gd name="T12" fmla="*/ 15 w 264"/>
                <a:gd name="T13" fmla="*/ 0 h 600"/>
                <a:gd name="T14" fmla="*/ 3 w 264"/>
                <a:gd name="T15" fmla="*/ 0 h 600"/>
                <a:gd name="T16" fmla="*/ 33 w 264"/>
                <a:gd name="T17" fmla="*/ 0 h 600"/>
                <a:gd name="T18" fmla="*/ 135 w 264"/>
                <a:gd name="T19" fmla="*/ 0 h 600"/>
                <a:gd name="T20" fmla="*/ 144 w 264"/>
                <a:gd name="T21" fmla="*/ 0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3806" name="Rectangle 20">
              <a:extLst>
                <a:ext uri="{FF2B5EF4-FFF2-40B4-BE49-F238E27FC236}">
                  <a16:creationId xmlns:a16="http://schemas.microsoft.com/office/drawing/2014/main" id="{A723DAD7-FBAB-5B4F-8484-A5DC5F64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3807" name="Rectangle 21">
              <a:extLst>
                <a:ext uri="{FF2B5EF4-FFF2-40B4-BE49-F238E27FC236}">
                  <a16:creationId xmlns:a16="http://schemas.microsoft.com/office/drawing/2014/main" id="{70FA69F3-D6DA-9746-A29E-54E8665E2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3808" name="Freeform 22">
              <a:extLst>
                <a:ext uri="{FF2B5EF4-FFF2-40B4-BE49-F238E27FC236}">
                  <a16:creationId xmlns:a16="http://schemas.microsoft.com/office/drawing/2014/main" id="{E6A54E26-1E21-2A43-A407-230C81D41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0 h 600"/>
                <a:gd name="T4" fmla="*/ 264 w 264"/>
                <a:gd name="T5" fmla="*/ 0 h 600"/>
                <a:gd name="T6" fmla="*/ 171 w 264"/>
                <a:gd name="T7" fmla="*/ 0 h 600"/>
                <a:gd name="T8" fmla="*/ 129 w 264"/>
                <a:gd name="T9" fmla="*/ 0 h 600"/>
                <a:gd name="T10" fmla="*/ 78 w 264"/>
                <a:gd name="T11" fmla="*/ 0 h 600"/>
                <a:gd name="T12" fmla="*/ 15 w 264"/>
                <a:gd name="T13" fmla="*/ 0 h 600"/>
                <a:gd name="T14" fmla="*/ 3 w 264"/>
                <a:gd name="T15" fmla="*/ 0 h 600"/>
                <a:gd name="T16" fmla="*/ 33 w 264"/>
                <a:gd name="T17" fmla="*/ 0 h 600"/>
                <a:gd name="T18" fmla="*/ 135 w 264"/>
                <a:gd name="T19" fmla="*/ 0 h 600"/>
                <a:gd name="T20" fmla="*/ 144 w 264"/>
                <a:gd name="T21" fmla="*/ 0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885F9D5E-D1B0-5E47-B3C0-E35E585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46BE1-12AC-CF4E-9E68-B9B22631973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7BEB951-D53B-7140-AF5F-6C120CCF2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Hazards</a:t>
            </a: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3152C3D2-D82E-004D-92A2-074687F02B21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1524000"/>
            <a:ext cx="6638925" cy="2673359"/>
            <a:chOff x="288" y="2712"/>
            <a:chExt cx="4176" cy="1681"/>
          </a:xfrm>
        </p:grpSpPr>
        <p:sp>
          <p:nvSpPr>
            <p:cNvPr id="35871" name="Rectangle 5">
              <a:extLst>
                <a:ext uri="{FF2B5EF4-FFF2-40B4-BE49-F238E27FC236}">
                  <a16:creationId xmlns:a16="http://schemas.microsoft.com/office/drawing/2014/main" id="{D01B939A-7B74-2F46-B71C-F9FB5D18C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5872" name="Line 6">
              <a:extLst>
                <a:ext uri="{FF2B5EF4-FFF2-40B4-BE49-F238E27FC236}">
                  <a16:creationId xmlns:a16="http://schemas.microsoft.com/office/drawing/2014/main" id="{A08A4541-B4AE-D64C-A3A2-EB50932C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73" name="Line 7">
              <a:extLst>
                <a:ext uri="{FF2B5EF4-FFF2-40B4-BE49-F238E27FC236}">
                  <a16:creationId xmlns:a16="http://schemas.microsoft.com/office/drawing/2014/main" id="{F1298DBE-4BCF-6B47-BC6E-210D82CC8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74" name="Line 8">
              <a:extLst>
                <a:ext uri="{FF2B5EF4-FFF2-40B4-BE49-F238E27FC236}">
                  <a16:creationId xmlns:a16="http://schemas.microsoft.com/office/drawing/2014/main" id="{EE8BD427-CC14-8F41-91B5-2FB592C0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75" name="Rectangle 9">
              <a:extLst>
                <a:ext uri="{FF2B5EF4-FFF2-40B4-BE49-F238E27FC236}">
                  <a16:creationId xmlns:a16="http://schemas.microsoft.com/office/drawing/2014/main" id="{2B091BDE-6568-A847-BDAB-A01CA7B1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4104"/>
              <a:ext cx="61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35876" name="Rectangle 10">
              <a:extLst>
                <a:ext uri="{FF2B5EF4-FFF2-40B4-BE49-F238E27FC236}">
                  <a16:creationId xmlns:a16="http://schemas.microsoft.com/office/drawing/2014/main" id="{CFF4E417-B0C5-AE43-8580-DDAA7D2F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5877" name="Rectangle 11">
              <a:extLst>
                <a:ext uri="{FF2B5EF4-FFF2-40B4-BE49-F238E27FC236}">
                  <a16:creationId xmlns:a16="http://schemas.microsoft.com/office/drawing/2014/main" id="{2B84F07A-DD8B-3144-9F78-1AEF6FD9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5878" name="Line 12">
              <a:extLst>
                <a:ext uri="{FF2B5EF4-FFF2-40B4-BE49-F238E27FC236}">
                  <a16:creationId xmlns:a16="http://schemas.microsoft.com/office/drawing/2014/main" id="{60AF6C19-D4D8-7243-A598-0ADA2C7A8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79" name="Line 13">
              <a:extLst>
                <a:ext uri="{FF2B5EF4-FFF2-40B4-BE49-F238E27FC236}">
                  <a16:creationId xmlns:a16="http://schemas.microsoft.com/office/drawing/2014/main" id="{3406605E-48CA-D446-B46D-76B2C2BC2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80" name="Line 14">
              <a:extLst>
                <a:ext uri="{FF2B5EF4-FFF2-40B4-BE49-F238E27FC236}">
                  <a16:creationId xmlns:a16="http://schemas.microsoft.com/office/drawing/2014/main" id="{94717AEA-5DB9-E14D-AD06-FB023FE94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81" name="Rectangle 15">
              <a:extLst>
                <a:ext uri="{FF2B5EF4-FFF2-40B4-BE49-F238E27FC236}">
                  <a16:creationId xmlns:a16="http://schemas.microsoft.com/office/drawing/2014/main" id="{BBE34C22-5D55-264B-BD4C-EA6902171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5882" name="Rectangle 16">
              <a:extLst>
                <a:ext uri="{FF2B5EF4-FFF2-40B4-BE49-F238E27FC236}">
                  <a16:creationId xmlns:a16="http://schemas.microsoft.com/office/drawing/2014/main" id="{CE9E861C-6651-F04C-8A27-40206D0E2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5883" name="Line 17">
              <a:extLst>
                <a:ext uri="{FF2B5EF4-FFF2-40B4-BE49-F238E27FC236}">
                  <a16:creationId xmlns:a16="http://schemas.microsoft.com/office/drawing/2014/main" id="{EDDB1DDB-FF09-A043-B3DC-19B226E3C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84" name="Line 18">
              <a:extLst>
                <a:ext uri="{FF2B5EF4-FFF2-40B4-BE49-F238E27FC236}">
                  <a16:creationId xmlns:a16="http://schemas.microsoft.com/office/drawing/2014/main" id="{9580E9DF-C179-FE4C-BE10-1D3CBA17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85" name="Line 19">
              <a:extLst>
                <a:ext uri="{FF2B5EF4-FFF2-40B4-BE49-F238E27FC236}">
                  <a16:creationId xmlns:a16="http://schemas.microsoft.com/office/drawing/2014/main" id="{FE4EE402-C958-8540-97EC-6ECCF59AD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86" name="Rectangle 20">
              <a:extLst>
                <a:ext uri="{FF2B5EF4-FFF2-40B4-BE49-F238E27FC236}">
                  <a16:creationId xmlns:a16="http://schemas.microsoft.com/office/drawing/2014/main" id="{4639A607-AFB2-BD41-A2BE-2382A560D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5887" name="Line 21">
              <a:extLst>
                <a:ext uri="{FF2B5EF4-FFF2-40B4-BE49-F238E27FC236}">
                  <a16:creationId xmlns:a16="http://schemas.microsoft.com/office/drawing/2014/main" id="{A9101025-C3B7-7145-864B-B6ABFDEB9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88" name="Freeform 22">
              <a:extLst>
                <a:ext uri="{FF2B5EF4-FFF2-40B4-BE49-F238E27FC236}">
                  <a16:creationId xmlns:a16="http://schemas.microsoft.com/office/drawing/2014/main" id="{79F35A84-D350-684F-8E94-42EEADF9B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>
                <a:gd name="T0" fmla="*/ 3840 w 4128"/>
                <a:gd name="T1" fmla="*/ 480 h 480"/>
                <a:gd name="T2" fmla="*/ 4128 w 4128"/>
                <a:gd name="T3" fmla="*/ 480 h 480"/>
                <a:gd name="T4" fmla="*/ 4128 w 4128"/>
                <a:gd name="T5" fmla="*/ 0 h 480"/>
                <a:gd name="T6" fmla="*/ 0 w 4128"/>
                <a:gd name="T7" fmla="*/ 0 h 480"/>
                <a:gd name="T8" fmla="*/ 0 w 4128"/>
                <a:gd name="T9" fmla="*/ 480 h 480"/>
                <a:gd name="T10" fmla="*/ 240 w 4128"/>
                <a:gd name="T11" fmla="*/ 48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28"/>
                <a:gd name="T19" fmla="*/ 0 h 480"/>
                <a:gd name="T20" fmla="*/ 4128 w 4128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5845" name="Group 23">
            <a:extLst>
              <a:ext uri="{FF2B5EF4-FFF2-40B4-BE49-F238E27FC236}">
                <a16:creationId xmlns:a16="http://schemas.microsoft.com/office/drawing/2014/main" id="{AAF1AACB-ED86-314B-8824-D2797CB8C8A2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810000"/>
            <a:ext cx="4578350" cy="1682750"/>
            <a:chOff x="144" y="3332"/>
            <a:chExt cx="2880" cy="1058"/>
          </a:xfrm>
        </p:grpSpPr>
        <p:sp>
          <p:nvSpPr>
            <p:cNvPr id="35848" name="Line 24">
              <a:extLst>
                <a:ext uri="{FF2B5EF4-FFF2-40B4-BE49-F238E27FC236}">
                  <a16:creationId xmlns:a16="http://schemas.microsoft.com/office/drawing/2014/main" id="{85EE6AF4-522A-6F43-BEE3-A2224AC9B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35849" name="Rectangle 25">
              <a:extLst>
                <a:ext uri="{FF2B5EF4-FFF2-40B4-BE49-F238E27FC236}">
                  <a16:creationId xmlns:a16="http://schemas.microsoft.com/office/drawing/2014/main" id="{05B136B0-4549-4C4F-B841-38040430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4104"/>
              <a:ext cx="54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35850" name="Rectangle 26">
              <a:extLst>
                <a:ext uri="{FF2B5EF4-FFF2-40B4-BE49-F238E27FC236}">
                  <a16:creationId xmlns:a16="http://schemas.microsoft.com/office/drawing/2014/main" id="{E8EC8730-449B-C64D-9146-898BF4DD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OP1</a:t>
              </a:r>
            </a:p>
          </p:txBody>
        </p:sp>
        <p:sp>
          <p:nvSpPr>
            <p:cNvPr id="35851" name="Rectangle 27">
              <a:extLst>
                <a:ext uri="{FF2B5EF4-FFF2-40B4-BE49-F238E27FC236}">
                  <a16:creationId xmlns:a16="http://schemas.microsoft.com/office/drawing/2014/main" id="{227E48F2-38E8-854A-979B-7E8013E8D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OP2</a:t>
              </a:r>
            </a:p>
          </p:txBody>
        </p:sp>
        <p:sp>
          <p:nvSpPr>
            <p:cNvPr id="35852" name="Rectangle 28">
              <a:extLst>
                <a:ext uri="{FF2B5EF4-FFF2-40B4-BE49-F238E27FC236}">
                  <a16:creationId xmlns:a16="http://schemas.microsoft.com/office/drawing/2014/main" id="{3A8BE940-1625-EA4E-AB91-CD987054C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OP3</a:t>
              </a:r>
            </a:p>
          </p:txBody>
        </p:sp>
        <p:grpSp>
          <p:nvGrpSpPr>
            <p:cNvPr id="35853" name="Group 29">
              <a:extLst>
                <a:ext uri="{FF2B5EF4-FFF2-40B4-BE49-F238E27FC236}">
                  <a16:creationId xmlns:a16="http://schemas.microsoft.com/office/drawing/2014/main" id="{FF2F0F20-E9BA-5746-AFA5-7D1EB2A27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35868" name="Rectangle 30">
                <a:extLst>
                  <a:ext uri="{FF2B5EF4-FFF2-40B4-BE49-F238E27FC236}">
                    <a16:creationId xmlns:a16="http://schemas.microsoft.com/office/drawing/2014/main" id="{0867F49D-E623-EE42-8F31-45A3A8218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69" name="Rectangle 31">
                <a:extLst>
                  <a:ext uri="{FF2B5EF4-FFF2-40B4-BE49-F238E27FC236}">
                    <a16:creationId xmlns:a16="http://schemas.microsoft.com/office/drawing/2014/main" id="{C262F31A-5989-2342-817C-9C97CC168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70" name="Rectangle 32">
                <a:extLst>
                  <a:ext uri="{FF2B5EF4-FFF2-40B4-BE49-F238E27FC236}">
                    <a16:creationId xmlns:a16="http://schemas.microsoft.com/office/drawing/2014/main" id="{E1EA8A2D-1FDE-A34E-AE1C-3CE2717CC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35854" name="Group 33">
              <a:extLst>
                <a:ext uri="{FF2B5EF4-FFF2-40B4-BE49-F238E27FC236}">
                  <a16:creationId xmlns:a16="http://schemas.microsoft.com/office/drawing/2014/main" id="{A07BC056-9923-5349-83C9-56711B01B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35865" name="Rectangle 34">
                <a:extLst>
                  <a:ext uri="{FF2B5EF4-FFF2-40B4-BE49-F238E27FC236}">
                    <a16:creationId xmlns:a16="http://schemas.microsoft.com/office/drawing/2014/main" id="{3EEA2BB5-CF4A-A340-889D-0C84C466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66" name="Rectangle 35">
                <a:extLst>
                  <a:ext uri="{FF2B5EF4-FFF2-40B4-BE49-F238E27FC236}">
                    <a16:creationId xmlns:a16="http://schemas.microsoft.com/office/drawing/2014/main" id="{47167142-5019-3041-9AF7-8717277CD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67" name="Rectangle 36">
                <a:extLst>
                  <a:ext uri="{FF2B5EF4-FFF2-40B4-BE49-F238E27FC236}">
                    <a16:creationId xmlns:a16="http://schemas.microsoft.com/office/drawing/2014/main" id="{8DD69FEF-59ED-934D-BEBA-FEA90035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35855" name="Group 37">
              <a:extLst>
                <a:ext uri="{FF2B5EF4-FFF2-40B4-BE49-F238E27FC236}">
                  <a16:creationId xmlns:a16="http://schemas.microsoft.com/office/drawing/2014/main" id="{E5BACD48-BE74-3242-B2A6-D1B06CD9F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35862" name="Rectangle 38">
                <a:extLst>
                  <a:ext uri="{FF2B5EF4-FFF2-40B4-BE49-F238E27FC236}">
                    <a16:creationId xmlns:a16="http://schemas.microsoft.com/office/drawing/2014/main" id="{E1FB996D-F146-4848-9CE0-AAE171B3B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63" name="Rectangle 39">
                <a:extLst>
                  <a:ext uri="{FF2B5EF4-FFF2-40B4-BE49-F238E27FC236}">
                    <a16:creationId xmlns:a16="http://schemas.microsoft.com/office/drawing/2014/main" id="{A7093575-323C-8E4A-B280-10A8B3993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64" name="Rectangle 40">
                <a:extLst>
                  <a:ext uri="{FF2B5EF4-FFF2-40B4-BE49-F238E27FC236}">
                    <a16:creationId xmlns:a16="http://schemas.microsoft.com/office/drawing/2014/main" id="{3214E3CE-7D4D-1F40-AFFF-803623C31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35856" name="Rectangle 41">
              <a:extLst>
                <a:ext uri="{FF2B5EF4-FFF2-40B4-BE49-F238E27FC236}">
                  <a16:creationId xmlns:a16="http://schemas.microsoft.com/office/drawing/2014/main" id="{A1CA2738-5F1D-774C-8697-3A674CEB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OP4</a:t>
              </a:r>
            </a:p>
          </p:txBody>
        </p:sp>
        <p:grpSp>
          <p:nvGrpSpPr>
            <p:cNvPr id="35857" name="Group 42">
              <a:extLst>
                <a:ext uri="{FF2B5EF4-FFF2-40B4-BE49-F238E27FC236}">
                  <a16:creationId xmlns:a16="http://schemas.microsoft.com/office/drawing/2014/main" id="{61A11A54-35B2-3C4A-ACAF-245636690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35859" name="Rectangle 43">
                <a:extLst>
                  <a:ext uri="{FF2B5EF4-FFF2-40B4-BE49-F238E27FC236}">
                    <a16:creationId xmlns:a16="http://schemas.microsoft.com/office/drawing/2014/main" id="{D82D9BD5-0784-924E-B353-277D6EB97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5860" name="Rectangle 44">
                <a:extLst>
                  <a:ext uri="{FF2B5EF4-FFF2-40B4-BE49-F238E27FC236}">
                    <a16:creationId xmlns:a16="http://schemas.microsoft.com/office/drawing/2014/main" id="{FC4BC309-1DED-C141-8C86-1E6EADC4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5861" name="Rectangle 45">
                <a:extLst>
                  <a:ext uri="{FF2B5EF4-FFF2-40B4-BE49-F238E27FC236}">
                    <a16:creationId xmlns:a16="http://schemas.microsoft.com/office/drawing/2014/main" id="{2B471072-5269-5A45-BC09-C34FAB2AA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35858" name="Freeform 46">
              <a:extLst>
                <a:ext uri="{FF2B5EF4-FFF2-40B4-BE49-F238E27FC236}">
                  <a16:creationId xmlns:a16="http://schemas.microsoft.com/office/drawing/2014/main" id="{A2AED8CC-4DBE-E141-81FB-A3462A27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>
                <a:gd name="T0" fmla="*/ 144 w 264"/>
                <a:gd name="T1" fmla="*/ 0 h 600"/>
                <a:gd name="T2" fmla="*/ 198 w 264"/>
                <a:gd name="T3" fmla="*/ 18 h 600"/>
                <a:gd name="T4" fmla="*/ 264 w 264"/>
                <a:gd name="T5" fmla="*/ 99 h 600"/>
                <a:gd name="T6" fmla="*/ 171 w 264"/>
                <a:gd name="T7" fmla="*/ 261 h 600"/>
                <a:gd name="T8" fmla="*/ 129 w 264"/>
                <a:gd name="T9" fmla="*/ 297 h 600"/>
                <a:gd name="T10" fmla="*/ 78 w 264"/>
                <a:gd name="T11" fmla="*/ 342 h 600"/>
                <a:gd name="T12" fmla="*/ 15 w 264"/>
                <a:gd name="T13" fmla="*/ 423 h 600"/>
                <a:gd name="T14" fmla="*/ 3 w 264"/>
                <a:gd name="T15" fmla="*/ 477 h 600"/>
                <a:gd name="T16" fmla="*/ 33 w 264"/>
                <a:gd name="T17" fmla="*/ 531 h 600"/>
                <a:gd name="T18" fmla="*/ 135 w 264"/>
                <a:gd name="T19" fmla="*/ 600 h 600"/>
                <a:gd name="T20" fmla="*/ 144 w 264"/>
                <a:gd name="T21" fmla="*/ 600 h 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4"/>
                <a:gd name="T34" fmla="*/ 0 h 600"/>
                <a:gd name="T35" fmla="*/ 264 w 264"/>
                <a:gd name="T36" fmla="*/ 600 h 6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35846" name="矩形 2">
            <a:extLst>
              <a:ext uri="{FF2B5EF4-FFF2-40B4-BE49-F238E27FC236}">
                <a16:creationId xmlns:a16="http://schemas.microsoft.com/office/drawing/2014/main" id="{A5588E01-FB11-534D-9509-D2F4DEBB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34038"/>
            <a:ext cx="754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In attempting to speed up the system via pipelining, we have changed the system behavior</a:t>
            </a:r>
            <a:endParaRPr lang="zh-CN" altLang="en-US" sz="24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cxnSp>
        <p:nvCxnSpPr>
          <p:cNvPr id="35847" name="曲线连接符 4">
            <a:extLst>
              <a:ext uri="{FF2B5EF4-FFF2-40B4-BE49-F238E27FC236}">
                <a16:creationId xmlns:a16="http://schemas.microsoft.com/office/drawing/2014/main" id="{A9947F95-4CD9-7D47-BF18-5292F3A4F17E}"/>
              </a:ext>
            </a:extLst>
          </p:cNvPr>
          <p:cNvCxnSpPr>
            <a:cxnSpLocks noChangeShapeType="1"/>
            <a:stCxn id="35870" idx="3"/>
            <a:endCxn id="35865" idx="1"/>
          </p:cNvCxnSpPr>
          <p:nvPr/>
        </p:nvCxnSpPr>
        <p:spPr bwMode="auto">
          <a:xfrm flipH="1">
            <a:off x="3433763" y="3968750"/>
            <a:ext cx="1220787" cy="306388"/>
          </a:xfrm>
          <a:prstGeom prst="curvedConnector5">
            <a:avLst>
              <a:gd name="adj1" fmla="val -18722"/>
              <a:gd name="adj2" fmla="val 31676"/>
              <a:gd name="adj3" fmla="val 118722"/>
            </a:avLst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D12442D0-9984-1840-AB52-F307C67F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0BD44-6735-A846-8CD2-F972DBE80C8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A462D60-236E-8745-BB64-281979059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Dependence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52F88E7-F143-524B-9AE9-D372792A2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loop: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subq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endParaRPr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jne</a:t>
            </a:r>
            <a:r>
              <a:rPr lang="en-US" altLang="zh-CN" sz="20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targ</a:t>
            </a:r>
            <a:endParaRPr lang="en-US" altLang="zh-CN" sz="20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chemeClr val="hlink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irmovq</a:t>
            </a:r>
            <a:r>
              <a:rPr lang="en-US" altLang="zh-CN" sz="2000" dirty="0">
                <a:solidFill>
                  <a:schemeClr val="hlink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$10, %</a:t>
            </a:r>
            <a:r>
              <a:rPr lang="en-US" altLang="zh-CN" sz="2000" dirty="0" err="1">
                <a:solidFill>
                  <a:schemeClr val="hlink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endParaRPr lang="en-US" altLang="zh-CN" sz="2000" dirty="0">
              <a:solidFill>
                <a:schemeClr val="hlink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jmp</a:t>
            </a: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 loop</a:t>
            </a:r>
          </a:p>
          <a:p>
            <a:pPr lvl="1">
              <a:buFontTx/>
              <a:buNone/>
            </a:pPr>
            <a:r>
              <a:rPr lang="en-US" altLang="zh-CN" sz="2000" dirty="0" err="1">
                <a:solidFill>
                  <a:schemeClr val="hlink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targ</a:t>
            </a:r>
            <a:r>
              <a:rPr lang="en-US" altLang="zh-CN" sz="2000" dirty="0">
                <a:solidFill>
                  <a:schemeClr val="hlink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: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  <a:ea typeface="宋体" panose="02010600030101010101" pitchFamily="2" charset="-122"/>
              </a:rPr>
              <a:t>	halt</a:t>
            </a:r>
          </a:p>
          <a:p>
            <a:pPr lvl="1">
              <a:buFontTx/>
              <a:buNone/>
            </a:pPr>
            <a:endParaRPr lang="en-US" altLang="zh-CN" sz="4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jne</a:t>
            </a:r>
            <a:r>
              <a:rPr lang="en-US" altLang="zh-CN" dirty="0">
                <a:ea typeface="宋体" panose="02010600030101010101" pitchFamily="2" charset="-122"/>
              </a:rPr>
              <a:t> instruction create a control dependency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Which instruction will be executed?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0">
            <a:extLst>
              <a:ext uri="{FF2B5EF4-FFF2-40B4-BE49-F238E27FC236}">
                <a16:creationId xmlns:a16="http://schemas.microsoft.com/office/drawing/2014/main" id="{4C73A766-668F-7946-8675-0711E6253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30873-FA9B-114A-B073-9095BC27F76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431855A-B541-D441-899C-A3DC6D4167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Pipeline Implemetation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6866E257-A6C4-5443-8B44-D594A507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AB6E5A-5333-0B46-9F2E-821BA5E0C29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5B8A032-AFC1-FC46-96D4-4FAFFAAA0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FF711EF-96B4-344B-B6E2-24DB8C840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SEQ+ Implementations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Naïve PIPE Implementation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Pipeline Feedback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4.5.1 ~ 4.5.4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B4F74CB8-B4C3-6F46-9835-2D9B3F40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6E8F6-D2F0-A744-8456-664D841E24B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7B1F3FC-9D82-9A44-9CF0-E491DD92B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7D5065E-CD09-D243-B374-81A14533B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Principles of Pipelining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Goal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Difficulties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4.4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F7C3C914-114F-C144-AE9F-8C6F9C0D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CBB00-A1FC-EF47-900B-C8A6A6466AE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0CC91AF-7C46-1A4F-9A53-F0A3A0D64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 Hardware vs. SEQ+ Hardware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6DEA23D-411D-0042-8709-BA2D935F1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SEQ Hardware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Stages occur in sequence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One operation in process at a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SEQ+ Hardware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Still sequential implementation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Reorder PC stage to put at beginning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B7BB6FD5-C541-BF4D-9D64-79430F27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6FAAE-F54C-C541-91C1-7EAEA4F419D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46083" name="Picture 318" descr="Z:\3.Teaching\sjtu\ICS\site-ics\slides\SEQ+.png">
            <a:extLst>
              <a:ext uri="{FF2B5EF4-FFF2-40B4-BE49-F238E27FC236}">
                <a16:creationId xmlns:a16="http://schemas.microsoft.com/office/drawing/2014/main" id="{433B4788-F133-9145-BD7B-850F28E0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561E1073-A058-8949-A408-6ED46D17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453B3-F24E-FE4D-878E-178D467DFFD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6876AD1-BF90-7548-BDD2-57A036285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SEQ+ Hardware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60B5EBD4-DC3E-6448-B148-56FB4945C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 Stage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Task is to select PC for current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results computed by previous instruction</a:t>
            </a:r>
          </a:p>
          <a:p>
            <a:r>
              <a:rPr lang="en-US" altLang="zh-CN">
                <a:ea typeface="宋体" panose="02010600030101010101" pitchFamily="2" charset="-122"/>
              </a:rPr>
              <a:t>Processor State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PC is no longer stored in register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But, can determine PC based on other stored information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4C618699-1FE4-FB4D-AD35-9D2EEEB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6C2D3-C443-2B4B-AFD9-80E7F67408E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E82E9F9-585B-B449-8B4A-7EF2A35F5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PC Computation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CF89A35-3FF9-5840-917D-05702AB64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int pc= [</a:t>
            </a:r>
          </a:p>
          <a:p>
            <a:pPr marL="385763" indent="-385763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picode == ICALL : pValC;</a:t>
            </a:r>
          </a:p>
          <a:p>
            <a:pPr marL="385763" indent="-385763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picode == IJXX &amp;&amp; pCnd : pValC;</a:t>
            </a:r>
          </a:p>
          <a:p>
            <a:pPr marL="385763" indent="-385763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picode == IRET : pValM;</a:t>
            </a:r>
          </a:p>
          <a:p>
            <a:pPr marL="385763" indent="-385763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1 : pValP;</a:t>
            </a:r>
          </a:p>
          <a:p>
            <a:pPr marL="385763" indent="-385763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];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:a16="http://schemas.microsoft.com/office/drawing/2014/main" id="{A070502C-B9BD-D740-B24C-122DCAF5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206621-197D-8241-B571-A7D4083DE74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52227" name="Picture 318" descr="Z:\3.Teaching\sjtu\ICS\site-ics\slides\SEQ+.png">
            <a:extLst>
              <a:ext uri="{FF2B5EF4-FFF2-40B4-BE49-F238E27FC236}">
                <a16:creationId xmlns:a16="http://schemas.microsoft.com/office/drawing/2014/main" id="{6C8B9231-CB3A-8A43-9223-F81AAAAFD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28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59A84298-B891-9143-8B47-BFBA25EB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0"/>
            <a:ext cx="914400" cy="1905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72259047-3990-E146-A7BF-E9B3716C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01C502-F85F-A848-8C60-D9587AEFCBA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965EA33-6251-9C4F-92EB-FADCF21BC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Pipeline Stages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A773996-24F3-ED44-A94C-CAA6DA14E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81138"/>
            <a:ext cx="7924800" cy="48434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Fetch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current PC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Read instruction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Compute incremented PC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Decode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Read program registers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Execute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Operate ALU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Memory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Read or write data memory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Back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Update register file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BFF8CBBF-D540-FB41-BF13-4B37668A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068C8-B6DD-AF4A-911C-EA5C69D672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879DC75-2380-DC46-9198-1D0A35853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PIPE- Hardware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F804326-13E9-684E-82AA-08403C43D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Pipeline registers hold intermediate values from instruction execution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A34383AD-A001-3D48-83C4-769C8C70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92850"/>
            <a:ext cx="7620000" cy="315913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9DCE373-B602-FD4E-B2A3-CABB7A8E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9101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CB7A027-CF64-094A-AA65-0918AC7F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630613"/>
            <a:ext cx="7620000" cy="315912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4E8C612-5337-4E40-A6C8-2D5CA68B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0780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BA361A7-C04A-CD4F-A824-558E673F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747713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375" name="Slide Number Placeholder 3">
            <a:extLst>
              <a:ext uri="{FF2B5EF4-FFF2-40B4-BE49-F238E27FC236}">
                <a16:creationId xmlns:a16="http://schemas.microsoft.com/office/drawing/2014/main" id="{E9DCEA32-8A67-CE40-A502-380575C6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23213F-785A-C844-82DD-D2D6B6D9C26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6" name="矩形 2">
            <a:extLst>
              <a:ext uri="{FF2B5EF4-FFF2-40B4-BE49-F238E27FC236}">
                <a16:creationId xmlns:a16="http://schemas.microsoft.com/office/drawing/2014/main" id="{D2677B51-52A1-3F4E-9348-8A43A3145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pic>
        <p:nvPicPr>
          <p:cNvPr id="58377" name="Picture 2" descr="Z:\3.Teaching\sjtu\ICS\site-ics\slides\PIPE-.png">
            <a:extLst>
              <a:ext uri="{FF2B5EF4-FFF2-40B4-BE49-F238E27FC236}">
                <a16:creationId xmlns:a16="http://schemas.microsoft.com/office/drawing/2014/main" id="{D447C102-E57D-B047-A899-49283508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305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>
            <a:extLst>
              <a:ext uri="{FF2B5EF4-FFF2-40B4-BE49-F238E27FC236}">
                <a16:creationId xmlns:a16="http://schemas.microsoft.com/office/drawing/2014/main" id="{682C6749-0A6A-A142-A8D8-417CC2A6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9D2C5C-3FB3-8444-8F39-58CDA4D83F8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707">
            <a:extLst>
              <a:ext uri="{FF2B5EF4-FFF2-40B4-BE49-F238E27FC236}">
                <a16:creationId xmlns:a16="http://schemas.microsoft.com/office/drawing/2014/main" id="{93CA13AE-4B21-754B-8CFD-C5FABC82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Generate Signals</a:t>
            </a:r>
          </a:p>
        </p:txBody>
      </p:sp>
      <p:pic>
        <p:nvPicPr>
          <p:cNvPr id="60420" name="图片 1">
            <a:extLst>
              <a:ext uri="{FF2B5EF4-FFF2-40B4-BE49-F238E27FC236}">
                <a16:creationId xmlns:a16="http://schemas.microsoft.com/office/drawing/2014/main" id="{F0BD7033-4E7A-D948-9224-ABB9D293F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3848100"/>
            <a:ext cx="9405938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图片 2">
            <a:extLst>
              <a:ext uri="{FF2B5EF4-FFF2-40B4-BE49-F238E27FC236}">
                <a16:creationId xmlns:a16="http://schemas.microsoft.com/office/drawing/2014/main" id="{018925E9-8663-A344-9A6B-F4F288F58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6200"/>
            <a:ext cx="502285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矩形 6">
            <a:extLst>
              <a:ext uri="{FF2B5EF4-FFF2-40B4-BE49-F238E27FC236}">
                <a16:creationId xmlns:a16="http://schemas.microsoft.com/office/drawing/2014/main" id="{479C30D0-41EC-9B4F-BE9F-FA3D26F9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3970338"/>
            <a:ext cx="1143000" cy="3873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>
            <a:extLst>
              <a:ext uri="{FF2B5EF4-FFF2-40B4-BE49-F238E27FC236}">
                <a16:creationId xmlns:a16="http://schemas.microsoft.com/office/drawing/2014/main" id="{80B65FE5-47E2-9F4F-BAD0-8C878340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CABA6-61B6-7A45-8523-02FD6885902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707">
            <a:extLst>
              <a:ext uri="{FF2B5EF4-FFF2-40B4-BE49-F238E27FC236}">
                <a16:creationId xmlns:a16="http://schemas.microsoft.com/office/drawing/2014/main" id="{06978A3B-1B1B-DA4D-980F-08CE5918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Generate Signals</a:t>
            </a:r>
          </a:p>
        </p:txBody>
      </p:sp>
      <p:sp>
        <p:nvSpPr>
          <p:cNvPr id="62468" name="Rectangle 708">
            <a:extLst>
              <a:ext uri="{FF2B5EF4-FFF2-40B4-BE49-F238E27FC236}">
                <a16:creationId xmlns:a16="http://schemas.microsoft.com/office/drawing/2014/main" id="{0673DD77-7D36-924F-897E-B47214D0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3152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#code from SEQ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srcA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in {IRRMOVL, IRMMOVL,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		  IOPL, IPUSHL} : 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rA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icode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in {IPOPL, IRET} : RRSP;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1: RNONE; #Don’t need register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#code from PIPE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d_srcA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= [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D_icode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in {IRRMOVL, IRMMOVL,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		    IOPL, IPUSHL} : </a:t>
            </a:r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D_rA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D_icode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in {IPOPL, IRET} : RRSP;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1: RNONE; #Don’t need register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>
            <a:extLst>
              <a:ext uri="{FF2B5EF4-FFF2-40B4-BE49-F238E27FC236}">
                <a16:creationId xmlns:a16="http://schemas.microsoft.com/office/drawing/2014/main" id="{9D6784BD-2591-1B4C-9FCE-E2776B4F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7B097-9F2D-FC45-91DC-CED98B3578B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1B6A6AC-88F6-2F40-A4FA-E5CE14447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Real-World Pipelines: Car Washes</a:t>
            </a:r>
          </a:p>
        </p:txBody>
      </p:sp>
      <p:sp>
        <p:nvSpPr>
          <p:cNvPr id="1824771" name="Rectangle 3">
            <a:extLst>
              <a:ext uri="{FF2B5EF4-FFF2-40B4-BE49-F238E27FC236}">
                <a16:creationId xmlns:a16="http://schemas.microsoft.com/office/drawing/2014/main" id="{FBF57618-ECEB-2448-BBF5-791416EE0D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52800" y="3836988"/>
            <a:ext cx="5715000" cy="28162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Idea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Divide process into independent stages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Move objects through stages in sequence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At any given times, multiple objects being processed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20765FC-280A-5B4B-9665-A8A7A2EA9315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1471613"/>
            <a:ext cx="2517775" cy="2324100"/>
            <a:chOff x="576" y="1045"/>
            <a:chExt cx="1584" cy="1461"/>
          </a:xfrm>
        </p:grpSpPr>
        <p:pic>
          <p:nvPicPr>
            <p:cNvPr id="9229" name="Picture 5" descr="story">
              <a:extLst>
                <a:ext uri="{FF2B5EF4-FFF2-40B4-BE49-F238E27FC236}">
                  <a16:creationId xmlns:a16="http://schemas.microsoft.com/office/drawing/2014/main" id="{6211F279-52CB-4E48-839E-92A0AC5C2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0" name="Text Box 6">
              <a:extLst>
                <a:ext uri="{FF2B5EF4-FFF2-40B4-BE49-F238E27FC236}">
                  <a16:creationId xmlns:a16="http://schemas.microsoft.com/office/drawing/2014/main" id="{CEBBCD64-25BB-A64A-B5C7-410967CC3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5" tIns="45785" rIns="45785" bIns="45785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Sequential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9642C92C-1075-E144-B070-1DC83D95397F}"/>
              </a:ext>
            </a:extLst>
          </p:cNvPr>
          <p:cNvGrpSpPr>
            <a:grpSpLocks/>
          </p:cNvGrpSpPr>
          <p:nvPr/>
        </p:nvGrpSpPr>
        <p:grpSpPr bwMode="auto">
          <a:xfrm>
            <a:off x="5189538" y="1508125"/>
            <a:ext cx="1624012" cy="2454275"/>
            <a:chOff x="3504" y="960"/>
            <a:chExt cx="1022" cy="1543"/>
          </a:xfrm>
        </p:grpSpPr>
        <p:pic>
          <p:nvPicPr>
            <p:cNvPr id="9227" name="Picture 8" descr="car-wash[1]">
              <a:extLst>
                <a:ext uri="{FF2B5EF4-FFF2-40B4-BE49-F238E27FC236}">
                  <a16:creationId xmlns:a16="http://schemas.microsoft.com/office/drawing/2014/main" id="{ACEB8BF3-C7D7-D24F-BE04-8A00ABC1C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Text Box 9">
              <a:extLst>
                <a:ext uri="{FF2B5EF4-FFF2-40B4-BE49-F238E27FC236}">
                  <a16:creationId xmlns:a16="http://schemas.microsoft.com/office/drawing/2014/main" id="{E806A683-AB1D-9944-9A73-49CDB06F2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5" tIns="45785" rIns="45785" bIns="45785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Parallel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8A20A55C-028D-8D42-8608-9E8532445AE4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3990975"/>
            <a:ext cx="2746375" cy="2105025"/>
            <a:chOff x="720" y="2688"/>
            <a:chExt cx="1728" cy="1323"/>
          </a:xfrm>
        </p:grpSpPr>
        <p:pic>
          <p:nvPicPr>
            <p:cNvPr id="9225" name="Picture 11" descr="CarWash11">
              <a:extLst>
                <a:ext uri="{FF2B5EF4-FFF2-40B4-BE49-F238E27FC236}">
                  <a16:creationId xmlns:a16="http://schemas.microsoft.com/office/drawing/2014/main" id="{01489885-BBB2-D041-A7F0-227084A93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Text Box 12">
              <a:extLst>
                <a:ext uri="{FF2B5EF4-FFF2-40B4-BE49-F238E27FC236}">
                  <a16:creationId xmlns:a16="http://schemas.microsoft.com/office/drawing/2014/main" id="{ED2D4116-3A08-9145-83B8-5C6133251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5" tIns="45785" rIns="45785" bIns="45785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Pipelined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B0271E2-ABFB-324D-BBEA-DF8D94FDC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0338"/>
            <a:ext cx="3757612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7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771EAF3A-55EA-CE47-A404-9F2918AF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99D70-3FE3-784B-AD45-DFCFAD1DCE0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20DDD7A-F29E-2F47-9CD4-9D22A76C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PIPE- Hardware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9E200FA-A842-6341-B395-32EAA0C37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Forward (Upward) Paths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Values passed from one stage to next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Cannot jump past stages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e.g., valC passes through decode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8DAEB913-5887-874F-BA33-1340EC1E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19E4A6-1BC5-3C4B-8506-905E93851DA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66563" name="Picture 2" descr="Z:\3.Teaching\sjtu\ICS\site-ics\slides\PIPE-.png">
            <a:extLst>
              <a:ext uri="{FF2B5EF4-FFF2-40B4-BE49-F238E27FC236}">
                <a16:creationId xmlns:a16="http://schemas.microsoft.com/office/drawing/2014/main" id="{53634146-791C-AA4A-AC69-97CCFF60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305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4A7A30-A7E3-BB48-A8F9-41F4BCC1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"/>
            <a:ext cx="1143000" cy="35052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84B66-BA89-1C42-BD12-14A8C179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81400"/>
            <a:ext cx="1143000" cy="9144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875C85-464A-054E-89E3-4744DACB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57600"/>
            <a:ext cx="914400" cy="16002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7" name="矩形 2">
            <a:extLst>
              <a:ext uri="{FF2B5EF4-FFF2-40B4-BE49-F238E27FC236}">
                <a16:creationId xmlns:a16="http://schemas.microsoft.com/office/drawing/2014/main" id="{E28D442D-7E6A-D241-AA05-CC18F83C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870A4479-0A5D-E74B-9976-FB28F2CF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92EEB-BDF8-CE42-9744-F046CD50C31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6B748B2-BCE6-B942-83E1-93292333E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Feedback Paths (Hazards)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A11AE67-297C-AE43-98AF-E672F22B9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PC Updates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Determine the value of next PC 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Next Instruction for most cases </a:t>
            </a:r>
            <a:r>
              <a:rPr lang="en-US" altLang="zh-CN" sz="2400">
                <a:ea typeface="宋体" panose="02010600030101010101" pitchFamily="2" charset="-122"/>
              </a:rPr>
              <a:t>(valP)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Call destination </a:t>
            </a:r>
            <a:r>
              <a:rPr lang="en-US" altLang="zh-CN" sz="2400">
                <a:ea typeface="宋体" panose="02010600030101010101" pitchFamily="2" charset="-122"/>
              </a:rPr>
              <a:t>(valC)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Branch information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Jump taken/ Fall-through (not-taken)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Return point</a:t>
            </a:r>
          </a:p>
          <a:p>
            <a:pPr lvl="3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Read from memory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Register updates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To register file write ports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FC7C840-1A3F-8B45-BC80-7D80585691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3886200"/>
            <a:ext cx="15240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68D8CE32-DCC7-7E42-834D-916C33FB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DE5FE-DC74-5448-9976-406FDAE5239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70659" name="Picture 2" descr="Z:\3.Teaching\sjtu\ICS\site-ics\slides\PIPE-.png">
            <a:extLst>
              <a:ext uri="{FF2B5EF4-FFF2-40B4-BE49-F238E27FC236}">
                <a16:creationId xmlns:a16="http://schemas.microsoft.com/office/drawing/2014/main" id="{E59F4064-5446-8543-892E-5754B282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305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47">
            <a:extLst>
              <a:ext uri="{FF2B5EF4-FFF2-40B4-BE49-F238E27FC236}">
                <a16:creationId xmlns:a16="http://schemas.microsoft.com/office/drawing/2014/main" id="{57C74D63-E859-2C43-B360-13EFE87FC8E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81200"/>
            <a:ext cx="2590800" cy="4114800"/>
            <a:chOff x="128" y="1056"/>
            <a:chExt cx="1400" cy="2592"/>
          </a:xfrm>
        </p:grpSpPr>
        <p:sp>
          <p:nvSpPr>
            <p:cNvPr id="70668" name="Line 648">
              <a:extLst>
                <a:ext uri="{FF2B5EF4-FFF2-40B4-BE49-F238E27FC236}">
                  <a16:creationId xmlns:a16="http://schemas.microsoft.com/office/drawing/2014/main" id="{ADB3FD85-4469-2848-9A22-EE9649A41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056"/>
              <a:ext cx="134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0669" name="Line 649">
              <a:extLst>
                <a:ext uri="{FF2B5EF4-FFF2-40B4-BE49-F238E27FC236}">
                  <a16:creationId xmlns:a16="http://schemas.microsoft.com/office/drawing/2014/main" id="{6A6E2607-21BA-BC45-837F-5DC4E7601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0670" name="Line 650">
              <a:extLst>
                <a:ext uri="{FF2B5EF4-FFF2-40B4-BE49-F238E27FC236}">
                  <a16:creationId xmlns:a16="http://schemas.microsoft.com/office/drawing/2014/main" id="{424439B4-D084-4646-80F2-3179B1419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" y="1056"/>
              <a:ext cx="0" cy="259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0671" name="Line 651">
              <a:extLst>
                <a:ext uri="{FF2B5EF4-FFF2-40B4-BE49-F238E27FC236}">
                  <a16:creationId xmlns:a16="http://schemas.microsoft.com/office/drawing/2014/main" id="{00C107DD-F74B-4546-B824-0E3A0625D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3648"/>
              <a:ext cx="139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0" name="Freeform 652">
            <a:extLst>
              <a:ext uri="{FF2B5EF4-FFF2-40B4-BE49-F238E27FC236}">
                <a16:creationId xmlns:a16="http://schemas.microsoft.com/office/drawing/2014/main" id="{13FF21D8-FDE4-B843-8CC0-D64C6333D1CD}"/>
              </a:ext>
            </a:extLst>
          </p:cNvPr>
          <p:cNvSpPr>
            <a:spLocks/>
          </p:cNvSpPr>
          <p:nvPr/>
        </p:nvSpPr>
        <p:spPr bwMode="auto">
          <a:xfrm>
            <a:off x="3505200" y="5964823"/>
            <a:ext cx="3276600" cy="338554"/>
          </a:xfrm>
          <a:custGeom>
            <a:avLst/>
            <a:gdLst>
              <a:gd name="T0" fmla="*/ 2147483646 w 1248"/>
              <a:gd name="T1" fmla="*/ 0 h 768"/>
              <a:gd name="T2" fmla="*/ 2147483646 w 1248"/>
              <a:gd name="T3" fmla="*/ 2147483646 h 768"/>
              <a:gd name="T4" fmla="*/ 0 w 1248"/>
              <a:gd name="T5" fmla="*/ 2147483646 h 768"/>
              <a:gd name="T6" fmla="*/ 0 w 1248"/>
              <a:gd name="T7" fmla="*/ 2147483646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68"/>
              <a:gd name="T14" fmla="*/ 1248 w 124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68">
                <a:moveTo>
                  <a:pt x="1248" y="0"/>
                </a:moveTo>
                <a:lnTo>
                  <a:pt x="1248" y="768"/>
                </a:lnTo>
                <a:lnTo>
                  <a:pt x="0" y="768"/>
                </a:lnTo>
                <a:lnTo>
                  <a:pt x="0" y="672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" name="Freeform 653">
            <a:extLst>
              <a:ext uri="{FF2B5EF4-FFF2-40B4-BE49-F238E27FC236}">
                <a16:creationId xmlns:a16="http://schemas.microsoft.com/office/drawing/2014/main" id="{416C1C84-1CD6-8246-A616-EA6795AE6A5C}"/>
              </a:ext>
            </a:extLst>
          </p:cNvPr>
          <p:cNvSpPr>
            <a:spLocks/>
          </p:cNvSpPr>
          <p:nvPr/>
        </p:nvSpPr>
        <p:spPr bwMode="auto">
          <a:xfrm>
            <a:off x="4114800" y="3216860"/>
            <a:ext cx="4495800" cy="338554"/>
          </a:xfrm>
          <a:custGeom>
            <a:avLst/>
            <a:gdLst>
              <a:gd name="T0" fmla="*/ 2147483646 w 1584"/>
              <a:gd name="T1" fmla="*/ 2147483646 h 3408"/>
              <a:gd name="T2" fmla="*/ 2147483646 w 1584"/>
              <a:gd name="T3" fmla="*/ 0 h 3408"/>
              <a:gd name="T4" fmla="*/ 2147483646 w 1584"/>
              <a:gd name="T5" fmla="*/ 0 h 3408"/>
              <a:gd name="T6" fmla="*/ 2147483646 w 1584"/>
              <a:gd name="T7" fmla="*/ 2147483646 h 3408"/>
              <a:gd name="T8" fmla="*/ 0 w 1584"/>
              <a:gd name="T9" fmla="*/ 2147483646 h 3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408"/>
              <a:gd name="T17" fmla="*/ 1584 w 1584"/>
              <a:gd name="T18" fmla="*/ 3408 h 34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408">
                <a:moveTo>
                  <a:pt x="432" y="48"/>
                </a:moveTo>
                <a:lnTo>
                  <a:pt x="432" y="0"/>
                </a:lnTo>
                <a:lnTo>
                  <a:pt x="1584" y="0"/>
                </a:lnTo>
                <a:lnTo>
                  <a:pt x="1584" y="3408"/>
                </a:lnTo>
                <a:lnTo>
                  <a:pt x="0" y="3408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" name="Freeform 654">
            <a:extLst>
              <a:ext uri="{FF2B5EF4-FFF2-40B4-BE49-F238E27FC236}">
                <a16:creationId xmlns:a16="http://schemas.microsoft.com/office/drawing/2014/main" id="{A6799CE2-5C0D-4241-A387-C61EE885B5CB}"/>
              </a:ext>
            </a:extLst>
          </p:cNvPr>
          <p:cNvSpPr>
            <a:spLocks/>
          </p:cNvSpPr>
          <p:nvPr/>
        </p:nvSpPr>
        <p:spPr bwMode="auto">
          <a:xfrm>
            <a:off x="4267200" y="2474704"/>
            <a:ext cx="4495800" cy="338554"/>
          </a:xfrm>
          <a:custGeom>
            <a:avLst/>
            <a:gdLst>
              <a:gd name="T0" fmla="*/ 0 w 1392"/>
              <a:gd name="T1" fmla="*/ 2147483646 h 2496"/>
              <a:gd name="T2" fmla="*/ 0 w 1392"/>
              <a:gd name="T3" fmla="*/ 0 h 2496"/>
              <a:gd name="T4" fmla="*/ 2147483646 w 1392"/>
              <a:gd name="T5" fmla="*/ 0 h 2496"/>
              <a:gd name="T6" fmla="*/ 2147483646 w 1392"/>
              <a:gd name="T7" fmla="*/ 2147483646 h 2496"/>
              <a:gd name="T8" fmla="*/ 2147483646 w 1392"/>
              <a:gd name="T9" fmla="*/ 2147483646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2496"/>
              <a:gd name="T17" fmla="*/ 1392 w 13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2496">
                <a:moveTo>
                  <a:pt x="0" y="96"/>
                </a:moveTo>
                <a:lnTo>
                  <a:pt x="0" y="0"/>
                </a:lnTo>
                <a:lnTo>
                  <a:pt x="1392" y="0"/>
                </a:lnTo>
                <a:lnTo>
                  <a:pt x="1392" y="2496"/>
                </a:lnTo>
                <a:lnTo>
                  <a:pt x="480" y="2496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" name="Freeform 654">
            <a:extLst>
              <a:ext uri="{FF2B5EF4-FFF2-40B4-BE49-F238E27FC236}">
                <a16:creationId xmlns:a16="http://schemas.microsoft.com/office/drawing/2014/main" id="{3B7ED6E8-046D-A248-B837-3860BD82F5EF}"/>
              </a:ext>
            </a:extLst>
          </p:cNvPr>
          <p:cNvSpPr>
            <a:spLocks/>
          </p:cNvSpPr>
          <p:nvPr/>
        </p:nvSpPr>
        <p:spPr bwMode="auto">
          <a:xfrm>
            <a:off x="4953000" y="2406442"/>
            <a:ext cx="3657600" cy="338554"/>
          </a:xfrm>
          <a:custGeom>
            <a:avLst/>
            <a:gdLst>
              <a:gd name="T0" fmla="*/ 0 w 1392"/>
              <a:gd name="T1" fmla="*/ 2147483646 h 2496"/>
              <a:gd name="T2" fmla="*/ 0 w 1392"/>
              <a:gd name="T3" fmla="*/ 0 h 2496"/>
              <a:gd name="T4" fmla="*/ 2147483646 w 1392"/>
              <a:gd name="T5" fmla="*/ 0 h 2496"/>
              <a:gd name="T6" fmla="*/ 2147483646 w 1392"/>
              <a:gd name="T7" fmla="*/ 2147483646 h 2496"/>
              <a:gd name="T8" fmla="*/ 2147483646 w 1392"/>
              <a:gd name="T9" fmla="*/ 2147483646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2496"/>
              <a:gd name="T17" fmla="*/ 1392 w 13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2496">
                <a:moveTo>
                  <a:pt x="0" y="96"/>
                </a:moveTo>
                <a:lnTo>
                  <a:pt x="0" y="0"/>
                </a:lnTo>
                <a:lnTo>
                  <a:pt x="1392" y="0"/>
                </a:lnTo>
                <a:lnTo>
                  <a:pt x="1392" y="2496"/>
                </a:lnTo>
                <a:lnTo>
                  <a:pt x="480" y="2496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48CFB4-CF11-4E44-B8A5-AE521535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91200"/>
            <a:ext cx="1295400" cy="5334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DAB6E36A-2144-8B40-A4CA-7106E187624D}"/>
              </a:ext>
            </a:extLst>
          </p:cNvPr>
          <p:cNvSpPr>
            <a:spLocks/>
          </p:cNvSpPr>
          <p:nvPr/>
        </p:nvSpPr>
        <p:spPr bwMode="auto">
          <a:xfrm>
            <a:off x="4037013" y="1966913"/>
            <a:ext cx="4376737" cy="4037012"/>
          </a:xfrm>
          <a:custGeom>
            <a:avLst/>
            <a:gdLst>
              <a:gd name="T0" fmla="*/ 1281190 w 4378036"/>
              <a:gd name="T1" fmla="*/ 129471 h 4036291"/>
              <a:gd name="T2" fmla="*/ 1281190 w 4378036"/>
              <a:gd name="T3" fmla="*/ 203452 h 4036291"/>
              <a:gd name="T4" fmla="*/ 1290408 w 4378036"/>
              <a:gd name="T5" fmla="*/ 0 h 4036291"/>
              <a:gd name="T6" fmla="*/ 4368951 w 4378036"/>
              <a:gd name="T7" fmla="*/ 18494 h 4036291"/>
              <a:gd name="T8" fmla="*/ 4350517 w 4378036"/>
              <a:gd name="T9" fmla="*/ 4041341 h 4036291"/>
              <a:gd name="T10" fmla="*/ 0 w 4378036"/>
              <a:gd name="T11" fmla="*/ 4032093 h 40362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78036" h="4036291">
                <a:moveTo>
                  <a:pt x="1283854" y="129310"/>
                </a:moveTo>
                <a:lnTo>
                  <a:pt x="1283854" y="203200"/>
                </a:lnTo>
                <a:lnTo>
                  <a:pt x="1293091" y="0"/>
                </a:lnTo>
                <a:lnTo>
                  <a:pt x="4378036" y="18473"/>
                </a:lnTo>
                <a:cubicBezTo>
                  <a:pt x="4371879" y="1357746"/>
                  <a:pt x="4365721" y="2697018"/>
                  <a:pt x="4359564" y="4036291"/>
                </a:cubicBezTo>
                <a:lnTo>
                  <a:pt x="0" y="402705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0667" name="矩形 14">
            <a:extLst>
              <a:ext uri="{FF2B5EF4-FFF2-40B4-BE49-F238E27FC236}">
                <a16:creationId xmlns:a16="http://schemas.microsoft.com/office/drawing/2014/main" id="{E37AE40F-1C39-2645-B22A-1AE078D5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8FFB2D7E-8F9E-AB4C-BBD9-0BC3700D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98A7D-F520-F443-921E-B0DDFEB06C1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F4E2A76-81FC-2844-A454-40AA66E8B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038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Start fetch of new instruction after current one has completed fetch stage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 enough time to reliably determine next instruction</a:t>
            </a:r>
          </a:p>
          <a:p>
            <a:r>
              <a:rPr lang="en-US" altLang="zh-CN">
                <a:ea typeface="宋体" panose="02010600030101010101" pitchFamily="2" charset="-122"/>
              </a:rPr>
              <a:t>Guess which instruction will follow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Recover if prediction was incorrect</a:t>
            </a:r>
          </a:p>
        </p:txBody>
      </p:sp>
      <p:sp>
        <p:nvSpPr>
          <p:cNvPr id="72708" name="Rectangle 480">
            <a:extLst>
              <a:ext uri="{FF2B5EF4-FFF2-40B4-BE49-F238E27FC236}">
                <a16:creationId xmlns:a16="http://schemas.microsoft.com/office/drawing/2014/main" id="{7549D761-6A8E-B540-A1DE-5B340A560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Predicting the PC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A3BF1E4D-4067-E243-8FCA-7E2675CB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32468-0D03-5243-9680-54BEB880AA9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F6A290D-0F14-554E-9328-4C9F1D85B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Our Prediction Strategy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B5C0CA6-AE81-B140-BC93-A27F9A0B0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Instructions that Don’t Transfer Control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Predict next PC to be valP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Always reliable</a:t>
            </a:r>
          </a:p>
          <a:p>
            <a:r>
              <a:rPr lang="en-US" altLang="zh-CN">
                <a:ea typeface="宋体" panose="02010600030101010101" pitchFamily="2" charset="-122"/>
              </a:rPr>
              <a:t>Call and Unconditional Jumps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Predict next PC to be valC (destination)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Always reliable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773047EF-0D1B-C340-8F21-F1835500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D75091-3630-9449-B99A-3DA1D17FC19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F4F4391-346E-B846-A402-90298F160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Our Prediction Strategy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1A9AEE6-5DB6-784C-9817-B6C6DF97C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Jumps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Predict next PC to be valC (destination)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correct if branch is taken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Typically right 60% of time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Recovery: M_Cnd and M_valA (valP: next PC)</a:t>
            </a:r>
          </a:p>
          <a:p>
            <a:r>
              <a:rPr lang="en-US" altLang="zh-CN">
                <a:ea typeface="宋体" panose="02010600030101010101" pitchFamily="2" charset="-122"/>
              </a:rPr>
              <a:t>Return 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Don’t try to predict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Z:\3.Teaching\sjtu\ICS\site-ics\slides\pred-PC.png">
            <a:extLst>
              <a:ext uri="{FF2B5EF4-FFF2-40B4-BE49-F238E27FC236}">
                <a16:creationId xmlns:a16="http://schemas.microsoft.com/office/drawing/2014/main" id="{CC2DB5E6-2EC4-AB43-AA0B-6B0615E9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70225"/>
            <a:ext cx="7767638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灯片编号占位符 3">
            <a:extLst>
              <a:ext uri="{FF2B5EF4-FFF2-40B4-BE49-F238E27FC236}">
                <a16:creationId xmlns:a16="http://schemas.microsoft.com/office/drawing/2014/main" id="{5580BCAC-03D2-964D-AF61-E9585EDE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CD202D-E61C-054D-A78C-F8A4B1C1040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8852" name="Rectangle 707">
            <a:extLst>
              <a:ext uri="{FF2B5EF4-FFF2-40B4-BE49-F238E27FC236}">
                <a16:creationId xmlns:a16="http://schemas.microsoft.com/office/drawing/2014/main" id="{3B0F67CA-7FBB-954E-AE36-039AB457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Select PC</a:t>
            </a:r>
          </a:p>
        </p:txBody>
      </p:sp>
      <p:sp>
        <p:nvSpPr>
          <p:cNvPr id="78853" name="Rectangle 708">
            <a:extLst>
              <a:ext uri="{FF2B5EF4-FFF2-40B4-BE49-F238E27FC236}">
                <a16:creationId xmlns:a16="http://schemas.microsoft.com/office/drawing/2014/main" id="{71606513-2EAD-024B-9E49-27F35C5E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315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F_predPC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= [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f_icode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in {IJXX, ICALL} : 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f_valC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1: </a:t>
            </a:r>
            <a:r>
              <a:rPr lang="en-US" altLang="zh-CN" sz="24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f_valP</a:t>
            </a: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EEA3935E-CC25-644E-8AE9-C9BDB0B2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91200"/>
            <a:ext cx="990600" cy="381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cxnSp>
        <p:nvCxnSpPr>
          <p:cNvPr id="78855" name="直接箭头连接符 2">
            <a:extLst>
              <a:ext uri="{FF2B5EF4-FFF2-40B4-BE49-F238E27FC236}">
                <a16:creationId xmlns:a16="http://schemas.microsoft.com/office/drawing/2014/main" id="{D17B681E-E9E9-9B4C-A174-C6B574FBED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3600" y="4221163"/>
            <a:ext cx="396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50C62CAA-6C7C-854D-BF3A-3E28715C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496BE6-2A2F-A643-816C-48D008F2E2A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1D51DFF-58E8-FF4D-95F0-57265FAE0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8223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Recovering from PC Misprediction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C43EB07-2E3B-E049-BC35-BAB669FCB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921250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Mispredicted</a:t>
            </a:r>
            <a:r>
              <a:rPr lang="en-US" altLang="zh-CN" dirty="0">
                <a:ea typeface="宋体" panose="02010600030101010101" pitchFamily="2" charset="-122"/>
              </a:rPr>
              <a:t> Jump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Will see branch flag once instruction reaches Memory stage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get fall-through PC from </a:t>
            </a:r>
            <a:r>
              <a:rPr lang="en-US" altLang="zh-CN" dirty="0" err="1">
                <a:ea typeface="宋体" panose="02010600030101010101" pitchFamily="2" charset="-122"/>
              </a:rPr>
              <a:t>valA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ea typeface="宋体" panose="02010600030101010101" pitchFamily="2" charset="-122"/>
              </a:rPr>
              <a:t>valP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Return Instruction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Will get return PC when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ret</a:t>
            </a:r>
            <a:r>
              <a:rPr lang="en-US" altLang="zh-CN" dirty="0">
                <a:ea typeface="宋体" panose="02010600030101010101" pitchFamily="2" charset="-122"/>
              </a:rPr>
              <a:t> reaches write-back stage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3C1F406F-BD5D-504A-975F-C48E4418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BC30BF-D390-E047-86D9-A0A584C75FB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6A3C70-55DD-3240-8F3A-27364DBC6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13" y="760413"/>
            <a:ext cx="8129587" cy="5349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Recovering the PC</a:t>
            </a:r>
          </a:p>
        </p:txBody>
      </p:sp>
      <p:pic>
        <p:nvPicPr>
          <p:cNvPr id="82948" name="Picture 2" descr="Z:\3.Teaching\sjtu\ICS\site-ics\slides\pred-PC.png">
            <a:extLst>
              <a:ext uri="{FF2B5EF4-FFF2-40B4-BE49-F238E27FC236}">
                <a16:creationId xmlns:a16="http://schemas.microsoft.com/office/drawing/2014/main" id="{74D811E8-DBC8-FF48-83C9-907A44D2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438275"/>
            <a:ext cx="8926512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21F54-DBC5-784C-ABD5-BE2E9482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886200"/>
            <a:ext cx="762000" cy="3810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9CB5B-395B-D44B-8592-9498434BF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71875"/>
            <a:ext cx="914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M_valP</a:t>
            </a:r>
            <a:endParaRPr lang="zh-CN" altLang="en-US" sz="16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1E8980A9-370C-FA44-BDBA-09349D70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3B4D25-0286-1643-A727-65539FFCEEE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E67B065-B42B-AF47-90B1-9FC8649E8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Computational Example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A0200C1-5B70-9B4F-885A-4DCD95FAD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305800" cy="24177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Computation requires total of 300 picoseconds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Additional 20 picoseconds to save result in register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must have clock cycle of at least 320 ps</a:t>
            </a: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6194B4E2-7C59-0F45-B44E-A7C454A765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3663"/>
            <a:ext cx="8229324" cy="2651841"/>
            <a:chOff x="1639" y="994"/>
            <a:chExt cx="4315" cy="1452"/>
          </a:xfrm>
        </p:grpSpPr>
        <p:sp>
          <p:nvSpPr>
            <p:cNvPr id="11270" name="Rectangle 5">
              <a:extLst>
                <a:ext uri="{FF2B5EF4-FFF2-40B4-BE49-F238E27FC236}">
                  <a16:creationId xmlns:a16="http://schemas.microsoft.com/office/drawing/2014/main" id="{C71D7598-86AB-9A42-8FC0-5FE8DAF91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Combinational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</p:txBody>
        </p:sp>
        <p:sp>
          <p:nvSpPr>
            <p:cNvPr id="11271" name="Rectangle 6">
              <a:extLst>
                <a:ext uri="{FF2B5EF4-FFF2-40B4-BE49-F238E27FC236}">
                  <a16:creationId xmlns:a16="http://schemas.microsoft.com/office/drawing/2014/main" id="{5F388BB8-2D2A-AA40-A63C-3AA430EE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id="{98B77002-9989-7447-B199-32BA1C8C8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994"/>
              <a:ext cx="55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300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1273" name="Rectangle 8">
              <a:extLst>
                <a:ext uri="{FF2B5EF4-FFF2-40B4-BE49-F238E27FC236}">
                  <a16:creationId xmlns:a16="http://schemas.microsoft.com/office/drawing/2014/main" id="{208026AB-06E2-7A42-BC31-793D6BEA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994"/>
              <a:ext cx="47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8342673E-0973-3F4E-83FA-10592FF34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75" name="Line 10">
              <a:extLst>
                <a:ext uri="{FF2B5EF4-FFF2-40B4-BE49-F238E27FC236}">
                  <a16:creationId xmlns:a16="http://schemas.microsoft.com/office/drawing/2014/main" id="{F04C3373-104E-F44E-9A68-1CC28B11A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76" name="Line 11">
              <a:extLst>
                <a:ext uri="{FF2B5EF4-FFF2-40B4-BE49-F238E27FC236}">
                  <a16:creationId xmlns:a16="http://schemas.microsoft.com/office/drawing/2014/main" id="{0EC58E5A-7FE9-5B4F-9154-71579FD87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277" name="Rectangle 12">
              <a:extLst>
                <a:ext uri="{FF2B5EF4-FFF2-40B4-BE49-F238E27FC236}">
                  <a16:creationId xmlns:a16="http://schemas.microsoft.com/office/drawing/2014/main" id="{9E2DE3C8-90C7-0D40-97F7-31466F15A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2195"/>
              <a:ext cx="5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1278" name="Rectangle 13">
              <a:extLst>
                <a:ext uri="{FF2B5EF4-FFF2-40B4-BE49-F238E27FC236}">
                  <a16:creationId xmlns:a16="http://schemas.microsoft.com/office/drawing/2014/main" id="{72A6511D-89B1-D24A-8C29-36FE4E82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426"/>
              <a:ext cx="193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Delay = 320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Throughput = 3.12 GOPS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D44114B9-5D3A-E249-A051-4AF7BEA4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FD1757-0602-ED40-9238-CB7A81DDEDE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0AF1AB7-39BF-A741-AC94-99145C8FF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PC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4C2AF114-765A-A847-8864-5DC07E77D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f_PC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= [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mispredicted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branch. Fetch at incremented PC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M_icode</a:t>
            </a: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== IJXX &amp;&amp; !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M_Cnd</a:t>
            </a: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M_valA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#completion of RET </a:t>
            </a:r>
            <a:r>
              <a:rPr lang="en-US" altLang="zh-CN" sz="240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instruciton</a:t>
            </a:r>
            <a:endParaRPr lang="en-US" altLang="zh-CN" sz="240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W_icode</a:t>
            </a:r>
            <a:r>
              <a:rPr lang="en-US" altLang="zh-CN" sz="240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== IRET : 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W_valM</a:t>
            </a: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#default: Use predicted value of PC</a:t>
            </a: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	  1: </a:t>
            </a:r>
            <a:r>
              <a:rPr lang="en-US" altLang="zh-CN" sz="240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F_predPC</a:t>
            </a:r>
            <a:endParaRPr lang="en-US" altLang="zh-CN" sz="240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>
            <a:extLst>
              <a:ext uri="{FF2B5EF4-FFF2-40B4-BE49-F238E27FC236}">
                <a16:creationId xmlns:a16="http://schemas.microsoft.com/office/drawing/2014/main" id="{49137289-B254-8047-A832-E99DB2AB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D4339-D234-D54E-AED4-A44019AD7B7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74F2949-57E9-9846-A566-D6B1D3620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Pipeline Demonstration</a:t>
            </a:r>
          </a:p>
        </p:txBody>
      </p:sp>
      <p:sp>
        <p:nvSpPr>
          <p:cNvPr id="87044" name="Rectangle 5">
            <a:extLst>
              <a:ext uri="{FF2B5EF4-FFF2-40B4-BE49-F238E27FC236}">
                <a16:creationId xmlns:a16="http://schemas.microsoft.com/office/drawing/2014/main" id="{7FFC00DA-4E5C-3342-A4D6-762ECBF9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1447800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7045" name="Rectangle 6">
            <a:extLst>
              <a:ext uri="{FF2B5EF4-FFF2-40B4-BE49-F238E27FC236}">
                <a16:creationId xmlns:a16="http://schemas.microsoft.com/office/drawing/2014/main" id="{9FF85195-6DB9-5041-87C7-1EFA73A5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1447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id="{B8DE3768-5F44-2448-9204-AA67CB4A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447800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7047" name="Rectangle 8">
            <a:extLst>
              <a:ext uri="{FF2B5EF4-FFF2-40B4-BE49-F238E27FC236}">
                <a16:creationId xmlns:a16="http://schemas.microsoft.com/office/drawing/2014/main" id="{C3942BF0-E4FB-4145-B309-3DC2DD28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1447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7048" name="Rectangle 9">
            <a:extLst>
              <a:ext uri="{FF2B5EF4-FFF2-40B4-BE49-F238E27FC236}">
                <a16:creationId xmlns:a16="http://schemas.microsoft.com/office/drawing/2014/main" id="{CE35E98E-F4FD-2340-A90E-3C7ADBBFB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1447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7049" name="Rectangle 10">
            <a:extLst>
              <a:ext uri="{FF2B5EF4-FFF2-40B4-BE49-F238E27FC236}">
                <a16:creationId xmlns:a16="http://schemas.microsoft.com/office/drawing/2014/main" id="{090A0E05-A3BC-BF4F-8DB7-DED20C9F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1447800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7050" name="Rectangle 11">
            <a:extLst>
              <a:ext uri="{FF2B5EF4-FFF2-40B4-BE49-F238E27FC236}">
                <a16:creationId xmlns:a16="http://schemas.microsoft.com/office/drawing/2014/main" id="{62B35434-D574-FB47-BEF4-8DA5D6A9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1447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7051" name="Rectangle 12">
            <a:extLst>
              <a:ext uri="{FF2B5EF4-FFF2-40B4-BE49-F238E27FC236}">
                <a16:creationId xmlns:a16="http://schemas.microsoft.com/office/drawing/2014/main" id="{711323EB-7278-9E40-AAC4-071904F6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1447800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7052" name="Rectangle 13">
            <a:extLst>
              <a:ext uri="{FF2B5EF4-FFF2-40B4-BE49-F238E27FC236}">
                <a16:creationId xmlns:a16="http://schemas.microsoft.com/office/drawing/2014/main" id="{1396E543-61AB-B745-B828-FD40816A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1447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87053" name="Rectangle 14">
            <a:extLst>
              <a:ext uri="{FF2B5EF4-FFF2-40B4-BE49-F238E27FC236}">
                <a16:creationId xmlns:a16="http://schemas.microsoft.com/office/drawing/2014/main" id="{731460AE-0B20-0E42-BDDF-E1B49F2B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1828800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7054" name="Rectangle 15">
            <a:extLst>
              <a:ext uri="{FF2B5EF4-FFF2-40B4-BE49-F238E27FC236}">
                <a16:creationId xmlns:a16="http://schemas.microsoft.com/office/drawing/2014/main" id="{EFD6F514-3BEA-F74F-8799-E980E3F2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1828800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7055" name="Rectangle 16">
            <a:extLst>
              <a:ext uri="{FF2B5EF4-FFF2-40B4-BE49-F238E27FC236}">
                <a16:creationId xmlns:a16="http://schemas.microsoft.com/office/drawing/2014/main" id="{5A845195-425C-784B-8241-5C31D457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828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7056" name="Rectangle 17">
            <a:extLst>
              <a:ext uri="{FF2B5EF4-FFF2-40B4-BE49-F238E27FC236}">
                <a16:creationId xmlns:a16="http://schemas.microsoft.com/office/drawing/2014/main" id="{8F351FFC-CBA5-B64B-ADE7-450609F1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1828800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7057" name="Rectangle 18">
            <a:extLst>
              <a:ext uri="{FF2B5EF4-FFF2-40B4-BE49-F238E27FC236}">
                <a16:creationId xmlns:a16="http://schemas.microsoft.com/office/drawing/2014/main" id="{D4E2F93C-1610-7C42-8613-5A1CD57B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135188"/>
            <a:ext cx="458787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87058" name="Rectangle 20">
            <a:extLst>
              <a:ext uri="{FF2B5EF4-FFF2-40B4-BE49-F238E27FC236}">
                <a16:creationId xmlns:a16="http://schemas.microsoft.com/office/drawing/2014/main" id="{90B9055A-D17A-924D-8021-1FE9B813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2135188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7059" name="Rectangle 21">
            <a:extLst>
              <a:ext uri="{FF2B5EF4-FFF2-40B4-BE49-F238E27FC236}">
                <a16:creationId xmlns:a16="http://schemas.microsoft.com/office/drawing/2014/main" id="{7DA6E2F4-51FA-6640-A47E-88CEBA49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35188"/>
            <a:ext cx="458788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7060" name="Rectangle 22">
            <a:extLst>
              <a:ext uri="{FF2B5EF4-FFF2-40B4-BE49-F238E27FC236}">
                <a16:creationId xmlns:a16="http://schemas.microsoft.com/office/drawing/2014/main" id="{E686CC73-3DC0-D246-9F45-83C84943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2135188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7061" name="Rectangle 23">
            <a:extLst>
              <a:ext uri="{FF2B5EF4-FFF2-40B4-BE49-F238E27FC236}">
                <a16:creationId xmlns:a16="http://schemas.microsoft.com/office/drawing/2014/main" id="{807CBA8B-B56B-4242-A7B2-74DEF8E6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2135188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7062" name="Rectangle 24">
            <a:extLst>
              <a:ext uri="{FF2B5EF4-FFF2-40B4-BE49-F238E27FC236}">
                <a16:creationId xmlns:a16="http://schemas.microsoft.com/office/drawing/2014/main" id="{73CC5A3D-2844-4642-9492-22063CC6A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1828800"/>
            <a:ext cx="457200" cy="30638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87063" name="Group 26">
            <a:extLst>
              <a:ext uri="{FF2B5EF4-FFF2-40B4-BE49-F238E27FC236}">
                <a16:creationId xmlns:a16="http://schemas.microsoft.com/office/drawing/2014/main" id="{F872A53D-9D78-F34C-8759-8DE033ECF589}"/>
              </a:ext>
            </a:extLst>
          </p:cNvPr>
          <p:cNvGrpSpPr>
            <a:grpSpLocks/>
          </p:cNvGrpSpPr>
          <p:nvPr/>
        </p:nvGrpSpPr>
        <p:grpSpPr bwMode="auto">
          <a:xfrm>
            <a:off x="4959350" y="2439988"/>
            <a:ext cx="2289175" cy="306387"/>
            <a:chOff x="2784" y="1872"/>
            <a:chExt cx="1440" cy="192"/>
          </a:xfrm>
        </p:grpSpPr>
        <p:sp>
          <p:nvSpPr>
            <p:cNvPr id="87100" name="Rectangle 27">
              <a:extLst>
                <a:ext uri="{FF2B5EF4-FFF2-40B4-BE49-F238E27FC236}">
                  <a16:creationId xmlns:a16="http://schemas.microsoft.com/office/drawing/2014/main" id="{85E2551A-526C-9C42-A7C6-B1F741BE5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101" name="Rectangle 28">
              <a:extLst>
                <a:ext uri="{FF2B5EF4-FFF2-40B4-BE49-F238E27FC236}">
                  <a16:creationId xmlns:a16="http://schemas.microsoft.com/office/drawing/2014/main" id="{CF7E330E-A2AA-9C4B-8995-7C7DEFAB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7102" name="Rectangle 29">
              <a:extLst>
                <a:ext uri="{FF2B5EF4-FFF2-40B4-BE49-F238E27FC236}">
                  <a16:creationId xmlns:a16="http://schemas.microsoft.com/office/drawing/2014/main" id="{4629F9DF-A6B4-544C-A6D3-4F42F4C6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7103" name="Rectangle 30">
              <a:extLst>
                <a:ext uri="{FF2B5EF4-FFF2-40B4-BE49-F238E27FC236}">
                  <a16:creationId xmlns:a16="http://schemas.microsoft.com/office/drawing/2014/main" id="{75A8F559-0B45-6342-8942-15CEBD87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7104" name="Rectangle 31">
              <a:extLst>
                <a:ext uri="{FF2B5EF4-FFF2-40B4-BE49-F238E27FC236}">
                  <a16:creationId xmlns:a16="http://schemas.microsoft.com/office/drawing/2014/main" id="{836AA0A9-10DE-5347-B7AD-A9F61DFD7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87064" name="Group 33">
            <a:extLst>
              <a:ext uri="{FF2B5EF4-FFF2-40B4-BE49-F238E27FC236}">
                <a16:creationId xmlns:a16="http://schemas.microsoft.com/office/drawing/2014/main" id="{85FC685F-05AC-284B-87BA-6E3F76C59B49}"/>
              </a:ext>
            </a:extLst>
          </p:cNvPr>
          <p:cNvGrpSpPr>
            <a:grpSpLocks/>
          </p:cNvGrpSpPr>
          <p:nvPr/>
        </p:nvGrpSpPr>
        <p:grpSpPr bwMode="auto">
          <a:xfrm>
            <a:off x="5418138" y="2746375"/>
            <a:ext cx="2289175" cy="304800"/>
            <a:chOff x="3072" y="2064"/>
            <a:chExt cx="1440" cy="192"/>
          </a:xfrm>
        </p:grpSpPr>
        <p:sp>
          <p:nvSpPr>
            <p:cNvPr id="87095" name="Rectangle 34">
              <a:extLst>
                <a:ext uri="{FF2B5EF4-FFF2-40B4-BE49-F238E27FC236}">
                  <a16:creationId xmlns:a16="http://schemas.microsoft.com/office/drawing/2014/main" id="{1662A4FF-9937-9B42-8D05-08E2E7E8F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096" name="Rectangle 35">
              <a:extLst>
                <a:ext uri="{FF2B5EF4-FFF2-40B4-BE49-F238E27FC236}">
                  <a16:creationId xmlns:a16="http://schemas.microsoft.com/office/drawing/2014/main" id="{E26D605A-B56B-F74C-971A-272A3908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7097" name="Rectangle 36">
              <a:extLst>
                <a:ext uri="{FF2B5EF4-FFF2-40B4-BE49-F238E27FC236}">
                  <a16:creationId xmlns:a16="http://schemas.microsoft.com/office/drawing/2014/main" id="{F85AC9D2-67DF-7A4A-A2AE-C3B47706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7098" name="Rectangle 37">
              <a:extLst>
                <a:ext uri="{FF2B5EF4-FFF2-40B4-BE49-F238E27FC236}">
                  <a16:creationId xmlns:a16="http://schemas.microsoft.com/office/drawing/2014/main" id="{8ED79DD4-7350-934E-8C62-F4133C46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7099" name="Rectangle 38">
              <a:extLst>
                <a:ext uri="{FF2B5EF4-FFF2-40B4-BE49-F238E27FC236}">
                  <a16:creationId xmlns:a16="http://schemas.microsoft.com/office/drawing/2014/main" id="{DE2E6B8D-8A59-7245-B470-03361439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87065" name="Group 40">
            <a:extLst>
              <a:ext uri="{FF2B5EF4-FFF2-40B4-BE49-F238E27FC236}">
                <a16:creationId xmlns:a16="http://schemas.microsoft.com/office/drawing/2014/main" id="{C6E41CE8-6C89-CB41-BB74-F4467066D83E}"/>
              </a:ext>
            </a:extLst>
          </p:cNvPr>
          <p:cNvGrpSpPr>
            <a:grpSpLocks/>
          </p:cNvGrpSpPr>
          <p:nvPr/>
        </p:nvGrpSpPr>
        <p:grpSpPr bwMode="auto">
          <a:xfrm>
            <a:off x="5875338" y="3051175"/>
            <a:ext cx="2289175" cy="304800"/>
            <a:chOff x="3360" y="2256"/>
            <a:chExt cx="1440" cy="192"/>
          </a:xfrm>
        </p:grpSpPr>
        <p:sp>
          <p:nvSpPr>
            <p:cNvPr id="87090" name="Rectangle 41">
              <a:extLst>
                <a:ext uri="{FF2B5EF4-FFF2-40B4-BE49-F238E27FC236}">
                  <a16:creationId xmlns:a16="http://schemas.microsoft.com/office/drawing/2014/main" id="{326F50AD-0C75-3845-BC73-5DD582920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091" name="Rectangle 42">
              <a:extLst>
                <a:ext uri="{FF2B5EF4-FFF2-40B4-BE49-F238E27FC236}">
                  <a16:creationId xmlns:a16="http://schemas.microsoft.com/office/drawing/2014/main" id="{E9A48A2A-B9FB-F242-9458-E633179C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7092" name="Rectangle 43">
              <a:extLst>
                <a:ext uri="{FF2B5EF4-FFF2-40B4-BE49-F238E27FC236}">
                  <a16:creationId xmlns:a16="http://schemas.microsoft.com/office/drawing/2014/main" id="{BD406F42-8E09-A34B-8866-B636C5CF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7093" name="Rectangle 44">
              <a:extLst>
                <a:ext uri="{FF2B5EF4-FFF2-40B4-BE49-F238E27FC236}">
                  <a16:creationId xmlns:a16="http://schemas.microsoft.com/office/drawing/2014/main" id="{F0A7E9B5-1EC1-BC4A-AD9D-BC457AF6E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7094" name="Rectangle 45">
              <a:extLst>
                <a:ext uri="{FF2B5EF4-FFF2-40B4-BE49-F238E27FC236}">
                  <a16:creationId xmlns:a16="http://schemas.microsoft.com/office/drawing/2014/main" id="{1C207F9D-7B8C-DE46-9A38-20C0C02AA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87066" name="Line 46">
            <a:extLst>
              <a:ext uri="{FF2B5EF4-FFF2-40B4-BE49-F238E27FC236}">
                <a16:creationId xmlns:a16="http://schemas.microsoft.com/office/drawing/2014/main" id="{8FD0A9C2-FA2D-494D-8B8D-59DB4E8FE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6738" y="3355975"/>
            <a:ext cx="2286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7067" name="Line 47">
            <a:extLst>
              <a:ext uri="{FF2B5EF4-FFF2-40B4-BE49-F238E27FC236}">
                <a16:creationId xmlns:a16="http://schemas.microsoft.com/office/drawing/2014/main" id="{4C82AF70-5623-5542-A19D-EE25C74F0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2538" y="3355975"/>
            <a:ext cx="2301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7068" name="Rectangle 48">
            <a:extLst>
              <a:ext uri="{FF2B5EF4-FFF2-40B4-BE49-F238E27FC236}">
                <a16:creationId xmlns:a16="http://schemas.microsoft.com/office/drawing/2014/main" id="{273E65C6-D48A-2246-AF8F-F96E5B2B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861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Cycle 5</a:t>
            </a:r>
          </a:p>
        </p:txBody>
      </p:sp>
      <p:grpSp>
        <p:nvGrpSpPr>
          <p:cNvPr id="87069" name="Group 49">
            <a:extLst>
              <a:ext uri="{FF2B5EF4-FFF2-40B4-BE49-F238E27FC236}">
                <a16:creationId xmlns:a16="http://schemas.microsoft.com/office/drawing/2014/main" id="{1F0768AB-0772-F245-B27E-62BD2EF12280}"/>
              </a:ext>
            </a:extLst>
          </p:cNvPr>
          <p:cNvGrpSpPr>
            <a:grpSpLocks/>
          </p:cNvGrpSpPr>
          <p:nvPr/>
        </p:nvGrpSpPr>
        <p:grpSpPr bwMode="auto">
          <a:xfrm>
            <a:off x="5646738" y="3854450"/>
            <a:ext cx="915987" cy="571500"/>
            <a:chOff x="3408" y="1632"/>
            <a:chExt cx="576" cy="384"/>
          </a:xfrm>
        </p:grpSpPr>
        <p:sp>
          <p:nvSpPr>
            <p:cNvPr id="87088" name="Rectangle 50">
              <a:extLst>
                <a:ext uri="{FF2B5EF4-FFF2-40B4-BE49-F238E27FC236}">
                  <a16:creationId xmlns:a16="http://schemas.microsoft.com/office/drawing/2014/main" id="{FF3A0D3A-E671-334C-9D29-B2D330057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87089" name="Rectangle 51">
              <a:extLst>
                <a:ext uri="{FF2B5EF4-FFF2-40B4-BE49-F238E27FC236}">
                  <a16:creationId xmlns:a16="http://schemas.microsoft.com/office/drawing/2014/main" id="{283AA7FC-A815-5549-B003-4E9744562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87070" name="Group 52">
            <a:extLst>
              <a:ext uri="{FF2B5EF4-FFF2-40B4-BE49-F238E27FC236}">
                <a16:creationId xmlns:a16="http://schemas.microsoft.com/office/drawing/2014/main" id="{4BCF6305-AFA7-9647-9DA8-AA31C35C451B}"/>
              </a:ext>
            </a:extLst>
          </p:cNvPr>
          <p:cNvGrpSpPr>
            <a:grpSpLocks/>
          </p:cNvGrpSpPr>
          <p:nvPr/>
        </p:nvGrpSpPr>
        <p:grpSpPr bwMode="auto">
          <a:xfrm>
            <a:off x="5646738" y="4425950"/>
            <a:ext cx="915987" cy="569913"/>
            <a:chOff x="3408" y="1632"/>
            <a:chExt cx="576" cy="384"/>
          </a:xfrm>
        </p:grpSpPr>
        <p:sp>
          <p:nvSpPr>
            <p:cNvPr id="87086" name="Rectangle 53">
              <a:extLst>
                <a:ext uri="{FF2B5EF4-FFF2-40B4-BE49-F238E27FC236}">
                  <a16:creationId xmlns:a16="http://schemas.microsoft.com/office/drawing/2014/main" id="{5DAE638C-D443-2A42-B1EE-3F77C8FB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87087" name="Rectangle 54">
              <a:extLst>
                <a:ext uri="{FF2B5EF4-FFF2-40B4-BE49-F238E27FC236}">
                  <a16:creationId xmlns:a16="http://schemas.microsoft.com/office/drawing/2014/main" id="{403C0380-4610-9048-9AEF-C8AA59F75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I2</a:t>
              </a:r>
            </a:p>
          </p:txBody>
        </p:sp>
      </p:grpSp>
      <p:grpSp>
        <p:nvGrpSpPr>
          <p:cNvPr id="87071" name="Group 55">
            <a:extLst>
              <a:ext uri="{FF2B5EF4-FFF2-40B4-BE49-F238E27FC236}">
                <a16:creationId xmlns:a16="http://schemas.microsoft.com/office/drawing/2014/main" id="{D9CD32AD-CBD5-0D4F-B67C-FEAD0AD5A37E}"/>
              </a:ext>
            </a:extLst>
          </p:cNvPr>
          <p:cNvGrpSpPr>
            <a:grpSpLocks/>
          </p:cNvGrpSpPr>
          <p:nvPr/>
        </p:nvGrpSpPr>
        <p:grpSpPr bwMode="auto">
          <a:xfrm>
            <a:off x="5646738" y="4995863"/>
            <a:ext cx="915987" cy="568325"/>
            <a:chOff x="3408" y="1632"/>
            <a:chExt cx="576" cy="384"/>
          </a:xfrm>
        </p:grpSpPr>
        <p:sp>
          <p:nvSpPr>
            <p:cNvPr id="87084" name="Rectangle 56">
              <a:extLst>
                <a:ext uri="{FF2B5EF4-FFF2-40B4-BE49-F238E27FC236}">
                  <a16:creationId xmlns:a16="http://schemas.microsoft.com/office/drawing/2014/main" id="{B5C18F5A-D45B-6C4A-91FF-32C81903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7085" name="Rectangle 57">
              <a:extLst>
                <a:ext uri="{FF2B5EF4-FFF2-40B4-BE49-F238E27FC236}">
                  <a16:creationId xmlns:a16="http://schemas.microsoft.com/office/drawing/2014/main" id="{40A55C05-C2FE-2D4B-9A84-A4D1D8D4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I3</a:t>
              </a:r>
            </a:p>
          </p:txBody>
        </p:sp>
      </p:grpSp>
      <p:grpSp>
        <p:nvGrpSpPr>
          <p:cNvPr id="87072" name="Group 58">
            <a:extLst>
              <a:ext uri="{FF2B5EF4-FFF2-40B4-BE49-F238E27FC236}">
                <a16:creationId xmlns:a16="http://schemas.microsoft.com/office/drawing/2014/main" id="{B1FCE575-F246-9746-9CCF-37BA45DED5B8}"/>
              </a:ext>
            </a:extLst>
          </p:cNvPr>
          <p:cNvGrpSpPr>
            <a:grpSpLocks/>
          </p:cNvGrpSpPr>
          <p:nvPr/>
        </p:nvGrpSpPr>
        <p:grpSpPr bwMode="auto">
          <a:xfrm>
            <a:off x="5646738" y="5564188"/>
            <a:ext cx="915987" cy="571500"/>
            <a:chOff x="3408" y="1632"/>
            <a:chExt cx="576" cy="384"/>
          </a:xfrm>
        </p:grpSpPr>
        <p:sp>
          <p:nvSpPr>
            <p:cNvPr id="87082" name="Rectangle 59">
              <a:extLst>
                <a:ext uri="{FF2B5EF4-FFF2-40B4-BE49-F238E27FC236}">
                  <a16:creationId xmlns:a16="http://schemas.microsoft.com/office/drawing/2014/main" id="{3D8349DC-D2AC-B749-AB3D-EE609997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7083" name="Rectangle 60">
              <a:extLst>
                <a:ext uri="{FF2B5EF4-FFF2-40B4-BE49-F238E27FC236}">
                  <a16:creationId xmlns:a16="http://schemas.microsoft.com/office/drawing/2014/main" id="{7FC7297D-872A-804B-BCC2-ABDD0B3D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I4</a:t>
              </a:r>
            </a:p>
          </p:txBody>
        </p:sp>
      </p:grpSp>
      <p:grpSp>
        <p:nvGrpSpPr>
          <p:cNvPr id="87073" name="Group 61">
            <a:extLst>
              <a:ext uri="{FF2B5EF4-FFF2-40B4-BE49-F238E27FC236}">
                <a16:creationId xmlns:a16="http://schemas.microsoft.com/office/drawing/2014/main" id="{6433C2B2-2F6A-7C4B-9943-0EF28BE8CA69}"/>
              </a:ext>
            </a:extLst>
          </p:cNvPr>
          <p:cNvGrpSpPr>
            <a:grpSpLocks/>
          </p:cNvGrpSpPr>
          <p:nvPr/>
        </p:nvGrpSpPr>
        <p:grpSpPr bwMode="auto">
          <a:xfrm>
            <a:off x="5646738" y="6135688"/>
            <a:ext cx="915987" cy="569912"/>
            <a:chOff x="3408" y="1632"/>
            <a:chExt cx="576" cy="384"/>
          </a:xfrm>
        </p:grpSpPr>
        <p:sp>
          <p:nvSpPr>
            <p:cNvPr id="87080" name="Rectangle 62">
              <a:extLst>
                <a:ext uri="{FF2B5EF4-FFF2-40B4-BE49-F238E27FC236}">
                  <a16:creationId xmlns:a16="http://schemas.microsoft.com/office/drawing/2014/main" id="{6FA379B8-306B-734D-95A8-832B8902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081" name="Rectangle 63">
              <a:extLst>
                <a:ext uri="{FF2B5EF4-FFF2-40B4-BE49-F238E27FC236}">
                  <a16:creationId xmlns:a16="http://schemas.microsoft.com/office/drawing/2014/main" id="{1DF54E1F-1B96-B44A-96D2-F95B62206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I5</a:t>
              </a:r>
            </a:p>
          </p:txBody>
        </p:sp>
      </p:grpSp>
      <p:sp>
        <p:nvSpPr>
          <p:cNvPr id="87074" name="Rectangle 67">
            <a:extLst>
              <a:ext uri="{FF2B5EF4-FFF2-40B4-BE49-F238E27FC236}">
                <a16:creationId xmlns:a16="http://schemas.microsoft.com/office/drawing/2014/main" id="{F540E829-56CF-FA48-9DDB-8390F5A0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3886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$1,%rax	#I1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$2,%rcx	#I2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$3,%rdx	#I3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irmovq</a:t>
            </a: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$4,%rbx 	#I4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halt			#I5</a:t>
            </a:r>
          </a:p>
        </p:txBody>
      </p:sp>
      <p:cxnSp>
        <p:nvCxnSpPr>
          <p:cNvPr id="87075" name="直接箭头连接符 60">
            <a:extLst>
              <a:ext uri="{FF2B5EF4-FFF2-40B4-BE49-F238E27FC236}">
                <a16:creationId xmlns:a16="http://schemas.microsoft.com/office/drawing/2014/main" id="{958A5857-DD9D-994F-893D-746AAFD1CC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19050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6" name="直接箭头连接符 62">
            <a:extLst>
              <a:ext uri="{FF2B5EF4-FFF2-40B4-BE49-F238E27FC236}">
                <a16:creationId xmlns:a16="http://schemas.microsoft.com/office/drawing/2014/main" id="{5161DEEF-C5C5-6B4C-84CC-00F7FBBAB582}"/>
              </a:ext>
            </a:extLst>
          </p:cNvPr>
          <p:cNvCxnSpPr>
            <a:cxnSpLocks noChangeShapeType="1"/>
            <a:endCxn id="87058" idx="1"/>
          </p:cNvCxnSpPr>
          <p:nvPr/>
        </p:nvCxnSpPr>
        <p:spPr bwMode="auto">
          <a:xfrm>
            <a:off x="3733800" y="2286000"/>
            <a:ext cx="7683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7" name="直接箭头连接符 64">
            <a:extLst>
              <a:ext uri="{FF2B5EF4-FFF2-40B4-BE49-F238E27FC236}">
                <a16:creationId xmlns:a16="http://schemas.microsoft.com/office/drawing/2014/main" id="{FDF11E42-6432-934B-8F15-4F3438CFC4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2589213"/>
            <a:ext cx="1219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8" name="直接箭头连接符 66">
            <a:extLst>
              <a:ext uri="{FF2B5EF4-FFF2-40B4-BE49-F238E27FC236}">
                <a16:creationId xmlns:a16="http://schemas.microsoft.com/office/drawing/2014/main" id="{74E911DD-597A-364F-A2E4-A5C52A3EE4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2895600"/>
            <a:ext cx="1600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9" name="直接箭头连接符 68">
            <a:extLst>
              <a:ext uri="{FF2B5EF4-FFF2-40B4-BE49-F238E27FC236}">
                <a16:creationId xmlns:a16="http://schemas.microsoft.com/office/drawing/2014/main" id="{0F5B2E88-805B-284D-A536-59AB436671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200400"/>
            <a:ext cx="2057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51322CFB-803E-7B44-889C-396C4A1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7EF89-7C13-7F45-9620-C6C91275E65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E5B6145-DE4D-F441-A5B3-1905844E0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3-Way Pipelined Version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6B12556-43A4-7B4E-8D47-852AF7C27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602038"/>
            <a:ext cx="8991600" cy="30273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Divide combinational logic into 3 blocks of 100 ps each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begin new operation as soon as previous one passes through stage A.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Begin new operation every 120 ps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Overall latency increases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360 ps from start to finish</a:t>
            </a:r>
          </a:p>
        </p:txBody>
      </p:sp>
      <p:grpSp>
        <p:nvGrpSpPr>
          <p:cNvPr id="13317" name="Group 4">
            <a:extLst>
              <a:ext uri="{FF2B5EF4-FFF2-40B4-BE49-F238E27FC236}">
                <a16:creationId xmlns:a16="http://schemas.microsoft.com/office/drawing/2014/main" id="{DC1D1D74-0F64-8446-A0E9-93AE0239911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71600"/>
            <a:ext cx="8727866" cy="2520962"/>
            <a:chOff x="257" y="720"/>
            <a:chExt cx="5266" cy="1585"/>
          </a:xfrm>
        </p:grpSpPr>
        <p:sp>
          <p:nvSpPr>
            <p:cNvPr id="13318" name="Rectangle 5">
              <a:extLst>
                <a:ext uri="{FF2B5EF4-FFF2-40B4-BE49-F238E27FC236}">
                  <a16:creationId xmlns:a16="http://schemas.microsoft.com/office/drawing/2014/main" id="{80F65066-3DE2-1249-B203-0A2CE5BF0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3319" name="Line 6">
              <a:extLst>
                <a:ext uri="{FF2B5EF4-FFF2-40B4-BE49-F238E27FC236}">
                  <a16:creationId xmlns:a16="http://schemas.microsoft.com/office/drawing/2014/main" id="{15C8EE64-C4F2-5A47-A767-DE9487680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0" name="Line 7">
              <a:extLst>
                <a:ext uri="{FF2B5EF4-FFF2-40B4-BE49-F238E27FC236}">
                  <a16:creationId xmlns:a16="http://schemas.microsoft.com/office/drawing/2014/main" id="{293986D7-4768-6940-9A88-46E7F1DD9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1" name="Line 8">
              <a:extLst>
                <a:ext uri="{FF2B5EF4-FFF2-40B4-BE49-F238E27FC236}">
                  <a16:creationId xmlns:a16="http://schemas.microsoft.com/office/drawing/2014/main" id="{DBB335B7-07FC-1449-B66B-ED412F7A0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2" name="Rectangle 9">
              <a:extLst>
                <a:ext uri="{FF2B5EF4-FFF2-40B4-BE49-F238E27FC236}">
                  <a16:creationId xmlns:a16="http://schemas.microsoft.com/office/drawing/2014/main" id="{5E0BE54E-FD0C-EB4F-B334-C20A1832E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016"/>
              <a:ext cx="59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3323" name="Rectangle 10">
              <a:extLst>
                <a:ext uri="{FF2B5EF4-FFF2-40B4-BE49-F238E27FC236}">
                  <a16:creationId xmlns:a16="http://schemas.microsoft.com/office/drawing/2014/main" id="{7703ACA6-FA57-8B48-B361-B443D004C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24" name="Rectangle 11">
              <a:extLst>
                <a:ext uri="{FF2B5EF4-FFF2-40B4-BE49-F238E27FC236}">
                  <a16:creationId xmlns:a16="http://schemas.microsoft.com/office/drawing/2014/main" id="{2E65ECCF-D538-BF4E-B003-73AD24BF7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3325" name="Line 12">
              <a:extLst>
                <a:ext uri="{FF2B5EF4-FFF2-40B4-BE49-F238E27FC236}">
                  <a16:creationId xmlns:a16="http://schemas.microsoft.com/office/drawing/2014/main" id="{6C6D2EF8-5670-544E-98F8-6DC992616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6" name="Line 13">
              <a:extLst>
                <a:ext uri="{FF2B5EF4-FFF2-40B4-BE49-F238E27FC236}">
                  <a16:creationId xmlns:a16="http://schemas.microsoft.com/office/drawing/2014/main" id="{BE253845-B9E2-1A48-99A3-0FFE4A23C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7" name="Line 14">
              <a:extLst>
                <a:ext uri="{FF2B5EF4-FFF2-40B4-BE49-F238E27FC236}">
                  <a16:creationId xmlns:a16="http://schemas.microsoft.com/office/drawing/2014/main" id="{902769B8-72FF-DC46-A012-F359349E1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28" name="Rectangle 15">
              <a:extLst>
                <a:ext uri="{FF2B5EF4-FFF2-40B4-BE49-F238E27FC236}">
                  <a16:creationId xmlns:a16="http://schemas.microsoft.com/office/drawing/2014/main" id="{DF47C7E1-758D-4C49-9F72-B9B9E2AEF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29" name="Rectangle 16">
              <a:extLst>
                <a:ext uri="{FF2B5EF4-FFF2-40B4-BE49-F238E27FC236}">
                  <a16:creationId xmlns:a16="http://schemas.microsoft.com/office/drawing/2014/main" id="{9F9B3E87-8EE9-D243-A008-6788445C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3330" name="Line 17">
              <a:extLst>
                <a:ext uri="{FF2B5EF4-FFF2-40B4-BE49-F238E27FC236}">
                  <a16:creationId xmlns:a16="http://schemas.microsoft.com/office/drawing/2014/main" id="{EEF8AF47-16B6-FA4A-B2A5-55DA23EC3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31" name="Line 18">
              <a:extLst>
                <a:ext uri="{FF2B5EF4-FFF2-40B4-BE49-F238E27FC236}">
                  <a16:creationId xmlns:a16="http://schemas.microsoft.com/office/drawing/2014/main" id="{EF6399D2-BA42-A140-8895-F46B2D92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32" name="Line 19">
              <a:extLst>
                <a:ext uri="{FF2B5EF4-FFF2-40B4-BE49-F238E27FC236}">
                  <a16:creationId xmlns:a16="http://schemas.microsoft.com/office/drawing/2014/main" id="{8AA4A806-C3FB-C74A-8937-E85AF8428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33" name="Rectangle 20">
              <a:extLst>
                <a:ext uri="{FF2B5EF4-FFF2-40B4-BE49-F238E27FC236}">
                  <a16:creationId xmlns:a16="http://schemas.microsoft.com/office/drawing/2014/main" id="{D91435C8-8FCB-B247-9F57-AC9A3FFB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334" name="Rectangle 21">
              <a:extLst>
                <a:ext uri="{FF2B5EF4-FFF2-40B4-BE49-F238E27FC236}">
                  <a16:creationId xmlns:a16="http://schemas.microsoft.com/office/drawing/2014/main" id="{09658514-EE3F-4E47-8CF0-BE4118A5A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720"/>
              <a:ext cx="64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100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5" name="Rectangle 22">
              <a:extLst>
                <a:ext uri="{FF2B5EF4-FFF2-40B4-BE49-F238E27FC236}">
                  <a16:creationId xmlns:a16="http://schemas.microsoft.com/office/drawing/2014/main" id="{63E24146-03F9-814F-B12B-1C3F0E6D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720"/>
              <a:ext cx="5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6" name="Rectangle 23">
              <a:extLst>
                <a:ext uri="{FF2B5EF4-FFF2-40B4-BE49-F238E27FC236}">
                  <a16:creationId xmlns:a16="http://schemas.microsoft.com/office/drawing/2014/main" id="{1F363013-7A16-A143-B7FB-841019AD0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720"/>
              <a:ext cx="64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100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7" name="Rectangle 24">
              <a:extLst>
                <a:ext uri="{FF2B5EF4-FFF2-40B4-BE49-F238E27FC236}">
                  <a16:creationId xmlns:a16="http://schemas.microsoft.com/office/drawing/2014/main" id="{F97E05F9-1C3A-1746-8271-8A18FD62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720"/>
              <a:ext cx="5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8" name="Rectangle 25">
              <a:extLst>
                <a:ext uri="{FF2B5EF4-FFF2-40B4-BE49-F238E27FC236}">
                  <a16:creationId xmlns:a16="http://schemas.microsoft.com/office/drawing/2014/main" id="{52CB6C4D-D595-724A-B5BB-5E0E30B1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" y="720"/>
              <a:ext cx="64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100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39" name="Rectangle 26">
              <a:extLst>
                <a:ext uri="{FF2B5EF4-FFF2-40B4-BE49-F238E27FC236}">
                  <a16:creationId xmlns:a16="http://schemas.microsoft.com/office/drawing/2014/main" id="{FA38C81F-E00E-1F48-88EC-FF215FFC9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54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3340" name="Line 27">
              <a:extLst>
                <a:ext uri="{FF2B5EF4-FFF2-40B4-BE49-F238E27FC236}">
                  <a16:creationId xmlns:a16="http://schemas.microsoft.com/office/drawing/2014/main" id="{46312547-38C7-D642-94AA-CA65A79A5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3341" name="Rectangle 28">
              <a:extLst>
                <a:ext uri="{FF2B5EF4-FFF2-40B4-BE49-F238E27FC236}">
                  <a16:creationId xmlns:a16="http://schemas.microsoft.com/office/drawing/2014/main" id="{1096F77E-11D0-D046-AEA4-417E8EE12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200"/>
              <a:ext cx="1339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Delay = 360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Throughput =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8.33 GOPS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74975488-7F98-3E4D-83A1-DA05C632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79CB07-0CDA-DE4E-AB29-6D6BA043B97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5F9AF07-D895-0D46-A5D4-BFA4DDE38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Pipeline Diagrams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711EBE3-6D9B-A74E-9D6C-4795E7891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Unpipelined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Cannot start new operation until previous one completes</a:t>
            </a:r>
          </a:p>
          <a:p>
            <a:r>
              <a:rPr lang="en-US" altLang="zh-CN">
                <a:ea typeface="宋体" panose="02010600030101010101" pitchFamily="2" charset="-122"/>
              </a:rPr>
              <a:t>3-Way Pipelined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 to 3 operations in process simultaneously</a:t>
            </a:r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F1B9F86C-DF4A-6745-B06A-ECC39CAD1AD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984375"/>
            <a:ext cx="7248525" cy="1201755"/>
            <a:chOff x="624" y="2396"/>
            <a:chExt cx="4560" cy="755"/>
          </a:xfrm>
        </p:grpSpPr>
        <p:sp>
          <p:nvSpPr>
            <p:cNvPr id="15386" name="Line 5">
              <a:extLst>
                <a:ext uri="{FF2B5EF4-FFF2-40B4-BE49-F238E27FC236}">
                  <a16:creationId xmlns:a16="http://schemas.microsoft.com/office/drawing/2014/main" id="{4603F039-DB53-E140-AFF2-2BF6E2E34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387" name="Rectangle 6">
              <a:extLst>
                <a:ext uri="{FF2B5EF4-FFF2-40B4-BE49-F238E27FC236}">
                  <a16:creationId xmlns:a16="http://schemas.microsoft.com/office/drawing/2014/main" id="{CAF0BAFD-C13C-A543-AF99-392B9A8F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862"/>
              <a:ext cx="5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15388" name="Rectangle 7">
              <a:extLst>
                <a:ext uri="{FF2B5EF4-FFF2-40B4-BE49-F238E27FC236}">
                  <a16:creationId xmlns:a16="http://schemas.microsoft.com/office/drawing/2014/main" id="{93AF8F90-4929-8F42-B310-BED94879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89" name="Rectangle 8">
              <a:extLst>
                <a:ext uri="{FF2B5EF4-FFF2-40B4-BE49-F238E27FC236}">
                  <a16:creationId xmlns:a16="http://schemas.microsoft.com/office/drawing/2014/main" id="{AD7A80A8-2681-DA44-AED8-F1A6B8527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OP1</a:t>
              </a:r>
            </a:p>
          </p:txBody>
        </p:sp>
        <p:sp>
          <p:nvSpPr>
            <p:cNvPr id="15390" name="Rectangle 9">
              <a:extLst>
                <a:ext uri="{FF2B5EF4-FFF2-40B4-BE49-F238E27FC236}">
                  <a16:creationId xmlns:a16="http://schemas.microsoft.com/office/drawing/2014/main" id="{F28F75D1-9055-8342-9013-81516BBF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OP2</a:t>
              </a:r>
            </a:p>
          </p:txBody>
        </p:sp>
        <p:sp>
          <p:nvSpPr>
            <p:cNvPr id="15391" name="Rectangle 10">
              <a:extLst>
                <a:ext uri="{FF2B5EF4-FFF2-40B4-BE49-F238E27FC236}">
                  <a16:creationId xmlns:a16="http://schemas.microsoft.com/office/drawing/2014/main" id="{B28E9B1E-3767-6640-839C-2BE20F47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92" name="Rectangle 11">
              <a:extLst>
                <a:ext uri="{FF2B5EF4-FFF2-40B4-BE49-F238E27FC236}">
                  <a16:creationId xmlns:a16="http://schemas.microsoft.com/office/drawing/2014/main" id="{B5E91222-2FB3-C549-BE37-AA569EAED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393" name="Rectangle 12">
              <a:extLst>
                <a:ext uri="{FF2B5EF4-FFF2-40B4-BE49-F238E27FC236}">
                  <a16:creationId xmlns:a16="http://schemas.microsoft.com/office/drawing/2014/main" id="{DCF64B58-7C38-A54C-99CF-EE6D41259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OP3</a:t>
              </a:r>
            </a:p>
          </p:txBody>
        </p:sp>
      </p:grpSp>
      <p:grpSp>
        <p:nvGrpSpPr>
          <p:cNvPr id="15366" name="Group 13">
            <a:extLst>
              <a:ext uri="{FF2B5EF4-FFF2-40B4-BE49-F238E27FC236}">
                <a16:creationId xmlns:a16="http://schemas.microsoft.com/office/drawing/2014/main" id="{D2AA5076-5222-9644-B63F-6CBE82BFD2D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398964"/>
            <a:ext cx="3890962" cy="1376377"/>
            <a:chOff x="336" y="2766"/>
            <a:chExt cx="2448" cy="865"/>
          </a:xfrm>
        </p:grpSpPr>
        <p:grpSp>
          <p:nvGrpSpPr>
            <p:cNvPr id="15368" name="Group 14">
              <a:extLst>
                <a:ext uri="{FF2B5EF4-FFF2-40B4-BE49-F238E27FC236}">
                  <a16:creationId xmlns:a16="http://schemas.microsoft.com/office/drawing/2014/main" id="{C9127051-6E9E-7749-A142-BEC8B2D5F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766"/>
              <a:ext cx="1920" cy="865"/>
              <a:chOff x="768" y="2400"/>
              <a:chExt cx="1920" cy="865"/>
            </a:xfrm>
          </p:grpSpPr>
          <p:sp>
            <p:nvSpPr>
              <p:cNvPr id="15372" name="Line 15">
                <a:extLst>
                  <a:ext uri="{FF2B5EF4-FFF2-40B4-BE49-F238E27FC236}">
                    <a16:creationId xmlns:a16="http://schemas.microsoft.com/office/drawing/2014/main" id="{52DC67C9-6745-BD4E-864A-7DC02D451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73" name="Rectangle 16">
                <a:extLst>
                  <a:ext uri="{FF2B5EF4-FFF2-40B4-BE49-F238E27FC236}">
                    <a16:creationId xmlns:a16="http://schemas.microsoft.com/office/drawing/2014/main" id="{3DC3207C-9DEE-F849-B371-B85B99316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53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615" tIns="44513" rIns="90615" bIns="44513">
                <a:spAutoFit/>
              </a:bodyPr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Time</a:t>
                </a:r>
              </a:p>
            </p:txBody>
          </p:sp>
          <p:grpSp>
            <p:nvGrpSpPr>
              <p:cNvPr id="15374" name="Group 17">
                <a:extLst>
                  <a:ext uri="{FF2B5EF4-FFF2-40B4-BE49-F238E27FC236}">
                    <a16:creationId xmlns:a16="http://schemas.microsoft.com/office/drawing/2014/main" id="{E51BB440-3B24-394D-9ACE-1DDE0FA616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15383" name="Rectangle 18">
                  <a:extLst>
                    <a:ext uri="{FF2B5EF4-FFF2-40B4-BE49-F238E27FC236}">
                      <a16:creationId xmlns:a16="http://schemas.microsoft.com/office/drawing/2014/main" id="{310049E4-84BD-FA40-AA6C-AFFCA1EB5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5384" name="Rectangle 19">
                  <a:extLst>
                    <a:ext uri="{FF2B5EF4-FFF2-40B4-BE49-F238E27FC236}">
                      <a16:creationId xmlns:a16="http://schemas.microsoft.com/office/drawing/2014/main" id="{0BEF2BFA-CB74-0842-B98D-48EB7E4DD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5385" name="Rectangle 20">
                  <a:extLst>
                    <a:ext uri="{FF2B5EF4-FFF2-40B4-BE49-F238E27FC236}">
                      <a16:creationId xmlns:a16="http://schemas.microsoft.com/office/drawing/2014/main" id="{FEF8E5AF-5692-524D-AAF5-DFA645D6DB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15375" name="Group 21">
                <a:extLst>
                  <a:ext uri="{FF2B5EF4-FFF2-40B4-BE49-F238E27FC236}">
                    <a16:creationId xmlns:a16="http://schemas.microsoft.com/office/drawing/2014/main" id="{C7DD0D9F-9A78-894F-84BA-125E65AC9E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15380" name="Rectangle 22">
                  <a:extLst>
                    <a:ext uri="{FF2B5EF4-FFF2-40B4-BE49-F238E27FC236}">
                      <a16:creationId xmlns:a16="http://schemas.microsoft.com/office/drawing/2014/main" id="{327AA6A1-89B5-8949-A92B-3E9E7EA6E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5381" name="Rectangle 23">
                  <a:extLst>
                    <a:ext uri="{FF2B5EF4-FFF2-40B4-BE49-F238E27FC236}">
                      <a16:creationId xmlns:a16="http://schemas.microsoft.com/office/drawing/2014/main" id="{0CD7B1BA-EA15-7942-AA90-CAC445C46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5382" name="Rectangle 24">
                  <a:extLst>
                    <a:ext uri="{FF2B5EF4-FFF2-40B4-BE49-F238E27FC236}">
                      <a16:creationId xmlns:a16="http://schemas.microsoft.com/office/drawing/2014/main" id="{3017533E-C12F-3847-96C8-E88C0606D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15376" name="Group 25">
                <a:extLst>
                  <a:ext uri="{FF2B5EF4-FFF2-40B4-BE49-F238E27FC236}">
                    <a16:creationId xmlns:a16="http://schemas.microsoft.com/office/drawing/2014/main" id="{BC9CE4A7-D0F6-A141-BD30-3892A8234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15377" name="Rectangle 26">
                  <a:extLst>
                    <a:ext uri="{FF2B5EF4-FFF2-40B4-BE49-F238E27FC236}">
                      <a16:creationId xmlns:a16="http://schemas.microsoft.com/office/drawing/2014/main" id="{D84B53A8-1674-A34B-A63C-3A4DC7F45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5378" name="Rectangle 27">
                  <a:extLst>
                    <a:ext uri="{FF2B5EF4-FFF2-40B4-BE49-F238E27FC236}">
                      <a16:creationId xmlns:a16="http://schemas.microsoft.com/office/drawing/2014/main" id="{0603BC69-1777-C14A-B47A-E8E02BB59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5379" name="Rectangle 28">
                  <a:extLst>
                    <a:ext uri="{FF2B5EF4-FFF2-40B4-BE49-F238E27FC236}">
                      <a16:creationId xmlns:a16="http://schemas.microsoft.com/office/drawing/2014/main" id="{EAED27A5-997F-F445-9FA7-3374907A46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67" tIns="45785" rIns="91567" bIns="45785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</p:grpSp>
        <p:sp>
          <p:nvSpPr>
            <p:cNvPr id="15369" name="Rectangle 29">
              <a:extLst>
                <a:ext uri="{FF2B5EF4-FFF2-40B4-BE49-F238E27FC236}">
                  <a16:creationId xmlns:a16="http://schemas.microsoft.com/office/drawing/2014/main" id="{63D41860-2139-4E4B-8389-959B8DB1B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OP1</a:t>
              </a:r>
            </a:p>
          </p:txBody>
        </p:sp>
        <p:sp>
          <p:nvSpPr>
            <p:cNvPr id="15370" name="Rectangle 30">
              <a:extLst>
                <a:ext uri="{FF2B5EF4-FFF2-40B4-BE49-F238E27FC236}">
                  <a16:creationId xmlns:a16="http://schemas.microsoft.com/office/drawing/2014/main" id="{E5713819-1B51-A04A-9977-C4CCFCCA6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OP2</a:t>
              </a:r>
            </a:p>
          </p:txBody>
        </p:sp>
        <p:sp>
          <p:nvSpPr>
            <p:cNvPr id="15371" name="Rectangle 31">
              <a:extLst>
                <a:ext uri="{FF2B5EF4-FFF2-40B4-BE49-F238E27FC236}">
                  <a16:creationId xmlns:a16="http://schemas.microsoft.com/office/drawing/2014/main" id="{68F0EB68-3EB0-2B41-9926-CD460BEDB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OP3</a:t>
              </a:r>
            </a:p>
          </p:txBody>
        </p:sp>
      </p:grpSp>
      <p:sp>
        <p:nvSpPr>
          <p:cNvPr id="15367" name="Line 32">
            <a:extLst>
              <a:ext uri="{FF2B5EF4-FFF2-40B4-BE49-F238E27FC236}">
                <a16:creationId xmlns:a16="http://schemas.microsoft.com/office/drawing/2014/main" id="{B0AF6AE9-B9B7-904E-8174-E93C0E7AE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3" y="4198938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8D064F9C-1CE8-9E41-87E4-B6A8B01D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BF3AF5-27AB-D945-96B5-05E169C6CA2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grpSp>
        <p:nvGrpSpPr>
          <p:cNvPr id="17411" name="组合 6">
            <a:extLst>
              <a:ext uri="{FF2B5EF4-FFF2-40B4-BE49-F238E27FC236}">
                <a16:creationId xmlns:a16="http://schemas.microsoft.com/office/drawing/2014/main" id="{ABED3157-593E-164C-B70C-8611B5039171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49238"/>
            <a:ext cx="3890963" cy="1897023"/>
            <a:chOff x="611188" y="4198938"/>
            <a:chExt cx="3890962" cy="1896802"/>
          </a:xfrm>
        </p:grpSpPr>
        <p:grpSp>
          <p:nvGrpSpPr>
            <p:cNvPr id="17467" name="Group 13">
              <a:extLst>
                <a:ext uri="{FF2B5EF4-FFF2-40B4-BE49-F238E27FC236}">
                  <a16:creationId xmlns:a16="http://schemas.microsoft.com/office/drawing/2014/main" id="{4C042187-280B-E743-9CEF-41D00CDDB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8" y="4398964"/>
              <a:ext cx="3890962" cy="1420930"/>
              <a:chOff x="336" y="2766"/>
              <a:chExt cx="2448" cy="893"/>
            </a:xfrm>
          </p:grpSpPr>
          <p:grpSp>
            <p:nvGrpSpPr>
              <p:cNvPr id="17475" name="Group 14">
                <a:extLst>
                  <a:ext uri="{FF2B5EF4-FFF2-40B4-BE49-F238E27FC236}">
                    <a16:creationId xmlns:a16="http://schemas.microsoft.com/office/drawing/2014/main" id="{611E5FFD-D6C2-BB4D-949E-BE399687A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" y="2766"/>
                <a:ext cx="2322" cy="893"/>
                <a:chOff x="366" y="2400"/>
                <a:chExt cx="2322" cy="893"/>
              </a:xfrm>
            </p:grpSpPr>
            <p:sp>
              <p:nvSpPr>
                <p:cNvPr id="17479" name="Line 15">
                  <a:extLst>
                    <a:ext uri="{FF2B5EF4-FFF2-40B4-BE49-F238E27FC236}">
                      <a16:creationId xmlns:a16="http://schemas.microsoft.com/office/drawing/2014/main" id="{285FF3B9-9DD2-AE44-B196-0E8C31878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168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7480" name="Rectangle 16">
                  <a:extLst>
                    <a:ext uri="{FF2B5EF4-FFF2-40B4-BE49-F238E27FC236}">
                      <a16:creationId xmlns:a16="http://schemas.microsoft.com/office/drawing/2014/main" id="{774DE726-9EE5-3D4D-9A05-A35939F20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" y="3043"/>
                  <a:ext cx="46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Time</a:t>
                  </a:r>
                </a:p>
              </p:txBody>
            </p:sp>
            <p:grpSp>
              <p:nvGrpSpPr>
                <p:cNvPr id="17481" name="Group 17">
                  <a:extLst>
                    <a:ext uri="{FF2B5EF4-FFF2-40B4-BE49-F238E27FC236}">
                      <a16:creationId xmlns:a16="http://schemas.microsoft.com/office/drawing/2014/main" id="{123C9F19-71E7-AB48-8917-EF366D02EA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2400"/>
                  <a:ext cx="1152" cy="192"/>
                  <a:chOff x="768" y="2400"/>
                  <a:chExt cx="1152" cy="192"/>
                </a:xfrm>
              </p:grpSpPr>
              <p:sp>
                <p:nvSpPr>
                  <p:cNvPr id="17490" name="Rectangle 18">
                    <a:extLst>
                      <a:ext uri="{FF2B5EF4-FFF2-40B4-BE49-F238E27FC236}">
                        <a16:creationId xmlns:a16="http://schemas.microsoft.com/office/drawing/2014/main" id="{D036F1AE-5612-6441-BC5A-194A2F7803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7491" name="Rectangle 19">
                    <a:extLst>
                      <a:ext uri="{FF2B5EF4-FFF2-40B4-BE49-F238E27FC236}">
                        <a16:creationId xmlns:a16="http://schemas.microsoft.com/office/drawing/2014/main" id="{912DBDF1-BB77-A344-95D7-3F4C03DE54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7492" name="Rectangle 20">
                    <a:extLst>
                      <a:ext uri="{FF2B5EF4-FFF2-40B4-BE49-F238E27FC236}">
                        <a16:creationId xmlns:a16="http://schemas.microsoft.com/office/drawing/2014/main" id="{ECAC6935-8857-CB42-A003-7144AF5918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82" name="Group 21">
                  <a:extLst>
                    <a:ext uri="{FF2B5EF4-FFF2-40B4-BE49-F238E27FC236}">
                      <a16:creationId xmlns:a16="http://schemas.microsoft.com/office/drawing/2014/main" id="{592401A0-4ED5-1F42-8C3F-3FCCF96F21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2591"/>
                  <a:ext cx="1152" cy="193"/>
                  <a:chOff x="768" y="2399"/>
                  <a:chExt cx="1152" cy="193"/>
                </a:xfrm>
              </p:grpSpPr>
              <p:sp>
                <p:nvSpPr>
                  <p:cNvPr id="17487" name="Rectangle 22">
                    <a:extLst>
                      <a:ext uri="{FF2B5EF4-FFF2-40B4-BE49-F238E27FC236}">
                        <a16:creationId xmlns:a16="http://schemas.microsoft.com/office/drawing/2014/main" id="{48DBB29A-2CC2-0342-848F-DE43C08DAB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7488" name="Rectangle 23">
                    <a:extLst>
                      <a:ext uri="{FF2B5EF4-FFF2-40B4-BE49-F238E27FC236}">
                        <a16:creationId xmlns:a16="http://schemas.microsoft.com/office/drawing/2014/main" id="{95C54938-429C-EC4D-8F1A-57B0EA3FFE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6" y="2399"/>
                    <a:ext cx="384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7489" name="Rectangle 24">
                    <a:extLst>
                      <a:ext uri="{FF2B5EF4-FFF2-40B4-BE49-F238E27FC236}">
                        <a16:creationId xmlns:a16="http://schemas.microsoft.com/office/drawing/2014/main" id="{0346312C-C0FF-EE4A-A376-3C0AC5F9C2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83" name="Group 25">
                  <a:extLst>
                    <a:ext uri="{FF2B5EF4-FFF2-40B4-BE49-F238E27FC236}">
                      <a16:creationId xmlns:a16="http://schemas.microsoft.com/office/drawing/2014/main" id="{28901F90-9490-3247-AF54-3FC9972C8B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784"/>
                  <a:ext cx="1152" cy="192"/>
                  <a:chOff x="768" y="2400"/>
                  <a:chExt cx="1152" cy="192"/>
                </a:xfrm>
              </p:grpSpPr>
              <p:sp>
                <p:nvSpPr>
                  <p:cNvPr id="17484" name="Rectangle 26">
                    <a:extLst>
                      <a:ext uri="{FF2B5EF4-FFF2-40B4-BE49-F238E27FC236}">
                        <a16:creationId xmlns:a16="http://schemas.microsoft.com/office/drawing/2014/main" id="{A84953E1-2040-EF4D-B5D9-D99C94BF11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7485" name="Rectangle 27">
                    <a:extLst>
                      <a:ext uri="{FF2B5EF4-FFF2-40B4-BE49-F238E27FC236}">
                        <a16:creationId xmlns:a16="http://schemas.microsoft.com/office/drawing/2014/main" id="{6A575B31-672E-054A-BD0D-904194161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7486" name="Rectangle 28">
                    <a:extLst>
                      <a:ext uri="{FF2B5EF4-FFF2-40B4-BE49-F238E27FC236}">
                        <a16:creationId xmlns:a16="http://schemas.microsoft.com/office/drawing/2014/main" id="{52BB4452-B906-1A44-92CB-424584E8E8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</p:grpSp>
          <p:sp>
            <p:nvSpPr>
              <p:cNvPr id="15369" name="Rectangle 29">
                <a:extLst>
                  <a:ext uri="{FF2B5EF4-FFF2-40B4-BE49-F238E27FC236}">
                    <a16:creationId xmlns:a16="http://schemas.microsoft.com/office/drawing/2014/main" id="{C747B922-B5D0-2248-9BFF-056CCCA3D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784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0" dirty="0">
                    <a:latin typeface="Nanum Myeongjo" panose="02020603020101020101" pitchFamily="18" charset="-127"/>
                  </a:rPr>
                  <a:t>I1</a:t>
                </a:r>
              </a:p>
            </p:txBody>
          </p:sp>
          <p:sp>
            <p:nvSpPr>
              <p:cNvPr id="15370" name="Rectangle 30">
                <a:extLst>
                  <a:ext uri="{FF2B5EF4-FFF2-40B4-BE49-F238E27FC236}">
                    <a16:creationId xmlns:a16="http://schemas.microsoft.com/office/drawing/2014/main" id="{7FA03D04-E491-F843-87BD-011077537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974"/>
                <a:ext cx="528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0" dirty="0">
                    <a:latin typeface="Nanum Myeongjo" panose="02020603020101020101" pitchFamily="18" charset="-127"/>
                  </a:rPr>
                  <a:t>I2</a:t>
                </a:r>
              </a:p>
            </p:txBody>
          </p:sp>
          <p:sp>
            <p:nvSpPr>
              <p:cNvPr id="15371" name="Rectangle 31">
                <a:extLst>
                  <a:ext uri="{FF2B5EF4-FFF2-40B4-BE49-F238E27FC236}">
                    <a16:creationId xmlns:a16="http://schemas.microsoft.com/office/drawing/2014/main" id="{44D174B2-4277-DC44-86A1-305B5D24A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0" dirty="0">
                    <a:latin typeface="Nanum Myeongjo" panose="02020603020101020101" pitchFamily="18" charset="-127"/>
                  </a:rPr>
                  <a:t>I3</a:t>
                </a:r>
              </a:p>
            </p:txBody>
          </p:sp>
        </p:grpSp>
        <p:sp>
          <p:nvSpPr>
            <p:cNvPr id="17468" name="Line 32">
              <a:extLst>
                <a:ext uri="{FF2B5EF4-FFF2-40B4-BE49-F238E27FC236}">
                  <a16:creationId xmlns:a16="http://schemas.microsoft.com/office/drawing/2014/main" id="{A5D90AED-600F-314B-990A-345F76844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236" y="4198938"/>
              <a:ext cx="0" cy="129698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17469" name="直接连接符 2">
              <a:extLst>
                <a:ext uri="{FF2B5EF4-FFF2-40B4-BE49-F238E27FC236}">
                  <a16:creationId xmlns:a16="http://schemas.microsoft.com/office/drawing/2014/main" id="{0F6C8215-2F9D-1F4E-B683-10987768B1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9811" y="5466917"/>
              <a:ext cx="0" cy="295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70" name="文本框 4">
              <a:extLst>
                <a:ext uri="{FF2B5EF4-FFF2-40B4-BE49-F238E27FC236}">
                  <a16:creationId xmlns:a16="http://schemas.microsoft.com/office/drawing/2014/main" id="{0A1D4A03-9869-0F48-9B5F-F39EEB9CF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175" y="5751845"/>
              <a:ext cx="516488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240</a:t>
              </a: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7471" name="文本框 37">
              <a:extLst>
                <a:ext uri="{FF2B5EF4-FFF2-40B4-BE49-F238E27FC236}">
                  <a16:creationId xmlns:a16="http://schemas.microsoft.com/office/drawing/2014/main" id="{FDE64FCB-FDF6-BB41-B127-AB1113921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588" y="5757225"/>
              <a:ext cx="516488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120</a:t>
              </a: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cxnSp>
          <p:nvCxnSpPr>
            <p:cNvPr id="17472" name="直接连接符 38">
              <a:extLst>
                <a:ext uri="{FF2B5EF4-FFF2-40B4-BE49-F238E27FC236}">
                  <a16:creationId xmlns:a16="http://schemas.microsoft.com/office/drawing/2014/main" id="{B9DEA8DF-F317-D04C-A79F-CE13A4BBFE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0762" y="5495925"/>
              <a:ext cx="0" cy="295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3" name="直接连接符 39">
              <a:extLst>
                <a:ext uri="{FF2B5EF4-FFF2-40B4-BE49-F238E27FC236}">
                  <a16:creationId xmlns:a16="http://schemas.microsoft.com/office/drawing/2014/main" id="{BFDDD812-6433-544F-9BBD-77E259F219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486400"/>
              <a:ext cx="0" cy="295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74" name="文本框 40">
              <a:extLst>
                <a:ext uri="{FF2B5EF4-FFF2-40B4-BE49-F238E27FC236}">
                  <a16:creationId xmlns:a16="http://schemas.microsoft.com/office/drawing/2014/main" id="{5163B5ED-6E79-DE48-9AC4-E59552EEA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762" y="5757225"/>
              <a:ext cx="516488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360</a:t>
              </a: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17412" name="Freeform 28">
            <a:extLst>
              <a:ext uri="{FF2B5EF4-FFF2-40B4-BE49-F238E27FC236}">
                <a16:creationId xmlns:a16="http://schemas.microsoft.com/office/drawing/2014/main" id="{70EE265E-7D01-0B4D-96EF-EFEE37D95C77}"/>
              </a:ext>
            </a:extLst>
          </p:cNvPr>
          <p:cNvSpPr>
            <a:spLocks/>
          </p:cNvSpPr>
          <p:nvPr/>
        </p:nvSpPr>
        <p:spPr bwMode="auto">
          <a:xfrm>
            <a:off x="2184400" y="77580"/>
            <a:ext cx="92398" cy="338554"/>
          </a:xfrm>
          <a:custGeom>
            <a:avLst/>
            <a:gdLst>
              <a:gd name="T0" fmla="*/ 0 w 720"/>
              <a:gd name="T1" fmla="*/ 2147483646 h 144"/>
              <a:gd name="T2" fmla="*/ 2147483646 w 720"/>
              <a:gd name="T3" fmla="*/ 2147483646 h 144"/>
              <a:gd name="T4" fmla="*/ 2147483646 w 720"/>
              <a:gd name="T5" fmla="*/ 0 h 144"/>
              <a:gd name="T6" fmla="*/ 2147483646 w 720"/>
              <a:gd name="T7" fmla="*/ 0 h 144"/>
              <a:gd name="T8" fmla="*/ 2147483646 w 720"/>
              <a:gd name="T9" fmla="*/ 2147483646 h 144"/>
              <a:gd name="T10" fmla="*/ 2147483646 w 720"/>
              <a:gd name="T11" fmla="*/ 2147483646 h 144"/>
              <a:gd name="T12" fmla="*/ 2147483646 w 720"/>
              <a:gd name="T13" fmla="*/ 2147483646 h 144"/>
              <a:gd name="T14" fmla="*/ 2147483646 w 720"/>
              <a:gd name="T15" fmla="*/ 0 h 144"/>
              <a:gd name="T16" fmla="*/ 2147483646 w 720"/>
              <a:gd name="T17" fmla="*/ 0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"/>
              <a:gd name="T28" fmla="*/ 0 h 144"/>
              <a:gd name="T29" fmla="*/ 720 w 720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384" y="0"/>
                </a:lnTo>
                <a:lnTo>
                  <a:pt x="384" y="144"/>
                </a:lnTo>
                <a:lnTo>
                  <a:pt x="576" y="144"/>
                </a:lnTo>
                <a:lnTo>
                  <a:pt x="624" y="144"/>
                </a:lnTo>
                <a:lnTo>
                  <a:pt x="624" y="0"/>
                </a:lnTo>
                <a:lnTo>
                  <a:pt x="72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17413" name="组合 10">
            <a:extLst>
              <a:ext uri="{FF2B5EF4-FFF2-40B4-BE49-F238E27FC236}">
                <a16:creationId xmlns:a16="http://schemas.microsoft.com/office/drawing/2014/main" id="{4AAFA1B0-FFE9-7B42-8455-96E242CD08D2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2057400"/>
            <a:ext cx="7010819" cy="2325688"/>
            <a:chOff x="117174" y="2057400"/>
            <a:chExt cx="7011062" cy="2326100"/>
          </a:xfrm>
        </p:grpSpPr>
        <p:grpSp>
          <p:nvGrpSpPr>
            <p:cNvPr id="17441" name="组合 8">
              <a:extLst>
                <a:ext uri="{FF2B5EF4-FFF2-40B4-BE49-F238E27FC236}">
                  <a16:creationId xmlns:a16="http://schemas.microsoft.com/office/drawing/2014/main" id="{84B80B47-E976-4843-A7C5-6E55B68A4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332" y="2362200"/>
              <a:ext cx="6730904" cy="2021300"/>
              <a:chOff x="397332" y="3590022"/>
              <a:chExt cx="6730904" cy="2565496"/>
            </a:xfrm>
          </p:grpSpPr>
          <p:grpSp>
            <p:nvGrpSpPr>
              <p:cNvPr id="17443" name="Group 4">
                <a:extLst>
                  <a:ext uri="{FF2B5EF4-FFF2-40B4-BE49-F238E27FC236}">
                    <a16:creationId xmlns:a16="http://schemas.microsoft.com/office/drawing/2014/main" id="{FAC5838C-428A-3B43-90B5-F52117E8F0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6581" y="3590022"/>
                <a:ext cx="6261655" cy="2565496"/>
                <a:chOff x="549" y="720"/>
                <a:chExt cx="3778" cy="1613"/>
              </a:xfrm>
            </p:grpSpPr>
            <p:sp>
              <p:nvSpPr>
                <p:cNvPr id="17450" name="Rectangle 5">
                  <a:extLst>
                    <a:ext uri="{FF2B5EF4-FFF2-40B4-BE49-F238E27FC236}">
                      <a16:creationId xmlns:a16="http://schemas.microsoft.com/office/drawing/2014/main" id="{3911207E-DAE7-AD4D-A382-A3FC85BC3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3" y="978"/>
                  <a:ext cx="136" cy="80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7451" name="Line 8">
                  <a:extLst>
                    <a:ext uri="{FF2B5EF4-FFF2-40B4-BE49-F238E27FC236}">
                      <a16:creationId xmlns:a16="http://schemas.microsoft.com/office/drawing/2014/main" id="{39F49D9D-A30D-5F44-89B6-E9D9164F58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5" y="1790"/>
                  <a:ext cx="0" cy="1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7452" name="Rectangle 9">
                  <a:extLst>
                    <a:ext uri="{FF2B5EF4-FFF2-40B4-BE49-F238E27FC236}">
                      <a16:creationId xmlns:a16="http://schemas.microsoft.com/office/drawing/2014/main" id="{384E51D5-9212-B744-8260-F3FF01ABC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7" y="2016"/>
                  <a:ext cx="51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Clock</a:t>
                  </a:r>
                </a:p>
              </p:txBody>
            </p:sp>
            <p:sp>
              <p:nvSpPr>
                <p:cNvPr id="17453" name="Rectangle 10">
                  <a:extLst>
                    <a:ext uri="{FF2B5EF4-FFF2-40B4-BE49-F238E27FC236}">
                      <a16:creationId xmlns:a16="http://schemas.microsoft.com/office/drawing/2014/main" id="{1C762BC1-1D84-D046-93C2-DDF5C0DDD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" y="978"/>
                  <a:ext cx="568" cy="808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7454" name="Rectangle 11">
                  <a:extLst>
                    <a:ext uri="{FF2B5EF4-FFF2-40B4-BE49-F238E27FC236}">
                      <a16:creationId xmlns:a16="http://schemas.microsoft.com/office/drawing/2014/main" id="{DC54C1C8-6174-1343-9BF3-32B34BA80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7455" name="Line 14">
                  <a:extLst>
                    <a:ext uri="{FF2B5EF4-FFF2-40B4-BE49-F238E27FC236}">
                      <a16:creationId xmlns:a16="http://schemas.microsoft.com/office/drawing/2014/main" id="{A955EDA1-F2EB-D64A-8E2B-880010EE52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1" y="1790"/>
                  <a:ext cx="0" cy="1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7456" name="Rectangle 15">
                  <a:extLst>
                    <a:ext uri="{FF2B5EF4-FFF2-40B4-BE49-F238E27FC236}">
                      <a16:creationId xmlns:a16="http://schemas.microsoft.com/office/drawing/2014/main" id="{31DFD6AD-4AA5-0041-B0E3-033C1415D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5" y="978"/>
                  <a:ext cx="568" cy="80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7457" name="Rectangle 16">
                  <a:extLst>
                    <a:ext uri="{FF2B5EF4-FFF2-40B4-BE49-F238E27FC236}">
                      <a16:creationId xmlns:a16="http://schemas.microsoft.com/office/drawing/2014/main" id="{1E9D21F1-3DDE-BE4F-B4C1-6C9B1DB35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5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7458" name="Line 19">
                  <a:extLst>
                    <a:ext uri="{FF2B5EF4-FFF2-40B4-BE49-F238E27FC236}">
                      <a16:creationId xmlns:a16="http://schemas.microsoft.com/office/drawing/2014/main" id="{29D63992-E8C1-224B-B7A2-61C0AD3EE4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7" y="1790"/>
                  <a:ext cx="0" cy="2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7459" name="Rectangle 20">
                  <a:extLst>
                    <a:ext uri="{FF2B5EF4-FFF2-40B4-BE49-F238E27FC236}">
                      <a16:creationId xmlns:a16="http://schemas.microsoft.com/office/drawing/2014/main" id="{4F631892-6B50-B540-865A-9EAD6666A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978"/>
                  <a:ext cx="568" cy="8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7460" name="Rectangle 21">
                  <a:extLst>
                    <a:ext uri="{FF2B5EF4-FFF2-40B4-BE49-F238E27FC236}">
                      <a16:creationId xmlns:a16="http://schemas.microsoft.com/office/drawing/2014/main" id="{D41519BF-93AE-F74D-BC32-ABBC07539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1" name="Rectangle 22">
                  <a:extLst>
                    <a:ext uri="{FF2B5EF4-FFF2-40B4-BE49-F238E27FC236}">
                      <a16:creationId xmlns:a16="http://schemas.microsoft.com/office/drawing/2014/main" id="{865BD776-DD91-6F41-AFE0-38C62CD1F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2" name="Rectangle 23">
                  <a:extLst>
                    <a:ext uri="{FF2B5EF4-FFF2-40B4-BE49-F238E27FC236}">
                      <a16:creationId xmlns:a16="http://schemas.microsoft.com/office/drawing/2014/main" id="{969143B4-7A99-ED4B-80BB-4EB5B8FE5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4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3" name="Rectangle 24">
                  <a:extLst>
                    <a:ext uri="{FF2B5EF4-FFF2-40B4-BE49-F238E27FC236}">
                      <a16:creationId xmlns:a16="http://schemas.microsoft.com/office/drawing/2014/main" id="{79D93CD8-E4F8-FB43-BB95-2F129E915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4" name="Rectangle 25">
                  <a:extLst>
                    <a:ext uri="{FF2B5EF4-FFF2-40B4-BE49-F238E27FC236}">
                      <a16:creationId xmlns:a16="http://schemas.microsoft.com/office/drawing/2014/main" id="{78C47307-A884-FC4E-AB05-63B57E583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5" name="Rectangle 26">
                  <a:extLst>
                    <a:ext uri="{FF2B5EF4-FFF2-40B4-BE49-F238E27FC236}">
                      <a16:creationId xmlns:a16="http://schemas.microsoft.com/office/drawing/2014/main" id="{2F4B8814-D844-8C41-AB21-8DFD6FCCA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6" name="Line 27">
                  <a:extLst>
                    <a:ext uri="{FF2B5EF4-FFF2-40B4-BE49-F238E27FC236}">
                      <a16:creationId xmlns:a16="http://schemas.microsoft.com/office/drawing/2014/main" id="{510F7823-EC24-534B-A78F-102D44D96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5" y="1920"/>
                  <a:ext cx="25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17444" name="右箭头 79">
                <a:extLst>
                  <a:ext uri="{FF2B5EF4-FFF2-40B4-BE49-F238E27FC236}">
                    <a16:creationId xmlns:a16="http://schemas.microsoft.com/office/drawing/2014/main" id="{72DEB403-1278-DF45-93FA-3A8F9D2DA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079" y="4483611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45" name="右箭头 80">
                <a:extLst>
                  <a:ext uri="{FF2B5EF4-FFF2-40B4-BE49-F238E27FC236}">
                    <a16:creationId xmlns:a16="http://schemas.microsoft.com/office/drawing/2014/main" id="{28749056-DAE8-604C-B70F-D2ECEA448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917" y="4477557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46" name="右箭头 81">
                <a:extLst>
                  <a:ext uri="{FF2B5EF4-FFF2-40B4-BE49-F238E27FC236}">
                    <a16:creationId xmlns:a16="http://schemas.microsoft.com/office/drawing/2014/main" id="{9B74DCEF-8501-5B49-BB61-028E75238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32" y="4484374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47" name="右箭头 82">
                <a:extLst>
                  <a:ext uri="{FF2B5EF4-FFF2-40B4-BE49-F238E27FC236}">
                    <a16:creationId xmlns:a16="http://schemas.microsoft.com/office/drawing/2014/main" id="{358120B5-CB21-1849-8444-4BFC01B1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739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48" name="右箭头 83">
                <a:extLst>
                  <a:ext uri="{FF2B5EF4-FFF2-40B4-BE49-F238E27FC236}">
                    <a16:creationId xmlns:a16="http://schemas.microsoft.com/office/drawing/2014/main" id="{627922A6-2700-A44C-808B-DE5740898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940" y="4479966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49" name="右箭头 84">
                <a:extLst>
                  <a:ext uri="{FF2B5EF4-FFF2-40B4-BE49-F238E27FC236}">
                    <a16:creationId xmlns:a16="http://schemas.microsoft.com/office/drawing/2014/main" id="{64E523EA-7EA3-C644-BCB8-8FC0A813A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933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42" name="Rectangle 16">
              <a:extLst>
                <a:ext uri="{FF2B5EF4-FFF2-40B4-BE49-F238E27FC236}">
                  <a16:creationId xmlns:a16="http://schemas.microsoft.com/office/drawing/2014/main" id="{825A2335-5E1A-1E4E-9286-C063CE605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74" y="2057400"/>
              <a:ext cx="1321499" cy="397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Time=239</a:t>
              </a:r>
            </a:p>
          </p:txBody>
        </p:sp>
      </p:grpSp>
      <p:grpSp>
        <p:nvGrpSpPr>
          <p:cNvPr id="17414" name="组合 89">
            <a:extLst>
              <a:ext uri="{FF2B5EF4-FFF2-40B4-BE49-F238E27FC236}">
                <a16:creationId xmlns:a16="http://schemas.microsoft.com/office/drawing/2014/main" id="{5E1C37A6-D069-7244-AF71-D1FEC449A836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4151313"/>
            <a:ext cx="7012408" cy="2325687"/>
            <a:chOff x="117174" y="2057400"/>
            <a:chExt cx="7011062" cy="2326100"/>
          </a:xfrm>
        </p:grpSpPr>
        <p:grpSp>
          <p:nvGrpSpPr>
            <p:cNvPr id="17415" name="组合 90">
              <a:extLst>
                <a:ext uri="{FF2B5EF4-FFF2-40B4-BE49-F238E27FC236}">
                  <a16:creationId xmlns:a16="http://schemas.microsoft.com/office/drawing/2014/main" id="{0ED7FAE7-3785-3B47-B74B-CCE380F01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332" y="2362200"/>
              <a:ext cx="6730904" cy="2021300"/>
              <a:chOff x="397332" y="3590022"/>
              <a:chExt cx="6730904" cy="2565496"/>
            </a:xfrm>
          </p:grpSpPr>
          <p:grpSp>
            <p:nvGrpSpPr>
              <p:cNvPr id="17417" name="Group 4">
                <a:extLst>
                  <a:ext uri="{FF2B5EF4-FFF2-40B4-BE49-F238E27FC236}">
                    <a16:creationId xmlns:a16="http://schemas.microsoft.com/office/drawing/2014/main" id="{AF793B1C-89C0-B24B-80FE-D424DE082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6581" y="3590022"/>
                <a:ext cx="6261655" cy="2565496"/>
                <a:chOff x="549" y="720"/>
                <a:chExt cx="3778" cy="1613"/>
              </a:xfrm>
            </p:grpSpPr>
            <p:sp>
              <p:nvSpPr>
                <p:cNvPr id="17424" name="Rectangle 5">
                  <a:extLst>
                    <a:ext uri="{FF2B5EF4-FFF2-40B4-BE49-F238E27FC236}">
                      <a16:creationId xmlns:a16="http://schemas.microsoft.com/office/drawing/2014/main" id="{1FDBAE3E-EA1B-7A42-BAD4-B087C8CD5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3" y="978"/>
                  <a:ext cx="136" cy="808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7425" name="Line 8">
                  <a:extLst>
                    <a:ext uri="{FF2B5EF4-FFF2-40B4-BE49-F238E27FC236}">
                      <a16:creationId xmlns:a16="http://schemas.microsoft.com/office/drawing/2014/main" id="{5D44D947-CA24-2C4F-9642-798963552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5" y="1790"/>
                  <a:ext cx="0" cy="1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7426" name="Rectangle 9">
                  <a:extLst>
                    <a:ext uri="{FF2B5EF4-FFF2-40B4-BE49-F238E27FC236}">
                      <a16:creationId xmlns:a16="http://schemas.microsoft.com/office/drawing/2014/main" id="{8595D9D5-A626-014B-8753-22D321E40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7" y="2016"/>
                  <a:ext cx="51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Clock</a:t>
                  </a:r>
                </a:p>
              </p:txBody>
            </p:sp>
            <p:sp>
              <p:nvSpPr>
                <p:cNvPr id="17427" name="Rectangle 10">
                  <a:extLst>
                    <a:ext uri="{FF2B5EF4-FFF2-40B4-BE49-F238E27FC236}">
                      <a16:creationId xmlns:a16="http://schemas.microsoft.com/office/drawing/2014/main" id="{8C89D4CF-48A7-EE41-867F-F00F912B6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" y="978"/>
                  <a:ext cx="568" cy="8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7428" name="Rectangle 11">
                  <a:extLst>
                    <a:ext uri="{FF2B5EF4-FFF2-40B4-BE49-F238E27FC236}">
                      <a16:creationId xmlns:a16="http://schemas.microsoft.com/office/drawing/2014/main" id="{4B21A7ED-B0A4-284C-980F-E3C792883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" y="978"/>
                  <a:ext cx="136" cy="80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7429" name="Line 14">
                  <a:extLst>
                    <a:ext uri="{FF2B5EF4-FFF2-40B4-BE49-F238E27FC236}">
                      <a16:creationId xmlns:a16="http://schemas.microsoft.com/office/drawing/2014/main" id="{E885A55F-DA5D-4A48-A828-E3A55290DB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1" y="1790"/>
                  <a:ext cx="0" cy="1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7430" name="Rectangle 15">
                  <a:extLst>
                    <a:ext uri="{FF2B5EF4-FFF2-40B4-BE49-F238E27FC236}">
                      <a16:creationId xmlns:a16="http://schemas.microsoft.com/office/drawing/2014/main" id="{41CA3FFA-0DB8-4145-B551-CBAD81EBAE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5" y="978"/>
                  <a:ext cx="568" cy="8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7431" name="Rectangle 16">
                  <a:extLst>
                    <a:ext uri="{FF2B5EF4-FFF2-40B4-BE49-F238E27FC236}">
                      <a16:creationId xmlns:a16="http://schemas.microsoft.com/office/drawing/2014/main" id="{D2DBD5B1-4CEB-1B46-BAC0-7B26AB4A04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5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7432" name="Line 19">
                  <a:extLst>
                    <a:ext uri="{FF2B5EF4-FFF2-40B4-BE49-F238E27FC236}">
                      <a16:creationId xmlns:a16="http://schemas.microsoft.com/office/drawing/2014/main" id="{A9C77782-1E85-784B-B675-029A55BDC8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7" y="1790"/>
                  <a:ext cx="0" cy="2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7433" name="Rectangle 20">
                  <a:extLst>
                    <a:ext uri="{FF2B5EF4-FFF2-40B4-BE49-F238E27FC236}">
                      <a16:creationId xmlns:a16="http://schemas.microsoft.com/office/drawing/2014/main" id="{EE33ADE2-09E2-1D40-85B8-DEC57705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978"/>
                  <a:ext cx="568" cy="8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7434" name="Rectangle 21">
                  <a:extLst>
                    <a:ext uri="{FF2B5EF4-FFF2-40B4-BE49-F238E27FC236}">
                      <a16:creationId xmlns:a16="http://schemas.microsoft.com/office/drawing/2014/main" id="{8D8DEFB2-B8AC-994A-9230-2B2693B1F3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5" name="Rectangle 22">
                  <a:extLst>
                    <a:ext uri="{FF2B5EF4-FFF2-40B4-BE49-F238E27FC236}">
                      <a16:creationId xmlns:a16="http://schemas.microsoft.com/office/drawing/2014/main" id="{48C9AAC2-90AB-B940-8EB5-C9525989E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6" name="Rectangle 23">
                  <a:extLst>
                    <a:ext uri="{FF2B5EF4-FFF2-40B4-BE49-F238E27FC236}">
                      <a16:creationId xmlns:a16="http://schemas.microsoft.com/office/drawing/2014/main" id="{6D75BEC3-DBB6-2F4E-A04C-22AB69F89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4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7" name="Rectangle 24">
                  <a:extLst>
                    <a:ext uri="{FF2B5EF4-FFF2-40B4-BE49-F238E27FC236}">
                      <a16:creationId xmlns:a16="http://schemas.microsoft.com/office/drawing/2014/main" id="{8CCD2E78-B00D-BA45-AD6B-2F128FE0D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8" name="Rectangle 25">
                  <a:extLst>
                    <a:ext uri="{FF2B5EF4-FFF2-40B4-BE49-F238E27FC236}">
                      <a16:creationId xmlns:a16="http://schemas.microsoft.com/office/drawing/2014/main" id="{95BCEC07-612E-7843-B3D6-C92C71099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9" name="Rectangle 26">
                  <a:extLst>
                    <a:ext uri="{FF2B5EF4-FFF2-40B4-BE49-F238E27FC236}">
                      <a16:creationId xmlns:a16="http://schemas.microsoft.com/office/drawing/2014/main" id="{57C7CAAA-5E89-EC4B-A95B-2F5579871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40" name="Line 27">
                  <a:extLst>
                    <a:ext uri="{FF2B5EF4-FFF2-40B4-BE49-F238E27FC236}">
                      <a16:creationId xmlns:a16="http://schemas.microsoft.com/office/drawing/2014/main" id="{04CFA2C6-7B98-6C40-AFD3-ED14EEA01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5" y="1920"/>
                  <a:ext cx="25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17418" name="右箭头 93">
                <a:extLst>
                  <a:ext uri="{FF2B5EF4-FFF2-40B4-BE49-F238E27FC236}">
                    <a16:creationId xmlns:a16="http://schemas.microsoft.com/office/drawing/2014/main" id="{CF00080B-82B3-DE42-AF81-C086AFA7F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079" y="4483611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19" name="右箭头 94">
                <a:extLst>
                  <a:ext uri="{FF2B5EF4-FFF2-40B4-BE49-F238E27FC236}">
                    <a16:creationId xmlns:a16="http://schemas.microsoft.com/office/drawing/2014/main" id="{F3A115BC-A968-F043-AF9E-CFE2A2AC4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917" y="4477557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20" name="右箭头 95">
                <a:extLst>
                  <a:ext uri="{FF2B5EF4-FFF2-40B4-BE49-F238E27FC236}">
                    <a16:creationId xmlns:a16="http://schemas.microsoft.com/office/drawing/2014/main" id="{F8FFF0C3-81BE-AC4B-AC4B-79F1934DF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32" y="4484374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FBFBF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21" name="右箭头 96">
                <a:extLst>
                  <a:ext uri="{FF2B5EF4-FFF2-40B4-BE49-F238E27FC236}">
                    <a16:creationId xmlns:a16="http://schemas.microsoft.com/office/drawing/2014/main" id="{5C6AA261-4DB2-1846-B078-82AA85171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739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22" name="右箭头 97">
                <a:extLst>
                  <a:ext uri="{FF2B5EF4-FFF2-40B4-BE49-F238E27FC236}">
                    <a16:creationId xmlns:a16="http://schemas.microsoft.com/office/drawing/2014/main" id="{4A862F49-6635-1648-9822-A485FD1D2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940" y="4479966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23" name="右箭头 98">
                <a:extLst>
                  <a:ext uri="{FF2B5EF4-FFF2-40B4-BE49-F238E27FC236}">
                    <a16:creationId xmlns:a16="http://schemas.microsoft.com/office/drawing/2014/main" id="{49AB15F7-910E-0549-96B6-67E00FB48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933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16" name="Rectangle 16">
              <a:extLst>
                <a:ext uri="{FF2B5EF4-FFF2-40B4-BE49-F238E27FC236}">
                  <a16:creationId xmlns:a16="http://schemas.microsoft.com/office/drawing/2014/main" id="{CB9054B1-4AC1-D04E-879D-424A6813E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74" y="2057400"/>
              <a:ext cx="1321199" cy="397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Time=241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">
            <a:extLst>
              <a:ext uri="{FF2B5EF4-FFF2-40B4-BE49-F238E27FC236}">
                <a16:creationId xmlns:a16="http://schemas.microsoft.com/office/drawing/2014/main" id="{B2529495-7748-CB48-84C0-0411F551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69532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256D2770-E323-8849-9A32-E2EC0BAE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38E87-5C41-5042-B64E-C926B112618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grpSp>
        <p:nvGrpSpPr>
          <p:cNvPr id="19460" name="组合 6">
            <a:extLst>
              <a:ext uri="{FF2B5EF4-FFF2-40B4-BE49-F238E27FC236}">
                <a16:creationId xmlns:a16="http://schemas.microsoft.com/office/drawing/2014/main" id="{2BEF2E9C-5F91-E348-8914-85D24E5045CC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49238"/>
            <a:ext cx="3890963" cy="1897023"/>
            <a:chOff x="611188" y="4198938"/>
            <a:chExt cx="3890962" cy="1896802"/>
          </a:xfrm>
        </p:grpSpPr>
        <p:grpSp>
          <p:nvGrpSpPr>
            <p:cNvPr id="19490" name="Group 13">
              <a:extLst>
                <a:ext uri="{FF2B5EF4-FFF2-40B4-BE49-F238E27FC236}">
                  <a16:creationId xmlns:a16="http://schemas.microsoft.com/office/drawing/2014/main" id="{F6A3CF53-7273-9844-A5CD-7873B9B85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8" y="4398964"/>
              <a:ext cx="3890962" cy="1420930"/>
              <a:chOff x="336" y="2766"/>
              <a:chExt cx="2448" cy="893"/>
            </a:xfrm>
          </p:grpSpPr>
          <p:grpSp>
            <p:nvGrpSpPr>
              <p:cNvPr id="19498" name="Group 14">
                <a:extLst>
                  <a:ext uri="{FF2B5EF4-FFF2-40B4-BE49-F238E27FC236}">
                    <a16:creationId xmlns:a16="http://schemas.microsoft.com/office/drawing/2014/main" id="{73E0AA4D-8B2B-B542-86E0-9F75E02E5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" y="2766"/>
                <a:ext cx="2322" cy="893"/>
                <a:chOff x="366" y="2400"/>
                <a:chExt cx="2322" cy="893"/>
              </a:xfrm>
            </p:grpSpPr>
            <p:sp>
              <p:nvSpPr>
                <p:cNvPr id="19502" name="Line 15">
                  <a:extLst>
                    <a:ext uri="{FF2B5EF4-FFF2-40B4-BE49-F238E27FC236}">
                      <a16:creationId xmlns:a16="http://schemas.microsoft.com/office/drawing/2014/main" id="{301AE303-D279-854D-A3A3-158DF60A0E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168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9503" name="Rectangle 16">
                  <a:extLst>
                    <a:ext uri="{FF2B5EF4-FFF2-40B4-BE49-F238E27FC236}">
                      <a16:creationId xmlns:a16="http://schemas.microsoft.com/office/drawing/2014/main" id="{9406A96F-2230-2E44-819C-F92C246FD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" y="3043"/>
                  <a:ext cx="46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Time</a:t>
                  </a:r>
                </a:p>
              </p:txBody>
            </p:sp>
            <p:grpSp>
              <p:nvGrpSpPr>
                <p:cNvPr id="19504" name="Group 17">
                  <a:extLst>
                    <a:ext uri="{FF2B5EF4-FFF2-40B4-BE49-F238E27FC236}">
                      <a16:creationId xmlns:a16="http://schemas.microsoft.com/office/drawing/2014/main" id="{67EBCBB3-F428-5A4B-8CF6-809B08B2CF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2400"/>
                  <a:ext cx="1152" cy="192"/>
                  <a:chOff x="768" y="2400"/>
                  <a:chExt cx="1152" cy="192"/>
                </a:xfrm>
              </p:grpSpPr>
              <p:sp>
                <p:nvSpPr>
                  <p:cNvPr id="19513" name="Rectangle 18">
                    <a:extLst>
                      <a:ext uri="{FF2B5EF4-FFF2-40B4-BE49-F238E27FC236}">
                        <a16:creationId xmlns:a16="http://schemas.microsoft.com/office/drawing/2014/main" id="{5D80FAB3-A150-2C47-A586-C5D7BFB5CD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9514" name="Rectangle 19">
                    <a:extLst>
                      <a:ext uri="{FF2B5EF4-FFF2-40B4-BE49-F238E27FC236}">
                        <a16:creationId xmlns:a16="http://schemas.microsoft.com/office/drawing/2014/main" id="{B6083144-136C-0E47-A732-59D0C55B7D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9515" name="Rectangle 20">
                    <a:extLst>
                      <a:ext uri="{FF2B5EF4-FFF2-40B4-BE49-F238E27FC236}">
                        <a16:creationId xmlns:a16="http://schemas.microsoft.com/office/drawing/2014/main" id="{6F99A123-FF31-154D-B6B0-676C405A7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9505" name="Group 21">
                  <a:extLst>
                    <a:ext uri="{FF2B5EF4-FFF2-40B4-BE49-F238E27FC236}">
                      <a16:creationId xmlns:a16="http://schemas.microsoft.com/office/drawing/2014/main" id="{DFBBA826-70CC-9643-B019-648C3EFF92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2591"/>
                  <a:ext cx="1152" cy="193"/>
                  <a:chOff x="768" y="2399"/>
                  <a:chExt cx="1152" cy="193"/>
                </a:xfrm>
              </p:grpSpPr>
              <p:sp>
                <p:nvSpPr>
                  <p:cNvPr id="19510" name="Rectangle 22">
                    <a:extLst>
                      <a:ext uri="{FF2B5EF4-FFF2-40B4-BE49-F238E27FC236}">
                        <a16:creationId xmlns:a16="http://schemas.microsoft.com/office/drawing/2014/main" id="{38B3951A-08A2-054C-BAAB-0D3D7E136D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B9F2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9511" name="Rectangle 23">
                    <a:extLst>
                      <a:ext uri="{FF2B5EF4-FFF2-40B4-BE49-F238E27FC236}">
                        <a16:creationId xmlns:a16="http://schemas.microsoft.com/office/drawing/2014/main" id="{9B2CD552-DBB3-094F-86B1-252325BCC9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6" y="2399"/>
                    <a:ext cx="384" cy="192"/>
                  </a:xfrm>
                  <a:prstGeom prst="rect">
                    <a:avLst/>
                  </a:prstGeom>
                  <a:solidFill>
                    <a:srgbClr val="B9F2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9512" name="Rectangle 24">
                    <a:extLst>
                      <a:ext uri="{FF2B5EF4-FFF2-40B4-BE49-F238E27FC236}">
                        <a16:creationId xmlns:a16="http://schemas.microsoft.com/office/drawing/2014/main" id="{2C124B5A-F637-BD43-8690-5B10EA6791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B9F2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9506" name="Group 25">
                  <a:extLst>
                    <a:ext uri="{FF2B5EF4-FFF2-40B4-BE49-F238E27FC236}">
                      <a16:creationId xmlns:a16="http://schemas.microsoft.com/office/drawing/2014/main" id="{5A936920-108C-8947-A0A9-CACD1DDA08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784"/>
                  <a:ext cx="1152" cy="192"/>
                  <a:chOff x="768" y="2400"/>
                  <a:chExt cx="1152" cy="192"/>
                </a:xfrm>
              </p:grpSpPr>
              <p:sp>
                <p:nvSpPr>
                  <p:cNvPr id="19507" name="Rectangle 26">
                    <a:extLst>
                      <a:ext uri="{FF2B5EF4-FFF2-40B4-BE49-F238E27FC236}">
                        <a16:creationId xmlns:a16="http://schemas.microsoft.com/office/drawing/2014/main" id="{7F98D100-BAEF-B94F-B565-DDB6028A86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19508" name="Rectangle 27">
                    <a:extLst>
                      <a:ext uri="{FF2B5EF4-FFF2-40B4-BE49-F238E27FC236}">
                        <a16:creationId xmlns:a16="http://schemas.microsoft.com/office/drawing/2014/main" id="{D17BD20D-A497-454B-B623-ED30C8A5CF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19509" name="Rectangle 28">
                    <a:extLst>
                      <a:ext uri="{FF2B5EF4-FFF2-40B4-BE49-F238E27FC236}">
                        <a16:creationId xmlns:a16="http://schemas.microsoft.com/office/drawing/2014/main" id="{9DDF3F6C-6CF4-514A-9132-07E17B41D3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67" tIns="45785" rIns="91567" bIns="45785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</p:grpSp>
          <p:sp>
            <p:nvSpPr>
              <p:cNvPr id="15369" name="Rectangle 29">
                <a:extLst>
                  <a:ext uri="{FF2B5EF4-FFF2-40B4-BE49-F238E27FC236}">
                    <a16:creationId xmlns:a16="http://schemas.microsoft.com/office/drawing/2014/main" id="{5BCA18E3-74D8-D74C-AF07-4B248AC56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784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0" dirty="0">
                    <a:latin typeface="Nanum Myeongjo" panose="02020603020101020101" pitchFamily="18" charset="-127"/>
                  </a:rPr>
                  <a:t>I1</a:t>
                </a:r>
              </a:p>
            </p:txBody>
          </p:sp>
          <p:sp>
            <p:nvSpPr>
              <p:cNvPr id="15370" name="Rectangle 30">
                <a:extLst>
                  <a:ext uri="{FF2B5EF4-FFF2-40B4-BE49-F238E27FC236}">
                    <a16:creationId xmlns:a16="http://schemas.microsoft.com/office/drawing/2014/main" id="{32D243B0-A3B5-5343-8338-76A3349C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974"/>
                <a:ext cx="528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0" dirty="0">
                    <a:latin typeface="Nanum Myeongjo" panose="02020603020101020101" pitchFamily="18" charset="-127"/>
                  </a:rPr>
                  <a:t>I2</a:t>
                </a:r>
              </a:p>
            </p:txBody>
          </p:sp>
          <p:sp>
            <p:nvSpPr>
              <p:cNvPr id="15371" name="Rectangle 31">
                <a:extLst>
                  <a:ext uri="{FF2B5EF4-FFF2-40B4-BE49-F238E27FC236}">
                    <a16:creationId xmlns:a16="http://schemas.microsoft.com/office/drawing/2014/main" id="{5E47B9BD-8B84-E44A-A371-3154FBAF8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0" dirty="0">
                    <a:latin typeface="Nanum Myeongjo" panose="02020603020101020101" pitchFamily="18" charset="-127"/>
                  </a:rPr>
                  <a:t>I3</a:t>
                </a:r>
              </a:p>
            </p:txBody>
          </p:sp>
        </p:grpSp>
        <p:sp>
          <p:nvSpPr>
            <p:cNvPr id="19491" name="Line 32">
              <a:extLst>
                <a:ext uri="{FF2B5EF4-FFF2-40B4-BE49-F238E27FC236}">
                  <a16:creationId xmlns:a16="http://schemas.microsoft.com/office/drawing/2014/main" id="{78852C00-8F7A-A34F-9617-8BC8A692D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340" y="4198938"/>
              <a:ext cx="0" cy="129698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19492" name="直接连接符 2">
              <a:extLst>
                <a:ext uri="{FF2B5EF4-FFF2-40B4-BE49-F238E27FC236}">
                  <a16:creationId xmlns:a16="http://schemas.microsoft.com/office/drawing/2014/main" id="{47A1996E-8ACE-4B43-9046-3C679496DF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9811" y="5466917"/>
              <a:ext cx="0" cy="295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3" name="文本框 4">
              <a:extLst>
                <a:ext uri="{FF2B5EF4-FFF2-40B4-BE49-F238E27FC236}">
                  <a16:creationId xmlns:a16="http://schemas.microsoft.com/office/drawing/2014/main" id="{E0EDDDE4-2699-8F43-B481-0C1DBC94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175" y="5751845"/>
              <a:ext cx="516488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240</a:t>
              </a: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9494" name="文本框 37">
              <a:extLst>
                <a:ext uri="{FF2B5EF4-FFF2-40B4-BE49-F238E27FC236}">
                  <a16:creationId xmlns:a16="http://schemas.microsoft.com/office/drawing/2014/main" id="{6CA7E26E-D116-234B-BC56-3BB72B862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588" y="5757225"/>
              <a:ext cx="516488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120</a:t>
              </a: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cxnSp>
          <p:nvCxnSpPr>
            <p:cNvPr id="19495" name="直接连接符 38">
              <a:extLst>
                <a:ext uri="{FF2B5EF4-FFF2-40B4-BE49-F238E27FC236}">
                  <a16:creationId xmlns:a16="http://schemas.microsoft.com/office/drawing/2014/main" id="{B9F69BFD-1948-914B-8FA4-72363D6EFB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0762" y="5495925"/>
              <a:ext cx="0" cy="295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直接连接符 39">
              <a:extLst>
                <a:ext uri="{FF2B5EF4-FFF2-40B4-BE49-F238E27FC236}">
                  <a16:creationId xmlns:a16="http://schemas.microsoft.com/office/drawing/2014/main" id="{C0984E10-8A68-A34F-A199-17A09259E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486400"/>
              <a:ext cx="0" cy="295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7" name="文本框 40">
              <a:extLst>
                <a:ext uri="{FF2B5EF4-FFF2-40B4-BE49-F238E27FC236}">
                  <a16:creationId xmlns:a16="http://schemas.microsoft.com/office/drawing/2014/main" id="{9ABF659D-FFB6-7F4F-966C-66456C23B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762" y="5757225"/>
              <a:ext cx="516488" cy="33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360</a:t>
              </a: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19461" name="Freeform 28">
            <a:extLst>
              <a:ext uri="{FF2B5EF4-FFF2-40B4-BE49-F238E27FC236}">
                <a16:creationId xmlns:a16="http://schemas.microsoft.com/office/drawing/2014/main" id="{8ABAF3BC-D5CA-A340-B563-5FCD75FABFD2}"/>
              </a:ext>
            </a:extLst>
          </p:cNvPr>
          <p:cNvSpPr>
            <a:spLocks/>
          </p:cNvSpPr>
          <p:nvPr/>
        </p:nvSpPr>
        <p:spPr bwMode="auto">
          <a:xfrm>
            <a:off x="2184400" y="77580"/>
            <a:ext cx="92398" cy="338554"/>
          </a:xfrm>
          <a:custGeom>
            <a:avLst/>
            <a:gdLst>
              <a:gd name="T0" fmla="*/ 0 w 720"/>
              <a:gd name="T1" fmla="*/ 2147483646 h 144"/>
              <a:gd name="T2" fmla="*/ 2147483646 w 720"/>
              <a:gd name="T3" fmla="*/ 2147483646 h 144"/>
              <a:gd name="T4" fmla="*/ 2147483646 w 720"/>
              <a:gd name="T5" fmla="*/ 0 h 144"/>
              <a:gd name="T6" fmla="*/ 2147483646 w 720"/>
              <a:gd name="T7" fmla="*/ 0 h 144"/>
              <a:gd name="T8" fmla="*/ 2147483646 w 720"/>
              <a:gd name="T9" fmla="*/ 2147483646 h 144"/>
              <a:gd name="T10" fmla="*/ 2147483646 w 720"/>
              <a:gd name="T11" fmla="*/ 2147483646 h 144"/>
              <a:gd name="T12" fmla="*/ 2147483646 w 720"/>
              <a:gd name="T13" fmla="*/ 2147483646 h 144"/>
              <a:gd name="T14" fmla="*/ 2147483646 w 720"/>
              <a:gd name="T15" fmla="*/ 0 h 144"/>
              <a:gd name="T16" fmla="*/ 2147483646 w 720"/>
              <a:gd name="T17" fmla="*/ 0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"/>
              <a:gd name="T28" fmla="*/ 0 h 144"/>
              <a:gd name="T29" fmla="*/ 720 w 720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384" y="0"/>
                </a:lnTo>
                <a:lnTo>
                  <a:pt x="384" y="144"/>
                </a:lnTo>
                <a:lnTo>
                  <a:pt x="576" y="144"/>
                </a:lnTo>
                <a:lnTo>
                  <a:pt x="624" y="144"/>
                </a:lnTo>
                <a:lnTo>
                  <a:pt x="624" y="0"/>
                </a:lnTo>
                <a:lnTo>
                  <a:pt x="72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462" name="Rectangle 16">
            <a:extLst>
              <a:ext uri="{FF2B5EF4-FFF2-40B4-BE49-F238E27FC236}">
                <a16:creationId xmlns:a16="http://schemas.microsoft.com/office/drawing/2014/main" id="{845DF4E1-2369-0847-A79A-B891439A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2057400"/>
            <a:ext cx="1321453" cy="39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15" tIns="44513" rIns="90615" bIns="44513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Time=300</a:t>
            </a:r>
          </a:p>
        </p:txBody>
      </p:sp>
      <p:grpSp>
        <p:nvGrpSpPr>
          <p:cNvPr id="19463" name="组合 89">
            <a:extLst>
              <a:ext uri="{FF2B5EF4-FFF2-40B4-BE49-F238E27FC236}">
                <a16:creationId xmlns:a16="http://schemas.microsoft.com/office/drawing/2014/main" id="{9A35CF08-3BB6-5A4A-A672-F38990AA1FB5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4151313"/>
            <a:ext cx="7012408" cy="2325687"/>
            <a:chOff x="117174" y="2057400"/>
            <a:chExt cx="7011062" cy="2326100"/>
          </a:xfrm>
        </p:grpSpPr>
        <p:grpSp>
          <p:nvGrpSpPr>
            <p:cNvPr id="19464" name="组合 90">
              <a:extLst>
                <a:ext uri="{FF2B5EF4-FFF2-40B4-BE49-F238E27FC236}">
                  <a16:creationId xmlns:a16="http://schemas.microsoft.com/office/drawing/2014/main" id="{FBBED50C-5386-BA42-8580-CB9E4DC1F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332" y="2362200"/>
              <a:ext cx="6730904" cy="2021300"/>
              <a:chOff x="397332" y="3590022"/>
              <a:chExt cx="6730904" cy="2565496"/>
            </a:xfrm>
          </p:grpSpPr>
          <p:grpSp>
            <p:nvGrpSpPr>
              <p:cNvPr id="19466" name="Group 4">
                <a:extLst>
                  <a:ext uri="{FF2B5EF4-FFF2-40B4-BE49-F238E27FC236}">
                    <a16:creationId xmlns:a16="http://schemas.microsoft.com/office/drawing/2014/main" id="{32139AF5-177C-7B4B-8B9C-9A3A0A3A81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6581" y="3590022"/>
                <a:ext cx="6261655" cy="2565496"/>
                <a:chOff x="549" y="720"/>
                <a:chExt cx="3778" cy="1613"/>
              </a:xfrm>
            </p:grpSpPr>
            <p:sp>
              <p:nvSpPr>
                <p:cNvPr id="19473" name="Rectangle 5">
                  <a:extLst>
                    <a:ext uri="{FF2B5EF4-FFF2-40B4-BE49-F238E27FC236}">
                      <a16:creationId xmlns:a16="http://schemas.microsoft.com/office/drawing/2014/main" id="{B09ACF3A-1220-A64D-A42B-767E666AA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3" y="978"/>
                  <a:ext cx="136" cy="808"/>
                </a:xfrm>
                <a:prstGeom prst="rect">
                  <a:avLst/>
                </a:prstGeom>
                <a:solidFill>
                  <a:srgbClr val="B9F2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9474" name="Line 8">
                  <a:extLst>
                    <a:ext uri="{FF2B5EF4-FFF2-40B4-BE49-F238E27FC236}">
                      <a16:creationId xmlns:a16="http://schemas.microsoft.com/office/drawing/2014/main" id="{C2DC3340-D995-C24C-8327-B7C65F060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5" y="1790"/>
                  <a:ext cx="0" cy="1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9475" name="Rectangle 9">
                  <a:extLst>
                    <a:ext uri="{FF2B5EF4-FFF2-40B4-BE49-F238E27FC236}">
                      <a16:creationId xmlns:a16="http://schemas.microsoft.com/office/drawing/2014/main" id="{0DC8D804-2BA0-8D49-BE8F-578ACB4F6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7" y="2016"/>
                  <a:ext cx="51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Clock</a:t>
                  </a:r>
                </a:p>
              </p:txBody>
            </p:sp>
            <p:sp>
              <p:nvSpPr>
                <p:cNvPr id="19476" name="Rectangle 10">
                  <a:extLst>
                    <a:ext uri="{FF2B5EF4-FFF2-40B4-BE49-F238E27FC236}">
                      <a16:creationId xmlns:a16="http://schemas.microsoft.com/office/drawing/2014/main" id="{477E8AE5-5B2D-1B4C-880B-63AECF08A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" y="978"/>
                  <a:ext cx="568" cy="808"/>
                </a:xfrm>
                <a:prstGeom prst="rect">
                  <a:avLst/>
                </a:prstGeom>
                <a:solidFill>
                  <a:srgbClr val="BFBFBF">
                    <a:alpha val="39999"/>
                  </a:srgb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9477" name="Rectangle 11">
                  <a:extLst>
                    <a:ext uri="{FF2B5EF4-FFF2-40B4-BE49-F238E27FC236}">
                      <a16:creationId xmlns:a16="http://schemas.microsoft.com/office/drawing/2014/main" id="{E3D9DE77-3963-154F-A1BA-4C486D8DF2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" y="978"/>
                  <a:ext cx="136" cy="80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9478" name="Line 14">
                  <a:extLst>
                    <a:ext uri="{FF2B5EF4-FFF2-40B4-BE49-F238E27FC236}">
                      <a16:creationId xmlns:a16="http://schemas.microsoft.com/office/drawing/2014/main" id="{4FA80A6B-0621-7A4B-AC2A-49B9691ABA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1" y="1790"/>
                  <a:ext cx="0" cy="1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9479" name="Rectangle 15">
                  <a:extLst>
                    <a:ext uri="{FF2B5EF4-FFF2-40B4-BE49-F238E27FC236}">
                      <a16:creationId xmlns:a16="http://schemas.microsoft.com/office/drawing/2014/main" id="{93651782-85C8-1649-A4B8-B81CC5362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5" y="978"/>
                  <a:ext cx="568" cy="808"/>
                </a:xfrm>
                <a:prstGeom prst="rect">
                  <a:avLst/>
                </a:prstGeom>
                <a:solidFill>
                  <a:srgbClr val="B9F2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9480" name="Rectangle 16">
                  <a:extLst>
                    <a:ext uri="{FF2B5EF4-FFF2-40B4-BE49-F238E27FC236}">
                      <a16:creationId xmlns:a16="http://schemas.microsoft.com/office/drawing/2014/main" id="{EACDEA96-39AB-4647-8812-F7F4A992DD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5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g</a:t>
                  </a:r>
                </a:p>
              </p:txBody>
            </p:sp>
            <p:sp>
              <p:nvSpPr>
                <p:cNvPr id="19481" name="Line 19">
                  <a:extLst>
                    <a:ext uri="{FF2B5EF4-FFF2-40B4-BE49-F238E27FC236}">
                      <a16:creationId xmlns:a16="http://schemas.microsoft.com/office/drawing/2014/main" id="{16CCF6CB-BD45-BD4F-BDC2-E9ED7EC68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7" y="1790"/>
                  <a:ext cx="0" cy="2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9482" name="Rectangle 20">
                  <a:extLst>
                    <a:ext uri="{FF2B5EF4-FFF2-40B4-BE49-F238E27FC236}">
                      <a16:creationId xmlns:a16="http://schemas.microsoft.com/office/drawing/2014/main" id="{E834E5EB-323E-FE4F-93B9-39193507A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978"/>
                  <a:ext cx="568" cy="80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615" tIns="44513" rIns="90615" bIns="44513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Comb.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logic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9483" name="Rectangle 21">
                  <a:extLst>
                    <a:ext uri="{FF2B5EF4-FFF2-40B4-BE49-F238E27FC236}">
                      <a16:creationId xmlns:a16="http://schemas.microsoft.com/office/drawing/2014/main" id="{2C50BDA9-357C-2345-9A12-EE33DD90B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4" name="Rectangle 22">
                  <a:extLst>
                    <a:ext uri="{FF2B5EF4-FFF2-40B4-BE49-F238E27FC236}">
                      <a16:creationId xmlns:a16="http://schemas.microsoft.com/office/drawing/2014/main" id="{B98B04B0-3E35-1242-AA72-D3ED68D3F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5" name="Rectangle 23">
                  <a:extLst>
                    <a:ext uri="{FF2B5EF4-FFF2-40B4-BE49-F238E27FC236}">
                      <a16:creationId xmlns:a16="http://schemas.microsoft.com/office/drawing/2014/main" id="{CB53D96F-6DF9-2E49-A359-6DDF64ED7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4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6" name="Rectangle 24">
                  <a:extLst>
                    <a:ext uri="{FF2B5EF4-FFF2-40B4-BE49-F238E27FC236}">
                      <a16:creationId xmlns:a16="http://schemas.microsoft.com/office/drawing/2014/main" id="{E6513DD4-4F8E-FE4D-AA78-5BD2986EF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7" name="Rectangle 25">
                  <a:extLst>
                    <a:ext uri="{FF2B5EF4-FFF2-40B4-BE49-F238E27FC236}">
                      <a16:creationId xmlns:a16="http://schemas.microsoft.com/office/drawing/2014/main" id="{29CA3179-E267-8E4D-8A8B-88886EFCD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720"/>
                  <a:ext cx="55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100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8" name="Rectangle 26">
                  <a:extLst>
                    <a:ext uri="{FF2B5EF4-FFF2-40B4-BE49-F238E27FC236}">
                      <a16:creationId xmlns:a16="http://schemas.microsoft.com/office/drawing/2014/main" id="{B42E77CB-1F90-0E4B-9694-F511EA7C8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720"/>
                  <a:ext cx="470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615" tIns="44513" rIns="90615" bIns="44513">
                  <a:spAutoFit/>
                </a:bodyPr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20 </a:t>
                  </a:r>
                  <a:r>
                    <a:rPr lang="en-US" altLang="zh-CN" sz="20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ps</a:t>
                  </a:r>
                  <a:endPara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9" name="Line 27">
                  <a:extLst>
                    <a:ext uri="{FF2B5EF4-FFF2-40B4-BE49-F238E27FC236}">
                      <a16:creationId xmlns:a16="http://schemas.microsoft.com/office/drawing/2014/main" id="{89A7313A-44D1-294A-B3AE-A15D09716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5" y="1920"/>
                  <a:ext cx="25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b="0" dirty="0">
                    <a:latin typeface="Nanum Myeongjo" panose="02020603020101020101" pitchFamily="18" charset="-127"/>
                  </a:endParaRPr>
                </a:p>
              </p:txBody>
            </p:sp>
          </p:grpSp>
          <p:sp>
            <p:nvSpPr>
              <p:cNvPr id="19467" name="右箭头 93">
                <a:extLst>
                  <a:ext uri="{FF2B5EF4-FFF2-40B4-BE49-F238E27FC236}">
                    <a16:creationId xmlns:a16="http://schemas.microsoft.com/office/drawing/2014/main" id="{431AAA82-21E7-5D49-AB88-4680E134A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079" y="4483611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FBFBF">
                  <a:alpha val="39999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9468" name="右箭头 94">
                <a:extLst>
                  <a:ext uri="{FF2B5EF4-FFF2-40B4-BE49-F238E27FC236}">
                    <a16:creationId xmlns:a16="http://schemas.microsoft.com/office/drawing/2014/main" id="{C800BA4B-2BAA-D94B-8A2C-84759BAD2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917" y="4477557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9F2FF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9469" name="右箭头 95">
                <a:extLst>
                  <a:ext uri="{FF2B5EF4-FFF2-40B4-BE49-F238E27FC236}">
                    <a16:creationId xmlns:a16="http://schemas.microsoft.com/office/drawing/2014/main" id="{77E3E9E5-224C-C044-BF4A-B58634766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32" y="4484374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FBFBF">
                  <a:alpha val="39999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9470" name="右箭头 96">
                <a:extLst>
                  <a:ext uri="{FF2B5EF4-FFF2-40B4-BE49-F238E27FC236}">
                    <a16:creationId xmlns:a16="http://schemas.microsoft.com/office/drawing/2014/main" id="{D5C918A8-44F4-2A45-B659-CFC978683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739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9F2FF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9471" name="右箭头 97">
                <a:extLst>
                  <a:ext uri="{FF2B5EF4-FFF2-40B4-BE49-F238E27FC236}">
                    <a16:creationId xmlns:a16="http://schemas.microsoft.com/office/drawing/2014/main" id="{43C2A8A7-9400-CA48-8F2F-CE6272F23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940" y="4479966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9472" name="右箭头 98">
                <a:extLst>
                  <a:ext uri="{FF2B5EF4-FFF2-40B4-BE49-F238E27FC236}">
                    <a16:creationId xmlns:a16="http://schemas.microsoft.com/office/drawing/2014/main" id="{36903EEB-94AE-144A-A011-C29B5EDE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933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65" name="Rectangle 16">
              <a:extLst>
                <a:ext uri="{FF2B5EF4-FFF2-40B4-BE49-F238E27FC236}">
                  <a16:creationId xmlns:a16="http://schemas.microsoft.com/office/drawing/2014/main" id="{F8A5602D-22DC-0A42-8D91-B6C2D4AC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74" y="2057400"/>
              <a:ext cx="1321199" cy="397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cs typeface="Times New Roman" panose="02020603050405020304" pitchFamily="18" charset="0"/>
                </a:rPr>
                <a:t>Time=359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16F5434D-2726-8143-976A-BA30252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4B4C99-6490-1042-9B3E-34607B4C50B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4FA5A0E-F629-1E48-8683-66FBBCCDA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Limitations: Nonuniform Delays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19BB3B60-4030-6B4F-B654-C55561D8EC28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1414463"/>
            <a:ext cx="8489950" cy="2520959"/>
            <a:chOff x="257" y="720"/>
            <a:chExt cx="5340" cy="1585"/>
          </a:xfrm>
        </p:grpSpPr>
        <p:sp>
          <p:nvSpPr>
            <p:cNvPr id="21533" name="Rectangle 5">
              <a:extLst>
                <a:ext uri="{FF2B5EF4-FFF2-40B4-BE49-F238E27FC236}">
                  <a16:creationId xmlns:a16="http://schemas.microsoft.com/office/drawing/2014/main" id="{C830BF43-E44B-674A-96E8-246E942B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1534" name="Line 6">
              <a:extLst>
                <a:ext uri="{FF2B5EF4-FFF2-40B4-BE49-F238E27FC236}">
                  <a16:creationId xmlns:a16="http://schemas.microsoft.com/office/drawing/2014/main" id="{6DB21786-8BC2-CA41-8AD6-F8F3788A6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35" name="Line 7">
              <a:extLst>
                <a:ext uri="{FF2B5EF4-FFF2-40B4-BE49-F238E27FC236}">
                  <a16:creationId xmlns:a16="http://schemas.microsoft.com/office/drawing/2014/main" id="{D45A76D8-D8CD-0C4A-8B47-E93D2B1D0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36" name="Line 8">
              <a:extLst>
                <a:ext uri="{FF2B5EF4-FFF2-40B4-BE49-F238E27FC236}">
                  <a16:creationId xmlns:a16="http://schemas.microsoft.com/office/drawing/2014/main" id="{47AF66A9-1A06-654C-B86F-4F49F69BA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37" name="Rectangle 9">
              <a:extLst>
                <a:ext uri="{FF2B5EF4-FFF2-40B4-BE49-F238E27FC236}">
                  <a16:creationId xmlns:a16="http://schemas.microsoft.com/office/drawing/2014/main" id="{57AF8C33-F340-DE49-BE0A-5FDD7172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2016"/>
              <a:ext cx="61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21538" name="Rectangle 10">
              <a:extLst>
                <a:ext uri="{FF2B5EF4-FFF2-40B4-BE49-F238E27FC236}">
                  <a16:creationId xmlns:a16="http://schemas.microsoft.com/office/drawing/2014/main" id="{4C044515-A99E-364B-842D-68F271C2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1539" name="Line 11">
              <a:extLst>
                <a:ext uri="{FF2B5EF4-FFF2-40B4-BE49-F238E27FC236}">
                  <a16:creationId xmlns:a16="http://schemas.microsoft.com/office/drawing/2014/main" id="{41852C42-EBFA-F14A-AFFA-63BE873B6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40" name="Line 12">
              <a:extLst>
                <a:ext uri="{FF2B5EF4-FFF2-40B4-BE49-F238E27FC236}">
                  <a16:creationId xmlns:a16="http://schemas.microsoft.com/office/drawing/2014/main" id="{04C18331-7AF0-D74F-A598-B555325E1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41" name="Line 13">
              <a:extLst>
                <a:ext uri="{FF2B5EF4-FFF2-40B4-BE49-F238E27FC236}">
                  <a16:creationId xmlns:a16="http://schemas.microsoft.com/office/drawing/2014/main" id="{EA4C3F3D-22C8-114B-8FE2-63F96FF79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42" name="Rectangle 14">
              <a:extLst>
                <a:ext uri="{FF2B5EF4-FFF2-40B4-BE49-F238E27FC236}">
                  <a16:creationId xmlns:a16="http://schemas.microsoft.com/office/drawing/2014/main" id="{745A02A2-8AD4-7844-AB1C-4EB03FE1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1543" name="Rectangle 15">
              <a:extLst>
                <a:ext uri="{FF2B5EF4-FFF2-40B4-BE49-F238E27FC236}">
                  <a16:creationId xmlns:a16="http://schemas.microsoft.com/office/drawing/2014/main" id="{BBF22AEC-C973-F64E-8C24-2317B24A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1544" name="Line 16">
              <a:extLst>
                <a:ext uri="{FF2B5EF4-FFF2-40B4-BE49-F238E27FC236}">
                  <a16:creationId xmlns:a16="http://schemas.microsoft.com/office/drawing/2014/main" id="{17A26C85-9335-CF42-A6E4-01E1384D4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45" name="Line 17">
              <a:extLst>
                <a:ext uri="{FF2B5EF4-FFF2-40B4-BE49-F238E27FC236}">
                  <a16:creationId xmlns:a16="http://schemas.microsoft.com/office/drawing/2014/main" id="{9C283DD0-9127-8140-9E0B-16E7C6B2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46" name="Line 18">
              <a:extLst>
                <a:ext uri="{FF2B5EF4-FFF2-40B4-BE49-F238E27FC236}">
                  <a16:creationId xmlns:a16="http://schemas.microsoft.com/office/drawing/2014/main" id="{A44EDDAC-CD90-844F-8AD7-142C32857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47" name="Rectangle 19">
              <a:extLst>
                <a:ext uri="{FF2B5EF4-FFF2-40B4-BE49-F238E27FC236}">
                  <a16:creationId xmlns:a16="http://schemas.microsoft.com/office/drawing/2014/main" id="{E57B8CBC-DB5B-7D40-912F-2D41944ED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1548" name="Rectangle 20">
              <a:extLst>
                <a:ext uri="{FF2B5EF4-FFF2-40B4-BE49-F238E27FC236}">
                  <a16:creationId xmlns:a16="http://schemas.microsoft.com/office/drawing/2014/main" id="{AA5AE840-AD02-7F40-A5D5-0FACF14CD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" y="720"/>
              <a:ext cx="480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50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1549" name="Rectangle 21">
              <a:extLst>
                <a:ext uri="{FF2B5EF4-FFF2-40B4-BE49-F238E27FC236}">
                  <a16:creationId xmlns:a16="http://schemas.microsoft.com/office/drawing/2014/main" id="{926CE0FC-019B-5945-AFC4-3DE78C66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720"/>
              <a:ext cx="56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1550" name="Rectangle 22">
              <a:extLst>
                <a:ext uri="{FF2B5EF4-FFF2-40B4-BE49-F238E27FC236}">
                  <a16:creationId xmlns:a16="http://schemas.microsoft.com/office/drawing/2014/main" id="{5790067A-6B40-BC47-85E9-4EF0FCEE1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720"/>
              <a:ext cx="7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150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1551" name="Rectangle 23">
              <a:extLst>
                <a:ext uri="{FF2B5EF4-FFF2-40B4-BE49-F238E27FC236}">
                  <a16:creationId xmlns:a16="http://schemas.microsoft.com/office/drawing/2014/main" id="{2FA4F61F-3EBE-164A-AE3E-081E748E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720"/>
              <a:ext cx="56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1552" name="Rectangle 24">
              <a:extLst>
                <a:ext uri="{FF2B5EF4-FFF2-40B4-BE49-F238E27FC236}">
                  <a16:creationId xmlns:a16="http://schemas.microsoft.com/office/drawing/2014/main" id="{D17B853D-F735-FF47-BB50-31142D68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720"/>
              <a:ext cx="66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100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1553" name="Rectangle 25">
              <a:extLst>
                <a:ext uri="{FF2B5EF4-FFF2-40B4-BE49-F238E27FC236}">
                  <a16:creationId xmlns:a16="http://schemas.microsoft.com/office/drawing/2014/main" id="{F5F7505D-5E12-9147-A43B-513019B74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720"/>
              <a:ext cx="56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20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1554" name="Line 26">
              <a:extLst>
                <a:ext uri="{FF2B5EF4-FFF2-40B4-BE49-F238E27FC236}">
                  <a16:creationId xmlns:a16="http://schemas.microsoft.com/office/drawing/2014/main" id="{0213ED4A-1203-8C4C-8EFB-86EDFC6BD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55" name="Rectangle 27">
              <a:extLst>
                <a:ext uri="{FF2B5EF4-FFF2-40B4-BE49-F238E27FC236}">
                  <a16:creationId xmlns:a16="http://schemas.microsoft.com/office/drawing/2014/main" id="{C6E4063F-FE94-0049-AA3A-C1E4BC90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200"/>
              <a:ext cx="1413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Delay = 510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ps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Throughput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= 5.88 GOPS</a:t>
              </a:r>
            </a:p>
          </p:txBody>
        </p:sp>
        <p:sp>
          <p:nvSpPr>
            <p:cNvPr id="21556" name="Rectangle 28">
              <a:extLst>
                <a:ext uri="{FF2B5EF4-FFF2-40B4-BE49-F238E27FC236}">
                  <a16:creationId xmlns:a16="http://schemas.microsoft.com/office/drawing/2014/main" id="{D48B5E2B-DA62-F94B-9401-C5111222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615" tIns="44513" rIns="90615" bIns="44513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Comb.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logic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21509" name="Group 29">
            <a:extLst>
              <a:ext uri="{FF2B5EF4-FFF2-40B4-BE49-F238E27FC236}">
                <a16:creationId xmlns:a16="http://schemas.microsoft.com/office/drawing/2014/main" id="{219306C6-A5F9-1643-83BF-476E9E1B7585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4114800"/>
            <a:ext cx="5800725" cy="1381131"/>
            <a:chOff x="192" y="2396"/>
            <a:chExt cx="3648" cy="869"/>
          </a:xfrm>
        </p:grpSpPr>
        <p:sp>
          <p:nvSpPr>
            <p:cNvPr id="21510" name="Line 30">
              <a:extLst>
                <a:ext uri="{FF2B5EF4-FFF2-40B4-BE49-F238E27FC236}">
                  <a16:creationId xmlns:a16="http://schemas.microsoft.com/office/drawing/2014/main" id="{0B8ACF2F-7B76-1C4E-AF34-49CEE8F39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1511" name="Rectangle 31">
              <a:extLst>
                <a:ext uri="{FF2B5EF4-FFF2-40B4-BE49-F238E27FC236}">
                  <a16:creationId xmlns:a16="http://schemas.microsoft.com/office/drawing/2014/main" id="{0095C272-892D-1C4C-AE9E-B8F17E4E9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976"/>
              <a:ext cx="53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615" tIns="44513" rIns="90615" bIns="44513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21512" name="Rectangle 32">
              <a:extLst>
                <a:ext uri="{FF2B5EF4-FFF2-40B4-BE49-F238E27FC236}">
                  <a16:creationId xmlns:a16="http://schemas.microsoft.com/office/drawing/2014/main" id="{EA5BDFEB-ED10-3C49-AA6A-A5EB3B07E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OP1</a:t>
              </a:r>
            </a:p>
          </p:txBody>
        </p:sp>
        <p:sp>
          <p:nvSpPr>
            <p:cNvPr id="21513" name="Rectangle 33">
              <a:extLst>
                <a:ext uri="{FF2B5EF4-FFF2-40B4-BE49-F238E27FC236}">
                  <a16:creationId xmlns:a16="http://schemas.microsoft.com/office/drawing/2014/main" id="{7E2C6B1E-CF31-824C-9DD3-A6941D78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OP2</a:t>
              </a:r>
            </a:p>
          </p:txBody>
        </p:sp>
        <p:sp>
          <p:nvSpPr>
            <p:cNvPr id="21514" name="Rectangle 34">
              <a:extLst>
                <a:ext uri="{FF2B5EF4-FFF2-40B4-BE49-F238E27FC236}">
                  <a16:creationId xmlns:a16="http://schemas.microsoft.com/office/drawing/2014/main" id="{16C3480B-5A86-6F48-B7E6-5346D375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OP3</a:t>
              </a:r>
            </a:p>
          </p:txBody>
        </p:sp>
        <p:grpSp>
          <p:nvGrpSpPr>
            <p:cNvPr id="21515" name="Group 35">
              <a:extLst>
                <a:ext uri="{FF2B5EF4-FFF2-40B4-BE49-F238E27FC236}">
                  <a16:creationId xmlns:a16="http://schemas.microsoft.com/office/drawing/2014/main" id="{43160001-943A-5049-8D25-074C7583A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21528" name="Rectangle 36">
                <a:extLst>
                  <a:ext uri="{FF2B5EF4-FFF2-40B4-BE49-F238E27FC236}">
                    <a16:creationId xmlns:a16="http://schemas.microsoft.com/office/drawing/2014/main" id="{215EAC27-391B-754A-BEA6-35C8D567A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1529" name="Rectangle 37">
                <a:extLst>
                  <a:ext uri="{FF2B5EF4-FFF2-40B4-BE49-F238E27FC236}">
                    <a16:creationId xmlns:a16="http://schemas.microsoft.com/office/drawing/2014/main" id="{4F4DBD5E-7521-B943-B189-AB6FC547F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1530" name="Rectangle 38">
                <a:extLst>
                  <a:ext uri="{FF2B5EF4-FFF2-40B4-BE49-F238E27FC236}">
                    <a16:creationId xmlns:a16="http://schemas.microsoft.com/office/drawing/2014/main" id="{86840C1E-80A3-C74A-9F8A-17552168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1531" name="Rectangle 39">
                <a:extLst>
                  <a:ext uri="{FF2B5EF4-FFF2-40B4-BE49-F238E27FC236}">
                    <a16:creationId xmlns:a16="http://schemas.microsoft.com/office/drawing/2014/main" id="{AC5A20FC-675C-EC43-9723-11E356A30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Rectangle 40">
                <a:extLst>
                  <a:ext uri="{FF2B5EF4-FFF2-40B4-BE49-F238E27FC236}">
                    <a16:creationId xmlns:a16="http://schemas.microsoft.com/office/drawing/2014/main" id="{29CB11E4-5107-ED42-ABAB-E9132109B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6" name="Group 41">
              <a:extLst>
                <a:ext uri="{FF2B5EF4-FFF2-40B4-BE49-F238E27FC236}">
                  <a16:creationId xmlns:a16="http://schemas.microsoft.com/office/drawing/2014/main" id="{F63E1FD0-E3D5-E84B-8DFA-67398742A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21523" name="Rectangle 42">
                <a:extLst>
                  <a:ext uri="{FF2B5EF4-FFF2-40B4-BE49-F238E27FC236}">
                    <a16:creationId xmlns:a16="http://schemas.microsoft.com/office/drawing/2014/main" id="{C7EA68CB-298A-F646-85DA-A34126EE0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1524" name="Rectangle 43">
                <a:extLst>
                  <a:ext uri="{FF2B5EF4-FFF2-40B4-BE49-F238E27FC236}">
                    <a16:creationId xmlns:a16="http://schemas.microsoft.com/office/drawing/2014/main" id="{90D5D843-FD0A-9547-B895-1FF53EAD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1525" name="Rectangle 44">
                <a:extLst>
                  <a:ext uri="{FF2B5EF4-FFF2-40B4-BE49-F238E27FC236}">
                    <a16:creationId xmlns:a16="http://schemas.microsoft.com/office/drawing/2014/main" id="{B7C5C62A-FDBE-BB45-8404-B34EC80DE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1526" name="Rectangle 45">
                <a:extLst>
                  <a:ext uri="{FF2B5EF4-FFF2-40B4-BE49-F238E27FC236}">
                    <a16:creationId xmlns:a16="http://schemas.microsoft.com/office/drawing/2014/main" id="{A7B836EF-F309-7344-BC33-5C80711EB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Rectangle 46">
                <a:extLst>
                  <a:ext uri="{FF2B5EF4-FFF2-40B4-BE49-F238E27FC236}">
                    <a16:creationId xmlns:a16="http://schemas.microsoft.com/office/drawing/2014/main" id="{27C8C9D8-B49D-EF4D-9855-69555E666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7" name="Group 47">
              <a:extLst>
                <a:ext uri="{FF2B5EF4-FFF2-40B4-BE49-F238E27FC236}">
                  <a16:creationId xmlns:a16="http://schemas.microsoft.com/office/drawing/2014/main" id="{AE1D442E-6ABD-634D-A893-2076A4ED58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21518" name="Rectangle 48">
                <a:extLst>
                  <a:ext uri="{FF2B5EF4-FFF2-40B4-BE49-F238E27FC236}">
                    <a16:creationId xmlns:a16="http://schemas.microsoft.com/office/drawing/2014/main" id="{A91CD7B0-53A9-084E-A114-9B6AFC15E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1519" name="Rectangle 49">
                <a:extLst>
                  <a:ext uri="{FF2B5EF4-FFF2-40B4-BE49-F238E27FC236}">
                    <a16:creationId xmlns:a16="http://schemas.microsoft.com/office/drawing/2014/main" id="{A43DD145-D2D0-FE46-B5BF-BAF98F4CF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1520" name="Rectangle 50">
                <a:extLst>
                  <a:ext uri="{FF2B5EF4-FFF2-40B4-BE49-F238E27FC236}">
                    <a16:creationId xmlns:a16="http://schemas.microsoft.com/office/drawing/2014/main" id="{FD781D26-387B-7445-85A5-2E514C3C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1521" name="Rectangle 51">
                <a:extLst>
                  <a:ext uri="{FF2B5EF4-FFF2-40B4-BE49-F238E27FC236}">
                    <a16:creationId xmlns:a16="http://schemas.microsoft.com/office/drawing/2014/main" id="{16F298F7-8CA8-FE47-A054-4230A01D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22" name="Rectangle 52">
                <a:extLst>
                  <a:ext uri="{FF2B5EF4-FFF2-40B4-BE49-F238E27FC236}">
                    <a16:creationId xmlns:a16="http://schemas.microsoft.com/office/drawing/2014/main" id="{BE0DDA5C-3985-044E-9E80-A998618D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67" tIns="45785" rIns="91567" bIns="45785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16377</TotalTime>
  <Words>2914</Words>
  <Application>Microsoft Macintosh PowerPoint</Application>
  <PresentationFormat>如螢幕大小 (4:3)</PresentationFormat>
  <Paragraphs>672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Comic Sans MS</vt:lpstr>
      <vt:lpstr>Arial</vt:lpstr>
      <vt:lpstr>Times New Roman</vt:lpstr>
      <vt:lpstr>宋体</vt:lpstr>
      <vt:lpstr>Helvetica</vt:lpstr>
      <vt:lpstr>Courier New</vt:lpstr>
      <vt:lpstr>icfp99</vt:lpstr>
      <vt:lpstr>Principles of Pipeline</vt:lpstr>
      <vt:lpstr>Outline</vt:lpstr>
      <vt:lpstr>Real-World Pipelines: Car Washes</vt:lpstr>
      <vt:lpstr>Computational Example</vt:lpstr>
      <vt:lpstr>3-Way Pipelined Version</vt:lpstr>
      <vt:lpstr>Pipeline Diagrams</vt:lpstr>
      <vt:lpstr>PowerPoint 簡報</vt:lpstr>
      <vt:lpstr>PowerPoint 簡報</vt:lpstr>
      <vt:lpstr>Limitations: Nonuniform Delays</vt:lpstr>
      <vt:lpstr>Limitations: Nonuniform Delays</vt:lpstr>
      <vt:lpstr>Practice Problem</vt:lpstr>
      <vt:lpstr>Limitations: Register Overhead</vt:lpstr>
      <vt:lpstr>Limitations: Register Overhead</vt:lpstr>
      <vt:lpstr>Data Dependency</vt:lpstr>
      <vt:lpstr>Data Dependencies</vt:lpstr>
      <vt:lpstr>Data Hazards</vt:lpstr>
      <vt:lpstr>Control Dependence</vt:lpstr>
      <vt:lpstr>Pipeline Implemetation</vt:lpstr>
      <vt:lpstr>Outline</vt:lpstr>
      <vt:lpstr>SEQ Hardware vs. SEQ+ Hardware</vt:lpstr>
      <vt:lpstr>PowerPoint 簡報</vt:lpstr>
      <vt:lpstr>SEQ+ Hardware</vt:lpstr>
      <vt:lpstr>PC Computation</vt:lpstr>
      <vt:lpstr>PowerPoint 簡報</vt:lpstr>
      <vt:lpstr>Pipeline Stages</vt:lpstr>
      <vt:lpstr>PIPE- Hardware</vt:lpstr>
      <vt:lpstr>PowerPoint 簡報</vt:lpstr>
      <vt:lpstr>PowerPoint 簡報</vt:lpstr>
      <vt:lpstr>PowerPoint 簡報</vt:lpstr>
      <vt:lpstr>PIPE- Hardware</vt:lpstr>
      <vt:lpstr>PowerPoint 簡報</vt:lpstr>
      <vt:lpstr>Feedback Paths (Hazards)</vt:lpstr>
      <vt:lpstr>PowerPoint 簡報</vt:lpstr>
      <vt:lpstr>Predicting the PC</vt:lpstr>
      <vt:lpstr>Our Prediction Strategy</vt:lpstr>
      <vt:lpstr>Our Prediction Strategy</vt:lpstr>
      <vt:lpstr>PowerPoint 簡報</vt:lpstr>
      <vt:lpstr>Recovering from PC Misprediction</vt:lpstr>
      <vt:lpstr>Recovering the PC</vt:lpstr>
      <vt:lpstr>Select PC</vt:lpstr>
      <vt:lpstr>Pipeline Demonstration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503</cp:revision>
  <dcterms:created xsi:type="dcterms:W3CDTF">2000-01-15T07:54:11Z</dcterms:created>
  <dcterms:modified xsi:type="dcterms:W3CDTF">2020-07-19T10:49:55Z</dcterms:modified>
</cp:coreProperties>
</file>