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1124" r:id="rId2"/>
    <p:sldId id="1125" r:id="rId3"/>
    <p:sldId id="1091" r:id="rId4"/>
    <p:sldId id="1146" r:id="rId5"/>
    <p:sldId id="1092" r:id="rId6"/>
    <p:sldId id="1093" r:id="rId7"/>
    <p:sldId id="1094" r:id="rId8"/>
    <p:sldId id="1098" r:id="rId9"/>
    <p:sldId id="1099" r:id="rId10"/>
    <p:sldId id="1157" r:id="rId11"/>
    <p:sldId id="1158" r:id="rId12"/>
    <p:sldId id="1178" r:id="rId13"/>
    <p:sldId id="1180" r:id="rId14"/>
    <p:sldId id="1100" r:id="rId15"/>
    <p:sldId id="1181" r:id="rId16"/>
    <p:sldId id="1159" r:id="rId17"/>
    <p:sldId id="1160" r:id="rId18"/>
    <p:sldId id="1161" r:id="rId19"/>
    <p:sldId id="1162" r:id="rId20"/>
    <p:sldId id="1101" r:id="rId21"/>
    <p:sldId id="1102" r:id="rId22"/>
    <p:sldId id="1182" r:id="rId23"/>
    <p:sldId id="1163" r:id="rId24"/>
    <p:sldId id="1164" r:id="rId25"/>
    <p:sldId id="1165" r:id="rId26"/>
    <p:sldId id="1150" r:id="rId27"/>
    <p:sldId id="1167" r:id="rId28"/>
    <p:sldId id="1183" r:id="rId29"/>
    <p:sldId id="1184" r:id="rId30"/>
    <p:sldId id="1185" r:id="rId31"/>
    <p:sldId id="1186" r:id="rId32"/>
    <p:sldId id="1187" r:id="rId33"/>
    <p:sldId id="1188" r:id="rId34"/>
    <p:sldId id="1189" r:id="rId35"/>
    <p:sldId id="1190" r:id="rId36"/>
    <p:sldId id="1191" r:id="rId37"/>
    <p:sldId id="1192" r:id="rId38"/>
    <p:sldId id="1193" r:id="rId39"/>
    <p:sldId id="1194" r:id="rId40"/>
    <p:sldId id="1195" r:id="rId41"/>
    <p:sldId id="1196" r:id="rId42"/>
    <p:sldId id="1197" r:id="rId43"/>
    <p:sldId id="1198" r:id="rId44"/>
    <p:sldId id="1199" r:id="rId45"/>
    <p:sldId id="1200" r:id="rId46"/>
    <p:sldId id="1201" r:id="rId47"/>
    <p:sldId id="120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33" autoAdjust="0"/>
    <p:restoredTop sz="94701" autoAdjust="0"/>
  </p:normalViewPr>
  <p:slideViewPr>
    <p:cSldViewPr>
      <p:cViewPr varScale="1">
        <p:scale>
          <a:sx n="60" d="100"/>
          <a:sy n="60" d="100"/>
        </p:scale>
        <p:origin x="176" y="1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7" Type="http://schemas.openxmlformats.org/officeDocument/2006/relationships/slide" Target="slides/slide25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AD7198-FCB2-F049-AA37-445B505C43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F52FF-B509-C740-9141-A3180F1312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4A2186AF-18EE-1446-9DE7-F7E653035F7D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9/5/20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2AE1-26F9-4140-A906-6A06BF30D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DE15C-B6B2-1345-ABF5-D4E8F598E3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FBBCBD-12D1-CA4A-8C13-33625FE34AB5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99F669-5BEA-2147-A960-139DCDA638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578837C-472D-6844-B0B8-0F0D3CBA49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334E1A1-A695-B64E-9495-440CA1A920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EA8FD87-43CC-9D41-9F9C-5D9004BBE7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FBE547A-2979-3D49-B262-E907BCF44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8E7F065-1C46-7747-A2E3-63E9771C9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70981E61-5511-D049-A8BA-420A79D916D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EF8688-605F-2343-925B-3CB0E48D8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41D3C2E-EDA7-5D49-A9D9-2D47D0065FE7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A6B7C84-A908-8E41-ACCA-905D5EAC1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FD39A29-4F6D-C44F-A8F7-DB08EA232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17FD191-6217-3F4A-B6AE-87E5902E7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51AFECF-5D9B-DE4F-BE44-536C33C97EF7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12400D2-674B-6148-8432-7EFE4212E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44DFFF4-C867-A449-9D42-8BA68F189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13A2F08-68D2-0F4E-A871-1E38755E8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AA661A4-4FBD-A749-85E0-37B8FFD27D65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2C7D2D9-979E-1948-95F9-80F9DD667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43A82BF-3760-1E41-90F8-0915096D2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BD85C6B-31B4-DC43-90A9-EE5B6802A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9865730-E03D-2F47-AE9C-A5A387BC3236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43F79DC-2597-5C4B-B389-B889E9DA5A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923FD0B-7544-8946-8C58-38982C5B5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C6823EA-CA9B-1040-9B6F-2F4D9F18B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BB2F036-1D4C-D14A-870B-7FEF72D0D7A5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0C9D4DA-70C7-164D-BC4B-2187F7AD1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2809CD7-A429-C54E-91C3-0B698468A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8250AC7-569E-5549-A4A9-EB0121321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758A2C1-CDA7-1941-94BD-7E90FD04C5C4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5178515-7999-544C-A26F-89610787F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66C75D3-647A-7B49-B4C9-AC713F838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13B9606-1C28-AE4F-B7F3-2EA130E49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EB30797-951A-0040-95BE-424CE5AC14BF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3C76309-5C30-F44E-8A7E-F0ABFDE14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032B93F-915A-2E4D-8633-C8F1C7BCE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7AA393B-0603-C746-9805-F8B2DB6F1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14A8CD0-10D7-8845-B978-736D4D7A040E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4E69DAE-8482-B048-BC0A-D41B84A78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D213C93-BF06-6842-9177-7A37522DE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29C8D40-EF45-8240-993D-152C74376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D95D0B3-C7F4-EE43-A253-F39ADB779629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204218C-0F92-594E-9F58-8C9429EC6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B91E214-8F49-CD44-8DC2-4BA1CF1B2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AF73E24-3372-AE40-94AB-4816681BB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C7F3E3F-BBFB-5641-BB69-CF430A3A14C4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552D3C4-955B-9D45-9D0F-076A9046D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C72C93B-F665-7044-8456-C661ED52F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FAC408F-741D-DA49-B571-A8A801AC6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40BB821-D5DB-FE47-B85A-D3CB4D238186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6EB8EF5-C090-F74B-A521-8A08FD745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2313E72-5077-A140-B4A1-8FB30DC98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8FFB56C-1399-584F-9605-1C70F73B1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D3CE10A-D98C-D644-B7D4-C840678CD291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2049453-0EA6-FA4C-B329-E366FD370B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B590EB7-20CE-A841-9F1A-EA8EC56E2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9C4644D-3BCF-EA43-91F3-B1232B129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868C70A-DA75-054A-99F6-7B8D90B2F920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3BE0CA4-B2DF-A64B-8808-B47872B133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9244D35-1674-9E42-92DE-45AFC4A74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4D6E6DF-C707-9744-A658-F2BD0EAF9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DA8D048-F1FA-8841-A9AA-84C7BDBAFDF5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9594FA8-9FE2-1248-95E1-24CB8B449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8C78527-5626-B446-B358-648611B5F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2942C39-134D-844A-BDEE-C1E666B8F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D18C71-BDE2-774B-A88C-A32CBC8C3844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ABCCF2D-7242-B241-AAF9-55522D5F1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8AEA658-6B16-1144-9F3B-3626858BA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5ECBD96-BC85-134D-80BF-39170CBB3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39D1E9E-792F-5244-9342-4B1B944347AC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1369BCC-514A-D246-B0B5-492B5DD2C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1827E2B-14E5-ED4A-92C6-A2CC9886F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0E8CCCF-3F14-2145-8FBA-D29ACFC8DB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E1710A5-A1C4-C14B-A4CB-33AC2574026D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57C1CC9-AD4E-F644-BB20-5AA1CB1EA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88BBF34-C600-1B44-A7FC-59F4EC57C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4C601D5-01AC-0D4D-B8B2-33C71B13E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B98E3A6-4D98-3741-AC61-224E6A63DD73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0D56F24-A485-BB4F-8217-4B0AF4023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4E939B9-2293-9A45-B007-C3D63715C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DA64C32-6392-F048-91F2-BBAC6FA424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68053F5-971C-BD4A-B9DD-884DFF4DF781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BE5D2C8-593F-A941-86C6-7D438B44B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4888771-60E7-9C46-9B03-5EF86A999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CB79701-5D3B-E94F-88F8-2CEB81ACDB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7238275-C75E-3A43-BBCA-6C1547F252A6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320B854-4A60-CF4C-9B13-6134D08C3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B5FD468-B9C0-5649-92F4-1AA6598A8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F144DC2-9A8E-624A-891B-9882A0AC2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9AB8D13-9E9B-0947-A17A-953554001700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1F00869-81A7-1148-A97D-157648DF1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0D64A37-902F-2449-8739-12B5FF10E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6C33F0A-9E78-B240-8559-BF52A8FA7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7B6E9E7-8C41-DC46-88A7-703297256049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00E0E2-A112-BE4F-99A3-9EE7A2281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3B7F2E4-C325-014F-B211-27B5A29F5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4D65697-1F00-8B40-97FF-1085530CA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22794C7-9F2E-4E4B-9A59-85B59AFB38D8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4D6D45D-FB93-5747-A585-F05E4A4E3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A2280E4-204D-F345-92F9-CBF01A35E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FEB5A70-D123-AA46-9E6A-292199C91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C4F1D0D-6CCA-5C4D-ACE3-162D2FA82371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ACD56B8-D33A-B24A-835E-001C37A80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AE5C451-DA67-144C-AA82-06006EDCD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0AEA719-E81C-5C4B-BED8-F17AD57D8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A5FF1FF-57C3-1C47-B58B-CD6014D411FE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C5A92CF-0C97-DB43-B5CA-B0EA6B26A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8FD51FC-B1D4-EB4A-B879-116DD820A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D7BD96D8-ADF3-AB46-882B-DA55199C9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0C002CC-811C-8048-BA24-8D89697C1653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0978A94-8CFE-D34D-B50C-B6AA1DEA6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61C77A-7F7C-9A4D-BB75-443EF1018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5358444-B2EC-4A46-B02B-EF0EA5997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F7FBE2D-789D-2544-BCDE-7E0971F3417D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3F060C4-5D6C-1F4F-A3FF-D4C4A569EE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7540D2A-B148-D74A-AB5F-0821BE988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CFBBA3A-62E1-6340-8575-586679D3F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4F815D6-4EC4-6A43-A93E-3137659A7FBE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7261CEE-2900-3E46-9583-1434A3A7B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A258332-9723-2B4F-92BC-6FB51E08E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B2EE402-09D4-E94E-9FB2-6CDBB4337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5FF45F2-81B5-3649-8116-4709897988C7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88A1432-F6EC-B741-84AE-EE2382945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1343C50-000F-3F4B-AF76-34E44F698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D621AB8-6963-654B-80C3-014B8A1BF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CDB4626-607D-B540-9669-A0C2E2B44CE7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3D0204F-D796-AD46-8900-27D3A575F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E47275D-B3D0-7040-89B9-FF80D5086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44AE5D0-A028-1A4C-A6C2-457BDA52A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6FA8D4B-94E2-F44E-A078-B2A38F702736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29BEBC0-5484-744A-ACA4-660990F93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BBBAAE45-C5E5-904E-9456-349947DA9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1E35EF6-A358-864C-980B-6DFF68D4E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60C0460-BE31-4E4F-84E7-972196E409BA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81F0830-C7C4-394E-B6C1-449B377C5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8C8A188-34FA-354D-A169-D373505D1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D58E846-0CAB-DA48-B01F-B6882D4FA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7952FBF-68AF-D949-95A7-CEF64A9659D6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A0D69E8-A11E-0741-8A1E-D043275C9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2C2BBB3-EB83-DF44-AA41-F3877D2B6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8DA5391-35D6-B74B-BD99-7F8680868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F0AC72D-48E6-2143-A97C-B00153821516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75BD9B-9517-FE43-B1A9-99BCABCBB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A86682A-9F48-0E4F-AE51-F091BB86A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1B203D75-A9D4-3E48-8D96-DE733DD3F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D82C147-19A4-BA47-B829-D1111D182C22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98FD82E-1647-0142-99F6-B1474504D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0715967-430C-4742-88AF-2037DFAA3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5D76B87-9DC6-E343-9FA6-E344459AA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219B182-0D4D-374A-AD62-934127CB9FCA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D280D48-5037-9642-91CD-BB213540D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F8917C5-A91E-1B41-A22F-612513CF3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7E02B50-3E9B-CB4A-B98F-A34203832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51C997E-B355-0640-9375-44B2E71E29B8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57E129B-CB57-8E47-AA9B-4ACED16DA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FFAB75E-7DC0-3A48-997F-0B59F9803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47F2ED0-4C6C-F143-8775-A1CC45D54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762A1ED-DF8F-E94C-B67E-7882EEA2DCDE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8BF063A-DA28-1745-9D3D-AF3CEAB0F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898925A-659B-674A-98F0-F2B98A166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6866C228-7E96-C844-B6B4-682EEE04F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D028348-C514-DB42-96EA-1DCA4B5AC048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2521D4F2-331B-4144-9359-05D27AC88A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DE3A1096-87DA-6740-8C6B-FA9D98055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BA1744F-1501-8B40-931A-0AF6BBC9A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6F93C2B-EB7D-9244-A2E3-2951F3E83AD1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8C22B5E-6595-C54C-9420-FFBDA4FC6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7DF3B39A-4C8D-8845-8900-408E58FB2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2CAE1B2-356B-A24B-8144-2EE5B7B47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0417340-4E36-EA4A-8EA2-1A23745B15D7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7C61D06-2080-764F-9310-B9D9F79D4C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F3E8C30B-4FDB-3848-B9DB-B3D529CB8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23B56B5-7DE3-E44F-889C-094C5B301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EAF93EC-1838-414D-A85A-4C339E718F1E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F3C6471-3C08-3242-BA5C-83E9E08DB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18219A5-408E-F441-BD0C-9915399CF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538202D-A938-5441-AE09-2A1D4DCF4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631D883-7384-EE4C-A069-A481EE845517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111C737-50AF-F743-A549-FA45198E2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2C1441D-0D55-994A-ABDC-83776A9A8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35B5284-DA32-084D-87F2-91D91AB7E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EE43594-46F9-7943-9893-8532A2086923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7940365-7031-994A-9E51-FAEF3567C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88E7E78-64BA-614A-BCE7-147CFDB1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97AB049-BEA1-BD42-B7BE-2B72CD6F9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DBC41B5-F812-2E4D-B0FF-61CF189C985B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92F8601-F468-994C-B923-267A761B0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FB4440D-7916-B246-A77A-431B5839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463A4C5-DBA0-554B-B4D2-C86600EB2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A10F2BA-F5FF-1D4E-8DB7-2B61B4C682F6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401B2F8-852A-5F42-A3A9-55BBC03F7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800AF33-D98E-B543-BA00-CE44ADD9A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121BAD6-D248-0744-B444-5B7EFF735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E987900-12D1-194F-8417-BA61F93F637B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08FC5C4-11CD-0E4E-BD01-A1417CE52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5AD8E06-D552-3F4C-BA59-CDF3EF4F5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5C52B45-7EF2-884F-9CB7-A385D9A2A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90397-C91C-B64B-B2BE-7D222B6A09C5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A97C838-3B1F-7A47-81C1-74C72318A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46CCAFB-DED5-654A-A7A3-354025766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9AC82D-BACA-CD41-A613-F038FE75AB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CE2BF3-2C93-3C47-ABD1-98F929201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AEDCB-F229-BD4F-A5F9-EF8D9FF6B075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E8A31-23E7-7744-92BD-8E19AB884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6A635F-FD59-BC46-AB16-69162A139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3188D-1079-3B4D-9000-9834C08451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0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165C3D-BB22-DA4E-AD50-F13091EBD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FE2AD-667B-6741-AE40-433A6140B149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BD4A2-FEF5-4647-9645-003578CF8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E75872-1B15-5B48-8571-B7D2A2B30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377FA-62C2-3845-B147-B765DA6700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82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32E7F0-E38B-B747-A2D8-4EA007891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A9A9F-0F93-E44F-92AA-5044E9C79DB9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1A6B48-A802-7640-8090-E0E3258F6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F5F8E0-BC0C-7249-97AF-D97A1EA17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6FAC5-9A20-934B-B75E-E98FEA9635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39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D41E92-0B06-2D42-B066-A76DCDFFB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C9D91-2B91-F24A-AF8B-A20211620670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EE67E3-F89F-0249-85BA-FEECDE2E19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268471-F1A3-1140-9B9A-62C7E6875B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66BDB-69FE-D640-8CA3-F781A53946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11C197-F2D3-484F-9D33-D56EE5774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787E2-F1BB-0C4B-8C1A-6D18CFB74D95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2073F5-D7EB-9E44-A3EC-8B9A9FD6BE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39C47C-A287-A048-9FF6-42923606D5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95A-4837-C246-97EF-E68F40B7F1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6959-2BF3-CA45-9B8B-44E41DEC27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16F2-1463-F04F-9948-D5CF0AD342C5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7E9A6-D5C6-504A-A3BA-E3837CD243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0EDB6-4F34-F246-BE54-2D6ECA10E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D7D90-F11F-3F46-9071-F3A04703A8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E6BFF6-3AD3-4A43-9735-0606744E1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8EB71-9801-1D44-A736-7D39F8080A81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E22D5A-45B6-474B-B090-9A76B1AD2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13D12D-68D8-FA48-82D5-E363E7C38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B73E3-DBFD-8940-90A3-1E9331C551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3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1E3B4E-CD13-4847-A926-573D21474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9F266-521E-F94B-9650-0982C0C79F44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B82F7E-1834-7041-B8DD-4A43BA3F0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3AD1CC-C6BA-C14D-AADA-F6B8B8746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39B4B-4C08-BD4F-9D94-BF0DA5A449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61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A80543-A966-BA44-98B3-B77060E89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2450-7600-C148-B454-CDB9C6417566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85E143-0119-884A-8C6E-73EAAF855A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47EF69-ED00-304B-A40A-408B4D568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5C688-6C3D-994B-AA61-1E574C201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12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8E5FD-03E2-A84F-A38D-6D13052A8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D0870-FF86-B04A-9D0F-D19F82EA3EAB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6D173-729B-F744-97A6-1CE06F835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D0448-B5C0-3446-AAA4-E17C6219F1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FA7258-9216-424D-A6D3-69095EF90A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9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411-CB58-D241-9C7D-3457D7A8EC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231DE-8457-0F4E-8D46-1A3FE6658CFF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C100A-03ED-6143-936A-FD7750D6B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1DB97-81D9-184E-BF45-22F637D54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7F527-DB0B-6F4D-87B0-1367B632E7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23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CA97789-8C68-564D-B000-C6EF4EF8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905C080-2BF3-9A4C-A5CD-FB8393065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C632D4A-1D03-3A48-AEEF-16E1A0D1AD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E3785C-CE6D-4F48-A8DD-4D7C0B0345C7}" type="datetime1">
              <a:rPr lang="zh-CN" altLang="en-US"/>
              <a:pPr>
                <a:defRPr/>
              </a:pPr>
              <a:t>2020/9/5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65A6529-5F6B-624E-861C-192D90F4DE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255DAC3-170B-0147-99CF-609CD40E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E9A953CC-F633-0A4E-9C25-4D1209D5E46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27710A19-EF7B-B84A-A168-AAE08047A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63432047-4222-E844-B8A6-5A1758217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1E0AC-121B-4348-82AB-669E218E778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F5167E6-468F-C341-B33A-AE9FC9DF70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Linking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7B2A78BF-413C-2342-A731-AD6A12DE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86B49-2358-944F-885F-89ACED0FF37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73858" name="Group 2">
            <a:extLst>
              <a:ext uri="{FF2B5EF4-FFF2-40B4-BE49-F238E27FC236}">
                <a16:creationId xmlns:a16="http://schemas.microsoft.com/office/drawing/2014/main" id="{ABBCF7ED-199B-DB4E-9264-C9B748AC4F1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228600"/>
          <a:ext cx="8001000" cy="6234113"/>
        </p:xfrm>
        <a:graphic>
          <a:graphicData uri="http://schemas.openxmlformats.org/drawingml/2006/table">
            <a:tbl>
              <a:tblPr/>
              <a:tblGrid>
                <a:gridCol w="38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963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 = {1, 2};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return 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[]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*bufp0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*bufp1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temp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bufp1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temp = *bufp0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*bufp0 = *bufp1;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*bufp1 = temp;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B97B106D-A96D-4041-9723-0212C610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A7C8B-C2B7-6B48-B058-EAA4E7159EB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A20F208-E4EF-1E41-8D60-301823AD6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3B36B3F-F9BA-694F-8D45-5EEB26501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Two functions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main() and swap()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Three global variables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buf, bufp0 which are initialized explicitly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bufp1 implicitly initialized to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BF7CC7BB-638D-2045-8148-057AA3EE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FA21E-A0DB-1F45-BCF5-E5D5AB76CB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AA343B9-9D63-5045-8D2C-A4B208EAA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9F6BD29-164F-8C42-BE13-221235B75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05800" cy="55626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.file	"swap.c"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bufp0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.align 8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.type	bufp0, @object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.size	bufp0, 8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bufp0: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.quad	buf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bufp1,8,8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swap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.type	swap, @function</a:t>
            </a:r>
          </a:p>
        </p:txBody>
      </p:sp>
      <p:sp>
        <p:nvSpPr>
          <p:cNvPr id="27653" name="文本框 5">
            <a:extLst>
              <a:ext uri="{FF2B5EF4-FFF2-40B4-BE49-F238E27FC236}">
                <a16:creationId xmlns:a16="http://schemas.microsoft.com/office/drawing/2014/main" id="{A94984E8-318B-1B44-B008-6F46141B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858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define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27654" name="任意多边形 10">
            <a:extLst>
              <a:ext uri="{FF2B5EF4-FFF2-40B4-BE49-F238E27FC236}">
                <a16:creationId xmlns:a16="http://schemas.microsoft.com/office/drawing/2014/main" id="{B7245BA7-E132-E448-80AA-C1381626B39D}"/>
              </a:ext>
            </a:extLst>
          </p:cNvPr>
          <p:cNvSpPr>
            <a:spLocks/>
          </p:cNvSpPr>
          <p:nvPr/>
        </p:nvSpPr>
        <p:spPr bwMode="auto">
          <a:xfrm>
            <a:off x="1295400" y="1071563"/>
            <a:ext cx="3581400" cy="1976437"/>
          </a:xfrm>
          <a:custGeom>
            <a:avLst/>
            <a:gdLst>
              <a:gd name="T0" fmla="*/ 1701160 w 3832167"/>
              <a:gd name="T1" fmla="*/ 0 h 1970116"/>
              <a:gd name="T2" fmla="*/ 1291552 w 3832167"/>
              <a:gd name="T3" fmla="*/ 1606126 h 1970116"/>
              <a:gd name="T4" fmla="*/ 0 w 3832167"/>
              <a:gd name="T5" fmla="*/ 2046515 h 1970116"/>
              <a:gd name="T6" fmla="*/ 0 w 3832167"/>
              <a:gd name="T7" fmla="*/ 2046515 h 1970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32167" h="1970116">
                <a:moveTo>
                  <a:pt x="3832167" y="0"/>
                </a:moveTo>
                <a:cubicBezTo>
                  <a:pt x="3690157" y="608907"/>
                  <a:pt x="3548148" y="1217814"/>
                  <a:pt x="2909454" y="1546167"/>
                </a:cubicBezTo>
                <a:cubicBezTo>
                  <a:pt x="2270759" y="1874520"/>
                  <a:pt x="0" y="1970116"/>
                  <a:pt x="0" y="19701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7655" name="任意多边形 15">
            <a:extLst>
              <a:ext uri="{FF2B5EF4-FFF2-40B4-BE49-F238E27FC236}">
                <a16:creationId xmlns:a16="http://schemas.microsoft.com/office/drawing/2014/main" id="{478289B9-A1B5-1C46-A517-EB77555543CC}"/>
              </a:ext>
            </a:extLst>
          </p:cNvPr>
          <p:cNvSpPr>
            <a:spLocks/>
          </p:cNvSpPr>
          <p:nvPr/>
        </p:nvSpPr>
        <p:spPr bwMode="auto">
          <a:xfrm>
            <a:off x="3367088" y="1130300"/>
            <a:ext cx="1585912" cy="2636838"/>
          </a:xfrm>
          <a:custGeom>
            <a:avLst/>
            <a:gdLst>
              <a:gd name="T0" fmla="*/ 246091 w 1878676"/>
              <a:gd name="T1" fmla="*/ 0 h 2636095"/>
              <a:gd name="T2" fmla="*/ 179669 w 1878676"/>
              <a:gd name="T3" fmla="*/ 2243067 h 2636095"/>
              <a:gd name="T4" fmla="*/ 0 w 1878676"/>
              <a:gd name="T5" fmla="*/ 2643316 h 2636095"/>
              <a:gd name="T6" fmla="*/ 0 w 1878676"/>
              <a:gd name="T7" fmla="*/ 2643316 h 26360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78676" h="2636095">
                <a:moveTo>
                  <a:pt x="1878676" y="0"/>
                </a:moveTo>
                <a:cubicBezTo>
                  <a:pt x="1781694" y="898467"/>
                  <a:pt x="1684713" y="1796935"/>
                  <a:pt x="1371600" y="2236124"/>
                </a:cubicBezTo>
                <a:cubicBezTo>
                  <a:pt x="1058487" y="2675313"/>
                  <a:pt x="0" y="2635134"/>
                  <a:pt x="0" y="263513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7656" name="文本框 23">
            <a:extLst>
              <a:ext uri="{FF2B5EF4-FFF2-40B4-BE49-F238E27FC236}">
                <a16:creationId xmlns:a16="http://schemas.microsoft.com/office/drawing/2014/main" id="{6BCAFD92-820E-A54E-8287-070FB0D06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085850"/>
            <a:ext cx="11865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reference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27657" name="直接连接符 26">
            <a:extLst>
              <a:ext uri="{FF2B5EF4-FFF2-40B4-BE49-F238E27FC236}">
                <a16:creationId xmlns:a16="http://schemas.microsoft.com/office/drawing/2014/main" id="{95FFFA47-EC28-9D4E-93A2-6D37D58AF60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95600" y="1676400"/>
            <a:ext cx="4446588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6FDE9656-FC69-2F47-98D5-11A6291B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2CD6B-B628-FD43-BBCA-C3FAA39C83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1B015CD-969D-BB46-A3D3-8F2EFD836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3BEF039-8493-C446-BA3D-64F828309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228600"/>
            <a:ext cx="8305800" cy="63246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pushq	%rbp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%rsp, %rbp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$buf+4, 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bufp0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(%rip), %rax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(%rax), %eax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%eax, -4(%rbp)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bufp0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(%rip), %rax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(%rip), %rdx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(%rdx), %edx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%edx, (%rax)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movq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(%rip), %rax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-4(%rbp), %edx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movl	%edx, (%rax)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nop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popq	%rbp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</a:t>
            </a:r>
          </a:p>
        </p:txBody>
      </p:sp>
      <p:sp>
        <p:nvSpPr>
          <p:cNvPr id="29701" name="文本框 4">
            <a:extLst>
              <a:ext uri="{FF2B5EF4-FFF2-40B4-BE49-F238E27FC236}">
                <a16:creationId xmlns:a16="http://schemas.microsoft.com/office/drawing/2014/main" id="{3F7DF81D-E271-394C-8415-0FDAD5ACD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810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define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29702" name="文本框 5">
            <a:extLst>
              <a:ext uri="{FF2B5EF4-FFF2-40B4-BE49-F238E27FC236}">
                <a16:creationId xmlns:a16="http://schemas.microsoft.com/office/drawing/2014/main" id="{E9071EF2-1460-3C47-9CEA-A77C0098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355600"/>
            <a:ext cx="11865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reference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cxnSp>
        <p:nvCxnSpPr>
          <p:cNvPr id="29703" name="直接连接符 2">
            <a:extLst>
              <a:ext uri="{FF2B5EF4-FFF2-40B4-BE49-F238E27FC236}">
                <a16:creationId xmlns:a16="http://schemas.microsoft.com/office/drawing/2014/main" id="{6D4A35D2-8275-C746-B70C-706E5C954F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143000" y="457200"/>
            <a:ext cx="32385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8">
            <a:extLst>
              <a:ext uri="{FF2B5EF4-FFF2-40B4-BE49-F238E27FC236}">
                <a16:creationId xmlns:a16="http://schemas.microsoft.com/office/drawing/2014/main" id="{468707A4-754F-F441-8800-A5DBB28DF74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1163" y="838200"/>
            <a:ext cx="45418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直接箭头连接符 10">
            <a:extLst>
              <a:ext uri="{FF2B5EF4-FFF2-40B4-BE49-F238E27FC236}">
                <a16:creationId xmlns:a16="http://schemas.microsoft.com/office/drawing/2014/main" id="{F2DA0300-F3AE-4241-8C49-8F526E23E7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1400" y="863600"/>
            <a:ext cx="39116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任意多边形 16">
            <a:extLst>
              <a:ext uri="{FF2B5EF4-FFF2-40B4-BE49-F238E27FC236}">
                <a16:creationId xmlns:a16="http://schemas.microsoft.com/office/drawing/2014/main" id="{81D20AD6-F23B-8345-AA16-8761F1BD08E1}"/>
              </a:ext>
            </a:extLst>
          </p:cNvPr>
          <p:cNvSpPr>
            <a:spLocks/>
          </p:cNvSpPr>
          <p:nvPr/>
        </p:nvSpPr>
        <p:spPr bwMode="auto">
          <a:xfrm>
            <a:off x="2705100" y="873125"/>
            <a:ext cx="4787900" cy="879475"/>
          </a:xfrm>
          <a:custGeom>
            <a:avLst/>
            <a:gdLst>
              <a:gd name="T0" fmla="*/ 5239718 w 4688379"/>
              <a:gd name="T1" fmla="*/ 0 h 1053654"/>
              <a:gd name="T2" fmla="*/ 1263478 w 4688379"/>
              <a:gd name="T3" fmla="*/ 358885 h 1053654"/>
              <a:gd name="T4" fmla="*/ 0 w 4688379"/>
              <a:gd name="T5" fmla="*/ 390367 h 1053654"/>
              <a:gd name="T6" fmla="*/ 0 w 4688379"/>
              <a:gd name="T7" fmla="*/ 390367 h 10536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88379" h="1053654">
                <a:moveTo>
                  <a:pt x="4688379" y="0"/>
                </a:moveTo>
                <a:cubicBezTo>
                  <a:pt x="3300153" y="387927"/>
                  <a:pt x="1911927" y="775855"/>
                  <a:pt x="1130531" y="947651"/>
                </a:cubicBezTo>
                <a:cubicBezTo>
                  <a:pt x="349134" y="1119447"/>
                  <a:pt x="0" y="1030778"/>
                  <a:pt x="0" y="10307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07" name="任意多边形 17">
            <a:extLst>
              <a:ext uri="{FF2B5EF4-FFF2-40B4-BE49-F238E27FC236}">
                <a16:creationId xmlns:a16="http://schemas.microsoft.com/office/drawing/2014/main" id="{93F5C4F2-38E7-8A40-A855-F59A41B5AE49}"/>
              </a:ext>
            </a:extLst>
          </p:cNvPr>
          <p:cNvSpPr>
            <a:spLocks/>
          </p:cNvSpPr>
          <p:nvPr/>
        </p:nvSpPr>
        <p:spPr bwMode="auto">
          <a:xfrm>
            <a:off x="2819400" y="873125"/>
            <a:ext cx="4673600" cy="1793875"/>
          </a:xfrm>
          <a:custGeom>
            <a:avLst/>
            <a:gdLst>
              <a:gd name="T0" fmla="*/ 4555636 w 4696691"/>
              <a:gd name="T1" fmla="*/ 0 h 1959654"/>
              <a:gd name="T2" fmla="*/ 1402973 w 4696691"/>
              <a:gd name="T3" fmla="*/ 1168000 h 1959654"/>
              <a:gd name="T4" fmla="*/ 0 w 4696691"/>
              <a:gd name="T5" fmla="*/ 1320346 h 19596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96691" h="1959654">
                <a:moveTo>
                  <a:pt x="4696691" y="0"/>
                </a:moveTo>
                <a:cubicBezTo>
                  <a:pt x="3462944" y="698269"/>
                  <a:pt x="2229197" y="1396539"/>
                  <a:pt x="1446415" y="1720735"/>
                </a:cubicBezTo>
                <a:cubicBezTo>
                  <a:pt x="663633" y="2044931"/>
                  <a:pt x="0" y="1945178"/>
                  <a:pt x="0" y="19451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08" name="任意多边形 18">
            <a:extLst>
              <a:ext uri="{FF2B5EF4-FFF2-40B4-BE49-F238E27FC236}">
                <a16:creationId xmlns:a16="http://schemas.microsoft.com/office/drawing/2014/main" id="{741210AC-C699-CF48-9B10-0DCD6C57B5BD}"/>
              </a:ext>
            </a:extLst>
          </p:cNvPr>
          <p:cNvSpPr>
            <a:spLocks/>
          </p:cNvSpPr>
          <p:nvPr/>
        </p:nvSpPr>
        <p:spPr bwMode="auto">
          <a:xfrm>
            <a:off x="2705100" y="908050"/>
            <a:ext cx="4787900" cy="2139950"/>
          </a:xfrm>
          <a:custGeom>
            <a:avLst/>
            <a:gdLst>
              <a:gd name="T0" fmla="*/ 4453046 w 4846320"/>
              <a:gd name="T1" fmla="*/ 0 h 2390376"/>
              <a:gd name="T2" fmla="*/ 1451250 w 4846320"/>
              <a:gd name="T3" fmla="*/ 1350286 h 2390376"/>
              <a:gd name="T4" fmla="*/ 0 w 4846320"/>
              <a:gd name="T5" fmla="*/ 1461485 h 23903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46320" h="2390376">
                <a:moveTo>
                  <a:pt x="4846320" y="0"/>
                </a:moveTo>
                <a:cubicBezTo>
                  <a:pt x="3616729" y="868680"/>
                  <a:pt x="2387138" y="1737361"/>
                  <a:pt x="1579418" y="2119746"/>
                </a:cubicBezTo>
                <a:cubicBezTo>
                  <a:pt x="771698" y="2502131"/>
                  <a:pt x="385849" y="2398222"/>
                  <a:pt x="0" y="229431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09" name="任意多边形 19">
            <a:extLst>
              <a:ext uri="{FF2B5EF4-FFF2-40B4-BE49-F238E27FC236}">
                <a16:creationId xmlns:a16="http://schemas.microsoft.com/office/drawing/2014/main" id="{9951592E-E94F-154B-96F8-AA026D861CD1}"/>
              </a:ext>
            </a:extLst>
          </p:cNvPr>
          <p:cNvSpPr>
            <a:spLocks/>
          </p:cNvSpPr>
          <p:nvPr/>
        </p:nvSpPr>
        <p:spPr bwMode="auto">
          <a:xfrm>
            <a:off x="2705100" y="914400"/>
            <a:ext cx="4787900" cy="2990850"/>
          </a:xfrm>
          <a:custGeom>
            <a:avLst/>
            <a:gdLst>
              <a:gd name="T0" fmla="*/ 3558132 w 5054138"/>
              <a:gd name="T1" fmla="*/ 0 h 3231663"/>
              <a:gd name="T2" fmla="*/ 825158 w 5054138"/>
              <a:gd name="T3" fmla="*/ 2212552 h 3231663"/>
              <a:gd name="T4" fmla="*/ 0 w 5054138"/>
              <a:gd name="T5" fmla="*/ 2389052 h 3231663"/>
              <a:gd name="T6" fmla="*/ 0 w 5054138"/>
              <a:gd name="T7" fmla="*/ 2389052 h 32316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54138" h="3231663">
                <a:moveTo>
                  <a:pt x="5054138" y="0"/>
                </a:moveTo>
                <a:cubicBezTo>
                  <a:pt x="3534294" y="1196340"/>
                  <a:pt x="2014450" y="2392680"/>
                  <a:pt x="1172094" y="2917767"/>
                </a:cubicBezTo>
                <a:cubicBezTo>
                  <a:pt x="329738" y="3442854"/>
                  <a:pt x="0" y="3150523"/>
                  <a:pt x="0" y="315052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7355D110-9AE0-7343-ACD7-039A0DF4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9C3925-87F1-2243-BB7D-CF551755AA5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689977E-C80B-FB41-8E62-11FA56AF1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Static linking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BD0882-49C4-594D-9FF4-898EFFC97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Input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relocatable object files and command line arguments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Output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Fully linked executable object file that can be loaded and run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FEFA39CD-2EB0-C242-99A5-7BF16ED3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2AD28-70FB-1540-B8B3-E552E09A1BA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90E3A0C4-2925-124E-B333-E7D72C070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5720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unix&gt; gcc -Og -o prog main.c swap.c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cpp [other args] main.c /tmp/main.i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cc1 /tmp/main.i main.c -Og [other args] -o /tmp/main.s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[other args] -o /tmp/main.o /tmp/main.s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&lt;similar process for swap.c&gt;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 -o prog [system obj files] /tmp/main.o /tmp/swap.o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unix&gt;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FD2684B-06F3-C14F-B5C8-0236453D4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F0A909B4-F2D6-344C-A02F-CFB36FCD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BE07E4-3199-DF40-ABDE-6A8B3FFE963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8E7B6AE-DDFA-E040-A1EB-9534A115B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572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&lt;main&gt;: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00:    55                   	push   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01:    48 89 e5             	mov    %rsp,%rbp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04:    b8 00 00 00 00       mov    $0x0,%eax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09:    e8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00 00 00 00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	callq   e &lt;main+0xe&gt;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0e:    b8 00 00 00 00       	mov    $0x0,%eax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13:    5d                   	pop    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14:    c3                   	retq 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AE647E-09ED-984A-8FD9-47A6FB870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Files(main.o)</a:t>
            </a:r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22424667-2903-2949-AAA5-6B48EB24F4E3}"/>
              </a:ext>
            </a:extLst>
          </p:cNvPr>
          <p:cNvSpPr/>
          <p:nvPr/>
        </p:nvSpPr>
        <p:spPr bwMode="auto">
          <a:xfrm rot="8464563">
            <a:off x="2156108" y="-1023425"/>
            <a:ext cx="4927904" cy="3510982"/>
          </a:xfrm>
          <a:prstGeom prst="arc">
            <a:avLst>
              <a:gd name="adj1" fmla="val 13274715"/>
              <a:gd name="adj2" fmla="val 6418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366" name="TextBox 5">
            <a:extLst>
              <a:ext uri="{FF2B5EF4-FFF2-40B4-BE49-F238E27FC236}">
                <a16:creationId xmlns:a16="http://schemas.microsoft.com/office/drawing/2014/main" id="{EFCA2AA2-FDBE-4047-AFF0-EAE9BED06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1000"/>
            <a:ext cx="2464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Define (main) 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367" name="TextBox 6">
            <a:extLst>
              <a:ext uri="{FF2B5EF4-FFF2-40B4-BE49-F238E27FC236}">
                <a16:creationId xmlns:a16="http://schemas.microsoft.com/office/drawing/2014/main" id="{68EBF0F2-20CC-564E-B283-A985A30A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1712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Reference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(swap)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A50DE328-0C64-B540-929D-5E9EA0A8AADB}"/>
              </a:ext>
            </a:extLst>
          </p:cNvPr>
          <p:cNvSpPr/>
          <p:nvPr/>
        </p:nvSpPr>
        <p:spPr bwMode="auto">
          <a:xfrm rot="13058182">
            <a:off x="2578100" y="3690938"/>
            <a:ext cx="4597400" cy="1274762"/>
          </a:xfrm>
          <a:prstGeom prst="arc">
            <a:avLst>
              <a:gd name="adj1" fmla="val 11103443"/>
              <a:gd name="adj2" fmla="val 2102262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91E8B8FA-FC01-2043-9954-4CF76318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D88B4-6F40-DE4A-9A5B-D57C8350F62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D43051B-14FD-664B-A010-065792C2F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marL="609600" indent="-609600">
              <a:buFontTx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&lt;buf&gt;:</a:t>
            </a: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00:		01 00 00 00 02 00 00 00</a:t>
            </a:r>
          </a:p>
          <a:p>
            <a:pPr marL="609600" indent="-609600">
              <a:buFontTx/>
              <a:buNone/>
            </a:pP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E95C6A4-8CAE-6742-BCD9-3EE444965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Files(main.o)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C425B7-887D-D04C-8C5A-A0D42623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81000"/>
            <a:ext cx="220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Define (</a:t>
            </a:r>
            <a:r>
              <a:rPr lang="en-US" altLang="zh-CN" b="0" dirty="0" err="1">
                <a:latin typeface="Nanum Myeongjo" panose="02020603020101020101" pitchFamily="18" charset="-127"/>
              </a:rPr>
              <a:t>buf</a:t>
            </a:r>
            <a:r>
              <a:rPr lang="en-US" altLang="zh-CN" b="0" dirty="0">
                <a:latin typeface="Nanum Myeongjo" panose="02020603020101020101" pitchFamily="18" charset="-127"/>
              </a:rPr>
              <a:t>) 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7DC67036-C78D-0348-9189-E43B23EDE80E}"/>
              </a:ext>
            </a:extLst>
          </p:cNvPr>
          <p:cNvSpPr/>
          <p:nvPr/>
        </p:nvSpPr>
        <p:spPr bwMode="auto">
          <a:xfrm rot="8464563">
            <a:off x="1780224" y="-890603"/>
            <a:ext cx="5304001" cy="3378766"/>
          </a:xfrm>
          <a:prstGeom prst="arc">
            <a:avLst>
              <a:gd name="adj1" fmla="val 13278649"/>
              <a:gd name="adj2" fmla="val 66086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6752C5A3-BB9C-1E49-89CC-29E9DC1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6D6860-A3D7-4743-AFFC-438BA0CF84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9BE14A4-5479-014E-B431-E2D4FCACF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0825"/>
            <a:ext cx="8686800" cy="47244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&lt;swap&gt;: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00:    55                               push   %rbp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01:    48 89 e5                     mov    %rsp,%rbp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04:    48 c7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movq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 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0b: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                                                 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bufp1= &amp;buf[1]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0f:    48 8b 05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00 00 00 00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16:    8b 00                          mov    (%rax),%eax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18:    89 45 fc                      mov    %eax,-0x4(%rbp)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1b:    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22:    48 8b 15 00 00 00 00 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(%rip),%rdx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29:    8b 12                          mov    (%rdx),%edx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2b:    89 10                          mov    %edx,(%rax)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*bufp0 = *bufp1</a:t>
            </a:r>
            <a:endParaRPr lang="en-US" altLang="zh-CN" sz="18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2d:    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18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3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34:    8b 55 fc                      mov    -0x4(%rbp),%edx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3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37:    89 10                          mov    %edx,(%rax)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endParaRPr lang="en-US" altLang="zh-CN" sz="200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F975097-39F0-9E4A-B1C9-3804CC835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Files(swap.o)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B4498CE-1A55-4E46-A3E3-49D24131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2400"/>
            <a:ext cx="1850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References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12176106-C1B7-724C-B755-A08417B8B381}"/>
              </a:ext>
            </a:extLst>
          </p:cNvPr>
          <p:cNvSpPr/>
          <p:nvPr/>
        </p:nvSpPr>
        <p:spPr bwMode="auto">
          <a:xfrm rot="8464563">
            <a:off x="1753073" y="-954371"/>
            <a:ext cx="5081283" cy="3878717"/>
          </a:xfrm>
          <a:prstGeom prst="arc">
            <a:avLst>
              <a:gd name="adj1" fmla="val 12678970"/>
              <a:gd name="adj2" fmla="val 2074575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B2F7C-EE42-664E-8F25-AFB657F8E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1455738"/>
            <a:ext cx="1162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buf</a:t>
            </a:r>
            <a:r>
              <a:rPr lang="en-US" altLang="zh-CN" b="0" dirty="0">
                <a:latin typeface="Nanum Myeongjo" panose="02020603020101020101" pitchFamily="18" charset="-127"/>
              </a:rPr>
              <a:t>[1]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D65D6FEC-083B-804E-87FD-3CDD4B4B333A}"/>
              </a:ext>
            </a:extLst>
          </p:cNvPr>
          <p:cNvSpPr/>
          <p:nvPr/>
        </p:nvSpPr>
        <p:spPr bwMode="auto">
          <a:xfrm rot="20242808">
            <a:off x="3051175" y="650875"/>
            <a:ext cx="4032250" cy="2049463"/>
          </a:xfrm>
          <a:prstGeom prst="arc">
            <a:avLst>
              <a:gd name="adj1" fmla="val 10649105"/>
              <a:gd name="adj2" fmla="val 2063975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F1E01-D014-8C4F-B065-5637B5A8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0"/>
            <a:ext cx="110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bufp1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89F41797-4D71-1E4A-A642-F495C195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811CB-CA03-514D-9A13-8F0F0549D3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20CBCC4-EC94-3A4E-8D78-E8C22E9A3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7244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39:    90                   	nop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3a:    5d                   	pop    %rbp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5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3b:    c3                   	retq 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5"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</a:p>
          <a:p>
            <a:pPr marL="609600" indent="-609600">
              <a:buFontTx/>
              <a:buAutoNum type="arabicPlai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00:	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00 00 00 00 00 00 00 00</a:t>
            </a:r>
          </a:p>
          <a:p>
            <a:pPr marL="609600" indent="-609600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&lt;bufp1&gt;: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543E3A2-2C21-9D4F-A989-09AE54964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Files(swap.o)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B8F7D2C-3582-104F-8411-AEA4CB91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833563"/>
            <a:ext cx="1712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Reference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(</a:t>
            </a:r>
            <a:r>
              <a:rPr lang="en-US" altLang="zh-CN" b="0" dirty="0" err="1">
                <a:latin typeface="Nanum Myeongjo" panose="02020603020101020101" pitchFamily="18" charset="-127"/>
              </a:rPr>
              <a:t>buf</a:t>
            </a:r>
            <a:r>
              <a:rPr lang="en-US" altLang="zh-CN" b="0" dirty="0">
                <a:latin typeface="Nanum Myeongjo" panose="02020603020101020101" pitchFamily="18" charset="-127"/>
              </a:rPr>
              <a:t>)</a:t>
            </a: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EF089E0C-4FE3-4A40-A9F9-B38E8C8073D0}"/>
              </a:ext>
            </a:extLst>
          </p:cNvPr>
          <p:cNvSpPr/>
          <p:nvPr/>
        </p:nvSpPr>
        <p:spPr bwMode="auto">
          <a:xfrm rot="8905426">
            <a:off x="3611563" y="1741488"/>
            <a:ext cx="3722687" cy="2005012"/>
          </a:xfrm>
          <a:prstGeom prst="arc">
            <a:avLst>
              <a:gd name="adj1" fmla="val 12673465"/>
              <a:gd name="adj2" fmla="val 2142442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D2F55FA-B74A-ED49-BEA2-A01770852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81000"/>
            <a:ext cx="220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Define (</a:t>
            </a:r>
            <a:r>
              <a:rPr lang="en-US" altLang="zh-CN" b="0" dirty="0" err="1">
                <a:latin typeface="Nanum Myeongjo" panose="02020603020101020101" pitchFamily="18" charset="-127"/>
              </a:rPr>
              <a:t>buf</a:t>
            </a:r>
            <a:r>
              <a:rPr lang="en-US" altLang="zh-CN" b="0" dirty="0">
                <a:latin typeface="Nanum Myeongjo" panose="02020603020101020101" pitchFamily="18" charset="-127"/>
              </a:rPr>
              <a:t>) 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1992" name="任意多边形 14">
            <a:extLst>
              <a:ext uri="{FF2B5EF4-FFF2-40B4-BE49-F238E27FC236}">
                <a16:creationId xmlns:a16="http://schemas.microsoft.com/office/drawing/2014/main" id="{EC630E53-FF5B-FA48-AA42-7F503444BB1C}"/>
              </a:ext>
            </a:extLst>
          </p:cNvPr>
          <p:cNvSpPr>
            <a:spLocks/>
          </p:cNvSpPr>
          <p:nvPr/>
        </p:nvSpPr>
        <p:spPr bwMode="auto">
          <a:xfrm>
            <a:off x="1682750" y="862013"/>
            <a:ext cx="5427663" cy="2105025"/>
          </a:xfrm>
          <a:custGeom>
            <a:avLst/>
            <a:gdLst>
              <a:gd name="T0" fmla="*/ 5428127 w 5428127"/>
              <a:gd name="T1" fmla="*/ 0 h 2105025"/>
              <a:gd name="T2" fmla="*/ 3689814 w 5428127"/>
              <a:gd name="T3" fmla="*/ 823912 h 2105025"/>
              <a:gd name="T4" fmla="*/ 2046752 w 5428127"/>
              <a:gd name="T5" fmla="*/ 1804987 h 2105025"/>
              <a:gd name="T6" fmla="*/ 156039 w 5428127"/>
              <a:gd name="T7" fmla="*/ 1962150 h 2105025"/>
              <a:gd name="T8" fmla="*/ 241764 w 5428127"/>
              <a:gd name="T9" fmla="*/ 2105025 h 2105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28127" h="2105025">
                <a:moveTo>
                  <a:pt x="5428127" y="0"/>
                </a:moveTo>
                <a:cubicBezTo>
                  <a:pt x="4840751" y="261540"/>
                  <a:pt x="4253376" y="523081"/>
                  <a:pt x="3689814" y="823912"/>
                </a:cubicBezTo>
                <a:cubicBezTo>
                  <a:pt x="3126252" y="1124743"/>
                  <a:pt x="2635714" y="1615281"/>
                  <a:pt x="2046752" y="1804987"/>
                </a:cubicBezTo>
                <a:cubicBezTo>
                  <a:pt x="1457789" y="1994693"/>
                  <a:pt x="456870" y="1912144"/>
                  <a:pt x="156039" y="1962150"/>
                </a:cubicBezTo>
                <a:cubicBezTo>
                  <a:pt x="-144792" y="2012156"/>
                  <a:pt x="48486" y="2058590"/>
                  <a:pt x="241764" y="21050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A717ABFD-E0F1-6B42-8368-9A9955EC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E600F5-1959-D14C-92FC-D96FC6B2A12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4FA27E1-E012-CC49-AF03-1F64CB704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E06BA05-D9BD-2A46-A8EB-A5E15EA67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What is linking and why linking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Complier driver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Input &amp; output for the Static linking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Suggested reading: 7.1~7.4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DFFBB371-6768-C74C-93FA-1DF591CC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FB711A-3684-1947-B200-9C7B937AE8F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4CF0335-B844-0641-892A-8A1AFEC08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Files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2EE04DE-7BC1-8647-BD76-1DF151927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Relocatable object file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Contain binary code and data in a form that can be combined with other relocatable object files to create an executable file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Various code and data sections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Instructions are in one section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Initialized global variables are in one section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Uninitialized global variables are in one section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A5386AFA-CA09-B44F-BFFE-1349EE1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792B4-D7F5-554B-87FD-C18AF60A13A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AC0B1EC-4863-4942-8C34-BBE2FB08B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(Symbol resolution)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7F59E5A-6F4D-1E4B-A5F9-E478A89A3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External reference: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Reference to a symbol defined in another object file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external references are values close to 0 in the relocatable object files in the previous example</a:t>
            </a:r>
          </a:p>
          <a:p>
            <a:r>
              <a:rPr lang="en-US" altLang="zh-CN">
                <a:ea typeface="宋体" panose="02010600030101010101" pitchFamily="2" charset="-122"/>
              </a:rPr>
              <a:t>Symbol resolution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Resolves external references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60F6B3C4-B9F9-A84E-8423-639244AB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8C836B-7E27-9147-B958-5B8C963FC5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4F53387-9516-7042-9C03-40C650EC9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Executable object file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B83569B-AE97-DE4C-B9CB-E95F7BBE9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Contains binary code and data in a form that can be copied directly into memory and executed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7742496F-50D6-3541-BFB9-FBD7770B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223C7-3EBA-D041-A8CF-1364810D9EF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586FF4F-6E43-6844-81EA-E2CBB8F7B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572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4004d6 &lt;main&gt;: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4004d6:	55			push   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4004d7:	48 89 e5             	mov    %rsp,%rbp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4004da:	b8 00 00 00 00       	mov    $0x0,%eax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4004df:	e8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07 00 00 00    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callq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4004eb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&lt;swap&gt;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4004e4:	b8 00 00 00 00       	mov    $0x0,%eax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4004e9:	5d                   		pop    %rbp</a:t>
            </a:r>
          </a:p>
          <a:p>
            <a:pPr marL="609600" indent="-609600">
              <a:spcBef>
                <a:spcPct val="0"/>
              </a:spcBef>
              <a:buFontTx/>
              <a:buAutoNum type="arabicPlain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4004ea:	c3                   		retq 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511CCEA-AC90-754B-97D1-23CE4AE23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BF469332-8EBD-AC48-82BD-6A31F884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43DE2-7349-B84C-8334-1B446456278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A3753AE-EDCD-EE46-8AFB-745CD6798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7244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00000000004004eb &lt;swap&gt;: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4004eb:	55                   	       push   %rbp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4004ec:	48 89 e5             	       mov    %rsp,%rbp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4004ef:	48 c7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4e 0b 20 00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movq   $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0x601034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0x200b4e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4004f6: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34 10 60 00                                                 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bufp1= &amp;buf[1]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4004fa: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0x200b37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400501:	8b 00                	       mov    (%rax),%eax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400503:	89 45 fc             	       mov    %eax,-0x4(%rbp)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400506: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2b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0x200b2b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40050d:	48 8b 15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0x200b34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(%rip),%rdx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400514:	8b 12                	       mov    (%rdx),%edx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400516:	89 10                	       mov    %edx,(%rax)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*bufp0 = *bufp1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400518:	48 8b 05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 0b 20 00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0x200b29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40051f:	8b 55 fc             	       mov    -0x4(%rbp),%edx</a:t>
            </a: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400522:	89 10                           mov    %edx,(%rax)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D611136-67A1-624F-A270-71FE0BDA5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05F6A9C3-C784-B04A-B8A2-44B3B08E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5F72C-5058-8F4C-9CB1-AC42B9F9FEC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CF25B3E-D97D-464E-BC31-143A5AB6A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 typeface="+mj-lt"/>
              <a:buAutoNum type="arabicPeriod" startAt="24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400524:	90                   	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nop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+mj-lt"/>
              <a:buAutoNum type="arabicPeriod" startAt="24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400525:	5d                   	       pop    %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rbp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+mj-lt"/>
              <a:buAutoNum type="arabicPeriod" startAt="24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400526:	c3                   	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retq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601030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</a:t>
            </a: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601030:		01 00 00 00 02 00 00 00</a:t>
            </a:r>
          </a:p>
          <a:p>
            <a:pPr marL="609600" indent="-609600">
              <a:buFontTx/>
              <a:buAutoNum type="arabicPlain"/>
              <a:defRPr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601038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601038: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30 10 60 00 00 00 00 00</a:t>
            </a:r>
          </a:p>
          <a:p>
            <a:pPr marL="609600" indent="-609600">
              <a:buFontTx/>
              <a:buNone/>
              <a:defRPr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lai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601048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&lt;bufp1&gt;: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25C7A99-017D-B445-915B-F726F6613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Files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A277D180-8093-2345-B3C3-59C8D30E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F2C69-EAB6-424F-8B6B-9B5BF107D5A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8C889F5-41B1-7E45-AD17-D1D47D742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CBDE282-0661-A248-97C0-3FF84DEDB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Relocates </a:t>
            </a:r>
            <a:r>
              <a:rPr lang="en-US" altLang="zh-CN" i="1" dirty="0">
                <a:ea typeface="宋体" panose="02010600030101010101" pitchFamily="2" charset="-122"/>
              </a:rPr>
              <a:t>symbols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from their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relative locations</a:t>
            </a:r>
            <a:r>
              <a:rPr lang="en-US" altLang="zh-CN" dirty="0">
                <a:ea typeface="宋体" panose="02010600030101010101" pitchFamily="2" charset="-122"/>
              </a:rPr>
              <a:t> in the .o files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to new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absolute positions</a:t>
            </a:r>
            <a:r>
              <a:rPr lang="en-US" altLang="zh-CN" dirty="0">
                <a:ea typeface="宋体" panose="02010600030101010101" pitchFamily="2" charset="-122"/>
              </a:rPr>
              <a:t> in the executable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main</a:t>
            </a:r>
            <a:r>
              <a:rPr lang="en-US" altLang="zh-CN" sz="2400" dirty="0">
                <a:ea typeface="宋体" panose="02010600030101010101" pitchFamily="2" charset="-122"/>
              </a:rPr>
              <a:t> in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pos of the .txt section in </a:t>
            </a:r>
            <a:r>
              <a:rPr lang="en-US" altLang="zh-CN" sz="2400" dirty="0" err="1">
                <a:ea typeface="宋体" panose="02010600030101010101" pitchFamily="2" charset="-122"/>
              </a:rPr>
              <a:t>main.o</a:t>
            </a:r>
            <a:r>
              <a:rPr lang="en-US" altLang="zh-CN" sz="2400" dirty="0">
                <a:ea typeface="宋体" panose="02010600030101010101" pitchFamily="2" charset="-122"/>
              </a:rPr>
              <a:t>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4004d6 </a:t>
            </a:r>
            <a:r>
              <a:rPr lang="en-US" altLang="zh-CN" sz="2400" dirty="0">
                <a:ea typeface="宋体" panose="02010600030101010101" pitchFamily="2" charset="-122"/>
              </a:rPr>
              <a:t>in prog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2400" dirty="0">
                <a:ea typeface="宋体" panose="02010600030101010101" pitchFamily="2" charset="-122"/>
              </a:rPr>
              <a:t> in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pos of the .data section in </a:t>
            </a:r>
            <a:r>
              <a:rPr lang="en-US" altLang="zh-CN" sz="2400" dirty="0" err="1">
                <a:ea typeface="宋体" panose="02010600030101010101" pitchFamily="2" charset="-122"/>
              </a:rPr>
              <a:t>main.o</a:t>
            </a:r>
            <a:r>
              <a:rPr lang="en-US" altLang="zh-CN" sz="2400" dirty="0">
                <a:ea typeface="宋体" panose="02010600030101010101" pitchFamily="2" charset="-122"/>
              </a:rPr>
              <a:t>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601030 </a:t>
            </a:r>
            <a:r>
              <a:rPr lang="en-US" altLang="zh-CN" sz="2400" dirty="0">
                <a:ea typeface="宋体" panose="02010600030101010101" pitchFamily="2" charset="-122"/>
              </a:rPr>
              <a:t>in prog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swap</a:t>
            </a:r>
            <a:r>
              <a:rPr lang="en-US" altLang="zh-CN" sz="2400" dirty="0">
                <a:ea typeface="宋体" panose="02010600030101010101" pitchFamily="2" charset="-122"/>
              </a:rPr>
              <a:t> in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pos of the .txt section in </a:t>
            </a:r>
            <a:r>
              <a:rPr lang="en-US" altLang="zh-CN" sz="2400" dirty="0" err="1">
                <a:ea typeface="宋体" panose="02010600030101010101" pitchFamily="2" charset="-122"/>
              </a:rPr>
              <a:t>swap.o</a:t>
            </a:r>
            <a:r>
              <a:rPr lang="en-US" altLang="zh-CN" sz="2400" dirty="0">
                <a:ea typeface="宋体" panose="02010600030101010101" pitchFamily="2" charset="-122"/>
              </a:rPr>
              <a:t>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4004eb </a:t>
            </a:r>
            <a:r>
              <a:rPr lang="en-US" altLang="zh-CN" sz="2400" dirty="0">
                <a:ea typeface="宋体" panose="02010600030101010101" pitchFamily="2" charset="-122"/>
              </a:rPr>
              <a:t>in prog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bufp0</a:t>
            </a:r>
            <a:r>
              <a:rPr lang="en-US" altLang="zh-CN" sz="2400" dirty="0">
                <a:ea typeface="宋体" panose="02010600030101010101" pitchFamily="2" charset="-122"/>
              </a:rPr>
              <a:t> in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pos of the .data section in </a:t>
            </a:r>
            <a:r>
              <a:rPr lang="en-US" altLang="zh-CN" sz="2400" dirty="0" err="1">
                <a:ea typeface="宋体" panose="02010600030101010101" pitchFamily="2" charset="-122"/>
              </a:rPr>
              <a:t>swap.o</a:t>
            </a:r>
            <a:r>
              <a:rPr lang="en-US" altLang="zh-CN" sz="2400" dirty="0">
                <a:ea typeface="宋体" panose="02010600030101010101" pitchFamily="2" charset="-122"/>
              </a:rPr>
              <a:t>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601038 </a:t>
            </a:r>
            <a:r>
              <a:rPr lang="en-US" altLang="zh-CN" sz="2400" dirty="0">
                <a:ea typeface="宋体" panose="02010600030101010101" pitchFamily="2" charset="-122"/>
              </a:rPr>
              <a:t>in prog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bufp1</a:t>
            </a:r>
            <a:r>
              <a:rPr lang="en-US" altLang="zh-CN" sz="2400" dirty="0">
                <a:ea typeface="宋体" panose="02010600030101010101" pitchFamily="2" charset="-122"/>
              </a:rPr>
              <a:t> in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pos of the .</a:t>
            </a:r>
            <a:r>
              <a:rPr lang="en-US" altLang="zh-CN" sz="2400" dirty="0" err="1">
                <a:ea typeface="宋体" panose="02010600030101010101" pitchFamily="2" charset="-122"/>
              </a:rPr>
              <a:t>bss</a:t>
            </a:r>
            <a:r>
              <a:rPr lang="en-US" altLang="zh-CN" sz="2400" dirty="0">
                <a:ea typeface="宋体" panose="02010600030101010101" pitchFamily="2" charset="-122"/>
              </a:rPr>
              <a:t> section in </a:t>
            </a:r>
            <a:r>
              <a:rPr lang="en-US" altLang="zh-CN" sz="2400" dirty="0" err="1">
                <a:ea typeface="宋体" panose="02010600030101010101" pitchFamily="2" charset="-122"/>
              </a:rPr>
              <a:t>swap.o</a:t>
            </a:r>
            <a:r>
              <a:rPr lang="en-US" altLang="zh-CN" sz="2400" dirty="0">
                <a:ea typeface="宋体" panose="02010600030101010101" pitchFamily="2" charset="-122"/>
              </a:rPr>
              <a:t>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601048 </a:t>
            </a:r>
            <a:r>
              <a:rPr lang="en-US" altLang="zh-CN" sz="2400" dirty="0">
                <a:ea typeface="宋体" panose="02010600030101010101" pitchFamily="2" charset="-122"/>
              </a:rPr>
              <a:t>in prog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D4788741-4225-F443-A67F-32330EC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5E810-AA97-A448-862A-3D935BA87B5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FD4A15A-79A1-A241-A48B-07850F8DC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Relocation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164A6CD-2510-C245-98A1-E75075C72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Updates all references to these symbols to reflect their new positions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e8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00 00 00 00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e8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07 00 00 00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call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4004eb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&lt;swap&gt;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(%rip= 4004e4)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48 8b 05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48 8b 05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 0b 20 00  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0x200b37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(%rip),%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(%rip=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400501)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00: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00 00 00 00 00 00 00 00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             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601038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&lt;bufp0&gt;: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601038: 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30 10 60 00 00 00 00 00</a:t>
            </a:r>
          </a:p>
          <a:p>
            <a:pPr lvl="1">
              <a:spcBef>
                <a:spcPct val="0"/>
              </a:spcBef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C79F0140-48A8-A243-A6BC-9EC6FF7E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F96858-EE90-4A40-9934-274A1E72B5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21CACE1-6297-E148-96A0-B43EBA6EC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 files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89905B1-3716-7E4B-923F-F0192608A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Relocatable object file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Executable object file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Shared object file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special type of relocatable object file that can be loaded into memory and linked dynamically, at either load time or run 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F0FFC7F6-8F62-DC4E-9E6A-2358C45E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EF010D-2613-5F40-AACB-F79F6C6864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E2F6BA3-3F93-A945-8D3A-5F7002B8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and Linkable Format (ELF)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8533BAD-4750-1649-87AC-B4E4BAC56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Standard binary format for object files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Derives from AT&amp;T System V Unix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later adopted by BSD Unix variants and Linux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One unified format for relocatable object files (.o), executable object files, and shared object files (.so)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generic name: ELF binaries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Better support for shared libraries than old </a:t>
            </a:r>
            <a:r>
              <a:rPr lang="en-US" altLang="zh-CN" dirty="0" err="1">
                <a:ea typeface="宋体" panose="02010600030101010101" pitchFamily="2" charset="-122"/>
              </a:rPr>
              <a:t>a.out</a:t>
            </a:r>
            <a:r>
              <a:rPr lang="en-US" altLang="zh-CN" dirty="0">
                <a:ea typeface="宋体" panose="02010600030101010101" pitchFamily="2" charset="-122"/>
              </a:rPr>
              <a:t> formats.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1D4F193C-D2FA-9148-AA34-71D296BD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452A1F-5FE9-FA46-903D-532C8F78C8C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3CC7384-1E75-A640-8530-261239309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Monolithic source file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0EE99C0-1EAB-C24B-9A1B-3D97FD6A3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305800" cy="2133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Problems: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efficiency: small change requires complete recompilation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zh-CN">
                <a:ea typeface="宋体" panose="02010600030101010101" pitchFamily="2" charset="-122"/>
              </a:rPr>
              <a:t> modularity: hard to share common functions (e.g. printf)</a:t>
            </a:r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8C11123E-A9FB-0849-ADF9-9E541CFF2DD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7483475" cy="1997075"/>
            <a:chOff x="1392" y="960"/>
            <a:chExt cx="2612" cy="1131"/>
          </a:xfrm>
        </p:grpSpPr>
        <p:sp>
          <p:nvSpPr>
            <p:cNvPr id="9222" name="Line 5">
              <a:extLst>
                <a:ext uri="{FF2B5EF4-FFF2-40B4-BE49-F238E27FC236}">
                  <a16:creationId xmlns:a16="http://schemas.microsoft.com/office/drawing/2014/main" id="{A481014D-0F93-3C4F-A9FC-59CCE8F37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223" name="Rectangle 6">
              <a:extLst>
                <a:ext uri="{FF2B5EF4-FFF2-40B4-BE49-F238E27FC236}">
                  <a16:creationId xmlns:a16="http://schemas.microsoft.com/office/drawing/2014/main" id="{ED0584B2-4743-024F-9926-C3740157B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40"/>
              <a:ext cx="1488" cy="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Translator</a:t>
              </a:r>
            </a:p>
          </p:txBody>
        </p:sp>
        <p:sp>
          <p:nvSpPr>
            <p:cNvPr id="9224" name="Text Box 7">
              <a:extLst>
                <a:ext uri="{FF2B5EF4-FFF2-40B4-BE49-F238E27FC236}">
                  <a16:creationId xmlns:a16="http://schemas.microsoft.com/office/drawing/2014/main" id="{98126519-59CA-4747-9ACE-975123CAF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960"/>
              <a:ext cx="3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Courier New" panose="02070309020205020404" pitchFamily="49" charset="0"/>
                </a:rPr>
                <a:t>main.c</a:t>
              </a:r>
            </a:p>
          </p:txBody>
        </p:sp>
        <p:sp>
          <p:nvSpPr>
            <p:cNvPr id="9225" name="Text Box 8">
              <a:extLst>
                <a:ext uri="{FF2B5EF4-FFF2-40B4-BE49-F238E27FC236}">
                  <a16:creationId xmlns:a16="http://schemas.microsoft.com/office/drawing/2014/main" id="{9F4B50E8-937A-AA41-9A3D-7013B8653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881"/>
              <a:ext cx="11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Courier New" panose="02070309020205020404" pitchFamily="49" charset="0"/>
                </a:rPr>
                <a:t>p</a:t>
              </a:r>
            </a:p>
          </p:txBody>
        </p: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8E7D8104-6E1E-A944-9738-0A0160875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6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227" name="Text Box 10">
              <a:extLst>
                <a:ext uri="{FF2B5EF4-FFF2-40B4-BE49-F238E27FC236}">
                  <a16:creationId xmlns:a16="http://schemas.microsoft.com/office/drawing/2014/main" id="{FA8C4588-B694-8542-9556-28CD6FA72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" y="960"/>
              <a:ext cx="65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ASCII source file</a:t>
              </a:r>
            </a:p>
          </p:txBody>
        </p:sp>
        <p:sp>
          <p:nvSpPr>
            <p:cNvPr id="9228" name="Text Box 11">
              <a:extLst>
                <a:ext uri="{FF2B5EF4-FFF2-40B4-BE49-F238E27FC236}">
                  <a16:creationId xmlns:a16="http://schemas.microsoft.com/office/drawing/2014/main" id="{128FA971-866A-B64B-BE21-A88FB2D5D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1728"/>
              <a:ext cx="104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binary executable object file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(memory image on disk)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AF1B9FA6-42C1-7C40-B150-BD98BD9B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BF985-CB54-9F4D-911F-B9E20DF9390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15">
            <a:extLst>
              <a:ext uri="{FF2B5EF4-FFF2-40B4-BE49-F238E27FC236}">
                <a16:creationId xmlns:a16="http://schemas.microsoft.com/office/drawing/2014/main" id="{4973F3FE-6DFB-4443-9289-579382EE9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077FE45-3416-5A46-963F-76C5E3B8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id="{CFBC47FA-125B-1548-B857-26B3EE9C7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64518" name="Rectangle 7">
            <a:extLst>
              <a:ext uri="{FF2B5EF4-FFF2-40B4-BE49-F238E27FC236}">
                <a16:creationId xmlns:a16="http://schemas.microsoft.com/office/drawing/2014/main" id="{3DCC82A7-F528-EB4C-BE1E-353B808E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64519" name="Rectangle 8">
            <a:extLst>
              <a:ext uri="{FF2B5EF4-FFF2-40B4-BE49-F238E27FC236}">
                <a16:creationId xmlns:a16="http://schemas.microsoft.com/office/drawing/2014/main" id="{B75C5431-775A-184E-8CB9-84A66323C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64520" name="Rectangle 9">
            <a:extLst>
              <a:ext uri="{FF2B5EF4-FFF2-40B4-BE49-F238E27FC236}">
                <a16:creationId xmlns:a16="http://schemas.microsoft.com/office/drawing/2014/main" id="{FCBA4AE0-F480-E345-82E2-E4261D1F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64521" name="Rectangle 10">
            <a:extLst>
              <a:ext uri="{FF2B5EF4-FFF2-40B4-BE49-F238E27FC236}">
                <a16:creationId xmlns:a16="http://schemas.microsoft.com/office/drawing/2014/main" id="{6210F798-ED42-DB4A-B349-38DF4B00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64522" name="Rectangle 11">
            <a:extLst>
              <a:ext uri="{FF2B5EF4-FFF2-40B4-BE49-F238E27FC236}">
                <a16:creationId xmlns:a16="http://schemas.microsoft.com/office/drawing/2014/main" id="{1B034423-1BF4-4948-9FEF-4BB19D85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64523" name="Rectangle 12">
            <a:extLst>
              <a:ext uri="{FF2B5EF4-FFF2-40B4-BE49-F238E27FC236}">
                <a16:creationId xmlns:a16="http://schemas.microsoft.com/office/drawing/2014/main" id="{3CD7BE2D-4C43-5D4D-B98E-0747824D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64524" name="Rectangle 13">
            <a:extLst>
              <a:ext uri="{FF2B5EF4-FFF2-40B4-BE49-F238E27FC236}">
                <a16:creationId xmlns:a16="http://schemas.microsoft.com/office/drawing/2014/main" id="{8FF1DBA5-6FB7-F742-9736-1018102CF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64525" name="Rectangle 14">
            <a:extLst>
              <a:ext uri="{FF2B5EF4-FFF2-40B4-BE49-F238E27FC236}">
                <a16:creationId xmlns:a16="http://schemas.microsoft.com/office/drawing/2014/main" id="{02B75304-F3BF-4645-B1B5-26E9B5A3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64526" name="组合 2">
            <a:extLst>
              <a:ext uri="{FF2B5EF4-FFF2-40B4-BE49-F238E27FC236}">
                <a16:creationId xmlns:a16="http://schemas.microsoft.com/office/drawing/2014/main" id="{EE029615-BF4F-3B4B-8E72-F3307A0C9A6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64531" name="Rectangle 5">
              <a:extLst>
                <a:ext uri="{FF2B5EF4-FFF2-40B4-BE49-F238E27FC236}">
                  <a16:creationId xmlns:a16="http://schemas.microsoft.com/office/drawing/2014/main" id="{572FDF2D-87EC-5947-8121-70D933A0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64532" name="Rectangle 5">
              <a:extLst>
                <a:ext uri="{FF2B5EF4-FFF2-40B4-BE49-F238E27FC236}">
                  <a16:creationId xmlns:a16="http://schemas.microsoft.com/office/drawing/2014/main" id="{9BAA3B41-35F0-3340-83F5-4F733ED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64527" name="左大括号 6">
            <a:extLst>
              <a:ext uri="{FF2B5EF4-FFF2-40B4-BE49-F238E27FC236}">
                <a16:creationId xmlns:a16="http://schemas.microsoft.com/office/drawing/2014/main" id="{DF835E42-BDDF-714C-BE8F-C0D7D5F8E876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64528" name="文本框 7">
            <a:extLst>
              <a:ext uri="{FF2B5EF4-FFF2-40B4-BE49-F238E27FC236}">
                <a16:creationId xmlns:a16="http://schemas.microsoft.com/office/drawing/2014/main" id="{13B7D95B-124C-5746-88B0-2FC039F7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29" name="左大括号 8">
            <a:extLst>
              <a:ext uri="{FF2B5EF4-FFF2-40B4-BE49-F238E27FC236}">
                <a16:creationId xmlns:a16="http://schemas.microsoft.com/office/drawing/2014/main" id="{F8F9B68A-EE29-2E4F-8F06-E8DBAB45DD64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64530" name="文本框 25">
            <a:extLst>
              <a:ext uri="{FF2B5EF4-FFF2-40B4-BE49-F238E27FC236}">
                <a16:creationId xmlns:a16="http://schemas.microsoft.com/office/drawing/2014/main" id="{6375D272-9EEB-2C4B-A20C-3DCE813A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CF8B4DF8-E65F-3343-95DF-BA385AEC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5910CD-D3B0-5B4A-9128-52D6AB9D38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E3F9937-9DC6-4849-B453-A7C87FD0F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87D324C-B41A-F643-942D-3F18B2F4E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files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first part is very important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is used to store meta data usually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magic number,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type (.o, exec, .so),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machine,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byte ordering,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Beginning of the section header table (as well as the program header table)</a:t>
            </a:r>
          </a:p>
          <a:p>
            <a:pPr lvl="2"/>
            <a:r>
              <a:rPr lang="en-US" altLang="zh-CN" sz="2400" dirty="0" err="1">
                <a:ea typeface="宋体" panose="02010600030101010101" pitchFamily="2" charset="-122"/>
              </a:rPr>
              <a:t>etc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A77EC2B2-F06D-C14C-93E4-0987361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A8BA0-8566-954A-811C-D45EB218557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F9952FB-27B3-C64E-9245-986657368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4A353B9-0B37-7D4F-B81B-AA6666DCA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0292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 struct{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char 	</a:t>
            </a:r>
            <a:r>
              <a:rPr lang="pt-BR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[16]; 	/* ELF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e_type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e_machine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Machine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	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e_version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Elf64_Addr 	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e_entry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 		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e_phoff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 offset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 		</a:t>
            </a:r>
            <a:r>
              <a:rPr lang="pt-BR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e_shoff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Section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 offset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	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e_flags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Processor-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specific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flags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e_ehsize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ELF header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e_phentsize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e_phnum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entries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e_shentsize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section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 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e_shnum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section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entries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e_shstrndx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Section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index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Elf64_Ehdr;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7E46D5F0-9EC2-4942-9B19-86F111C5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1271A3-7DA8-7F42-9DB1-DA7E1CE4E7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A97AF36-EFA2-4E4B-A8EC-8A834EF2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FEAAB67-711F-BE44-89C8-F8A19555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ELF definitions common to all 64-bit architectures.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Elf64_Addr;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uint16_t	Elf64_Half;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Elf64_Off;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int32_t	Elf64_Sword;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int64_t	Elf64_Sxword;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uint32_t	Elf64_Word;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Elf64_Lword;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Elf64_Xword;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75A258DC-16D2-1E4E-9151-336AFAA2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C328F-F43D-BB4A-96E6-FA287E8056C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DD05C2-E28B-6A47-896F-B0F053140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F75E5C3-DFCE-1941-9FF9-5F1B556E6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e_type 	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ET_REL(1)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ET_EXEC(2)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ET_DYN(3)(shared)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e_machine  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EM_386(3)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EM_IA_64(50)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_shoff 	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_shentsize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_shnum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e_ident[0-3]	‘0x7f’ ‘E’ ‘L’ ‘F’        </a:t>
            </a:r>
            <a:r>
              <a:rPr lang="pt-BR" altLang="zh-CN" sz="24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magic number</a:t>
            </a: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e_ident[4]	1(32-bit) / 2(64-bit)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e_ident[5]	1(little) / 2(big)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e_ident[15]	size of e_ident[]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ED6A663A-9FF3-F146-907A-07BA87B1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FD21E7-1BB8-6E4C-8BC5-C4833B85D29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15">
            <a:extLst>
              <a:ext uri="{FF2B5EF4-FFF2-40B4-BE49-F238E27FC236}">
                <a16:creationId xmlns:a16="http://schemas.microsoft.com/office/drawing/2014/main" id="{0EF9C0D8-806E-364F-BD57-F6B2F11C9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0127AC5-442C-514C-B253-B8D3E1382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74757" name="Rectangle 6">
            <a:extLst>
              <a:ext uri="{FF2B5EF4-FFF2-40B4-BE49-F238E27FC236}">
                <a16:creationId xmlns:a16="http://schemas.microsoft.com/office/drawing/2014/main" id="{C5EA786A-58D5-9541-AE86-A1E2D416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DCF455AE-0DF7-CA4F-99E3-96BF008AD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74759" name="Rectangle 8">
            <a:extLst>
              <a:ext uri="{FF2B5EF4-FFF2-40B4-BE49-F238E27FC236}">
                <a16:creationId xmlns:a16="http://schemas.microsoft.com/office/drawing/2014/main" id="{868561A9-74A0-0447-B142-94085B93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74760" name="Rectangle 9">
            <a:extLst>
              <a:ext uri="{FF2B5EF4-FFF2-40B4-BE49-F238E27FC236}">
                <a16:creationId xmlns:a16="http://schemas.microsoft.com/office/drawing/2014/main" id="{853BB766-F1A8-9245-9F9C-8FCCC2C3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74761" name="Rectangle 10">
            <a:extLst>
              <a:ext uri="{FF2B5EF4-FFF2-40B4-BE49-F238E27FC236}">
                <a16:creationId xmlns:a16="http://schemas.microsoft.com/office/drawing/2014/main" id="{D36C68C6-6697-D249-8152-29648E3EC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74762" name="Rectangle 11">
            <a:extLst>
              <a:ext uri="{FF2B5EF4-FFF2-40B4-BE49-F238E27FC236}">
                <a16:creationId xmlns:a16="http://schemas.microsoft.com/office/drawing/2014/main" id="{DB881E6C-FE9D-B84A-AAF8-E5EB1027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E44ECDD8-2BF4-EF42-AA23-FC98C611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74764" name="Rectangle 13">
            <a:extLst>
              <a:ext uri="{FF2B5EF4-FFF2-40B4-BE49-F238E27FC236}">
                <a16:creationId xmlns:a16="http://schemas.microsoft.com/office/drawing/2014/main" id="{9776F004-4950-9741-85B7-1E748F8F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74765" name="Rectangle 14">
            <a:extLst>
              <a:ext uri="{FF2B5EF4-FFF2-40B4-BE49-F238E27FC236}">
                <a16:creationId xmlns:a16="http://schemas.microsoft.com/office/drawing/2014/main" id="{7D40538E-4462-BA49-9256-3045816B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74766" name="组合 2">
            <a:extLst>
              <a:ext uri="{FF2B5EF4-FFF2-40B4-BE49-F238E27FC236}">
                <a16:creationId xmlns:a16="http://schemas.microsoft.com/office/drawing/2014/main" id="{7405DD08-6408-4843-A28A-CA6A229C822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74771" name="Rectangle 5">
              <a:extLst>
                <a:ext uri="{FF2B5EF4-FFF2-40B4-BE49-F238E27FC236}">
                  <a16:creationId xmlns:a16="http://schemas.microsoft.com/office/drawing/2014/main" id="{87D895A0-6102-BC42-8C3B-369B2A2A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74772" name="Rectangle 5">
              <a:extLst>
                <a:ext uri="{FF2B5EF4-FFF2-40B4-BE49-F238E27FC236}">
                  <a16:creationId xmlns:a16="http://schemas.microsoft.com/office/drawing/2014/main" id="{511D9CAA-08AA-6E4B-80CD-A4538E37C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74767" name="左大括号 6">
            <a:extLst>
              <a:ext uri="{FF2B5EF4-FFF2-40B4-BE49-F238E27FC236}">
                <a16:creationId xmlns:a16="http://schemas.microsoft.com/office/drawing/2014/main" id="{9BAF9F54-EAF0-5C49-B375-218DC066A28C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74768" name="文本框 7">
            <a:extLst>
              <a:ext uri="{FF2B5EF4-FFF2-40B4-BE49-F238E27FC236}">
                <a16:creationId xmlns:a16="http://schemas.microsoft.com/office/drawing/2014/main" id="{79964B7C-BC09-824D-A559-56063A8F9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69" name="左大括号 8">
            <a:extLst>
              <a:ext uri="{FF2B5EF4-FFF2-40B4-BE49-F238E27FC236}">
                <a16:creationId xmlns:a16="http://schemas.microsoft.com/office/drawing/2014/main" id="{8222C2DB-90E4-E646-9DC6-F08926A80307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74770" name="文本框 25">
            <a:extLst>
              <a:ext uri="{FF2B5EF4-FFF2-40B4-BE49-F238E27FC236}">
                <a16:creationId xmlns:a16="http://schemas.microsoft.com/office/drawing/2014/main" id="{CEFA577C-353A-B645-9622-3AA77032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599A2C74-5D2B-7346-AAEA-639F5689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8B2E1-6AA2-0645-8BD8-864C9025611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0DCAD66-6A32-3C46-9F2D-03289BC09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4F0994D-438D-8D4F-9954-31827C415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Sections contain all information in an object file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except the ELF header, the program header table, and the section header table</a:t>
            </a:r>
            <a:endParaRPr lang="en-US" altLang="zh-CN" sz="2000" dirty="0">
              <a:ea typeface="宋体" pitchFamily="2" charset="-122"/>
              <a:cs typeface="+mn-cs"/>
            </a:endParaRPr>
          </a:p>
          <a:p>
            <a:pPr>
              <a:defRPr/>
            </a:pPr>
            <a:r>
              <a:rPr lang="en-US" altLang="zh-CN" dirty="0"/>
              <a:t>Every section in an object file has exactly one section header describing it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Section headers may exist that do not have a section</a:t>
            </a:r>
          </a:p>
          <a:p>
            <a:pPr>
              <a:defRPr/>
            </a:pPr>
            <a:r>
              <a:rPr lang="en-US" altLang="zh-CN" dirty="0"/>
              <a:t>Each section occupies one contiguous (possibly empty) sequence of bytes within a file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B9FA69CB-C53F-DE4D-88C1-8358EEE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E1992-90DF-F543-B5AF-BEF9483F132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B91BCF0-0DCB-DF40-9A6E-6602802EC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905C0E4-B9BB-8545-8EFC-54783C237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Sections in a file may not overlap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No byte in a file resides in more than one section</a:t>
            </a:r>
          </a:p>
          <a:p>
            <a:pPr>
              <a:defRPr/>
            </a:pPr>
            <a:r>
              <a:rPr lang="en-US" altLang="zh-CN" dirty="0"/>
              <a:t>An object file may have inactive space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various headers and the sections might not ‘‘cover’’ every byte in an object file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contents of the inactive data are unspecified.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1D0A46F3-FF0F-FD49-86E2-06C32103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A800B-B94F-E946-978D-05BDE73623F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30EDE51-6649-B741-8154-BBE55BB7B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53191CE-836E-ED40-B799-C682980C7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sh_name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Section name (index into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   section header string table).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sh_type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Section type.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sh_flags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Section flags.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Elf64_Addr	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sh_addr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Address in memory image.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	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sh_offset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Offset in file.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Size in bytes.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sh_link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Index of a related section.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sh_info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Depends on section type.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sh_addralign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Alignment in bytes.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sh_entsize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  /* Size of each entry in section.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Elf64_Shdr;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DC1F15A1-EB76-344A-ADD7-C9D901AD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2DC30-ED9B-654F-8504-421F2E6FB5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BC5657B-CB76-0245-A2CF-AA47A1C8D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9E386F6-2B4F-DB45-A1EA-F2E1A9CF8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t-BR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sh_name</a:t>
            </a:r>
            <a:r>
              <a:rPr lang="pt-BR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lvl="1">
              <a:spcBef>
                <a:spcPct val="0"/>
              </a:spcBef>
            </a:pPr>
            <a:r>
              <a:rPr lang="pt-BR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index </a:t>
            </a:r>
            <a:r>
              <a:rPr lang="pt-BR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pt-BR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strtab</a:t>
            </a:r>
            <a:endParaRPr lang="pt-BR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pt-BR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sh_type</a:t>
            </a:r>
            <a:r>
              <a:rPr lang="pt-BR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SHT_PROGBITS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SHT_SYMTAB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SHT_STRTAB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SHT_REL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SHT_NOBITS </a:t>
            </a:r>
            <a:endParaRPr lang="pt-BR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pt-BR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sh_addr</a:t>
            </a:r>
            <a:endParaRPr lang="pt-BR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the section will be copied into the memory to execute, this member gives the address at which the section’s first byte should reside</a:t>
            </a:r>
            <a:r>
              <a:rPr lang="pt-BR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BE5BCBEB-C9B6-3746-9865-4F007ACC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335EBA-4C23-764F-A611-C588CB2728D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73858" name="Group 2">
            <a:extLst>
              <a:ext uri="{FF2B5EF4-FFF2-40B4-BE49-F238E27FC236}">
                <a16:creationId xmlns:a16="http://schemas.microsoft.com/office/drawing/2014/main" id="{A7485487-4463-6348-BF9F-C0F26B72F25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228600"/>
          <a:ext cx="8001000" cy="6234113"/>
        </p:xfrm>
        <a:graphic>
          <a:graphicData uri="http://schemas.openxmlformats.org/drawingml/2006/table">
            <a:tbl>
              <a:tblPr/>
              <a:tblGrid>
                <a:gridCol w="38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963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 = {1, 2};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return 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[];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*bufp0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*bufp1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temp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bufp1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temp = *bufp0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*bufp0 = *bufp1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*bufp1 = temp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4D45149C-3752-1E47-9E4B-4AA77847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9F409-A4A3-7E42-874A-D1772AA8C4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05F5DFF-AEB0-0F4B-9D70-0E0880CAE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EEF5AAA-C19D-F544-A1F9-7A5062A5B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sh_offset </a:t>
            </a:r>
          </a:p>
          <a:p>
            <a:pPr lvl="1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byte offset from the beginning of the file to the first byte in the section</a:t>
            </a:r>
            <a:endParaRPr lang="pt-BR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sh_size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section’s size in bytes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sh_addralign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address alignment constraints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sh_entsize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sections hold a table of fixed-size entries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member gives the size in bytes of each entry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t-BR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FE7801BE-A636-8647-9622-C06D03C3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A5875-96EB-E544-891A-ECBCA7C5960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15">
            <a:extLst>
              <a:ext uri="{FF2B5EF4-FFF2-40B4-BE49-F238E27FC236}">
                <a16:creationId xmlns:a16="http://schemas.microsoft.com/office/drawing/2014/main" id="{5FDD2079-4DAC-F741-8A28-9E83E1892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95466E5-9F5C-FA49-BE6C-E5A3AD44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87045" name="Rectangle 6">
            <a:extLst>
              <a:ext uri="{FF2B5EF4-FFF2-40B4-BE49-F238E27FC236}">
                <a16:creationId xmlns:a16="http://schemas.microsoft.com/office/drawing/2014/main" id="{7FCA9E2B-0F9F-D94C-A45D-2D901F01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87046" name="Rectangle 7">
            <a:extLst>
              <a:ext uri="{FF2B5EF4-FFF2-40B4-BE49-F238E27FC236}">
                <a16:creationId xmlns:a16="http://schemas.microsoft.com/office/drawing/2014/main" id="{E4EBD89A-3442-3948-BE20-8276872F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87047" name="Rectangle 8">
            <a:extLst>
              <a:ext uri="{FF2B5EF4-FFF2-40B4-BE49-F238E27FC236}">
                <a16:creationId xmlns:a16="http://schemas.microsoft.com/office/drawing/2014/main" id="{3783A066-BE62-934A-8876-1F6048A5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87048" name="Rectangle 9">
            <a:extLst>
              <a:ext uri="{FF2B5EF4-FFF2-40B4-BE49-F238E27FC236}">
                <a16:creationId xmlns:a16="http://schemas.microsoft.com/office/drawing/2014/main" id="{5034F71C-6D69-6A43-BCC8-A9DCF7F1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87049" name="Rectangle 10">
            <a:extLst>
              <a:ext uri="{FF2B5EF4-FFF2-40B4-BE49-F238E27FC236}">
                <a16:creationId xmlns:a16="http://schemas.microsoft.com/office/drawing/2014/main" id="{AFC78168-B5A5-524B-853D-7B817BA1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E668D465-B673-3E4A-A112-8D1E41BA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87051" name="Rectangle 12">
            <a:extLst>
              <a:ext uri="{FF2B5EF4-FFF2-40B4-BE49-F238E27FC236}">
                <a16:creationId xmlns:a16="http://schemas.microsoft.com/office/drawing/2014/main" id="{870273B2-B732-6B4E-90C4-227A2278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13324" name="Rectangle 13">
            <a:extLst>
              <a:ext uri="{FF2B5EF4-FFF2-40B4-BE49-F238E27FC236}">
                <a16:creationId xmlns:a16="http://schemas.microsoft.com/office/drawing/2014/main" id="{BAA1B893-D073-0742-A3E1-B4C3AF20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07688701-9FE6-AD42-ADDB-FC4C34DCF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87054" name="组合 2">
            <a:extLst>
              <a:ext uri="{FF2B5EF4-FFF2-40B4-BE49-F238E27FC236}">
                <a16:creationId xmlns:a16="http://schemas.microsoft.com/office/drawing/2014/main" id="{3E43DFF0-5685-8B4C-B7FB-23092577FBF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87059" name="Rectangle 5">
              <a:extLst>
                <a:ext uri="{FF2B5EF4-FFF2-40B4-BE49-F238E27FC236}">
                  <a16:creationId xmlns:a16="http://schemas.microsoft.com/office/drawing/2014/main" id="{15E37DC1-8EE2-4244-942A-13F44E87E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87060" name="Rectangle 5">
              <a:extLst>
                <a:ext uri="{FF2B5EF4-FFF2-40B4-BE49-F238E27FC236}">
                  <a16:creationId xmlns:a16="http://schemas.microsoft.com/office/drawing/2014/main" id="{83B8DECC-A29D-F24F-9561-939AD466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87055" name="左大括号 6">
            <a:extLst>
              <a:ext uri="{FF2B5EF4-FFF2-40B4-BE49-F238E27FC236}">
                <a16:creationId xmlns:a16="http://schemas.microsoft.com/office/drawing/2014/main" id="{EE2A4456-E103-1447-98B3-E4066215E8C7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87056" name="文本框 7">
            <a:extLst>
              <a:ext uri="{FF2B5EF4-FFF2-40B4-BE49-F238E27FC236}">
                <a16:creationId xmlns:a16="http://schemas.microsoft.com/office/drawing/2014/main" id="{47BCAB46-A715-804B-8DDA-3BC43DA7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7" name="左大括号 8">
            <a:extLst>
              <a:ext uri="{FF2B5EF4-FFF2-40B4-BE49-F238E27FC236}">
                <a16:creationId xmlns:a16="http://schemas.microsoft.com/office/drawing/2014/main" id="{67AE705A-2715-AE41-987D-CA40A2331635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87058" name="文本框 25">
            <a:extLst>
              <a:ext uri="{FF2B5EF4-FFF2-40B4-BE49-F238E27FC236}">
                <a16:creationId xmlns:a16="http://schemas.microsoft.com/office/drawing/2014/main" id="{8124E051-FD23-704F-9465-29A900DB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49E72718-AD35-684C-98FA-61CE7E78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20FE9B-DD9A-E74E-A365-626763CE6E1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56BA12D-701E-C94D-BB96-45C484E50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StringTable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1259CBD-0DB3-294C-8C08-56B37262D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Hold null-terminated character sequences (strings)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object file uses these strings to represent symbol and section names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One references a string as an index into the string table section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F8EEDDC4-5655-8940-B3AF-C9E2A2CD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53D0E-11B4-9E42-8619-E1685C605D8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06EE473-C630-BB49-A204-40B3E5A91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StringTable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2946531-9E23-9B49-BE2C-1C549B13B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667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first byte and last byte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are defined to hold a null character</a:t>
            </a:r>
          </a:p>
          <a:p>
            <a:pPr>
              <a:defRPr/>
            </a:pPr>
            <a:r>
              <a:rPr lang="en-US" altLang="zh-CN" dirty="0" err="1"/>
              <a:t>e_shstrndx</a:t>
            </a:r>
            <a:r>
              <a:rPr lang="en-US" altLang="zh-CN" dirty="0"/>
              <a:t>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 the ELF header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Index to the Section Header Table</a:t>
            </a:r>
          </a:p>
        </p:txBody>
      </p:sp>
      <p:pic>
        <p:nvPicPr>
          <p:cNvPr id="91141" name="Picture 2">
            <a:extLst>
              <a:ext uri="{FF2B5EF4-FFF2-40B4-BE49-F238E27FC236}">
                <a16:creationId xmlns:a16="http://schemas.microsoft.com/office/drawing/2014/main" id="{372A329B-730D-6946-9E43-6177AD36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495800"/>
            <a:ext cx="89725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AC1AB9EE-38FA-2F42-BF06-B9176744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1DCA9D-01D7-1748-AC4F-139843A04B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678B800-DDA0-E444-933F-F6211397C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Sections in the ELF object file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5F8A564-3929-DB42-8B5F-52F39ACDB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.debug section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debugging symbol table, local variables and typedefs, global variables, original C source file (gcc -g)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.line: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Mapping between line numbers in the original C source program and  machine code instructions in the .text section.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sections are for debugging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89EEB968-718F-CF45-83E3-CF9848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D0961-E628-2F43-8378-297E0E7554E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15">
            <a:extLst>
              <a:ext uri="{FF2B5EF4-FFF2-40B4-BE49-F238E27FC236}">
                <a16:creationId xmlns:a16="http://schemas.microsoft.com/office/drawing/2014/main" id="{B44AF0D8-D6A4-234E-B54A-8AD226A5F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C5DE07F-C0E9-9B41-846C-924FB197E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13320" name="Rectangle 6">
            <a:extLst>
              <a:ext uri="{FF2B5EF4-FFF2-40B4-BE49-F238E27FC236}">
                <a16:creationId xmlns:a16="http://schemas.microsoft.com/office/drawing/2014/main" id="{5406B0D1-554C-DE4F-9794-D9E0CFA1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13321" name="Rectangle 7">
            <a:extLst>
              <a:ext uri="{FF2B5EF4-FFF2-40B4-BE49-F238E27FC236}">
                <a16:creationId xmlns:a16="http://schemas.microsoft.com/office/drawing/2014/main" id="{0A413065-4C7A-8E44-8EBC-B44F0E75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95239" name="Rectangle 8">
            <a:extLst>
              <a:ext uri="{FF2B5EF4-FFF2-40B4-BE49-F238E27FC236}">
                <a16:creationId xmlns:a16="http://schemas.microsoft.com/office/drawing/2014/main" id="{E1C0D724-DE26-8942-8106-A9F710ED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95240" name="Rectangle 9">
            <a:extLst>
              <a:ext uri="{FF2B5EF4-FFF2-40B4-BE49-F238E27FC236}">
                <a16:creationId xmlns:a16="http://schemas.microsoft.com/office/drawing/2014/main" id="{47752020-7E0D-0D43-82A6-CB1A62E1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95241" name="Rectangle 10">
            <a:extLst>
              <a:ext uri="{FF2B5EF4-FFF2-40B4-BE49-F238E27FC236}">
                <a16:creationId xmlns:a16="http://schemas.microsoft.com/office/drawing/2014/main" id="{4F2BFDD4-00BB-4D4A-A5EA-DAA73D70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95242" name="Rectangle 11">
            <a:extLst>
              <a:ext uri="{FF2B5EF4-FFF2-40B4-BE49-F238E27FC236}">
                <a16:creationId xmlns:a16="http://schemas.microsoft.com/office/drawing/2014/main" id="{0481ED7D-A6BD-FB47-BE34-40A489AC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95243" name="Rectangle 12">
            <a:extLst>
              <a:ext uri="{FF2B5EF4-FFF2-40B4-BE49-F238E27FC236}">
                <a16:creationId xmlns:a16="http://schemas.microsoft.com/office/drawing/2014/main" id="{6DCA2A84-9CF8-AB46-A4F1-0B355E40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95244" name="Rectangle 13">
            <a:extLst>
              <a:ext uri="{FF2B5EF4-FFF2-40B4-BE49-F238E27FC236}">
                <a16:creationId xmlns:a16="http://schemas.microsoft.com/office/drawing/2014/main" id="{AC6190BA-151A-174D-8BEF-63FFAFDF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95245" name="Rectangle 14">
            <a:extLst>
              <a:ext uri="{FF2B5EF4-FFF2-40B4-BE49-F238E27FC236}">
                <a16:creationId xmlns:a16="http://schemas.microsoft.com/office/drawing/2014/main" id="{64B1A77A-9FC9-2646-A3C2-682E9613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C5BBCAF4-0657-5245-A765-23975F52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02ACE50-5AD6-B34A-A927-1BAFE673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.rodata</a:t>
            </a:r>
          </a:p>
        </p:txBody>
      </p:sp>
      <p:sp>
        <p:nvSpPr>
          <p:cNvPr id="95248" name="左大括号 6">
            <a:extLst>
              <a:ext uri="{FF2B5EF4-FFF2-40B4-BE49-F238E27FC236}">
                <a16:creationId xmlns:a16="http://schemas.microsoft.com/office/drawing/2014/main" id="{3CB4747C-1480-6643-B956-C5607AAA65DD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5249" name="文本框 7">
            <a:extLst>
              <a:ext uri="{FF2B5EF4-FFF2-40B4-BE49-F238E27FC236}">
                <a16:creationId xmlns:a16="http://schemas.microsoft.com/office/drawing/2014/main" id="{7990858E-5230-4848-A179-41256F8D3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50" name="左大括号 8">
            <a:extLst>
              <a:ext uri="{FF2B5EF4-FFF2-40B4-BE49-F238E27FC236}">
                <a16:creationId xmlns:a16="http://schemas.microsoft.com/office/drawing/2014/main" id="{099FFDD3-6BFC-614D-AE30-B98BFA60AD6D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5251" name="文本框 25">
            <a:extLst>
              <a:ext uri="{FF2B5EF4-FFF2-40B4-BE49-F238E27FC236}">
                <a16:creationId xmlns:a16="http://schemas.microsoft.com/office/drawing/2014/main" id="{AA55FF57-BC84-664F-B4A9-B8A1445CA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2D01E1BA-DDF4-1C4B-987E-BED4441F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1E7C8-A4C6-1A45-B85E-F1517A58EC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55D42AA-3FAD-2040-8A49-8DCBD0608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Sections in the ELF object file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D1CE7BF-AEBC-C640-9816-67E53D1C8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7244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.text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code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rodata</a:t>
            </a:r>
            <a:r>
              <a:rPr lang="en-US" altLang="zh-CN" dirty="0">
                <a:ea typeface="宋体" panose="02010600030101010101" pitchFamily="2" charset="-122"/>
              </a:rPr>
              <a:t>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Read-only data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.data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initialized global and static C variables</a:t>
            </a:r>
          </a:p>
          <a:p>
            <a:pPr marL="342900" lvl="1" indent="-34290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bss</a:t>
            </a:r>
            <a:r>
              <a:rPr lang="en-US" altLang="zh-CN" dirty="0">
                <a:ea typeface="宋体" panose="02010600030101010101" pitchFamily="2" charset="-122"/>
              </a:rPr>
              <a:t> section </a:t>
            </a:r>
            <a:r>
              <a:rPr lang="en-US" altLang="zh-CN" sz="2000" dirty="0">
                <a:ea typeface="宋体" panose="02010600030101010101" pitchFamily="2" charset="-122"/>
              </a:rPr>
              <a:t>(“Block Started by Symbol” or “Better Save Space”)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uninitialized global and static C variables, along with any global or static variables that are initialized to zero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has section header but occupies no disk space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at run time, these variables are allocated in memory with initial value zero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919F77E4-4A2F-874E-A4B3-E93001CF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0D5955-33A6-7142-B052-79D95097831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15">
            <a:extLst>
              <a:ext uri="{FF2B5EF4-FFF2-40B4-BE49-F238E27FC236}">
                <a16:creationId xmlns:a16="http://schemas.microsoft.com/office/drawing/2014/main" id="{A789FFB9-BAF4-C742-BDD8-C4D66255B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E85B778-82CA-D748-95DF-73C62820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99333" name="Rectangle 6">
            <a:extLst>
              <a:ext uri="{FF2B5EF4-FFF2-40B4-BE49-F238E27FC236}">
                <a16:creationId xmlns:a16="http://schemas.microsoft.com/office/drawing/2014/main" id="{98BA8E50-FB77-2541-B4E9-91D33876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99334" name="Rectangle 7">
            <a:extLst>
              <a:ext uri="{FF2B5EF4-FFF2-40B4-BE49-F238E27FC236}">
                <a16:creationId xmlns:a16="http://schemas.microsoft.com/office/drawing/2014/main" id="{855B2D1B-893A-8648-80A5-BBB29E198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13322" name="Rectangle 8">
            <a:extLst>
              <a:ext uri="{FF2B5EF4-FFF2-40B4-BE49-F238E27FC236}">
                <a16:creationId xmlns:a16="http://schemas.microsoft.com/office/drawing/2014/main" id="{ED0BB7EE-BD86-B441-A0F9-36CDE72A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99336" name="Rectangle 9">
            <a:extLst>
              <a:ext uri="{FF2B5EF4-FFF2-40B4-BE49-F238E27FC236}">
                <a16:creationId xmlns:a16="http://schemas.microsoft.com/office/drawing/2014/main" id="{88678792-E1AC-4F4C-9B0A-6215B502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99337" name="Rectangle 10">
            <a:extLst>
              <a:ext uri="{FF2B5EF4-FFF2-40B4-BE49-F238E27FC236}">
                <a16:creationId xmlns:a16="http://schemas.microsoft.com/office/drawing/2014/main" id="{665D4A5F-EF38-8F42-9503-97704CE6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99338" name="Rectangle 11">
            <a:extLst>
              <a:ext uri="{FF2B5EF4-FFF2-40B4-BE49-F238E27FC236}">
                <a16:creationId xmlns:a16="http://schemas.microsoft.com/office/drawing/2014/main" id="{F9BF91C3-9A2B-4340-A7D2-CF202E13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99339" name="Rectangle 12">
            <a:extLst>
              <a:ext uri="{FF2B5EF4-FFF2-40B4-BE49-F238E27FC236}">
                <a16:creationId xmlns:a16="http://schemas.microsoft.com/office/drawing/2014/main" id="{52FD4F93-57FB-3F48-80A1-D9CD4BA66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99340" name="Rectangle 13">
            <a:extLst>
              <a:ext uri="{FF2B5EF4-FFF2-40B4-BE49-F238E27FC236}">
                <a16:creationId xmlns:a16="http://schemas.microsoft.com/office/drawing/2014/main" id="{0C11D497-542A-5140-A641-0D533C23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99341" name="Rectangle 14">
            <a:extLst>
              <a:ext uri="{FF2B5EF4-FFF2-40B4-BE49-F238E27FC236}">
                <a16:creationId xmlns:a16="http://schemas.microsoft.com/office/drawing/2014/main" id="{0795E719-2E72-2D49-885D-F9807BBE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sp>
        <p:nvSpPr>
          <p:cNvPr id="99342" name="Rectangle 5">
            <a:extLst>
              <a:ext uri="{FF2B5EF4-FFF2-40B4-BE49-F238E27FC236}">
                <a16:creationId xmlns:a16="http://schemas.microsoft.com/office/drawing/2014/main" id="{25F08FC8-1F02-5B46-ADE7-6666CBDD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.text</a:t>
            </a:r>
          </a:p>
        </p:txBody>
      </p:sp>
      <p:sp>
        <p:nvSpPr>
          <p:cNvPr id="99343" name="Rectangle 5">
            <a:extLst>
              <a:ext uri="{FF2B5EF4-FFF2-40B4-BE49-F238E27FC236}">
                <a16:creationId xmlns:a16="http://schemas.microsoft.com/office/drawing/2014/main" id="{EF3469F1-2B79-1B41-B718-12BD91E7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.rodata</a:t>
            </a:r>
          </a:p>
        </p:txBody>
      </p:sp>
      <p:sp>
        <p:nvSpPr>
          <p:cNvPr id="99344" name="左大括号 6">
            <a:extLst>
              <a:ext uri="{FF2B5EF4-FFF2-40B4-BE49-F238E27FC236}">
                <a16:creationId xmlns:a16="http://schemas.microsoft.com/office/drawing/2014/main" id="{340706FF-651D-7E40-AB59-364BA2D0CCFF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45" name="文本框 7">
            <a:extLst>
              <a:ext uri="{FF2B5EF4-FFF2-40B4-BE49-F238E27FC236}">
                <a16:creationId xmlns:a16="http://schemas.microsoft.com/office/drawing/2014/main" id="{71DEED72-019A-7942-8F84-3F5A070F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46" name="左大括号 8">
            <a:extLst>
              <a:ext uri="{FF2B5EF4-FFF2-40B4-BE49-F238E27FC236}">
                <a16:creationId xmlns:a16="http://schemas.microsoft.com/office/drawing/2014/main" id="{A05D3698-4069-B34C-A668-930798DB2486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99347" name="文本框 25">
            <a:extLst>
              <a:ext uri="{FF2B5EF4-FFF2-40B4-BE49-F238E27FC236}">
                <a16:creationId xmlns:a16="http://schemas.microsoft.com/office/drawing/2014/main" id="{D1E8903A-E6F5-AF40-9391-2130BFDD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85F89D4F-DE7B-1043-905C-73BEBEF5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8FB84-2219-B146-BD8E-554CF7B63E6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3315" name="Group 2">
            <a:extLst>
              <a:ext uri="{FF2B5EF4-FFF2-40B4-BE49-F238E27FC236}">
                <a16:creationId xmlns:a16="http://schemas.microsoft.com/office/drawing/2014/main" id="{11DA50B2-C231-E34D-9323-9B52C4105A2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600200"/>
            <a:ext cx="8229600" cy="5026025"/>
            <a:chOff x="1307" y="1056"/>
            <a:chExt cx="4021" cy="2302"/>
          </a:xfrm>
        </p:grpSpPr>
        <p:sp>
          <p:nvSpPr>
            <p:cNvPr id="13317" name="Line 3">
              <a:extLst>
                <a:ext uri="{FF2B5EF4-FFF2-40B4-BE49-F238E27FC236}">
                  <a16:creationId xmlns:a16="http://schemas.microsoft.com/office/drawing/2014/main" id="{85625B9B-EFDB-F248-9144-CB4B9172A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18" name="Rectangle 4">
              <a:extLst>
                <a:ext uri="{FF2B5EF4-FFF2-40B4-BE49-F238E27FC236}">
                  <a16:creationId xmlns:a16="http://schemas.microsoft.com/office/drawing/2014/main" id="{851548D8-6CDA-EC4E-BBFB-96426040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1872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Linker (ld)</a:t>
              </a:r>
            </a:p>
          </p:txBody>
        </p:sp>
        <p:sp>
          <p:nvSpPr>
            <p:cNvPr id="13319" name="Rectangle 5">
              <a:extLst>
                <a:ext uri="{FF2B5EF4-FFF2-40B4-BE49-F238E27FC236}">
                  <a16:creationId xmlns:a16="http://schemas.microsoft.com/office/drawing/2014/main" id="{ED0073EC-5744-1642-9FB7-60A88F1C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481"/>
              <a:ext cx="960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Translators</a:t>
              </a:r>
            </a:p>
          </p:txBody>
        </p:sp>
        <p:sp>
          <p:nvSpPr>
            <p:cNvPr id="13320" name="Text Box 6">
              <a:extLst>
                <a:ext uri="{FF2B5EF4-FFF2-40B4-BE49-F238E27FC236}">
                  <a16:creationId xmlns:a16="http://schemas.microsoft.com/office/drawing/2014/main" id="{2E9F45CE-D1DB-4343-B587-1E4796503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056"/>
              <a:ext cx="63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main.c</a:t>
              </a:r>
            </a:p>
          </p:txBody>
        </p:sp>
        <p:sp>
          <p:nvSpPr>
            <p:cNvPr id="13321" name="Text Box 7">
              <a:extLst>
                <a:ext uri="{FF2B5EF4-FFF2-40B4-BE49-F238E27FC236}">
                  <a16:creationId xmlns:a16="http://schemas.microsoft.com/office/drawing/2014/main" id="{7712ACBD-494A-6E49-9505-D8E67E095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1920"/>
              <a:ext cx="63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main.o</a:t>
              </a:r>
            </a:p>
          </p:txBody>
        </p:sp>
        <p:sp>
          <p:nvSpPr>
            <p:cNvPr id="13322" name="Rectangle 8">
              <a:extLst>
                <a:ext uri="{FF2B5EF4-FFF2-40B4-BE49-F238E27FC236}">
                  <a16:creationId xmlns:a16="http://schemas.microsoft.com/office/drawing/2014/main" id="{A73D0682-5CCE-9941-AEEC-6E85DBF1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481"/>
              <a:ext cx="960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Translators</a:t>
              </a:r>
            </a:p>
          </p:txBody>
        </p:sp>
        <p:sp>
          <p:nvSpPr>
            <p:cNvPr id="13323" name="Text Box 9">
              <a:extLst>
                <a:ext uri="{FF2B5EF4-FFF2-40B4-BE49-F238E27FC236}">
                  <a16:creationId xmlns:a16="http://schemas.microsoft.com/office/drawing/2014/main" id="{03AD1CC2-7721-284F-9F2D-B5EAC686A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1056"/>
              <a:ext cx="63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swap.c</a:t>
              </a:r>
            </a:p>
          </p:txBody>
        </p:sp>
        <p:sp>
          <p:nvSpPr>
            <p:cNvPr id="13324" name="Text Box 10">
              <a:extLst>
                <a:ext uri="{FF2B5EF4-FFF2-40B4-BE49-F238E27FC236}">
                  <a16:creationId xmlns:a16="http://schemas.microsoft.com/office/drawing/2014/main" id="{5CC2E9F4-CE01-B74D-93B6-4AFA071B1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1920"/>
              <a:ext cx="63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swap.o</a:t>
              </a:r>
            </a:p>
          </p:txBody>
        </p:sp>
        <p:sp>
          <p:nvSpPr>
            <p:cNvPr id="13325" name="Text Box 11">
              <a:extLst>
                <a:ext uri="{FF2B5EF4-FFF2-40B4-BE49-F238E27FC236}">
                  <a16:creationId xmlns:a16="http://schemas.microsoft.com/office/drawing/2014/main" id="{9017EC48-1C53-B343-90F2-6E54F6823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784"/>
              <a:ext cx="45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prog</a:t>
              </a:r>
            </a:p>
          </p:txBody>
        </p:sp>
        <p:sp>
          <p:nvSpPr>
            <p:cNvPr id="13326" name="Line 12">
              <a:extLst>
                <a:ext uri="{FF2B5EF4-FFF2-40B4-BE49-F238E27FC236}">
                  <a16:creationId xmlns:a16="http://schemas.microsoft.com/office/drawing/2014/main" id="{A5AF7017-AA39-0445-98A4-420285943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7" name="Line 13">
              <a:extLst>
                <a:ext uri="{FF2B5EF4-FFF2-40B4-BE49-F238E27FC236}">
                  <a16:creationId xmlns:a16="http://schemas.microsoft.com/office/drawing/2014/main" id="{D70615F0-3628-2D4F-9D37-483B2D1EB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8" name="Line 14">
              <a:extLst>
                <a:ext uri="{FF2B5EF4-FFF2-40B4-BE49-F238E27FC236}">
                  <a16:creationId xmlns:a16="http://schemas.microsoft.com/office/drawing/2014/main" id="{D3200D3E-B612-8740-BCA5-6BF848D93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9" name="Line 15">
              <a:extLst>
                <a:ext uri="{FF2B5EF4-FFF2-40B4-BE49-F238E27FC236}">
                  <a16:creationId xmlns:a16="http://schemas.microsoft.com/office/drawing/2014/main" id="{CA0A34A7-DB92-6941-AE98-8528BB42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30" name="Line 16">
              <a:extLst>
                <a:ext uri="{FF2B5EF4-FFF2-40B4-BE49-F238E27FC236}">
                  <a16:creationId xmlns:a16="http://schemas.microsoft.com/office/drawing/2014/main" id="{D7270E12-1D5E-E848-8B61-509E36872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259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31" name="Text Box 17">
              <a:extLst>
                <a:ext uri="{FF2B5EF4-FFF2-40B4-BE49-F238E27FC236}">
                  <a16:creationId xmlns:a16="http://schemas.microsoft.com/office/drawing/2014/main" id="{B18480EE-C9E7-1F40-8FA4-896E9AEA2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31"/>
              <a:ext cx="172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i="1" dirty="0">
                  <a:latin typeface="Helvetica" pitchFamily="2" charset="0"/>
                </a:rPr>
                <a:t>separately compiled relocatable object files</a:t>
              </a:r>
              <a:endParaRPr lang="en-US" altLang="zh-CN" sz="2400" b="0" dirty="0">
                <a:latin typeface="Helvetica" pitchFamily="2" charset="0"/>
              </a:endParaRPr>
            </a:p>
          </p:txBody>
        </p:sp>
        <p:sp>
          <p:nvSpPr>
            <p:cNvPr id="13332" name="Text Box 18">
              <a:extLst>
                <a:ext uri="{FF2B5EF4-FFF2-40B4-BE49-F238E27FC236}">
                  <a16:creationId xmlns:a16="http://schemas.microsoft.com/office/drawing/2014/main" id="{5F9778FC-D37A-D84B-A249-EEB797A97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2639"/>
              <a:ext cx="2328" cy="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latin typeface="Helvetica" pitchFamily="2" charset="0"/>
                </a:rPr>
                <a:t>executable object file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latin typeface="Helvetica" pitchFamily="2" charset="0"/>
                </a:rPr>
                <a:t>(contains code and data for all functions defined in main.c and swap.c)</a:t>
              </a:r>
              <a:endParaRPr lang="en-US" altLang="zh-CN" sz="1800" b="0" i="1">
                <a:latin typeface="Helvetica" pitchFamily="2" charset="0"/>
              </a:endParaRPr>
            </a:p>
          </p:txBody>
        </p:sp>
        <p:sp>
          <p:nvSpPr>
            <p:cNvPr id="13333" name="Line 19">
              <a:extLst>
                <a:ext uri="{FF2B5EF4-FFF2-40B4-BE49-F238E27FC236}">
                  <a16:creationId xmlns:a16="http://schemas.microsoft.com/office/drawing/2014/main" id="{D97F3310-3DCD-ED41-9BDC-A73149E3D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3316" name="Rectangle 20">
            <a:extLst>
              <a:ext uri="{FF2B5EF4-FFF2-40B4-BE49-F238E27FC236}">
                <a16:creationId xmlns:a16="http://schemas.microsoft.com/office/drawing/2014/main" id="{16548DA9-6338-0D4E-B35C-FC3C61C58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Separate Compilation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6AA9DDBB-735A-EF4B-96C9-825044F7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D3CF0B-C634-EC40-AC82-7AD7273B98D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03C494E-D011-BA42-94A9-EAE7DDE6F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linker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C94F90F-7365-7D48-9601-484276B4F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is the process of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collecting and combining various pieces of code and data into a single executable file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Executable file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Can be loaded (copied) into memory and executed.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C0AA5FAB-4682-1F4A-A15D-C51D124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C0A19-E1FE-7546-92E9-FD6A14533B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E3D0A0A-E237-F147-8C7F-036FD7C48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linker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26BD6B0-9314-714B-BC37-081A96949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Linking can be performed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at compile time, when the source code is translated into machine code by the linker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at load time, when the program is loaded into memory and executed by the loader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at run time, by application programs.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0B215C6E-CA83-E241-A88A-1E888B34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EE0B11-7A7C-F54E-9EFD-87F0B25711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6A752BF-EF44-C743-A104-4E1A084DD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Compiler Drivers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25FB00F-42ED-F143-9A50-F8828B34A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Coordinates all steps in the translation and linking process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Typically included with each compilation system (e.g., </a:t>
            </a:r>
            <a:r>
              <a:rPr lang="en-US" altLang="zh-CN" dirty="0" err="1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Invokes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preprocessor (</a:t>
            </a:r>
            <a:r>
              <a:rPr lang="en-US" altLang="zh-CN" sz="2400" dirty="0" err="1"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compiler (cc1)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assembler (as),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linker (</a:t>
            </a:r>
            <a:r>
              <a:rPr lang="en-US" altLang="zh-CN" sz="2400" dirty="0" err="1">
                <a:ea typeface="宋体" panose="02010600030101010101" pitchFamily="2" charset="-122"/>
              </a:rPr>
              <a:t>ld</a:t>
            </a:r>
            <a:r>
              <a:rPr lang="en-US" altLang="zh-CN" sz="2400" dirty="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Passes command line </a:t>
            </a:r>
            <a:r>
              <a:rPr lang="en-US" altLang="zh-CN" dirty="0" err="1">
                <a:ea typeface="宋体" panose="02010600030101010101" pitchFamily="2" charset="-122"/>
              </a:rPr>
              <a:t>args</a:t>
            </a:r>
            <a:r>
              <a:rPr lang="en-US" altLang="zh-CN" dirty="0">
                <a:ea typeface="宋体" panose="02010600030101010101" pitchFamily="2" charset="-122"/>
              </a:rPr>
              <a:t> to appropriate phases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7F6D8A8B-EDA6-4645-805F-B670947F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3A90D-0894-D443-97F4-326BB671A7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BD9722F0-0B98-6540-8C66-F215FCAC5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5720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-o prog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[other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cc1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[other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-o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[other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-o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&lt;similar process for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swap.c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-o prog [system obj files]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swap.o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23DCF20-6773-E346-B3A2-874E0186D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12689</TotalTime>
  <Words>3497</Words>
  <Application>Microsoft Macintosh PowerPoint</Application>
  <PresentationFormat>如螢幕大小 (4:3)</PresentationFormat>
  <Paragraphs>595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Nanum Myeongjo</vt:lpstr>
      <vt:lpstr>Comic Sans MS</vt:lpstr>
      <vt:lpstr>Courier New</vt:lpstr>
      <vt:lpstr>Helvetica</vt:lpstr>
      <vt:lpstr>Times New Roman</vt:lpstr>
      <vt:lpstr>Wingdings</vt:lpstr>
      <vt:lpstr>icfp99</vt:lpstr>
      <vt:lpstr>Linking</vt:lpstr>
      <vt:lpstr>Outline</vt:lpstr>
      <vt:lpstr>Monolithic source file</vt:lpstr>
      <vt:lpstr>PowerPoint 簡報</vt:lpstr>
      <vt:lpstr>Separate Compilation</vt:lpstr>
      <vt:lpstr>What is linker</vt:lpstr>
      <vt:lpstr>What is linker</vt:lpstr>
      <vt:lpstr>Compiler Drivers</vt:lpstr>
      <vt:lpstr>Example</vt:lpstr>
      <vt:lpstr>PowerPoint 簡報</vt:lpstr>
      <vt:lpstr>Example</vt:lpstr>
      <vt:lpstr>Example</vt:lpstr>
      <vt:lpstr>Example</vt:lpstr>
      <vt:lpstr>Static linking</vt:lpstr>
      <vt:lpstr>Example</vt:lpstr>
      <vt:lpstr>Relocatable Object Files(main.o)</vt:lpstr>
      <vt:lpstr>Relocatable Object Files(main.o)</vt:lpstr>
      <vt:lpstr>Relocatable Object Files(swap.o)</vt:lpstr>
      <vt:lpstr>Relocatable Object Files(swap.o)</vt:lpstr>
      <vt:lpstr>Relocatable Object Files</vt:lpstr>
      <vt:lpstr>Linking (Symbol resolution)</vt:lpstr>
      <vt:lpstr>Executable object file</vt:lpstr>
      <vt:lpstr>Executable Object Files</vt:lpstr>
      <vt:lpstr>Executable Object Files</vt:lpstr>
      <vt:lpstr>Executable Object Files</vt:lpstr>
      <vt:lpstr>Relocation</vt:lpstr>
      <vt:lpstr>Relocation</vt:lpstr>
      <vt:lpstr>Object files</vt:lpstr>
      <vt:lpstr>Executable and Linkable Format (ELF)</vt:lpstr>
      <vt:lpstr>ELF relocatable object file format</vt:lpstr>
      <vt:lpstr>ELF Header</vt:lpstr>
      <vt:lpstr>ELF Header</vt:lpstr>
      <vt:lpstr>ELF Header</vt:lpstr>
      <vt:lpstr>ELF Header</vt:lpstr>
      <vt:lpstr>ELF relocatable object file format</vt:lpstr>
      <vt:lpstr>ELF Section Header Table</vt:lpstr>
      <vt:lpstr>ELF Section Header Table</vt:lpstr>
      <vt:lpstr>ELF Section Header Table</vt:lpstr>
      <vt:lpstr>ELF Section Header Table</vt:lpstr>
      <vt:lpstr>ELF Section Header Table</vt:lpstr>
      <vt:lpstr>ELF relocatable object file format</vt:lpstr>
      <vt:lpstr>ELF StringTable</vt:lpstr>
      <vt:lpstr>ELF StringTable</vt:lpstr>
      <vt:lpstr>Other Sections in the ELF object file</vt:lpstr>
      <vt:lpstr>ELF relocatable object file format</vt:lpstr>
      <vt:lpstr>Sections in the ELF object file</vt:lpstr>
      <vt:lpstr>ELF relocatable object file format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473</cp:revision>
  <dcterms:created xsi:type="dcterms:W3CDTF">2000-01-15T07:54:11Z</dcterms:created>
  <dcterms:modified xsi:type="dcterms:W3CDTF">2020-09-05T05:40:58Z</dcterms:modified>
</cp:coreProperties>
</file>